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1" r:id="rId4"/>
    <p:sldId id="264" r:id="rId5"/>
    <p:sldId id="271" r:id="rId6"/>
    <p:sldId id="266" r:id="rId7"/>
    <p:sldId id="267" r:id="rId8"/>
    <p:sldId id="268" r:id="rId9"/>
    <p:sldId id="272" r:id="rId10"/>
    <p:sldId id="273" r:id="rId11"/>
    <p:sldId id="274" r:id="rId12"/>
    <p:sldId id="275" r:id="rId13"/>
    <p:sldId id="276" r:id="rId14"/>
    <p:sldId id="277" r:id="rId15"/>
    <p:sldId id="258" r:id="rId16"/>
    <p:sldId id="259" r:id="rId17"/>
    <p:sldId id="260" r:id="rId18"/>
    <p:sldId id="26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BD0C"/>
    <a:srgbClr val="FCF9E6"/>
    <a:srgbClr val="2A5078"/>
    <a:srgbClr val="314F75"/>
    <a:srgbClr val="E3B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00" d="100"/>
          <a:sy n="100" d="100"/>
        </p:scale>
        <p:origin x="72" y="336"/>
      </p:cViewPr>
      <p:guideLst/>
    </p:cSldViewPr>
  </p:slid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3052147162293"/>
          <c:y val="4.4289516268808303E-2"/>
          <c:w val="0.83854196661735059"/>
          <c:h val="0.88342804712498624"/>
        </c:manualLayout>
      </c:layout>
      <c:scatterChart>
        <c:scatterStyle val="lineMarker"/>
        <c:varyColors val="1"/>
        <c:ser>
          <c:idx val="0"/>
          <c:order val="0"/>
          <c:spPr>
            <a:ln w="25400">
              <a:noFill/>
            </a:ln>
          </c:spPr>
          <c:marker>
            <c:symbol val="circle"/>
            <c:size val="8"/>
            <c:spPr>
              <a:solidFill>
                <a:srgbClr val="FFC000"/>
              </a:solidFill>
              <a:ln>
                <a:solidFill>
                  <a:srgbClr val="FFC000"/>
                </a:solidFill>
              </a:ln>
            </c:spPr>
          </c:marker>
          <c:dPt>
            <c:idx val="0"/>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1-5D60-47E5-9723-7571B76D4810}"/>
              </c:ext>
            </c:extLst>
          </c:dPt>
          <c:dPt>
            <c:idx val="1"/>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3-5D60-47E5-9723-7571B76D4810}"/>
              </c:ext>
            </c:extLst>
          </c:dPt>
          <c:dPt>
            <c:idx val="2"/>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5-5D60-47E5-9723-7571B76D4810}"/>
              </c:ext>
            </c:extLst>
          </c:dPt>
          <c:dPt>
            <c:idx val="3"/>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7-5D60-47E5-9723-7571B76D4810}"/>
              </c:ext>
            </c:extLst>
          </c:dPt>
          <c:dPt>
            <c:idx val="4"/>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9-5D60-47E5-9723-7571B76D4810}"/>
              </c:ext>
            </c:extLst>
          </c:dPt>
          <c:dPt>
            <c:idx val="5"/>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0B-5D60-47E5-9723-7571B76D4810}"/>
              </c:ext>
            </c:extLst>
          </c:dPt>
          <c:dPt>
            <c:idx val="6"/>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0D-5D60-47E5-9723-7571B76D4810}"/>
              </c:ext>
            </c:extLst>
          </c:dPt>
          <c:dPt>
            <c:idx val="7"/>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0F-5D60-47E5-9723-7571B76D4810}"/>
              </c:ext>
            </c:extLst>
          </c:dPt>
          <c:dPt>
            <c:idx val="8"/>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11-5D60-47E5-9723-7571B76D4810}"/>
              </c:ext>
            </c:extLst>
          </c:dPt>
          <c:dPt>
            <c:idx val="9"/>
            <c:marker>
              <c:symbol val="circle"/>
              <c:size val="8"/>
              <c:spPr>
                <a:solidFill>
                  <a:srgbClr val="AD5395"/>
                </a:solidFill>
                <a:ln w="9525">
                  <a:noFill/>
                </a:ln>
                <a:effectLst/>
              </c:spPr>
            </c:marker>
            <c:bubble3D val="0"/>
            <c:spPr>
              <a:ln w="25400" cap="rnd">
                <a:noFill/>
                <a:round/>
              </a:ln>
              <a:effectLst/>
            </c:spPr>
            <c:extLst>
              <c:ext xmlns:c16="http://schemas.microsoft.com/office/drawing/2014/chart" uri="{C3380CC4-5D6E-409C-BE32-E72D297353CC}">
                <c16:uniqueId val="{00000013-5D60-47E5-9723-7571B76D4810}"/>
              </c:ext>
            </c:extLst>
          </c:dPt>
          <c:dPt>
            <c:idx val="10"/>
            <c:marker>
              <c:symbol val="circle"/>
              <c:size val="8"/>
              <c:spPr>
                <a:solidFill>
                  <a:srgbClr val="AD5395"/>
                </a:solidFill>
                <a:ln w="9525">
                  <a:noFill/>
                </a:ln>
                <a:effectLst/>
              </c:spPr>
            </c:marker>
            <c:bubble3D val="0"/>
            <c:spPr>
              <a:ln w="25400" cap="rnd">
                <a:noFill/>
                <a:round/>
              </a:ln>
              <a:effectLst/>
            </c:spPr>
            <c:extLst>
              <c:ext xmlns:c16="http://schemas.microsoft.com/office/drawing/2014/chart" uri="{C3380CC4-5D6E-409C-BE32-E72D297353CC}">
                <c16:uniqueId val="{00000015-5D60-47E5-9723-7571B76D4810}"/>
              </c:ext>
            </c:extLst>
          </c:dPt>
          <c:dPt>
            <c:idx val="11"/>
            <c:marker>
              <c:symbol val="circle"/>
              <c:size val="8"/>
              <c:spPr>
                <a:solidFill>
                  <a:srgbClr val="AD5395"/>
                </a:solidFill>
                <a:ln w="9525">
                  <a:noFill/>
                </a:ln>
                <a:effectLst/>
              </c:spPr>
            </c:marker>
            <c:bubble3D val="0"/>
            <c:spPr>
              <a:ln w="25400" cap="rnd">
                <a:noFill/>
                <a:round/>
              </a:ln>
              <a:effectLst/>
            </c:spPr>
            <c:extLst>
              <c:ext xmlns:c16="http://schemas.microsoft.com/office/drawing/2014/chart" uri="{C3380CC4-5D6E-409C-BE32-E72D297353CC}">
                <c16:uniqueId val="{00000017-5D60-47E5-9723-7571B76D4810}"/>
              </c:ext>
            </c:extLst>
          </c:dPt>
          <c:dPt>
            <c:idx val="12"/>
            <c:marker>
              <c:symbol val="circle"/>
              <c:size val="8"/>
              <c:spPr>
                <a:solidFill>
                  <a:srgbClr val="E1A01F"/>
                </a:solidFill>
                <a:ln w="9525">
                  <a:solidFill>
                    <a:srgbClr val="FFC000"/>
                  </a:solidFill>
                </a:ln>
                <a:effectLst/>
              </c:spPr>
            </c:marker>
            <c:bubble3D val="0"/>
            <c:spPr>
              <a:ln w="25400" cap="rnd">
                <a:noFill/>
                <a:round/>
              </a:ln>
              <a:effectLst/>
            </c:spPr>
            <c:extLst>
              <c:ext xmlns:c16="http://schemas.microsoft.com/office/drawing/2014/chart" uri="{C3380CC4-5D6E-409C-BE32-E72D297353CC}">
                <c16:uniqueId val="{00000019-5D60-47E5-9723-7571B76D4810}"/>
              </c:ext>
            </c:extLst>
          </c:dPt>
          <c:dPt>
            <c:idx val="13"/>
            <c:marker>
              <c:symbol val="circle"/>
              <c:size val="8"/>
              <c:spPr>
                <a:solidFill>
                  <a:srgbClr val="E1A01F"/>
                </a:solidFill>
                <a:ln w="9525">
                  <a:noFill/>
                </a:ln>
                <a:effectLst/>
              </c:spPr>
            </c:marker>
            <c:bubble3D val="0"/>
            <c:spPr>
              <a:ln w="25400" cap="rnd">
                <a:noFill/>
                <a:round/>
              </a:ln>
              <a:effectLst/>
            </c:spPr>
            <c:extLst>
              <c:ext xmlns:c16="http://schemas.microsoft.com/office/drawing/2014/chart" uri="{C3380CC4-5D6E-409C-BE32-E72D297353CC}">
                <c16:uniqueId val="{0000001B-5D60-47E5-9723-7571B76D4810}"/>
              </c:ext>
            </c:extLst>
          </c:dPt>
          <c:dPt>
            <c:idx val="14"/>
            <c:marker>
              <c:symbol val="circle"/>
              <c:size val="8"/>
              <c:spPr>
                <a:solidFill>
                  <a:srgbClr val="E1A01F"/>
                </a:solidFill>
                <a:ln w="9525">
                  <a:solidFill>
                    <a:srgbClr val="FFC000"/>
                  </a:solidFill>
                </a:ln>
                <a:effectLst/>
              </c:spPr>
            </c:marker>
            <c:bubble3D val="0"/>
            <c:spPr>
              <a:ln w="25400" cap="rnd">
                <a:noFill/>
                <a:round/>
              </a:ln>
              <a:effectLst/>
            </c:spPr>
            <c:extLst>
              <c:ext xmlns:c16="http://schemas.microsoft.com/office/drawing/2014/chart" uri="{C3380CC4-5D6E-409C-BE32-E72D297353CC}">
                <c16:uniqueId val="{0000001D-5D60-47E5-9723-7571B76D4810}"/>
              </c:ext>
            </c:extLst>
          </c:dPt>
          <c:dLbls>
            <c:dLbl>
              <c:idx val="0"/>
              <c:layout>
                <c:manualLayout>
                  <c:x val="-4.3652264284991679E-2"/>
                  <c:y val="-3.3610590415221991E-2"/>
                </c:manualLayout>
              </c:layout>
              <c:tx>
                <c:rich>
                  <a:bodyPr/>
                  <a:lstStyle/>
                  <a:p>
                    <a:fld id="{2A4C0F59-62F0-48E9-A99C-676CAA599665}"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layout>
                    <c:manualLayout>
                      <c:w val="4.222034954660768E-2"/>
                      <c:h val="3.295035045120491E-2"/>
                    </c:manualLayout>
                  </c15:layout>
                  <c15:dlblFieldTable/>
                  <c15:showDataLabelsRange val="1"/>
                </c:ext>
                <c:ext xmlns:c16="http://schemas.microsoft.com/office/drawing/2014/chart" uri="{C3380CC4-5D6E-409C-BE32-E72D297353CC}">
                  <c16:uniqueId val="{00000001-5D60-47E5-9723-7571B76D4810}"/>
                </c:ext>
              </c:extLst>
            </c:dLbl>
            <c:dLbl>
              <c:idx val="1"/>
              <c:layout>
                <c:manualLayout>
                  <c:x val="-1.2610340479192938E-2"/>
                  <c:y val="-1.1587485515643247E-2"/>
                </c:manualLayout>
              </c:layout>
              <c:tx>
                <c:rich>
                  <a:bodyPr/>
                  <a:lstStyle/>
                  <a:p>
                    <a:fld id="{A4D309CB-C855-49D7-8DB1-342D6E78ECD5}"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D60-47E5-9723-7571B76D4810}"/>
                </c:ext>
              </c:extLst>
            </c:dLbl>
            <c:dLbl>
              <c:idx val="2"/>
              <c:layout>
                <c:manualLayout>
                  <c:x val="-3.0374128664127309E-2"/>
                  <c:y val="3.0855256444106798E-2"/>
                </c:manualLayout>
              </c:layout>
              <c:tx>
                <c:rich>
                  <a:bodyPr/>
                  <a:lstStyle/>
                  <a:p>
                    <a:fld id="{F81EC040-A7BC-411C-8E36-3DAE7DEF2FF8}"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D60-47E5-9723-7571B76D4810}"/>
                </c:ext>
              </c:extLst>
            </c:dLbl>
            <c:dLbl>
              <c:idx val="3"/>
              <c:layout>
                <c:manualLayout>
                  <c:x val="-4.3639210490658074E-2"/>
                  <c:y val="3.3071190108642304E-2"/>
                </c:manualLayout>
              </c:layout>
              <c:tx>
                <c:rich>
                  <a:bodyPr/>
                  <a:lstStyle/>
                  <a:p>
                    <a:fld id="{08A8D4E4-5E0E-4814-8D9A-62A7F2740EB2}"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layout>
                    <c:manualLayout>
                      <c:w val="4.7890895731350101E-2"/>
                      <c:h val="4.4789737319914966E-2"/>
                    </c:manualLayout>
                  </c15:layout>
                  <c15:dlblFieldTable/>
                  <c15:showDataLabelsRange val="1"/>
                </c:ext>
                <c:ext xmlns:c16="http://schemas.microsoft.com/office/drawing/2014/chart" uri="{C3380CC4-5D6E-409C-BE32-E72D297353CC}">
                  <c16:uniqueId val="{00000007-5D60-47E5-9723-7571B76D4810}"/>
                </c:ext>
              </c:extLst>
            </c:dLbl>
            <c:dLbl>
              <c:idx val="4"/>
              <c:layout>
                <c:manualLayout>
                  <c:x val="-3.5876806030221364E-2"/>
                  <c:y val="-4.012313982249860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Source Sans Pro SemiBold" panose="020B0603030403020204" pitchFamily="34" charset="0"/>
                        <a:ea typeface="Source Sans Pro SemiBold" panose="020B0603030403020204" pitchFamily="34" charset="0"/>
                        <a:cs typeface="+mn-cs"/>
                      </a:defRPr>
                    </a:pPr>
                    <a:fld id="{1752B14E-4649-4ECD-8626-FF716CC5116F}" type="CELLRANGE">
                      <a:rPr lang="en-US"/>
                      <a:pPr>
                        <a:defRPr>
                          <a:latin typeface="Source Sans Pro SemiBold" panose="020B0603030403020204" pitchFamily="34" charset="0"/>
                          <a:ea typeface="Source Sans Pro SemiBold" panose="020B0603030403020204" pitchFamily="34" charset="0"/>
                        </a:defRPr>
                      </a:pPr>
                      <a:t>[CELLRANGE]</a:t>
                    </a:fld>
                    <a:endParaRPr lang="nl-NL"/>
                  </a:p>
                </c:rich>
              </c:tx>
              <c:spPr>
                <a:xfrm>
                  <a:off x="6770940" y="2129591"/>
                  <a:ext cx="217238" cy="165105"/>
                </a:xfrm>
                <a:noFill/>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Source Sans Pro SemiBold" panose="020B0603030403020204" pitchFamily="34" charset="0"/>
                      <a:ea typeface="Source Sans Pro SemiBold" panose="020B0603030403020204" pitchFamily="34" charset="0"/>
                      <a:cs typeface="+mn-cs"/>
                    </a:defRPr>
                  </a:pPr>
                  <a:endParaRPr lang="nl-NL"/>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4.0516726077588341E-2"/>
                      <c:h val="3.8794658199590638E-2"/>
                    </c:manualLayout>
                  </c15:layout>
                  <c15:dlblFieldTable/>
                  <c15:showDataLabelsRange val="1"/>
                </c:ext>
                <c:ext xmlns:c16="http://schemas.microsoft.com/office/drawing/2014/chart" uri="{C3380CC4-5D6E-409C-BE32-E72D297353CC}">
                  <c16:uniqueId val="{00000009-5D60-47E5-9723-7571B76D4810}"/>
                </c:ext>
              </c:extLst>
            </c:dLbl>
            <c:dLbl>
              <c:idx val="5"/>
              <c:layout>
                <c:manualLayout>
                  <c:x val="-3.5308953341740321E-2"/>
                  <c:y val="-2.7037466203167281E-2"/>
                </c:manualLayout>
              </c:layout>
              <c:tx>
                <c:rich>
                  <a:bodyPr/>
                  <a:lstStyle/>
                  <a:p>
                    <a:fld id="{1FA691BC-7058-4DAD-AA03-68223BBF77C5}"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D60-47E5-9723-7571B76D4810}"/>
                </c:ext>
              </c:extLst>
            </c:dLbl>
            <c:dLbl>
              <c:idx val="6"/>
              <c:layout>
                <c:manualLayout>
                  <c:x val="-1.0097305980565241E-2"/>
                  <c:y val="3.8623335012561819E-3"/>
                </c:manualLayout>
              </c:layout>
              <c:tx>
                <c:rich>
                  <a:bodyPr/>
                  <a:lstStyle/>
                  <a:p>
                    <a:fld id="{817F3552-E6CE-4514-A386-112D1C3D7A10}"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D60-47E5-9723-7571B76D4810}"/>
                </c:ext>
              </c:extLst>
            </c:dLbl>
            <c:dLbl>
              <c:idx val="7"/>
              <c:layout>
                <c:manualLayout>
                  <c:x val="-1.7042601988327077E-2"/>
                  <c:y val="1.4190398592687743E-2"/>
                </c:manualLayout>
              </c:layout>
              <c:tx>
                <c:rich>
                  <a:bodyPr/>
                  <a:lstStyle/>
                  <a:p>
                    <a:fld id="{37945431-4091-4C42-90F9-0D6F8941CDA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D60-47E5-9723-7571B76D4810}"/>
                </c:ext>
              </c:extLst>
            </c:dLbl>
            <c:dLbl>
              <c:idx val="8"/>
              <c:layout>
                <c:manualLayout>
                  <c:x val="-7.5662042875159477E-3"/>
                  <c:y val="-7.7249903437620702E-3"/>
                </c:manualLayout>
              </c:layout>
              <c:tx>
                <c:rich>
                  <a:bodyPr/>
                  <a:lstStyle/>
                  <a:p>
                    <a:fld id="{B767BA87-AF0D-4D4D-928E-F04D279F4431}"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5D60-47E5-9723-7571B76D4810}"/>
                </c:ext>
              </c:extLst>
            </c:dLbl>
            <c:dLbl>
              <c:idx val="9"/>
              <c:layout>
                <c:manualLayout>
                  <c:x val="-3.1288698855281807E-2"/>
                  <c:y val="2.468627854350949E-2"/>
                </c:manualLayout>
              </c:layout>
              <c:tx>
                <c:rich>
                  <a:bodyPr/>
                  <a:lstStyle/>
                  <a:p>
                    <a:fld id="{5C6C0BA7-5A33-4E77-B288-3568CB4D6FDF}"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D60-47E5-9723-7571B76D4810}"/>
                </c:ext>
              </c:extLst>
            </c:dLbl>
            <c:dLbl>
              <c:idx val="10"/>
              <c:layout>
                <c:manualLayout>
                  <c:x val="-7.5662042875156701E-3"/>
                  <c:y val="0"/>
                </c:manualLayout>
              </c:layout>
              <c:tx>
                <c:rich>
                  <a:bodyPr/>
                  <a:lstStyle/>
                  <a:p>
                    <a:fld id="{C8F5C3AB-6F05-4004-82C1-31D746FB8D6F}"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5D60-47E5-9723-7571B76D4810}"/>
                </c:ext>
              </c:extLst>
            </c:dLbl>
            <c:dLbl>
              <c:idx val="11"/>
              <c:layout>
                <c:manualLayout>
                  <c:x val="-5.9675904320282788E-2"/>
                  <c:y val="-2.5552686563078804E-2"/>
                </c:manualLayout>
              </c:layout>
              <c:tx>
                <c:rich>
                  <a:bodyPr/>
                  <a:lstStyle/>
                  <a:p>
                    <a:fld id="{0EB67736-FEF8-4A96-A3ED-856A5B6786C1}"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5D60-47E5-9723-7571B76D4810}"/>
                </c:ext>
              </c:extLst>
            </c:dLbl>
            <c:dLbl>
              <c:idx val="12"/>
              <c:layout>
                <c:manualLayout>
                  <c:x val="-6.851359299151151E-2"/>
                  <c:y val="-2.9213716111036606E-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Source Sans Pro SemiBold" panose="020B0603030403020204" pitchFamily="34" charset="0"/>
                        <a:ea typeface="Source Sans Pro SemiBold" panose="020B0603030403020204" pitchFamily="34" charset="0"/>
                        <a:cs typeface="+mn-cs"/>
                      </a:defRPr>
                    </a:pPr>
                    <a:fld id="{F04B4477-89DB-49EA-A846-C08CCD440D41}" type="CELLRANGE">
                      <a:rPr lang="en-US"/>
                      <a:pPr>
                        <a:defRPr>
                          <a:latin typeface="Source Sans Pro SemiBold" panose="020B0603030403020204" pitchFamily="34" charset="0"/>
                          <a:ea typeface="Source Sans Pro SemiBold" panose="020B0603030403020204" pitchFamily="34" charset="0"/>
                        </a:defRPr>
                      </a:pPr>
                      <a:t>[CELLRANGE]</a:t>
                    </a:fld>
                    <a:endParaRPr lang="nl-NL"/>
                  </a:p>
                </c:rich>
              </c:tx>
              <c:spPr>
                <a:xfrm>
                  <a:off x="2578414" y="495759"/>
                  <a:ext cx="267846" cy="254006"/>
                </a:xfrm>
                <a:noFill/>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Source Sans Pro SemiBold" panose="020B0603030403020204" pitchFamily="34" charset="0"/>
                      <a:ea typeface="Source Sans Pro SemiBold" panose="020B0603030403020204" pitchFamily="34" charset="0"/>
                      <a:cs typeface="+mn-cs"/>
                    </a:defRPr>
                  </a:pPr>
                  <a:endParaRPr lang="nl-NL"/>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4.7543210526777797E-2"/>
                      <c:h val="3.4131533805137136E-2"/>
                    </c:manualLayout>
                  </c15:layout>
                  <c15:dlblFieldTable/>
                  <c15:showDataLabelsRange val="1"/>
                </c:ext>
                <c:ext xmlns:c16="http://schemas.microsoft.com/office/drawing/2014/chart" uri="{C3380CC4-5D6E-409C-BE32-E72D297353CC}">
                  <c16:uniqueId val="{00000019-5D60-47E5-9723-7571B76D4810}"/>
                </c:ext>
              </c:extLst>
            </c:dLbl>
            <c:dLbl>
              <c:idx val="13"/>
              <c:layout>
                <c:manualLayout>
                  <c:x val="-7.3012403549890708E-3"/>
                  <c:y val="-7.5581480107621811E-4"/>
                </c:manualLayout>
              </c:layout>
              <c:tx>
                <c:rich>
                  <a:bodyPr/>
                  <a:lstStyle/>
                  <a:p>
                    <a:fld id="{2A8D88A8-12C4-4E53-8B26-D397CD647DA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5D60-47E5-9723-7571B76D4810}"/>
                </c:ext>
              </c:extLst>
            </c:dLbl>
            <c:dLbl>
              <c:idx val="14"/>
              <c:layout>
                <c:manualLayout>
                  <c:x val="-4.7621913580247633E-3"/>
                  <c:y val="6.9027777777777776E-3"/>
                </c:manualLayout>
              </c:layout>
              <c:tx>
                <c:rich>
                  <a:bodyPr/>
                  <a:lstStyle/>
                  <a:p>
                    <a:fld id="{0A621155-BD14-47EE-995A-CDBBB4B873F9}"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5D60-47E5-9723-7571B76D4810}"/>
                </c:ext>
              </c:extLst>
            </c:dLbl>
            <c:spPr>
              <a:no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Source Sans Pro SemiBold" panose="020B0603030403020204" pitchFamily="34" charset="0"/>
                    <a:ea typeface="Source Sans Pro SemiBold" panose="020B0603030403020204" pitchFamily="34" charset="0"/>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numRef>
              <c:f>Bladfig!$N$2:$N$16</c:f>
              <c:numCache>
                <c:formatCode>0.0%</c:formatCode>
                <c:ptCount val="15"/>
                <c:pt idx="0">
                  <c:v>0.65540026143039776</c:v>
                </c:pt>
                <c:pt idx="1">
                  <c:v>0.70374757479832539</c:v>
                </c:pt>
                <c:pt idx="2">
                  <c:v>0.68594838754858356</c:v>
                </c:pt>
                <c:pt idx="3">
                  <c:v>0.64731789390340455</c:v>
                </c:pt>
                <c:pt idx="4">
                  <c:v>0.61761409544660772</c:v>
                </c:pt>
                <c:pt idx="5">
                  <c:v>0.65296284666548654</c:v>
                </c:pt>
                <c:pt idx="6">
                  <c:v>0.65387201764862068</c:v>
                </c:pt>
                <c:pt idx="7">
                  <c:v>0.68987317661537961</c:v>
                </c:pt>
                <c:pt idx="8">
                  <c:v>0.72679626821116972</c:v>
                </c:pt>
                <c:pt idx="9">
                  <c:v>0.68012345679012343</c:v>
                </c:pt>
                <c:pt idx="10">
                  <c:v>0.60796621775850268</c:v>
                </c:pt>
                <c:pt idx="11">
                  <c:v>0.58537610309567167</c:v>
                </c:pt>
                <c:pt idx="12">
                  <c:v>0.2292513184816454</c:v>
                </c:pt>
                <c:pt idx="13">
                  <c:v>0.12717800743641658</c:v>
                </c:pt>
                <c:pt idx="14">
                  <c:v>0.25478882387268709</c:v>
                </c:pt>
              </c:numCache>
            </c:numRef>
          </c:xVal>
          <c:yVal>
            <c:numRef>
              <c:f>Bladfig!$M$2:$M$16</c:f>
              <c:numCache>
                <c:formatCode>0.0%</c:formatCode>
                <c:ptCount val="15"/>
                <c:pt idx="0">
                  <c:v>-1.309620080325602E-2</c:v>
                </c:pt>
                <c:pt idx="1">
                  <c:v>-1.1616396142398733E-2</c:v>
                </c:pt>
                <c:pt idx="2">
                  <c:v>-1.3358096881948334E-2</c:v>
                </c:pt>
                <c:pt idx="3">
                  <c:v>-4.5733691897417161E-3</c:v>
                </c:pt>
                <c:pt idx="4">
                  <c:v>3.6662892403609426E-3</c:v>
                </c:pt>
                <c:pt idx="5">
                  <c:v>1.8397088585340615E-2</c:v>
                </c:pt>
                <c:pt idx="6">
                  <c:v>1.3309553187963452E-3</c:v>
                </c:pt>
                <c:pt idx="7">
                  <c:v>-4.426098057367267E-3</c:v>
                </c:pt>
                <c:pt idx="8">
                  <c:v>7.6635169187677654E-3</c:v>
                </c:pt>
                <c:pt idx="9">
                  <c:v>-6.5211192376419813E-3</c:v>
                </c:pt>
                <c:pt idx="10">
                  <c:v>-2.0596507386690277E-2</c:v>
                </c:pt>
                <c:pt idx="11">
                  <c:v>3.1883974486393019E-3</c:v>
                </c:pt>
                <c:pt idx="12">
                  <c:v>1.9571594913005974E-2</c:v>
                </c:pt>
                <c:pt idx="13">
                  <c:v>1.3208860187902127E-2</c:v>
                </c:pt>
                <c:pt idx="14">
                  <c:v>1.9122418365578042E-2</c:v>
                </c:pt>
              </c:numCache>
            </c:numRef>
          </c:yVal>
          <c:smooth val="0"/>
          <c:extLst>
            <c:ext xmlns:c15="http://schemas.microsoft.com/office/drawing/2012/chart" uri="{02D57815-91ED-43cb-92C2-25804820EDAC}">
              <c15:datalabelsRange>
                <c15:f>Bladfig!$L$2:$L$16</c15:f>
                <c15:dlblRangeCache>
                  <c:ptCount val="15"/>
                  <c:pt idx="0">
                    <c:v>po</c:v>
                  </c:pt>
                  <c:pt idx="1">
                    <c:v>vo</c:v>
                  </c:pt>
                  <c:pt idx="2">
                    <c:v>mbo</c:v>
                  </c:pt>
                  <c:pt idx="3">
                    <c:v>hbo</c:v>
                  </c:pt>
                  <c:pt idx="4">
                    <c:v>wo</c:v>
                  </c:pt>
                  <c:pt idx="5">
                    <c:v>zh</c:v>
                  </c:pt>
                  <c:pt idx="6">
                    <c:v>vvt</c:v>
                  </c:pt>
                  <c:pt idx="7">
                    <c:v>ghz</c:v>
                  </c:pt>
                  <c:pt idx="8">
                    <c:v>ggz</c:v>
                  </c:pt>
                  <c:pt idx="9">
                    <c:v>pol</c:v>
                  </c:pt>
                  <c:pt idx="10">
                    <c:v>rm</c:v>
                  </c:pt>
                  <c:pt idx="11">
                    <c:v>gw</c:v>
                  </c:pt>
                  <c:pt idx="12">
                    <c:v>dw</c:v>
                  </c:pt>
                  <c:pt idx="13">
                    <c:v>en</c:v>
                  </c:pt>
                  <c:pt idx="14">
                    <c:v>spoor</c:v>
                  </c:pt>
                </c15:dlblRangeCache>
              </c15:datalabelsRange>
            </c:ext>
            <c:ext xmlns:c16="http://schemas.microsoft.com/office/drawing/2014/chart" uri="{C3380CC4-5D6E-409C-BE32-E72D297353CC}">
              <c16:uniqueId val="{0000001E-5D60-47E5-9723-7571B76D4810}"/>
            </c:ext>
          </c:extLst>
        </c:ser>
        <c:dLbls>
          <c:showLegendKey val="0"/>
          <c:showVal val="0"/>
          <c:showCatName val="0"/>
          <c:showSerName val="0"/>
          <c:showPercent val="0"/>
          <c:showBubbleSize val="0"/>
        </c:dLbls>
        <c:axId val="603250328"/>
        <c:axId val="603249672"/>
      </c:scatterChart>
      <c:valAx>
        <c:axId val="603250328"/>
        <c:scaling>
          <c:orientation val="minMax"/>
        </c:scaling>
        <c:delete val="0"/>
        <c:axPos val="b"/>
        <c:majorGridlines>
          <c:spPr>
            <a:ln w="9525" cap="flat" cmpd="sng" algn="ctr">
              <a:solidFill>
                <a:srgbClr val="FFC000"/>
              </a:solidFill>
              <a:prstDash val="sysDot"/>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r>
                  <a:rPr lang="nl-NL" sz="900">
                    <a:latin typeface="Source Sans Pro" panose="020B0503030403020204" pitchFamily="34" charset="0"/>
                    <a:ea typeface="Source Sans Pro" panose="020B0503030403020204" pitchFamily="34" charset="0"/>
                  </a:rPr>
                  <a:t>Kostenaandeel personeel</a:t>
                </a:r>
              </a:p>
            </c:rich>
          </c:tx>
          <c:layout>
            <c:manualLayout>
              <c:xMode val="edge"/>
              <c:yMode val="edge"/>
              <c:x val="0.41961017167935977"/>
              <c:y val="0.938801349136108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crossAx val="603249672"/>
        <c:crosses val="autoZero"/>
        <c:crossBetween val="midCat"/>
      </c:valAx>
      <c:valAx>
        <c:axId val="603249672"/>
        <c:scaling>
          <c:orientation val="minMax"/>
        </c:scaling>
        <c:delete val="0"/>
        <c:axPos val="l"/>
        <c:majorGridlines>
          <c:spPr>
            <a:ln w="9525" cap="flat" cmpd="sng" algn="ctr">
              <a:solidFill>
                <a:srgbClr val="FFC000"/>
              </a:solidFill>
              <a:prstDash val="sysDot"/>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r>
                  <a:rPr lang="nl-NL" sz="900">
                    <a:latin typeface="Source Sans Pro" panose="020B0503030403020204" pitchFamily="34" charset="0"/>
                    <a:ea typeface="Source Sans Pro" panose="020B0503030403020204" pitchFamily="34" charset="0"/>
                  </a:rPr>
                  <a:t>Productiviteitsgroei</a:t>
                </a:r>
              </a:p>
            </c:rich>
          </c:tx>
          <c:layout>
            <c:manualLayout>
              <c:xMode val="edge"/>
              <c:yMode val="edge"/>
              <c:x val="1.1141186166357201E-2"/>
              <c:y val="0.392236384704519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crossAx val="603250328"/>
        <c:crossesAt val="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266432407310399E-2"/>
          <c:y val="3.5754816677552974E-2"/>
          <c:w val="0.89655278760574575"/>
          <c:h val="0.89941368614189687"/>
        </c:manualLayout>
      </c:layout>
      <c:scatterChart>
        <c:scatterStyle val="lineMarker"/>
        <c:varyColors val="1"/>
        <c:ser>
          <c:idx val="0"/>
          <c:order val="0"/>
          <c:spPr>
            <a:ln w="25400">
              <a:noFill/>
            </a:ln>
          </c:spPr>
          <c:marker>
            <c:symbol val="circle"/>
            <c:size val="8"/>
            <c:spPr>
              <a:solidFill>
                <a:srgbClr val="FFC000"/>
              </a:solidFill>
              <a:ln>
                <a:solidFill>
                  <a:srgbClr val="FFC000"/>
                </a:solidFill>
              </a:ln>
            </c:spPr>
          </c:marker>
          <c:dPt>
            <c:idx val="0"/>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1-BD94-4FA7-AF14-6C1C3EDCD4A5}"/>
              </c:ext>
            </c:extLst>
          </c:dPt>
          <c:dPt>
            <c:idx val="1"/>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3-BD94-4FA7-AF14-6C1C3EDCD4A5}"/>
              </c:ext>
            </c:extLst>
          </c:dPt>
          <c:dPt>
            <c:idx val="2"/>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5-BD94-4FA7-AF14-6C1C3EDCD4A5}"/>
              </c:ext>
            </c:extLst>
          </c:dPt>
          <c:dPt>
            <c:idx val="3"/>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7-BD94-4FA7-AF14-6C1C3EDCD4A5}"/>
              </c:ext>
            </c:extLst>
          </c:dPt>
          <c:dPt>
            <c:idx val="4"/>
            <c:marker>
              <c:symbol val="circle"/>
              <c:size val="8"/>
              <c:spPr>
                <a:solidFill>
                  <a:srgbClr val="0070C0"/>
                </a:solidFill>
                <a:ln w="9525">
                  <a:noFill/>
                </a:ln>
                <a:effectLst/>
              </c:spPr>
            </c:marker>
            <c:bubble3D val="0"/>
            <c:spPr>
              <a:ln w="25400" cap="rnd">
                <a:noFill/>
                <a:round/>
              </a:ln>
              <a:effectLst/>
            </c:spPr>
            <c:extLst>
              <c:ext xmlns:c16="http://schemas.microsoft.com/office/drawing/2014/chart" uri="{C3380CC4-5D6E-409C-BE32-E72D297353CC}">
                <c16:uniqueId val="{00000009-BD94-4FA7-AF14-6C1C3EDCD4A5}"/>
              </c:ext>
            </c:extLst>
          </c:dPt>
          <c:dPt>
            <c:idx val="5"/>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0B-BD94-4FA7-AF14-6C1C3EDCD4A5}"/>
              </c:ext>
            </c:extLst>
          </c:dPt>
          <c:dPt>
            <c:idx val="6"/>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0D-BD94-4FA7-AF14-6C1C3EDCD4A5}"/>
              </c:ext>
            </c:extLst>
          </c:dPt>
          <c:dPt>
            <c:idx val="7"/>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0F-BD94-4FA7-AF14-6C1C3EDCD4A5}"/>
              </c:ext>
            </c:extLst>
          </c:dPt>
          <c:dPt>
            <c:idx val="8"/>
            <c:marker>
              <c:symbol val="circle"/>
              <c:size val="8"/>
              <c:spPr>
                <a:solidFill>
                  <a:srgbClr val="55ABAB"/>
                </a:solidFill>
                <a:ln w="9525">
                  <a:noFill/>
                </a:ln>
                <a:effectLst/>
              </c:spPr>
            </c:marker>
            <c:bubble3D val="0"/>
            <c:spPr>
              <a:ln w="25400" cap="rnd">
                <a:noFill/>
                <a:round/>
              </a:ln>
              <a:effectLst/>
            </c:spPr>
            <c:extLst>
              <c:ext xmlns:c16="http://schemas.microsoft.com/office/drawing/2014/chart" uri="{C3380CC4-5D6E-409C-BE32-E72D297353CC}">
                <c16:uniqueId val="{00000011-BD94-4FA7-AF14-6C1C3EDCD4A5}"/>
              </c:ext>
            </c:extLst>
          </c:dPt>
          <c:dPt>
            <c:idx val="9"/>
            <c:marker>
              <c:symbol val="circle"/>
              <c:size val="8"/>
              <c:spPr>
                <a:solidFill>
                  <a:srgbClr val="AD5395"/>
                </a:solidFill>
                <a:ln w="9525">
                  <a:noFill/>
                </a:ln>
                <a:effectLst/>
              </c:spPr>
            </c:marker>
            <c:bubble3D val="0"/>
            <c:spPr>
              <a:ln w="25400" cap="rnd">
                <a:noFill/>
                <a:round/>
              </a:ln>
              <a:effectLst/>
            </c:spPr>
            <c:extLst>
              <c:ext xmlns:c16="http://schemas.microsoft.com/office/drawing/2014/chart" uri="{C3380CC4-5D6E-409C-BE32-E72D297353CC}">
                <c16:uniqueId val="{00000013-BD94-4FA7-AF14-6C1C3EDCD4A5}"/>
              </c:ext>
            </c:extLst>
          </c:dPt>
          <c:dPt>
            <c:idx val="10"/>
            <c:marker>
              <c:symbol val="circle"/>
              <c:size val="8"/>
              <c:spPr>
                <a:solidFill>
                  <a:srgbClr val="AD5395"/>
                </a:solidFill>
                <a:ln w="9525">
                  <a:noFill/>
                </a:ln>
                <a:effectLst/>
              </c:spPr>
            </c:marker>
            <c:bubble3D val="0"/>
            <c:spPr>
              <a:ln w="25400" cap="rnd">
                <a:noFill/>
                <a:round/>
              </a:ln>
              <a:effectLst/>
            </c:spPr>
            <c:extLst>
              <c:ext xmlns:c16="http://schemas.microsoft.com/office/drawing/2014/chart" uri="{C3380CC4-5D6E-409C-BE32-E72D297353CC}">
                <c16:uniqueId val="{00000015-BD94-4FA7-AF14-6C1C3EDCD4A5}"/>
              </c:ext>
            </c:extLst>
          </c:dPt>
          <c:dPt>
            <c:idx val="11"/>
            <c:marker>
              <c:symbol val="circle"/>
              <c:size val="8"/>
              <c:spPr>
                <a:solidFill>
                  <a:srgbClr val="AD5395"/>
                </a:solidFill>
                <a:ln w="9525">
                  <a:noFill/>
                </a:ln>
                <a:effectLst/>
              </c:spPr>
            </c:marker>
            <c:bubble3D val="0"/>
            <c:spPr>
              <a:ln w="25400" cap="rnd">
                <a:noFill/>
                <a:round/>
              </a:ln>
              <a:effectLst/>
            </c:spPr>
            <c:extLst>
              <c:ext xmlns:c16="http://schemas.microsoft.com/office/drawing/2014/chart" uri="{C3380CC4-5D6E-409C-BE32-E72D297353CC}">
                <c16:uniqueId val="{00000017-BD94-4FA7-AF14-6C1C3EDCD4A5}"/>
              </c:ext>
            </c:extLst>
          </c:dPt>
          <c:dPt>
            <c:idx val="12"/>
            <c:marker>
              <c:symbol val="circle"/>
              <c:size val="8"/>
              <c:spPr>
                <a:solidFill>
                  <a:srgbClr val="FFC000"/>
                </a:solidFill>
                <a:ln w="9525">
                  <a:solidFill>
                    <a:srgbClr val="FFC000"/>
                  </a:solidFill>
                </a:ln>
                <a:effectLst/>
              </c:spPr>
            </c:marker>
            <c:bubble3D val="0"/>
            <c:spPr>
              <a:ln w="25400" cap="rnd">
                <a:noFill/>
                <a:round/>
              </a:ln>
              <a:effectLst/>
            </c:spPr>
            <c:extLst>
              <c:ext xmlns:c16="http://schemas.microsoft.com/office/drawing/2014/chart" uri="{C3380CC4-5D6E-409C-BE32-E72D297353CC}">
                <c16:uniqueId val="{00000019-BD94-4FA7-AF14-6C1C3EDCD4A5}"/>
              </c:ext>
            </c:extLst>
          </c:dPt>
          <c:dPt>
            <c:idx val="13"/>
            <c:marker>
              <c:symbol val="circle"/>
              <c:size val="8"/>
              <c:spPr>
                <a:solidFill>
                  <a:srgbClr val="FFC000"/>
                </a:solidFill>
                <a:ln w="9525">
                  <a:solidFill>
                    <a:srgbClr val="FFC000"/>
                  </a:solidFill>
                </a:ln>
                <a:effectLst/>
              </c:spPr>
            </c:marker>
            <c:bubble3D val="0"/>
            <c:spPr>
              <a:ln w="25400" cap="rnd">
                <a:noFill/>
                <a:round/>
              </a:ln>
              <a:effectLst/>
            </c:spPr>
            <c:extLst>
              <c:ext xmlns:c16="http://schemas.microsoft.com/office/drawing/2014/chart" uri="{C3380CC4-5D6E-409C-BE32-E72D297353CC}">
                <c16:uniqueId val="{0000001B-BD94-4FA7-AF14-6C1C3EDCD4A5}"/>
              </c:ext>
            </c:extLst>
          </c:dPt>
          <c:dPt>
            <c:idx val="14"/>
            <c:marker>
              <c:symbol val="circle"/>
              <c:size val="8"/>
              <c:spPr>
                <a:solidFill>
                  <a:srgbClr val="FFC000"/>
                </a:solidFill>
                <a:ln w="9525">
                  <a:solidFill>
                    <a:srgbClr val="FFC000"/>
                  </a:solidFill>
                </a:ln>
                <a:effectLst/>
              </c:spPr>
            </c:marker>
            <c:bubble3D val="0"/>
            <c:spPr>
              <a:ln w="25400" cap="rnd">
                <a:noFill/>
                <a:round/>
              </a:ln>
              <a:effectLst/>
            </c:spPr>
            <c:extLst>
              <c:ext xmlns:c16="http://schemas.microsoft.com/office/drawing/2014/chart" uri="{C3380CC4-5D6E-409C-BE32-E72D297353CC}">
                <c16:uniqueId val="{0000001D-BD94-4FA7-AF14-6C1C3EDCD4A5}"/>
              </c:ext>
            </c:extLst>
          </c:dPt>
          <c:dLbls>
            <c:dLbl>
              <c:idx val="0"/>
              <c:layout>
                <c:manualLayout>
                  <c:x val="-5.5648302726766831E-3"/>
                  <c:y val="-8.120984074218733E-17"/>
                </c:manualLayout>
              </c:layout>
              <c:tx>
                <c:rich>
                  <a:bodyPr/>
                  <a:lstStyle/>
                  <a:p>
                    <a:fld id="{D799B0B0-9729-4176-9DE7-ED1649AEF4C9}"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D94-4FA7-AF14-6C1C3EDCD4A5}"/>
                </c:ext>
              </c:extLst>
            </c:dLbl>
            <c:dLbl>
              <c:idx val="1"/>
              <c:layout>
                <c:manualLayout>
                  <c:x val="-6.0529634300126103E-2"/>
                  <c:y val="1.1587485515643106E-2"/>
                </c:manualLayout>
              </c:layout>
              <c:tx>
                <c:rich>
                  <a:bodyPr/>
                  <a:lstStyle/>
                  <a:p>
                    <a:fld id="{970F6F47-2D29-46AE-A5FD-031758597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D94-4FA7-AF14-6C1C3EDCD4A5}"/>
                </c:ext>
              </c:extLst>
            </c:dLbl>
            <c:dLbl>
              <c:idx val="2"/>
              <c:layout>
                <c:manualLayout>
                  <c:x val="-1.1129660545353366E-2"/>
                  <c:y val="-1.6241968148437466E-16"/>
                </c:manualLayout>
              </c:layout>
              <c:tx>
                <c:rich>
                  <a:bodyPr/>
                  <a:lstStyle/>
                  <a:p>
                    <a:fld id="{BC604420-FBBB-4C6A-A44C-AFA0007D104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D94-4FA7-AF14-6C1C3EDCD4A5}"/>
                </c:ext>
              </c:extLst>
            </c:dLbl>
            <c:dLbl>
              <c:idx val="3"/>
              <c:layout>
                <c:manualLayout>
                  <c:x val="-5.0266987886206607E-2"/>
                  <c:y val="3.0662097470374343E-2"/>
                </c:manualLayout>
              </c:layout>
              <c:tx>
                <c:rich>
                  <a:bodyPr/>
                  <a:lstStyle/>
                  <a:p>
                    <a:fld id="{AA5E53FA-2BF9-4E0E-80A8-E17269C96074}"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D94-4FA7-AF14-6C1C3EDCD4A5}"/>
                </c:ext>
              </c:extLst>
            </c:dLbl>
            <c:dLbl>
              <c:idx val="4"/>
              <c:layout>
                <c:manualLayout>
                  <c:x val="-1.0088272383354351E-2"/>
                  <c:y val="3.8624951718810351E-3"/>
                </c:manualLayout>
              </c:layout>
              <c:tx>
                <c:rich>
                  <a:bodyPr/>
                  <a:lstStyle/>
                  <a:p>
                    <a:fld id="{C918AFBE-C820-446B-9041-545E3FC836E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D94-4FA7-AF14-6C1C3EDCD4A5}"/>
                </c:ext>
              </c:extLst>
            </c:dLbl>
            <c:dLbl>
              <c:idx val="5"/>
              <c:layout>
                <c:manualLayout>
                  <c:x val="-7.6267954747680179E-3"/>
                  <c:y val="0"/>
                </c:manualLayout>
              </c:layout>
              <c:tx>
                <c:rich>
                  <a:bodyPr/>
                  <a:lstStyle/>
                  <a:p>
                    <a:fld id="{69C61FD6-34BD-485F-B9B0-3281E481CC0C}"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D94-4FA7-AF14-6C1C3EDCD4A5}"/>
                </c:ext>
              </c:extLst>
            </c:dLbl>
            <c:dLbl>
              <c:idx val="6"/>
              <c:layout>
                <c:manualLayout>
                  <c:x val="-8.3472454090150246E-3"/>
                  <c:y val="0"/>
                </c:manualLayout>
              </c:layout>
              <c:tx>
                <c:rich>
                  <a:bodyPr/>
                  <a:lstStyle/>
                  <a:p>
                    <a:fld id="{BDC5D7A8-8B1F-4A3B-AF34-557ED8C6B128}"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D94-4FA7-AF14-6C1C3EDCD4A5}"/>
                </c:ext>
              </c:extLst>
            </c:dLbl>
            <c:dLbl>
              <c:idx val="7"/>
              <c:layout>
                <c:manualLayout>
                  <c:x val="-2.0595863411146838E-2"/>
                  <c:y val="1.91511330492725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Source Sans Pro SemiBold" panose="020B0603030403020204" pitchFamily="34" charset="0"/>
                        <a:ea typeface="Source Sans Pro SemiBold" panose="020B0603030403020204" pitchFamily="34" charset="0"/>
                        <a:cs typeface="+mn-cs"/>
                      </a:defRPr>
                    </a:pPr>
                    <a:fld id="{B1AB5B53-5C33-49A7-A4F4-D08AECE56D39}" type="CELLRANGE">
                      <a:rPr lang="en-US"/>
                      <a:pPr>
                        <a:defRPr>
                          <a:latin typeface="Source Sans Pro SemiBold" panose="020B0603030403020204" pitchFamily="34" charset="0"/>
                          <a:ea typeface="Source Sans Pro SemiBold" panose="020B0603030403020204" pitchFamily="34" charset="0"/>
                        </a:defRPr>
                      </a:pPr>
                      <a:t>[CELLRANGE]</a:t>
                    </a:fld>
                    <a:endParaRPr lang="nl-NL"/>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Source Sans Pro SemiBold" panose="020B0603030403020204" pitchFamily="34" charset="0"/>
                      <a:ea typeface="Source Sans Pro SemiBold" panose="020B0603030403020204" pitchFamily="34" charset="0"/>
                      <a:cs typeface="+mn-cs"/>
                    </a:defRPr>
                  </a:pPr>
                  <a:endParaRPr lang="nl-NL"/>
                </a:p>
              </c:txPr>
              <c:showLegendKey val="0"/>
              <c:showVal val="0"/>
              <c:showCatName val="0"/>
              <c:showSerName val="0"/>
              <c:showPercent val="0"/>
              <c:showBubbleSize val="0"/>
              <c:extLst>
                <c:ext xmlns:c15="http://schemas.microsoft.com/office/drawing/2012/chart" uri="{CE6537A1-D6FC-4f65-9D91-7224C49458BB}">
                  <c15:layout>
                    <c:manualLayout>
                      <c:w val="4.4525821409776484E-2"/>
                      <c:h val="4.0524569423028373E-2"/>
                    </c:manualLayout>
                  </c15:layout>
                  <c15:dlblFieldTable/>
                  <c15:showDataLabelsRange val="1"/>
                </c:ext>
                <c:ext xmlns:c16="http://schemas.microsoft.com/office/drawing/2014/chart" uri="{C3380CC4-5D6E-409C-BE32-E72D297353CC}">
                  <c16:uniqueId val="{0000000F-BD94-4FA7-AF14-6C1C3EDCD4A5}"/>
                </c:ext>
              </c:extLst>
            </c:dLbl>
            <c:dLbl>
              <c:idx val="8"/>
              <c:layout>
                <c:manualLayout>
                  <c:x val="-8.3472454090150246E-3"/>
                  <c:y val="0"/>
                </c:manualLayout>
              </c:layout>
              <c:tx>
                <c:rich>
                  <a:bodyPr/>
                  <a:lstStyle/>
                  <a:p>
                    <a:fld id="{82396F66-C007-4044-8959-C35375D026D2}"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BD94-4FA7-AF14-6C1C3EDCD4A5}"/>
                </c:ext>
              </c:extLst>
            </c:dLbl>
            <c:dLbl>
              <c:idx val="9"/>
              <c:layout>
                <c:manualLayout>
                  <c:x val="-8.3472454090150246E-3"/>
                  <c:y val="-1.328903654485058E-2"/>
                </c:manualLayout>
              </c:layout>
              <c:tx>
                <c:rich>
                  <a:bodyPr/>
                  <a:lstStyle/>
                  <a:p>
                    <a:fld id="{0AFC7F60-D696-4E69-92F4-A5451F87775C}"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D94-4FA7-AF14-6C1C3EDCD4A5}"/>
                </c:ext>
              </c:extLst>
            </c:dLbl>
            <c:dLbl>
              <c:idx val="10"/>
              <c:layout>
                <c:manualLayout>
                  <c:x val="-2.8109567901235285E-3"/>
                  <c:y val="0"/>
                </c:manualLayout>
              </c:layout>
              <c:tx>
                <c:rich>
                  <a:bodyPr/>
                  <a:lstStyle/>
                  <a:p>
                    <a:fld id="{71A742EA-12C7-4F7D-B224-25C94D991D81}"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BD94-4FA7-AF14-6C1C3EDCD4A5}"/>
                </c:ext>
              </c:extLst>
            </c:dLbl>
            <c:dLbl>
              <c:idx val="11"/>
              <c:layout>
                <c:manualLayout>
                  <c:x val="-8.347245409015127E-3"/>
                  <c:y val="0"/>
                </c:manualLayout>
              </c:layout>
              <c:tx>
                <c:rich>
                  <a:bodyPr/>
                  <a:lstStyle/>
                  <a:p>
                    <a:fld id="{3D770EE1-CFF9-417A-9CD7-1615433D1165}"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BD94-4FA7-AF14-6C1C3EDCD4A5}"/>
                </c:ext>
              </c:extLst>
            </c:dLbl>
            <c:dLbl>
              <c:idx val="12"/>
              <c:layout>
                <c:manualLayout>
                  <c:x val="-1.1129660545353418E-2"/>
                  <c:y val="-2.0302460185546832E-17"/>
                </c:manualLayout>
              </c:layout>
              <c:tx>
                <c:rich>
                  <a:bodyPr/>
                  <a:lstStyle/>
                  <a:p>
                    <a:fld id="{90EBDEFE-5797-4D69-8667-AFBE8F9347D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BD94-4FA7-AF14-6C1C3EDCD4A5}"/>
                </c:ext>
              </c:extLst>
            </c:dLbl>
            <c:dLbl>
              <c:idx val="13"/>
              <c:layout>
                <c:manualLayout>
                  <c:x val="-5.5648302726766831E-3"/>
                  <c:y val="-4.0604920371093665E-17"/>
                </c:manualLayout>
              </c:layout>
              <c:tx>
                <c:rich>
                  <a:bodyPr/>
                  <a:lstStyle/>
                  <a:p>
                    <a:fld id="{ABE11314-88A0-4D43-8E26-EBFE2CAAEC89}"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BD94-4FA7-AF14-6C1C3EDCD4A5}"/>
                </c:ext>
              </c:extLst>
            </c:dLbl>
            <c:dLbl>
              <c:idx val="14"/>
              <c:layout>
                <c:manualLayout>
                  <c:x val="-5.5648302726767854E-3"/>
                  <c:y val="-2.0302460185546832E-17"/>
                </c:manualLayout>
              </c:layout>
              <c:tx>
                <c:rich>
                  <a:bodyPr/>
                  <a:lstStyle/>
                  <a:p>
                    <a:fld id="{4B58139E-30C0-43E2-9CF7-D15A66D90700}"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D94-4FA7-AF14-6C1C3EDCD4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ource Sans Pro SemiBold" panose="020B0603030403020204" pitchFamily="34" charset="0"/>
                    <a:ea typeface="Source Sans Pro SemiBold" panose="020B0603030403020204" pitchFamily="34" charset="0"/>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Bladfig!$I$2:$I$16</c:f>
              <c:numCache>
                <c:formatCode>0.00%</c:formatCode>
                <c:ptCount val="15"/>
                <c:pt idx="0">
                  <c:v>2.8245224227656518E-3</c:v>
                </c:pt>
                <c:pt idx="1">
                  <c:v>-3.3878488665933792E-3</c:v>
                </c:pt>
                <c:pt idx="2">
                  <c:v>1.0205588902110874E-2</c:v>
                </c:pt>
                <c:pt idx="3">
                  <c:v>2.2342553433601919E-2</c:v>
                </c:pt>
                <c:pt idx="4">
                  <c:v>2.1688527723604523E-2</c:v>
                </c:pt>
                <c:pt idx="5">
                  <c:v>3.3871867913157327E-2</c:v>
                </c:pt>
                <c:pt idx="6">
                  <c:v>3.0672330449763585E-3</c:v>
                </c:pt>
                <c:pt idx="7">
                  <c:v>2.2748243685684733E-2</c:v>
                </c:pt>
                <c:pt idx="8">
                  <c:v>2.7880861647785693E-2</c:v>
                </c:pt>
                <c:pt idx="9">
                  <c:v>3.2606056822777063E-3</c:v>
                </c:pt>
                <c:pt idx="10">
                  <c:v>1.3426525824367541E-2</c:v>
                </c:pt>
                <c:pt idx="11">
                  <c:v>2.8059113429145022E-2</c:v>
                </c:pt>
                <c:pt idx="12">
                  <c:v>1.0329008869308209E-2</c:v>
                </c:pt>
                <c:pt idx="13">
                  <c:v>1.7311355632056102E-2</c:v>
                </c:pt>
                <c:pt idx="14">
                  <c:v>2.4288118895874566E-2</c:v>
                </c:pt>
              </c:numCache>
            </c:numRef>
          </c:xVal>
          <c:yVal>
            <c:numRef>
              <c:f>Bladfig!$M$2:$M$16</c:f>
              <c:numCache>
                <c:formatCode>0.0%</c:formatCode>
                <c:ptCount val="15"/>
                <c:pt idx="0">
                  <c:v>-1.309620080325602E-2</c:v>
                </c:pt>
                <c:pt idx="1">
                  <c:v>-1.1616396142398733E-2</c:v>
                </c:pt>
                <c:pt idx="2">
                  <c:v>-1.3358096881948334E-2</c:v>
                </c:pt>
                <c:pt idx="3">
                  <c:v>-4.5733691897417161E-3</c:v>
                </c:pt>
                <c:pt idx="4">
                  <c:v>3.6662892403609426E-3</c:v>
                </c:pt>
                <c:pt idx="5">
                  <c:v>1.8397088585340615E-2</c:v>
                </c:pt>
                <c:pt idx="6">
                  <c:v>1.3309553187963452E-3</c:v>
                </c:pt>
                <c:pt idx="7">
                  <c:v>-4.426098057367267E-3</c:v>
                </c:pt>
                <c:pt idx="8">
                  <c:v>7.6635169187677654E-3</c:v>
                </c:pt>
                <c:pt idx="9">
                  <c:v>-6.6926754901495134E-3</c:v>
                </c:pt>
                <c:pt idx="10">
                  <c:v>-2.0596507386690277E-2</c:v>
                </c:pt>
                <c:pt idx="11">
                  <c:v>3.1883974486393019E-3</c:v>
                </c:pt>
                <c:pt idx="12">
                  <c:v>1.9571594913005974E-2</c:v>
                </c:pt>
                <c:pt idx="13">
                  <c:v>1.3208860187902127E-2</c:v>
                </c:pt>
                <c:pt idx="14">
                  <c:v>1.9122418365578042E-2</c:v>
                </c:pt>
              </c:numCache>
            </c:numRef>
          </c:yVal>
          <c:smooth val="0"/>
          <c:extLst>
            <c:ext xmlns:c15="http://schemas.microsoft.com/office/drawing/2012/chart" uri="{02D57815-91ED-43cb-92C2-25804820EDAC}">
              <c15:datalabelsRange>
                <c15:f>Bladfig!$L$2:$L$16</c15:f>
                <c15:dlblRangeCache>
                  <c:ptCount val="15"/>
                  <c:pt idx="0">
                    <c:v>po</c:v>
                  </c:pt>
                  <c:pt idx="1">
                    <c:v>vo</c:v>
                  </c:pt>
                  <c:pt idx="2">
                    <c:v>mbo</c:v>
                  </c:pt>
                  <c:pt idx="3">
                    <c:v>hbo</c:v>
                  </c:pt>
                  <c:pt idx="4">
                    <c:v>wo</c:v>
                  </c:pt>
                  <c:pt idx="5">
                    <c:v>zh</c:v>
                  </c:pt>
                  <c:pt idx="6">
                    <c:v>vvt</c:v>
                  </c:pt>
                  <c:pt idx="7">
                    <c:v>ghz</c:v>
                  </c:pt>
                  <c:pt idx="8">
                    <c:v>ggz</c:v>
                  </c:pt>
                  <c:pt idx="9">
                    <c:v>pol</c:v>
                  </c:pt>
                  <c:pt idx="10">
                    <c:v>rm</c:v>
                  </c:pt>
                  <c:pt idx="11">
                    <c:v>gw</c:v>
                  </c:pt>
                  <c:pt idx="12">
                    <c:v>dw</c:v>
                  </c:pt>
                  <c:pt idx="13">
                    <c:v>en</c:v>
                  </c:pt>
                  <c:pt idx="14">
                    <c:v>spoor</c:v>
                  </c:pt>
                </c15:dlblRangeCache>
              </c15:datalabelsRange>
            </c:ext>
            <c:ext xmlns:c16="http://schemas.microsoft.com/office/drawing/2014/chart" uri="{C3380CC4-5D6E-409C-BE32-E72D297353CC}">
              <c16:uniqueId val="{0000001E-BD94-4FA7-AF14-6C1C3EDCD4A5}"/>
            </c:ext>
          </c:extLst>
        </c:ser>
        <c:dLbls>
          <c:showLegendKey val="0"/>
          <c:showVal val="0"/>
          <c:showCatName val="0"/>
          <c:showSerName val="0"/>
          <c:showPercent val="0"/>
          <c:showBubbleSize val="0"/>
        </c:dLbls>
        <c:axId val="607214552"/>
        <c:axId val="607214880"/>
      </c:scatterChart>
      <c:valAx>
        <c:axId val="607214552"/>
        <c:scaling>
          <c:orientation val="minMax"/>
        </c:scaling>
        <c:delete val="0"/>
        <c:axPos val="b"/>
        <c:majorGridlines>
          <c:spPr>
            <a:ln w="9525" cap="flat" cmpd="sng" algn="ctr">
              <a:solidFill>
                <a:srgbClr val="FFC000"/>
              </a:solidFill>
              <a:prstDash val="sysDot"/>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r>
                  <a:rPr lang="nl-NL" sz="900"/>
                  <a:t>Gemiddelde jaarlijkse productiegroei </a:t>
                </a:r>
              </a:p>
            </c:rich>
          </c:tx>
          <c:layout>
            <c:manualLayout>
              <c:xMode val="edge"/>
              <c:yMode val="edge"/>
              <c:x val="0.36275024575269826"/>
              <c:y val="0.943845098736933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3600000" spcFirstLastPara="1" vertOverflow="ellipsis" wrap="square" anchor="ctr" anchorCtr="1"/>
          <a:lstStyle/>
          <a:p>
            <a:pPr>
              <a:defRPr sz="8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crossAx val="607214880"/>
        <c:crosses val="autoZero"/>
        <c:crossBetween val="midCat"/>
      </c:valAx>
      <c:valAx>
        <c:axId val="607214880"/>
        <c:scaling>
          <c:orientation val="minMax"/>
        </c:scaling>
        <c:delete val="0"/>
        <c:axPos val="l"/>
        <c:majorGridlines>
          <c:spPr>
            <a:ln w="9525" cap="flat" cmpd="sng" algn="ctr">
              <a:solidFill>
                <a:srgbClr val="FFC000"/>
              </a:solidFill>
              <a:prstDash val="sysDot"/>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r>
                  <a:rPr lang="nl-NL" sz="900"/>
                  <a:t>Productiviteitsgroei</a:t>
                </a:r>
              </a:p>
            </c:rich>
          </c:tx>
          <c:layout>
            <c:manualLayout>
              <c:xMode val="edge"/>
              <c:yMode val="edge"/>
              <c:x val="1.244054770581168E-2"/>
              <c:y val="0.3558203544371553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crossAx val="607214552"/>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122240867432563E-2"/>
          <c:y val="4.2031261969107045E-2"/>
          <c:w val="0.89993108995045223"/>
          <c:h val="0.88846999571171792"/>
        </c:manualLayout>
      </c:layout>
      <c:scatterChart>
        <c:scatterStyle val="lineMarker"/>
        <c:varyColors val="0"/>
        <c:ser>
          <c:idx val="1"/>
          <c:order val="1"/>
          <c:spPr>
            <a:ln w="25400" cap="rnd">
              <a:noFill/>
              <a:round/>
            </a:ln>
            <a:effectLst/>
          </c:spPr>
          <c:marker>
            <c:symbol val="circle"/>
            <c:size val="8"/>
            <c:spPr>
              <a:solidFill>
                <a:srgbClr val="FFC000"/>
              </a:solidFill>
              <a:ln w="31750">
                <a:solidFill>
                  <a:srgbClr val="FFC000"/>
                </a:solidFill>
              </a:ln>
              <a:effectLst/>
            </c:spPr>
          </c:marker>
          <c:dPt>
            <c:idx val="0"/>
            <c:marker>
              <c:symbol val="circle"/>
              <c:size val="8"/>
              <c:spPr>
                <a:solidFill>
                  <a:srgbClr val="0070C0"/>
                </a:solidFill>
                <a:ln w="31750">
                  <a:noFill/>
                </a:ln>
                <a:effectLst/>
              </c:spPr>
            </c:marker>
            <c:bubble3D val="0"/>
            <c:spPr>
              <a:ln w="25400" cap="rnd">
                <a:noFill/>
                <a:round/>
              </a:ln>
              <a:effectLst/>
            </c:spPr>
            <c:extLst>
              <c:ext xmlns:c16="http://schemas.microsoft.com/office/drawing/2014/chart" uri="{C3380CC4-5D6E-409C-BE32-E72D297353CC}">
                <c16:uniqueId val="{00000001-6AAF-447B-AABA-1432631B6655}"/>
              </c:ext>
            </c:extLst>
          </c:dPt>
          <c:dPt>
            <c:idx val="1"/>
            <c:marker>
              <c:symbol val="circle"/>
              <c:size val="8"/>
              <c:spPr>
                <a:solidFill>
                  <a:srgbClr val="0070C0"/>
                </a:solidFill>
                <a:ln w="31750">
                  <a:noFill/>
                </a:ln>
                <a:effectLst/>
              </c:spPr>
            </c:marker>
            <c:bubble3D val="0"/>
            <c:spPr>
              <a:ln w="25400" cap="rnd">
                <a:noFill/>
                <a:round/>
              </a:ln>
              <a:effectLst/>
            </c:spPr>
            <c:extLst>
              <c:ext xmlns:c16="http://schemas.microsoft.com/office/drawing/2014/chart" uri="{C3380CC4-5D6E-409C-BE32-E72D297353CC}">
                <c16:uniqueId val="{00000003-6AAF-447B-AABA-1432631B6655}"/>
              </c:ext>
            </c:extLst>
          </c:dPt>
          <c:dPt>
            <c:idx val="2"/>
            <c:marker>
              <c:symbol val="circle"/>
              <c:size val="8"/>
              <c:spPr>
                <a:solidFill>
                  <a:srgbClr val="0070C0"/>
                </a:solidFill>
                <a:ln w="31750">
                  <a:noFill/>
                </a:ln>
                <a:effectLst/>
              </c:spPr>
            </c:marker>
            <c:bubble3D val="0"/>
            <c:spPr>
              <a:ln w="25400" cap="rnd">
                <a:noFill/>
                <a:round/>
              </a:ln>
              <a:effectLst/>
            </c:spPr>
            <c:extLst>
              <c:ext xmlns:c16="http://schemas.microsoft.com/office/drawing/2014/chart" uri="{C3380CC4-5D6E-409C-BE32-E72D297353CC}">
                <c16:uniqueId val="{00000005-6AAF-447B-AABA-1432631B6655}"/>
              </c:ext>
            </c:extLst>
          </c:dPt>
          <c:dPt>
            <c:idx val="3"/>
            <c:marker>
              <c:symbol val="circle"/>
              <c:size val="8"/>
              <c:spPr>
                <a:solidFill>
                  <a:srgbClr val="0070C0"/>
                </a:solidFill>
                <a:ln w="31750">
                  <a:noFill/>
                </a:ln>
                <a:effectLst/>
              </c:spPr>
            </c:marker>
            <c:bubble3D val="0"/>
            <c:spPr>
              <a:ln w="25400" cap="rnd">
                <a:noFill/>
                <a:round/>
              </a:ln>
              <a:effectLst/>
            </c:spPr>
            <c:extLst>
              <c:ext xmlns:c16="http://schemas.microsoft.com/office/drawing/2014/chart" uri="{C3380CC4-5D6E-409C-BE32-E72D297353CC}">
                <c16:uniqueId val="{00000007-6AAF-447B-AABA-1432631B6655}"/>
              </c:ext>
            </c:extLst>
          </c:dPt>
          <c:dPt>
            <c:idx val="4"/>
            <c:marker>
              <c:symbol val="circle"/>
              <c:size val="8"/>
              <c:spPr>
                <a:solidFill>
                  <a:srgbClr val="0070C0"/>
                </a:solidFill>
                <a:ln w="31750">
                  <a:noFill/>
                </a:ln>
                <a:effectLst/>
              </c:spPr>
            </c:marker>
            <c:bubble3D val="0"/>
            <c:spPr>
              <a:ln w="25400" cap="rnd">
                <a:noFill/>
                <a:round/>
              </a:ln>
              <a:effectLst/>
            </c:spPr>
            <c:extLst>
              <c:ext xmlns:c16="http://schemas.microsoft.com/office/drawing/2014/chart" uri="{C3380CC4-5D6E-409C-BE32-E72D297353CC}">
                <c16:uniqueId val="{00000009-6AAF-447B-AABA-1432631B6655}"/>
              </c:ext>
            </c:extLst>
          </c:dPt>
          <c:dPt>
            <c:idx val="5"/>
            <c:marker>
              <c:symbol val="circle"/>
              <c:size val="8"/>
              <c:spPr>
                <a:solidFill>
                  <a:srgbClr val="55ABAB"/>
                </a:solidFill>
                <a:ln w="31750">
                  <a:noFill/>
                </a:ln>
                <a:effectLst/>
              </c:spPr>
            </c:marker>
            <c:bubble3D val="0"/>
            <c:spPr>
              <a:ln w="25400" cap="rnd">
                <a:noFill/>
                <a:round/>
              </a:ln>
              <a:effectLst/>
            </c:spPr>
            <c:extLst>
              <c:ext xmlns:c16="http://schemas.microsoft.com/office/drawing/2014/chart" uri="{C3380CC4-5D6E-409C-BE32-E72D297353CC}">
                <c16:uniqueId val="{0000000B-6AAF-447B-AABA-1432631B6655}"/>
              </c:ext>
            </c:extLst>
          </c:dPt>
          <c:dPt>
            <c:idx val="6"/>
            <c:marker>
              <c:symbol val="circle"/>
              <c:size val="8"/>
              <c:spPr>
                <a:solidFill>
                  <a:srgbClr val="55ABAB"/>
                </a:solidFill>
                <a:ln w="31750">
                  <a:noFill/>
                </a:ln>
                <a:effectLst/>
              </c:spPr>
            </c:marker>
            <c:bubble3D val="0"/>
            <c:spPr>
              <a:ln w="25400" cap="rnd">
                <a:noFill/>
                <a:round/>
              </a:ln>
              <a:effectLst/>
            </c:spPr>
            <c:extLst>
              <c:ext xmlns:c16="http://schemas.microsoft.com/office/drawing/2014/chart" uri="{C3380CC4-5D6E-409C-BE32-E72D297353CC}">
                <c16:uniqueId val="{0000000D-6AAF-447B-AABA-1432631B6655}"/>
              </c:ext>
            </c:extLst>
          </c:dPt>
          <c:dPt>
            <c:idx val="7"/>
            <c:marker>
              <c:symbol val="circle"/>
              <c:size val="8"/>
              <c:spPr>
                <a:solidFill>
                  <a:srgbClr val="55ABAB"/>
                </a:solidFill>
                <a:ln w="31750">
                  <a:noFill/>
                </a:ln>
                <a:effectLst/>
              </c:spPr>
            </c:marker>
            <c:bubble3D val="0"/>
            <c:spPr>
              <a:ln w="25400" cap="rnd">
                <a:noFill/>
                <a:round/>
              </a:ln>
              <a:effectLst/>
            </c:spPr>
            <c:extLst>
              <c:ext xmlns:c16="http://schemas.microsoft.com/office/drawing/2014/chart" uri="{C3380CC4-5D6E-409C-BE32-E72D297353CC}">
                <c16:uniqueId val="{0000000F-6AAF-447B-AABA-1432631B6655}"/>
              </c:ext>
            </c:extLst>
          </c:dPt>
          <c:dPt>
            <c:idx val="8"/>
            <c:marker>
              <c:symbol val="circle"/>
              <c:size val="8"/>
              <c:spPr>
                <a:solidFill>
                  <a:srgbClr val="55ABAB"/>
                </a:solidFill>
                <a:ln w="31750">
                  <a:noFill/>
                </a:ln>
                <a:effectLst/>
              </c:spPr>
            </c:marker>
            <c:bubble3D val="0"/>
            <c:spPr>
              <a:ln w="25400" cap="rnd">
                <a:noFill/>
                <a:round/>
              </a:ln>
              <a:effectLst/>
            </c:spPr>
            <c:extLst>
              <c:ext xmlns:c16="http://schemas.microsoft.com/office/drawing/2014/chart" uri="{C3380CC4-5D6E-409C-BE32-E72D297353CC}">
                <c16:uniqueId val="{00000011-6AAF-447B-AABA-1432631B6655}"/>
              </c:ext>
            </c:extLst>
          </c:dPt>
          <c:dPt>
            <c:idx val="9"/>
            <c:marker>
              <c:symbol val="circle"/>
              <c:size val="8"/>
              <c:spPr>
                <a:solidFill>
                  <a:srgbClr val="AD5395"/>
                </a:solidFill>
                <a:ln w="31750">
                  <a:noFill/>
                </a:ln>
                <a:effectLst/>
              </c:spPr>
            </c:marker>
            <c:bubble3D val="0"/>
            <c:spPr>
              <a:ln w="25400" cap="rnd">
                <a:noFill/>
                <a:round/>
              </a:ln>
              <a:effectLst/>
            </c:spPr>
            <c:extLst>
              <c:ext xmlns:c16="http://schemas.microsoft.com/office/drawing/2014/chart" uri="{C3380CC4-5D6E-409C-BE32-E72D297353CC}">
                <c16:uniqueId val="{00000013-6AAF-447B-AABA-1432631B6655}"/>
              </c:ext>
            </c:extLst>
          </c:dPt>
          <c:dPt>
            <c:idx val="10"/>
            <c:marker>
              <c:symbol val="circle"/>
              <c:size val="8"/>
              <c:spPr>
                <a:solidFill>
                  <a:srgbClr val="AD5395"/>
                </a:solidFill>
                <a:ln w="31750">
                  <a:noFill/>
                </a:ln>
                <a:effectLst/>
              </c:spPr>
            </c:marker>
            <c:bubble3D val="0"/>
            <c:spPr>
              <a:ln w="25400" cap="rnd">
                <a:noFill/>
                <a:round/>
              </a:ln>
              <a:effectLst/>
            </c:spPr>
            <c:extLst>
              <c:ext xmlns:c16="http://schemas.microsoft.com/office/drawing/2014/chart" uri="{C3380CC4-5D6E-409C-BE32-E72D297353CC}">
                <c16:uniqueId val="{00000015-6AAF-447B-AABA-1432631B6655}"/>
              </c:ext>
            </c:extLst>
          </c:dPt>
          <c:dPt>
            <c:idx val="11"/>
            <c:marker>
              <c:symbol val="circle"/>
              <c:size val="8"/>
              <c:spPr>
                <a:solidFill>
                  <a:srgbClr val="AD5395"/>
                </a:solidFill>
                <a:ln w="31750">
                  <a:noFill/>
                </a:ln>
                <a:effectLst/>
              </c:spPr>
            </c:marker>
            <c:bubble3D val="0"/>
            <c:spPr>
              <a:ln w="25400" cap="rnd">
                <a:noFill/>
                <a:round/>
              </a:ln>
              <a:effectLst/>
            </c:spPr>
            <c:extLst>
              <c:ext xmlns:c16="http://schemas.microsoft.com/office/drawing/2014/chart" uri="{C3380CC4-5D6E-409C-BE32-E72D297353CC}">
                <c16:uniqueId val="{00000017-6AAF-447B-AABA-1432631B6655}"/>
              </c:ext>
            </c:extLst>
          </c:dPt>
          <c:dLbls>
            <c:dLbl>
              <c:idx val="0"/>
              <c:tx>
                <c:rich>
                  <a:bodyPr/>
                  <a:lstStyle/>
                  <a:p>
                    <a:fld id="{85C31AED-6D55-4D09-AC6D-378971352AD9}"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AAF-447B-AABA-1432631B6655}"/>
                </c:ext>
              </c:extLst>
            </c:dLbl>
            <c:dLbl>
              <c:idx val="1"/>
              <c:layout>
                <c:manualLayout>
                  <c:x val="-5.0441361916772212E-3"/>
                  <c:y val="-3.8624951718811058E-3"/>
                </c:manualLayout>
              </c:layout>
              <c:tx>
                <c:rich>
                  <a:bodyPr/>
                  <a:lstStyle/>
                  <a:p>
                    <a:fld id="{E332A1E5-04E9-44EC-8C02-4FD701EC78D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AAF-447B-AABA-1432631B6655}"/>
                </c:ext>
              </c:extLst>
            </c:dLbl>
            <c:dLbl>
              <c:idx val="2"/>
              <c:layout>
                <c:manualLayout>
                  <c:x val="-8.6961106532553567E-2"/>
                  <c:y val="0"/>
                </c:manualLayout>
              </c:layout>
              <c:tx>
                <c:rich>
                  <a:bodyPr/>
                  <a:lstStyle/>
                  <a:p>
                    <a:fld id="{5AA639C9-E0B3-4847-B07D-EBD4215DA04E}"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AAF-447B-AABA-1432631B6655}"/>
                </c:ext>
              </c:extLst>
            </c:dLbl>
            <c:dLbl>
              <c:idx val="3"/>
              <c:layout>
                <c:manualLayout>
                  <c:x val="-2.5220680958385876E-3"/>
                  <c:y val="-1.1587485515643176E-2"/>
                </c:manualLayout>
              </c:layout>
              <c:tx>
                <c:rich>
                  <a:bodyPr/>
                  <a:lstStyle/>
                  <a:p>
                    <a:fld id="{67A77AF3-5617-486E-AC22-D9A3B1C295C5}"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AAF-447B-AABA-1432631B6655}"/>
                </c:ext>
              </c:extLst>
            </c:dLbl>
            <c:dLbl>
              <c:idx val="4"/>
              <c:tx>
                <c:rich>
                  <a:bodyPr/>
                  <a:lstStyle/>
                  <a:p>
                    <a:fld id="{D531B798-86C6-4BCE-91A2-B72686D1056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AAF-447B-AABA-1432631B6655}"/>
                </c:ext>
              </c:extLst>
            </c:dLbl>
            <c:dLbl>
              <c:idx val="5"/>
              <c:layout>
                <c:manualLayout>
                  <c:x val="-7.5662042875159477E-3"/>
                  <c:y val="7.7249903437620702E-3"/>
                </c:manualLayout>
              </c:layout>
              <c:tx>
                <c:rich>
                  <a:bodyPr/>
                  <a:lstStyle/>
                  <a:p>
                    <a:fld id="{C7BD120C-C3CD-4B32-9A85-2FBD856A6C1F}"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AAF-447B-AABA-1432631B6655}"/>
                </c:ext>
              </c:extLst>
            </c:dLbl>
            <c:dLbl>
              <c:idx val="6"/>
              <c:tx>
                <c:rich>
                  <a:bodyPr/>
                  <a:lstStyle/>
                  <a:p>
                    <a:fld id="{75128CD8-A645-4F2A-9203-108E17BEA40E}"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AAF-447B-AABA-1432631B6655}"/>
                </c:ext>
              </c:extLst>
            </c:dLbl>
            <c:dLbl>
              <c:idx val="7"/>
              <c:layout>
                <c:manualLayout>
                  <c:x val="-6.3051702395964693E-2"/>
                  <c:y val="-3.8624951718810425E-2"/>
                </c:manualLayout>
              </c:layout>
              <c:tx>
                <c:rich>
                  <a:bodyPr/>
                  <a:lstStyle/>
                  <a:p>
                    <a:fld id="{E6331219-3BFC-4D4F-857E-FF339D5CAB9E}"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AAF-447B-AABA-1432631B6655}"/>
                </c:ext>
              </c:extLst>
            </c:dLbl>
            <c:dLbl>
              <c:idx val="8"/>
              <c:layout>
                <c:manualLayout>
                  <c:x val="-3.0264817150063052E-2"/>
                  <c:y val="3.0899961375048211E-2"/>
                </c:manualLayout>
              </c:layout>
              <c:tx>
                <c:rich>
                  <a:bodyPr/>
                  <a:lstStyle/>
                  <a:p>
                    <a:fld id="{5CD19029-7095-4514-86C8-96DBA723F001}"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6AAF-447B-AABA-1432631B6655}"/>
                </c:ext>
              </c:extLst>
            </c:dLbl>
            <c:dLbl>
              <c:idx val="9"/>
              <c:tx>
                <c:rich>
                  <a:bodyPr/>
                  <a:lstStyle/>
                  <a:p>
                    <a:fld id="{D278DBCB-DFBD-4FDA-8B13-20BC1FC1F59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AAF-447B-AABA-1432631B6655}"/>
                </c:ext>
              </c:extLst>
            </c:dLbl>
            <c:dLbl>
              <c:idx val="10"/>
              <c:tx>
                <c:rich>
                  <a:bodyPr/>
                  <a:lstStyle/>
                  <a:p>
                    <a:fld id="{F9537C53-522C-470E-8BB0-1D99102C57B3}"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AAF-447B-AABA-1432631B6655}"/>
                </c:ext>
              </c:extLst>
            </c:dLbl>
            <c:dLbl>
              <c:idx val="11"/>
              <c:layout>
                <c:manualLayout>
                  <c:x val="-4.7708333333333335E-3"/>
                  <c:y val="7.7250000000000998E-3"/>
                </c:manualLayout>
              </c:layout>
              <c:tx>
                <c:rich>
                  <a:bodyPr/>
                  <a:lstStyle/>
                  <a:p>
                    <a:fld id="{FD729CE0-768A-4934-B8B6-58C1082C4BF9}"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6AAF-447B-AABA-1432631B6655}"/>
                </c:ext>
              </c:extLst>
            </c:dLbl>
            <c:dLbl>
              <c:idx val="12"/>
              <c:layout>
                <c:manualLayout>
                  <c:x val="-1.5132408575031526E-2"/>
                  <c:y val="1.544998068752414E-2"/>
                </c:manualLayout>
              </c:layout>
              <c:tx>
                <c:rich>
                  <a:bodyPr/>
                  <a:lstStyle/>
                  <a:p>
                    <a:fld id="{F7126B47-AA54-4643-8042-DF0B246E53D2}"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6AAF-447B-AABA-1432631B6655}"/>
                </c:ext>
              </c:extLst>
            </c:dLbl>
            <c:dLbl>
              <c:idx val="13"/>
              <c:layout>
                <c:manualLayout>
                  <c:x val="-2.269861286254729E-2"/>
                  <c:y val="3.4762456546929173E-2"/>
                </c:manualLayout>
              </c:layout>
              <c:tx>
                <c:rich>
                  <a:bodyPr/>
                  <a:lstStyle/>
                  <a:p>
                    <a:fld id="{9EB4211A-7B76-47BD-81A6-D6DBB5330C5D}"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6AAF-447B-AABA-1432631B6655}"/>
                </c:ext>
              </c:extLst>
            </c:dLbl>
            <c:dLbl>
              <c:idx val="14"/>
              <c:layout>
                <c:manualLayout>
                  <c:x val="-7.8184110970996312E-2"/>
                  <c:y val="1.1587485515642964E-2"/>
                </c:manualLayout>
              </c:layout>
              <c:tx>
                <c:rich>
                  <a:bodyPr/>
                  <a:lstStyle/>
                  <a:p>
                    <a:fld id="{90E3BE41-D63F-4DC2-ACC4-943FEBBECD8D}"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6AAF-447B-AABA-1432631B66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Bladfig!$M$2:$M$16</c:f>
              <c:numCache>
                <c:formatCode>0.0%</c:formatCode>
                <c:ptCount val="15"/>
                <c:pt idx="0">
                  <c:v>-1.309620080325602E-2</c:v>
                </c:pt>
                <c:pt idx="1">
                  <c:v>-1.1616396142398733E-2</c:v>
                </c:pt>
                <c:pt idx="2">
                  <c:v>-1.3358096881948334E-2</c:v>
                </c:pt>
                <c:pt idx="3">
                  <c:v>-4.5733691897417161E-3</c:v>
                </c:pt>
                <c:pt idx="4">
                  <c:v>3.6662892403609426E-3</c:v>
                </c:pt>
                <c:pt idx="5">
                  <c:v>1.8397088585340615E-2</c:v>
                </c:pt>
                <c:pt idx="6">
                  <c:v>1.3309553187963452E-3</c:v>
                </c:pt>
                <c:pt idx="7">
                  <c:v>-4.426098057367267E-3</c:v>
                </c:pt>
                <c:pt idx="8">
                  <c:v>7.6635169187677654E-3</c:v>
                </c:pt>
                <c:pt idx="9">
                  <c:v>-6.6926754901495134E-3</c:v>
                </c:pt>
                <c:pt idx="10">
                  <c:v>-2.0596507386690277E-2</c:v>
                </c:pt>
                <c:pt idx="11">
                  <c:v>3.1883974486393019E-3</c:v>
                </c:pt>
                <c:pt idx="12">
                  <c:v>1.9571594913005974E-2</c:v>
                </c:pt>
                <c:pt idx="13">
                  <c:v>1.3208860187902127E-2</c:v>
                </c:pt>
                <c:pt idx="14">
                  <c:v>1.9122418365578042E-2</c:v>
                </c:pt>
              </c:numCache>
            </c:numRef>
          </c:xVal>
          <c:yVal>
            <c:numRef>
              <c:f>Bladfig!$J$2:$J$16</c:f>
              <c:numCache>
                <c:formatCode>0.0%</c:formatCode>
                <c:ptCount val="15"/>
                <c:pt idx="0">
                  <c:v>1.2999999999999999E-2</c:v>
                </c:pt>
                <c:pt idx="1">
                  <c:v>1E-3</c:v>
                </c:pt>
                <c:pt idx="2">
                  <c:v>1E-3</c:v>
                </c:pt>
                <c:pt idx="3">
                  <c:v>6.0000000000000001E-3</c:v>
                </c:pt>
                <c:pt idx="4">
                  <c:v>5.0000000000000001E-3</c:v>
                </c:pt>
                <c:pt idx="5">
                  <c:v>-5.0000000000000001E-3</c:v>
                </c:pt>
                <c:pt idx="6">
                  <c:v>4.0000000000000001E-3</c:v>
                </c:pt>
                <c:pt idx="7">
                  <c:v>0</c:v>
                </c:pt>
                <c:pt idx="8">
                  <c:v>-1E-3</c:v>
                </c:pt>
                <c:pt idx="9">
                  <c:v>3.0000000000000001E-3</c:v>
                </c:pt>
                <c:pt idx="10">
                  <c:v>5.0000000000000001E-3</c:v>
                </c:pt>
                <c:pt idx="11">
                  <c:v>-7.0000000000000001E-3</c:v>
                </c:pt>
                <c:pt idx="12">
                  <c:v>-2E-3</c:v>
                </c:pt>
                <c:pt idx="13">
                  <c:v>-2E-3</c:v>
                </c:pt>
                <c:pt idx="14">
                  <c:v>-3.0000000000000001E-3</c:v>
                </c:pt>
              </c:numCache>
            </c:numRef>
          </c:yVal>
          <c:smooth val="0"/>
          <c:extLst>
            <c:ext xmlns:c15="http://schemas.microsoft.com/office/drawing/2012/chart" uri="{02D57815-91ED-43cb-92C2-25804820EDAC}">
              <c15:datalabelsRange>
                <c15:f>Bladfig!$L$2:$L$16</c15:f>
                <c15:dlblRangeCache>
                  <c:ptCount val="15"/>
                  <c:pt idx="0">
                    <c:v>po</c:v>
                  </c:pt>
                  <c:pt idx="1">
                    <c:v>vo</c:v>
                  </c:pt>
                  <c:pt idx="2">
                    <c:v>mbo</c:v>
                  </c:pt>
                  <c:pt idx="3">
                    <c:v>hbo</c:v>
                  </c:pt>
                  <c:pt idx="4">
                    <c:v>wo</c:v>
                  </c:pt>
                  <c:pt idx="5">
                    <c:v>zh</c:v>
                  </c:pt>
                  <c:pt idx="6">
                    <c:v>vvt</c:v>
                  </c:pt>
                  <c:pt idx="7">
                    <c:v>ghz</c:v>
                  </c:pt>
                  <c:pt idx="8">
                    <c:v>ggz</c:v>
                  </c:pt>
                  <c:pt idx="9">
                    <c:v>pol</c:v>
                  </c:pt>
                  <c:pt idx="10">
                    <c:v>rm</c:v>
                  </c:pt>
                  <c:pt idx="11">
                    <c:v>gw</c:v>
                  </c:pt>
                  <c:pt idx="12">
                    <c:v>dw</c:v>
                  </c:pt>
                  <c:pt idx="13">
                    <c:v>en</c:v>
                  </c:pt>
                  <c:pt idx="14">
                    <c:v>spoor</c:v>
                  </c:pt>
                </c15:dlblRangeCache>
              </c15:datalabelsRange>
            </c:ext>
            <c:ext xmlns:c16="http://schemas.microsoft.com/office/drawing/2014/chart" uri="{C3380CC4-5D6E-409C-BE32-E72D297353CC}">
              <c16:uniqueId val="{0000001B-6AAF-447B-AABA-1432631B6655}"/>
            </c:ext>
          </c:extLst>
        </c:ser>
        <c:dLbls>
          <c:showLegendKey val="0"/>
          <c:showVal val="0"/>
          <c:showCatName val="0"/>
          <c:showSerName val="0"/>
          <c:showPercent val="0"/>
          <c:showBubbleSize val="0"/>
        </c:dLbls>
        <c:axId val="610493904"/>
        <c:axId val="610489640"/>
        <c:extLst>
          <c:ext xmlns:c15="http://schemas.microsoft.com/office/drawing/2012/chart" uri="{02D57815-91ED-43cb-92C2-25804820EDAC}">
            <c15:filteredScatterSeries>
              <c15:ser>
                <c:idx val="0"/>
                <c:order val="0"/>
                <c:spPr>
                  <a:ln w="2540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Bladfig!$J$2:$J$16</c15:sqref>
                        </c15:formulaRef>
                      </c:ext>
                    </c:extLst>
                    <c:numCache>
                      <c:formatCode>0.0%</c:formatCode>
                      <c:ptCount val="15"/>
                      <c:pt idx="0">
                        <c:v>1.2999999999999999E-2</c:v>
                      </c:pt>
                      <c:pt idx="1">
                        <c:v>1E-3</c:v>
                      </c:pt>
                      <c:pt idx="2">
                        <c:v>1E-3</c:v>
                      </c:pt>
                      <c:pt idx="3">
                        <c:v>6.0000000000000001E-3</c:v>
                      </c:pt>
                      <c:pt idx="4">
                        <c:v>5.0000000000000001E-3</c:v>
                      </c:pt>
                      <c:pt idx="5">
                        <c:v>-5.0000000000000001E-3</c:v>
                      </c:pt>
                      <c:pt idx="6">
                        <c:v>4.0000000000000001E-3</c:v>
                      </c:pt>
                      <c:pt idx="7">
                        <c:v>0</c:v>
                      </c:pt>
                      <c:pt idx="8">
                        <c:v>-1E-3</c:v>
                      </c:pt>
                      <c:pt idx="9">
                        <c:v>3.0000000000000001E-3</c:v>
                      </c:pt>
                      <c:pt idx="10">
                        <c:v>5.0000000000000001E-3</c:v>
                      </c:pt>
                      <c:pt idx="11">
                        <c:v>-7.0000000000000001E-3</c:v>
                      </c:pt>
                      <c:pt idx="12">
                        <c:v>-2E-3</c:v>
                      </c:pt>
                      <c:pt idx="13">
                        <c:v>-2E-3</c:v>
                      </c:pt>
                      <c:pt idx="14">
                        <c:v>-3.0000000000000001E-3</c:v>
                      </c:pt>
                    </c:numCache>
                  </c:numRef>
                </c:xVal>
                <c:yVal>
                  <c:numRef>
                    <c:extLst>
                      <c:ext uri="{02D57815-91ED-43cb-92C2-25804820EDAC}">
                        <c15:formulaRef>
                          <c15:sqref>Bladfig!$J$2:$J$16</c15:sqref>
                        </c15:formulaRef>
                      </c:ext>
                    </c:extLst>
                    <c:numCache>
                      <c:formatCode>0.0%</c:formatCode>
                      <c:ptCount val="15"/>
                      <c:pt idx="0">
                        <c:v>1.2999999999999999E-2</c:v>
                      </c:pt>
                      <c:pt idx="1">
                        <c:v>1E-3</c:v>
                      </c:pt>
                      <c:pt idx="2">
                        <c:v>1E-3</c:v>
                      </c:pt>
                      <c:pt idx="3">
                        <c:v>6.0000000000000001E-3</c:v>
                      </c:pt>
                      <c:pt idx="4">
                        <c:v>5.0000000000000001E-3</c:v>
                      </c:pt>
                      <c:pt idx="5">
                        <c:v>-5.0000000000000001E-3</c:v>
                      </c:pt>
                      <c:pt idx="6">
                        <c:v>4.0000000000000001E-3</c:v>
                      </c:pt>
                      <c:pt idx="7">
                        <c:v>0</c:v>
                      </c:pt>
                      <c:pt idx="8">
                        <c:v>-1E-3</c:v>
                      </c:pt>
                      <c:pt idx="9">
                        <c:v>3.0000000000000001E-3</c:v>
                      </c:pt>
                      <c:pt idx="10">
                        <c:v>5.0000000000000001E-3</c:v>
                      </c:pt>
                      <c:pt idx="11">
                        <c:v>-7.0000000000000001E-3</c:v>
                      </c:pt>
                      <c:pt idx="12">
                        <c:v>-2E-3</c:v>
                      </c:pt>
                      <c:pt idx="13">
                        <c:v>-2E-3</c:v>
                      </c:pt>
                      <c:pt idx="14">
                        <c:v>-3.0000000000000001E-3</c:v>
                      </c:pt>
                    </c:numCache>
                  </c:numRef>
                </c:yVal>
                <c:smooth val="0"/>
                <c:extLst>
                  <c:ext uri="{02D57815-91ED-43cb-92C2-25804820EDAC}">
                    <c15:filteredSeriesTitle>
                      <c15:tx>
                        <c:v>Robinson</c:v>
                      </c15:tx>
                    </c15:filteredSeriesTitle>
                  </c:ext>
                  <c:ext xmlns:c16="http://schemas.microsoft.com/office/drawing/2014/chart" uri="{C3380CC4-5D6E-409C-BE32-E72D297353CC}">
                    <c16:uniqueId val="{0000001C-6AAF-447B-AABA-1432631B6655}"/>
                  </c:ext>
                </c:extLst>
              </c15:ser>
            </c15:filteredScatterSeries>
          </c:ext>
        </c:extLst>
      </c:scatterChart>
      <c:valAx>
        <c:axId val="610493904"/>
        <c:scaling>
          <c:orientation val="minMax"/>
        </c:scaling>
        <c:delete val="0"/>
        <c:axPos val="b"/>
        <c:majorGridlines>
          <c:spPr>
            <a:ln w="9525" cap="flat" cmpd="sng" algn="ctr">
              <a:solidFill>
                <a:srgbClr val="FFC000"/>
              </a:solidFill>
              <a:prstDash val="sysDot"/>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r>
                  <a:rPr lang="nl-NL" sz="900"/>
                  <a:t>Productiviteitsgroei</a:t>
                </a:r>
              </a:p>
            </c:rich>
          </c:tx>
          <c:layout>
            <c:manualLayout>
              <c:xMode val="edge"/>
              <c:yMode val="edge"/>
              <c:x val="0.4164341531709545"/>
              <c:y val="0.945712478292472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crossAx val="610489640"/>
        <c:crosses val="autoZero"/>
        <c:crossBetween val="midCat"/>
      </c:valAx>
      <c:valAx>
        <c:axId val="610489640"/>
        <c:scaling>
          <c:orientation val="minMax"/>
        </c:scaling>
        <c:delete val="0"/>
        <c:axPos val="l"/>
        <c:majorGridlines>
          <c:spPr>
            <a:ln w="9525" cap="flat" cmpd="sng" algn="ctr">
              <a:solidFill>
                <a:srgbClr val="FFC000"/>
              </a:solidFill>
              <a:prstDash val="sysDot"/>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r>
                  <a:rPr lang="nl-NL" sz="900"/>
                  <a:t>Gemiddelde jaarlijkse verandering kostenaandeel personeel</a:t>
                </a:r>
              </a:p>
            </c:rich>
          </c:tx>
          <c:layout>
            <c:manualLayout>
              <c:xMode val="edge"/>
              <c:yMode val="edge"/>
              <c:x val="1.5003703703703703E-2"/>
              <c:y val="0.1850228632478632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crossAx val="610493904"/>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0.74296</cdr:x>
      <cdr:y>0.9466</cdr:y>
    </cdr:from>
    <cdr:to>
      <cdr:x>0.89613</cdr:x>
      <cdr:y>1</cdr:y>
    </cdr:to>
    <cdr:sp macro="" textlink="">
      <cdr:nvSpPr>
        <cdr:cNvPr id="2" name="TextBox 1"/>
        <cdr:cNvSpPr txBox="1"/>
      </cdr:nvSpPr>
      <cdr:spPr>
        <a:xfrm xmlns:a="http://schemas.openxmlformats.org/drawingml/2006/main">
          <a:off x="6431280" y="5943600"/>
          <a:ext cx="1325880" cy="3352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0F870-413C-40F5-BE2A-87EFF8013EB4}" type="datetimeFigureOut">
              <a:rPr lang="nl-NL" smtClean="0"/>
              <a:t>18-5-2020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EA854-973A-4E3C-BE22-9EE892E62A47}" type="slidenum">
              <a:rPr lang="nl-NL" smtClean="0"/>
              <a:t>‹nr.›</a:t>
            </a:fld>
            <a:endParaRPr lang="nl-NL"/>
          </a:p>
        </p:txBody>
      </p:sp>
    </p:spTree>
    <p:extLst>
      <p:ext uri="{BB962C8B-B14F-4D97-AF65-F5344CB8AC3E}">
        <p14:creationId xmlns:p14="http://schemas.microsoft.com/office/powerpoint/2010/main" val="200251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0E4CA-E37D-46D0-AC13-6CF2A9F9AC7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F2C71E7-93E7-48CB-AAB8-B63A0291A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1E0E64A-A535-48F4-B11A-8D1DC10B73E2}"/>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5" name="Tijdelijke aanduiding voor voettekst 4">
            <a:extLst>
              <a:ext uri="{FF2B5EF4-FFF2-40B4-BE49-F238E27FC236}">
                <a16:creationId xmlns:a16="http://schemas.microsoft.com/office/drawing/2014/main" id="{E80BF9ED-7D3D-40FE-9074-9AF7A574237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50924D45-DA95-4558-B175-84CB003268AF}"/>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196605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1661-07FC-424F-85EC-323B4095F8E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CBC5BAB-EFC3-49B3-891B-B4B9DDBD77C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0660A1-F4E8-4DFA-9D7F-A8853179F2EE}"/>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5" name="Tijdelijke aanduiding voor voettekst 4">
            <a:extLst>
              <a:ext uri="{FF2B5EF4-FFF2-40B4-BE49-F238E27FC236}">
                <a16:creationId xmlns:a16="http://schemas.microsoft.com/office/drawing/2014/main" id="{074D695C-56C1-4C97-97E5-7FECBB32097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3108E6A-08E6-4034-B521-707984E77874}"/>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109618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CAD7B76-4128-4197-ADC0-9A4EB7F47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998E8-BC54-494D-BB21-2C7E2C7D088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8804BE-EAD4-49B5-BDC5-97FC0D024A13}"/>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5" name="Tijdelijke aanduiding voor voettekst 4">
            <a:extLst>
              <a:ext uri="{FF2B5EF4-FFF2-40B4-BE49-F238E27FC236}">
                <a16:creationId xmlns:a16="http://schemas.microsoft.com/office/drawing/2014/main" id="{24A88FBD-2AEF-4F2A-B969-0E34D4CD5F0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EB8C5E49-DF23-43FF-8FFC-B60D7D37034D}"/>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47476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8A0A3-9C0A-4D3D-8542-A91C73233144}"/>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07AA85C4-7732-4C6B-B9CC-B9C86309AD5D}"/>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A5BDD36-29D5-4EB0-A153-74DDF36A5AE2}"/>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dirty="0"/>
          </a:p>
        </p:txBody>
      </p:sp>
      <p:sp>
        <p:nvSpPr>
          <p:cNvPr id="5" name="Tijdelijke aanduiding voor voettekst 4">
            <a:extLst>
              <a:ext uri="{FF2B5EF4-FFF2-40B4-BE49-F238E27FC236}">
                <a16:creationId xmlns:a16="http://schemas.microsoft.com/office/drawing/2014/main" id="{0D959803-9CA3-4EBA-B25F-09544F431E9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94BE403-B8C9-410E-9C71-E4F8959517DE}"/>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993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EFF82-548B-4FA6-A92E-D57F7514FFC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FAAF4D8-6B64-4370-8253-9618612A2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D525EC62-EC8D-422E-8402-23290031867C}"/>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5" name="Tijdelijke aanduiding voor voettekst 4">
            <a:extLst>
              <a:ext uri="{FF2B5EF4-FFF2-40B4-BE49-F238E27FC236}">
                <a16:creationId xmlns:a16="http://schemas.microsoft.com/office/drawing/2014/main" id="{7DFBA5C4-A488-40FF-A5AA-AC084C5E71A1}"/>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3A5A887C-597C-443C-9080-8206782C47E4}"/>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65606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E4445-4983-4B9A-B923-C898CBDD41B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FA5D97-5A4C-48A9-935F-D53895F6CC39}"/>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817839D-7265-47A0-9360-D102EB163EA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A33D14-5862-4A04-9B3B-F82E6189E2EE}"/>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6" name="Tijdelijke aanduiding voor voettekst 5">
            <a:extLst>
              <a:ext uri="{FF2B5EF4-FFF2-40B4-BE49-F238E27FC236}">
                <a16:creationId xmlns:a16="http://schemas.microsoft.com/office/drawing/2014/main" id="{774FCA70-3161-4826-BFC2-A2DDAA78DE7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19D541BB-46CE-4C86-8732-F778102A859A}"/>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2644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1E2A9-9348-4E8E-9855-085CC59084F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C96296-3276-4CAE-977F-669022F19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CAD7ED25-27D9-4733-90A3-61F5D3222F3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02531A-E8DF-4627-8BDD-C64925A97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8DDB65E-812A-4533-93DF-376BF407B26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4FA313-4202-4506-80EE-EAA1D9F7A0B8}"/>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8" name="Tijdelijke aanduiding voor voettekst 7">
            <a:extLst>
              <a:ext uri="{FF2B5EF4-FFF2-40B4-BE49-F238E27FC236}">
                <a16:creationId xmlns:a16="http://schemas.microsoft.com/office/drawing/2014/main" id="{E906C8BE-8196-4326-8D76-C99D23A2EE1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E9037B90-2DE1-4472-A305-8C0B09709FDE}"/>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82009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595D6-4829-40D0-9AB9-D43AC5E450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00AB1A2-D28B-41CA-B981-FD4859020A90}"/>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4" name="Tijdelijke aanduiding voor voettekst 3">
            <a:extLst>
              <a:ext uri="{FF2B5EF4-FFF2-40B4-BE49-F238E27FC236}">
                <a16:creationId xmlns:a16="http://schemas.microsoft.com/office/drawing/2014/main" id="{5D44D96B-5A62-4303-B3F4-0435BFE0898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75F77377-1780-4C79-9163-5E604E05140C}"/>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52170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5FCBE02-5E53-4665-8C13-FCEB683B0712}"/>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3" name="Tijdelijke aanduiding voor voettekst 2">
            <a:extLst>
              <a:ext uri="{FF2B5EF4-FFF2-40B4-BE49-F238E27FC236}">
                <a16:creationId xmlns:a16="http://schemas.microsoft.com/office/drawing/2014/main" id="{DBBFC88A-AF5A-4AF1-8E2B-410FD45D79C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F7791095-8993-4504-972C-C2B8E133D1EC}"/>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36845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49F6C-7376-4841-85AB-61ABD3F70C0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CD100A7-C18C-4DB1-8125-C409CAB58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AB6FF62-2182-45A1-A94A-C96F36629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AD99293-9CE2-4D44-86FD-4049A2591CC9}"/>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6" name="Tijdelijke aanduiding voor voettekst 5">
            <a:extLst>
              <a:ext uri="{FF2B5EF4-FFF2-40B4-BE49-F238E27FC236}">
                <a16:creationId xmlns:a16="http://schemas.microsoft.com/office/drawing/2014/main" id="{EE6169C5-0D11-4A09-9F8A-4E0622FFBFB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2705EF-4485-41AC-9186-2E986D5CBF30}"/>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417844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66D42-1A31-4259-B0BE-79BC9EE09C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7093C88-62A8-4056-9793-18A0C656D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F73CB3-C1B8-4437-8FB9-8907A185B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41A2B96-A75E-4887-8F1B-DC585B44F371}"/>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18-5-2020</a:t>
            </a:fld>
            <a:endParaRPr lang="nl-NL"/>
          </a:p>
        </p:txBody>
      </p:sp>
      <p:sp>
        <p:nvSpPr>
          <p:cNvPr id="6" name="Tijdelijke aanduiding voor voettekst 5">
            <a:extLst>
              <a:ext uri="{FF2B5EF4-FFF2-40B4-BE49-F238E27FC236}">
                <a16:creationId xmlns:a16="http://schemas.microsoft.com/office/drawing/2014/main" id="{0C09D34A-E815-4C23-A1C9-F2F9E320177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3E5CC8B0-6B43-46AE-9537-BA3F91130667}"/>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92458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E1552DA-19DF-4DF6-98BC-75355E43F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4AF72AA-7E17-49A4-B17C-5AAA9CA4E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Rechthoek 6">
            <a:extLst>
              <a:ext uri="{FF2B5EF4-FFF2-40B4-BE49-F238E27FC236}">
                <a16:creationId xmlns:a16="http://schemas.microsoft.com/office/drawing/2014/main" id="{382A8C9D-CABD-43B5-9A2F-DF7A998C3887}"/>
              </a:ext>
            </a:extLst>
          </p:cNvPr>
          <p:cNvSpPr/>
          <p:nvPr userDrawn="1"/>
        </p:nvSpPr>
        <p:spPr>
          <a:xfrm>
            <a:off x="0" y="5673378"/>
            <a:ext cx="12192000" cy="484981"/>
          </a:xfrm>
          <a:prstGeom prst="rect">
            <a:avLst/>
          </a:prstGeom>
          <a:solidFill>
            <a:srgbClr val="E3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82039917-BC8D-40E3-91A5-8B2687A72CD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943975" y="6273453"/>
            <a:ext cx="3095625" cy="473422"/>
          </a:xfrm>
          <a:prstGeom prst="rect">
            <a:avLst/>
          </a:prstGeom>
        </p:spPr>
      </p:pic>
    </p:spTree>
    <p:extLst>
      <p:ext uri="{BB962C8B-B14F-4D97-AF65-F5344CB8AC3E}">
        <p14:creationId xmlns:p14="http://schemas.microsoft.com/office/powerpoint/2010/main" val="411619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png"/><Relationship Id="rId7"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slide" Target="slide1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www.ipsestudies.nl/onderzoeksrapporten/" TargetMode="External"/><Relationship Id="rId2" Type="http://schemas.openxmlformats.org/officeDocument/2006/relationships/hyperlink" Target="https://www.trendsinpubliekesector.nl/" TargetMode="Externa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2058493" y="765163"/>
            <a:ext cx="8428911" cy="830997"/>
          </a:xfrm>
          <a:prstGeom prst="rect">
            <a:avLst/>
          </a:prstGeom>
        </p:spPr>
        <p:txBody>
          <a:bodyPr wrap="square">
            <a:spAutoFit/>
          </a:bodyPr>
          <a:lstStyle/>
          <a:p>
            <a:r>
              <a:rPr lang="nl-NL" sz="48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Baumol</a:t>
            </a:r>
            <a:r>
              <a:rPr lang="nl-NL" sz="48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Verdoorn en Robinson</a:t>
            </a:r>
          </a:p>
        </p:txBody>
      </p:sp>
      <p:sp>
        <p:nvSpPr>
          <p:cNvPr id="5" name="Rechthoek 4">
            <a:extLst>
              <a:ext uri="{FF2B5EF4-FFF2-40B4-BE49-F238E27FC236}">
                <a16:creationId xmlns:a16="http://schemas.microsoft.com/office/drawing/2014/main" id="{D009115B-8BA8-48DE-9F87-1AAA3D4118B5}"/>
              </a:ext>
            </a:extLst>
          </p:cNvPr>
          <p:cNvSpPr/>
          <p:nvPr/>
        </p:nvSpPr>
        <p:spPr>
          <a:xfrm>
            <a:off x="2566027" y="3985001"/>
            <a:ext cx="7059946" cy="1077218"/>
          </a:xfrm>
          <a:prstGeom prst="rect">
            <a:avLst/>
          </a:prstGeom>
        </p:spPr>
        <p:txBody>
          <a:bodyPr wrap="none">
            <a:spAutoFit/>
          </a:bodyPr>
          <a:lstStyle/>
          <a:p>
            <a:pPr algn="ctr"/>
            <a:r>
              <a:rPr lang="nl-NL" sz="32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Analyse effecten economische wetten op </a:t>
            </a:r>
          </a:p>
          <a:p>
            <a:pPr algn="ctr"/>
            <a:r>
              <a:rPr lang="nl-NL" sz="32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productiviteit publieke dienstverlening</a:t>
            </a:r>
            <a:endParaRPr lang="nl-NL" sz="3200" dirty="0">
              <a:solidFill>
                <a:srgbClr val="2A5078"/>
              </a:solidFill>
            </a:endParaRPr>
          </a:p>
        </p:txBody>
      </p:sp>
      <p:pic>
        <p:nvPicPr>
          <p:cNvPr id="6" name="Picture 4">
            <a:extLst>
              <a:ext uri="{FF2B5EF4-FFF2-40B4-BE49-F238E27FC236}">
                <a16:creationId xmlns:a16="http://schemas.microsoft.com/office/drawing/2014/main" id="{96800270-D839-4892-8304-C23A53F329FD}"/>
              </a:ext>
            </a:extLst>
          </p:cNvPr>
          <p:cNvPicPr>
            <a:picLocks noChangeAspect="1"/>
          </p:cNvPicPr>
          <p:nvPr/>
        </p:nvPicPr>
        <p:blipFill rotWithShape="1">
          <a:blip r:embed="rId2">
            <a:duotone>
              <a:prstClr val="black"/>
              <a:srgbClr val="0070C0">
                <a:tint val="45000"/>
                <a:satMod val="400000"/>
              </a:srgbClr>
            </a:duotone>
            <a:extLst>
              <a:ext uri="{BEBA8EAE-BF5A-486C-A8C5-ECC9F3942E4B}">
                <a14:imgProps xmlns:a14="http://schemas.microsoft.com/office/drawing/2010/main">
                  <a14:imgLayer r:embed="rId3">
                    <a14:imgEffect>
                      <a14:colorTemperature colorTemp="4700"/>
                    </a14:imgEffect>
                    <a14:imgEffect>
                      <a14:brightnessContrast bright="24000"/>
                    </a14:imgEffect>
                  </a14:imgLayer>
                </a14:imgProps>
              </a:ext>
              <a:ext uri="{28A0092B-C50C-407E-A947-70E740481C1C}">
                <a14:useLocalDpi xmlns:a14="http://schemas.microsoft.com/office/drawing/2010/main" val="0"/>
              </a:ext>
            </a:extLst>
          </a:blip>
          <a:srcRect l="22725" t="10353" r="36977" b="50365"/>
          <a:stretch/>
        </p:blipFill>
        <p:spPr bwMode="auto">
          <a:xfrm>
            <a:off x="3860237" y="1996885"/>
            <a:ext cx="1246575" cy="1800000"/>
          </a:xfrm>
          <a:prstGeom prst="rect">
            <a:avLst/>
          </a:prstGeom>
          <a:noFill/>
          <a:ln>
            <a:noFill/>
          </a:ln>
          <a:extLst>
            <a:ext uri="{53640926-AAD7-44D8-BBD7-CCE9431645EC}">
              <a14:shadowObscured xmlns:a14="http://schemas.microsoft.com/office/drawing/2010/main"/>
            </a:ext>
          </a:extLst>
        </p:spPr>
      </p:pic>
      <p:pic>
        <p:nvPicPr>
          <p:cNvPr id="7" name="Afbeelding 6">
            <a:extLst>
              <a:ext uri="{FF2B5EF4-FFF2-40B4-BE49-F238E27FC236}">
                <a16:creationId xmlns:a16="http://schemas.microsoft.com/office/drawing/2014/main" id="{BE96ACB4-36EC-47E1-90DF-0C42E5C19FE7}"/>
              </a:ext>
            </a:extLst>
          </p:cNvPr>
          <p:cNvPicPr>
            <a:picLocks noChangeAspect="1"/>
          </p:cNvPicPr>
          <p:nvPr/>
        </p:nvPicPr>
        <p:blipFill rotWithShape="1">
          <a:blip r:embed="rId4">
            <a:duotone>
              <a:prstClr val="black"/>
              <a:srgbClr val="5895DE">
                <a:tint val="45000"/>
                <a:satMod val="400000"/>
              </a:srgbClr>
            </a:duotone>
            <a:lum bright="20000" contrast="20000"/>
          </a:blip>
          <a:srcRect r="2608"/>
          <a:stretch/>
        </p:blipFill>
        <p:spPr>
          <a:xfrm>
            <a:off x="5248615" y="2010335"/>
            <a:ext cx="1246575" cy="1800000"/>
          </a:xfrm>
          <a:prstGeom prst="rect">
            <a:avLst/>
          </a:prstGeom>
        </p:spPr>
      </p:pic>
      <p:pic>
        <p:nvPicPr>
          <p:cNvPr id="8" name="Afbeelding 7">
            <a:extLst>
              <a:ext uri="{FF2B5EF4-FFF2-40B4-BE49-F238E27FC236}">
                <a16:creationId xmlns:a16="http://schemas.microsoft.com/office/drawing/2014/main" id="{6B88BA0B-152E-4569-80A7-A365FDDD8CF1}"/>
              </a:ext>
            </a:extLst>
          </p:cNvPr>
          <p:cNvPicPr>
            <a:picLocks noChangeAspect="1"/>
          </p:cNvPicPr>
          <p:nvPr/>
        </p:nvPicPr>
        <p:blipFill rotWithShape="1">
          <a:blip r:embed="rId5">
            <a:duotone>
              <a:prstClr val="black"/>
              <a:srgbClr val="5895DE">
                <a:tint val="45000"/>
                <a:satMod val="400000"/>
              </a:srgbClr>
            </a:duotone>
            <a:lum bright="14000" contrast="40000"/>
          </a:blip>
          <a:srcRect l="3285" r="6112"/>
          <a:stretch/>
        </p:blipFill>
        <p:spPr>
          <a:xfrm>
            <a:off x="6636993" y="2010335"/>
            <a:ext cx="1246575" cy="1800000"/>
          </a:xfrm>
          <a:prstGeom prst="rect">
            <a:avLst/>
          </a:prstGeom>
        </p:spPr>
      </p:pic>
    </p:spTree>
    <p:extLst>
      <p:ext uri="{BB962C8B-B14F-4D97-AF65-F5344CB8AC3E}">
        <p14:creationId xmlns:p14="http://schemas.microsoft.com/office/powerpoint/2010/main" val="198315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4104009"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Conclusie</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per effect</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2018100" y="1408132"/>
            <a:ext cx="5400000" cy="3155800"/>
          </a:xfrm>
          <a:prstGeom prst="rect">
            <a:avLst/>
          </a:prstGeom>
          <a:solidFill>
            <a:srgbClr val="FCF9E6"/>
          </a:solidFill>
          <a:ln>
            <a:solidFill>
              <a:srgbClr val="EABD0C"/>
            </a:solidFill>
          </a:ln>
        </p:spPr>
        <p:txBody>
          <a:bodyPr wrap="square" lIns="252000" tIns="252000" bIns="252000">
            <a:spAutoFit/>
          </a:bodyPr>
          <a:lstStyle/>
          <a:p>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Verdoorneffect</a:t>
            </a:r>
          </a:p>
          <a:p>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Hypothese</a:t>
            </a:r>
          </a:p>
          <a:p>
            <a:pPr marL="285750" indent="-285750">
              <a:buFont typeface="Arial" panose="020B0604020202020204" pitchFamily="34" charset="0"/>
              <a:buChar char="•"/>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Sectoren met een hoge groei van de productie kennen een hogere groei van de productiviteit dan andere sectoren.</a:t>
            </a:r>
          </a:p>
          <a:p>
            <a:pPr marL="285750" indent="-285750">
              <a:buFont typeface="Arial" panose="020B0604020202020204" pitchFamily="34" charset="0"/>
              <a:buChar char="•"/>
            </a:pPr>
            <a:endParaRPr lang="nl-NL" sz="1400" dirty="0">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err="1">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Toetsresultaat</a:t>
            </a: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Ook de productiviteitsgroei van veel Nederlandse publieke sectoren heeft vooral te maken met groei van de productie. Deze fungeert ook hier als een prikkel om innovatiever en efficiënter te werken.</a:t>
            </a:r>
            <a:endParaRPr lang="nl-NL" sz="1400" dirty="0">
              <a:solidFill>
                <a:srgbClr val="2A5078"/>
              </a:solidFill>
              <a:latin typeface="Source Sans Pro Light" panose="020B0403030403020204" pitchFamily="34" charset="0"/>
            </a:endParaRPr>
          </a:p>
        </p:txBody>
      </p:sp>
      <p:pic>
        <p:nvPicPr>
          <p:cNvPr id="6" name="Afbeelding 5">
            <a:extLst>
              <a:ext uri="{FF2B5EF4-FFF2-40B4-BE49-F238E27FC236}">
                <a16:creationId xmlns:a16="http://schemas.microsoft.com/office/drawing/2014/main" id="{F0298225-AB91-4815-9BA8-4CE75145C59A}"/>
              </a:ext>
            </a:extLst>
          </p:cNvPr>
          <p:cNvPicPr>
            <a:picLocks noChangeAspect="1"/>
          </p:cNvPicPr>
          <p:nvPr/>
        </p:nvPicPr>
        <p:blipFill rotWithShape="1">
          <a:blip r:embed="rId2">
            <a:duotone>
              <a:prstClr val="black"/>
              <a:srgbClr val="5895DE">
                <a:tint val="45000"/>
                <a:satMod val="400000"/>
              </a:srgbClr>
            </a:duotone>
            <a:lum bright="20000" contrast="20000"/>
          </a:blip>
          <a:srcRect r="2608"/>
          <a:stretch/>
        </p:blipFill>
        <p:spPr>
          <a:xfrm>
            <a:off x="771525" y="1408132"/>
            <a:ext cx="1246575" cy="1800000"/>
          </a:xfrm>
          <a:prstGeom prst="rect">
            <a:avLst/>
          </a:prstGeom>
        </p:spPr>
      </p:pic>
    </p:spTree>
    <p:extLst>
      <p:ext uri="{BB962C8B-B14F-4D97-AF65-F5344CB8AC3E}">
        <p14:creationId xmlns:p14="http://schemas.microsoft.com/office/powerpoint/2010/main" val="206181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4104009"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Conclusie</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per effect</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2018100" y="1408132"/>
            <a:ext cx="5400000" cy="2940357"/>
          </a:xfrm>
          <a:prstGeom prst="rect">
            <a:avLst/>
          </a:prstGeom>
          <a:solidFill>
            <a:srgbClr val="FCF9E6"/>
          </a:solidFill>
          <a:ln>
            <a:solidFill>
              <a:srgbClr val="EABD0C"/>
            </a:solidFill>
          </a:ln>
        </p:spPr>
        <p:txBody>
          <a:bodyPr wrap="square" lIns="252000" tIns="252000" bIns="252000">
            <a:spAutoFit/>
          </a:bodyPr>
          <a:lstStyle/>
          <a:p>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Robinsoneffect</a:t>
            </a:r>
          </a:p>
          <a:p>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Hypothese</a:t>
            </a:r>
          </a:p>
          <a:p>
            <a:pPr marL="285750" indent="-285750">
              <a:buFont typeface="Arial" panose="020B0604020202020204" pitchFamily="34" charset="0"/>
              <a:buChar char="•"/>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Een hoge productiviteitsgroei gaat meestal gepaard met een relatieve verlaging van het aandeel arbeid.</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err="1">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Toetsresultaat</a:t>
            </a: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In publieke sectoren in Nederland met een hoge productiviteitsgroei daalt de inzet van arbeid, dankzij innovaties, het sterkst.</a:t>
            </a: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p:txBody>
      </p:sp>
      <p:pic>
        <p:nvPicPr>
          <p:cNvPr id="5" name="Afbeelding 4">
            <a:extLst>
              <a:ext uri="{FF2B5EF4-FFF2-40B4-BE49-F238E27FC236}">
                <a16:creationId xmlns:a16="http://schemas.microsoft.com/office/drawing/2014/main" id="{FEC4BD7E-411B-42E9-93D0-9B2CEEEBB794}"/>
              </a:ext>
            </a:extLst>
          </p:cNvPr>
          <p:cNvPicPr>
            <a:picLocks noChangeAspect="1"/>
          </p:cNvPicPr>
          <p:nvPr/>
        </p:nvPicPr>
        <p:blipFill rotWithShape="1">
          <a:blip r:embed="rId2">
            <a:duotone>
              <a:prstClr val="black"/>
              <a:srgbClr val="5895DE">
                <a:tint val="45000"/>
                <a:satMod val="400000"/>
              </a:srgbClr>
            </a:duotone>
            <a:lum bright="14000" contrast="40000"/>
          </a:blip>
          <a:srcRect l="3285" r="6112"/>
          <a:stretch/>
        </p:blipFill>
        <p:spPr>
          <a:xfrm>
            <a:off x="771525" y="1408132"/>
            <a:ext cx="1246575" cy="1800000"/>
          </a:xfrm>
          <a:prstGeom prst="rect">
            <a:avLst/>
          </a:prstGeom>
        </p:spPr>
      </p:pic>
    </p:spTree>
    <p:extLst>
      <p:ext uri="{BB962C8B-B14F-4D97-AF65-F5344CB8AC3E}">
        <p14:creationId xmlns:p14="http://schemas.microsoft.com/office/powerpoint/2010/main" val="31211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392107"/>
            <a:ext cx="3821880"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Beleidsimplicaties</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696000" y="1340321"/>
            <a:ext cx="5400000" cy="3528000"/>
          </a:xfrm>
          <a:prstGeom prst="rect">
            <a:avLst/>
          </a:prstGeom>
          <a:solidFill>
            <a:srgbClr val="FCF9E6"/>
          </a:solidFill>
          <a:ln>
            <a:solidFill>
              <a:srgbClr val="EABD0C"/>
            </a:solidFill>
          </a:ln>
        </p:spPr>
        <p:txBody>
          <a:bodyPr wrap="square" lIns="252000" tIns="252000" bIns="252000">
            <a:spAutoFit/>
          </a:bodyPr>
          <a:lstStyle/>
          <a:p>
            <a:r>
              <a:rPr lang="nl-NL" sz="1400" dirty="0">
                <a:solidFill>
                  <a:srgbClr val="2A5078"/>
                </a:solidFill>
                <a:latin typeface="Source Sans Pro Semibold" panose="020B0603030403020204" pitchFamily="34" charset="0"/>
              </a:rPr>
              <a:t>Effecten bieden weinig ruimte voor beleid</a:t>
            </a:r>
          </a:p>
          <a:p>
            <a:endParaRPr lang="nl-NL" sz="1400" dirty="0">
              <a:solidFill>
                <a:srgbClr val="2A5078"/>
              </a:solidFill>
              <a:latin typeface="Source Sans Pro Light" panose="020B0403030403020204" pitchFamily="34" charset="0"/>
            </a:endParaRPr>
          </a:p>
          <a:p>
            <a:r>
              <a:rPr lang="nl-NL" sz="1400" dirty="0">
                <a:solidFill>
                  <a:srgbClr val="2A5078"/>
                </a:solidFill>
                <a:latin typeface="Source Sans Pro Light" panose="020B0403030403020204" pitchFamily="34" charset="0"/>
              </a:rPr>
              <a:t>Het </a:t>
            </a:r>
            <a:r>
              <a:rPr lang="nl-NL" sz="1400" dirty="0" err="1">
                <a:solidFill>
                  <a:srgbClr val="2A5078"/>
                </a:solidFill>
                <a:latin typeface="Source Sans Pro Light" panose="020B0403030403020204" pitchFamily="34" charset="0"/>
              </a:rPr>
              <a:t>Baumol</a:t>
            </a:r>
            <a:r>
              <a:rPr lang="nl-NL" sz="1400" dirty="0">
                <a:solidFill>
                  <a:srgbClr val="2A5078"/>
                </a:solidFill>
                <a:latin typeface="Source Sans Pro Light" panose="020B0403030403020204" pitchFamily="34" charset="0"/>
              </a:rPr>
              <a:t>- en Verdoorneffect “verklaren” 75 procent van de variatie in de gemiddelde productiviteit per sector. </a:t>
            </a:r>
          </a:p>
          <a:p>
            <a:endParaRPr lang="nl-NL" sz="1400" dirty="0">
              <a:solidFill>
                <a:srgbClr val="2A5078"/>
              </a:solidFill>
              <a:latin typeface="Source Sans Pro Light" panose="020B0403030403020204" pitchFamily="34" charset="0"/>
            </a:endParaRPr>
          </a:p>
          <a:p>
            <a:r>
              <a:rPr lang="nl-NL" sz="1400" dirty="0">
                <a:solidFill>
                  <a:srgbClr val="2A5078"/>
                </a:solidFill>
                <a:latin typeface="Source Sans Pro Light" panose="020B0403030403020204" pitchFamily="34" charset="0"/>
              </a:rPr>
              <a:t>Dit is op zich al een indicatie dat er weinig ruimte is voor beleid (of we hebben permanent slecht beleid gevoerd). Het verminderen van de druk op de arbeidsmarkt, vooral noodzakelijk in de zorg, kan waarschijnlijk alleen plaatshebben door productiviteitsgroei.</a:t>
            </a:r>
          </a:p>
        </p:txBody>
      </p:sp>
      <p:sp>
        <p:nvSpPr>
          <p:cNvPr id="9" name="Rechthoek 8">
            <a:extLst>
              <a:ext uri="{FF2B5EF4-FFF2-40B4-BE49-F238E27FC236}">
                <a16:creationId xmlns:a16="http://schemas.microsoft.com/office/drawing/2014/main" id="{26E742EA-97D9-4727-8B44-5F385D15CB2F}"/>
              </a:ext>
            </a:extLst>
          </p:cNvPr>
          <p:cNvSpPr/>
          <p:nvPr/>
        </p:nvSpPr>
        <p:spPr>
          <a:xfrm>
            <a:off x="6296700" y="1343189"/>
            <a:ext cx="5400000" cy="3525132"/>
          </a:xfrm>
          <a:prstGeom prst="rect">
            <a:avLst/>
          </a:prstGeom>
          <a:solidFill>
            <a:srgbClr val="FCF9E6"/>
          </a:solidFill>
          <a:ln>
            <a:solidFill>
              <a:srgbClr val="EABD0C"/>
            </a:solidFill>
          </a:ln>
        </p:spPr>
        <p:txBody>
          <a:bodyPr wrap="square" lIns="252000" tIns="252000" bIns="252000">
            <a:spAutoFit/>
          </a:bodyPr>
          <a:lstStyle/>
          <a:p>
            <a:r>
              <a:rPr lang="nl-NL" sz="1400" dirty="0">
                <a:solidFill>
                  <a:srgbClr val="2A5078"/>
                </a:solidFill>
                <a:latin typeface="Source Sans Pro Semibold" panose="020B0603030403020204" pitchFamily="34" charset="0"/>
              </a:rPr>
              <a:t>Bij evaluaties goed rekening houden met effecten</a:t>
            </a:r>
          </a:p>
          <a:p>
            <a:endParaRPr lang="nl-NL" sz="1400" dirty="0">
              <a:solidFill>
                <a:srgbClr val="2A5078"/>
              </a:solidFill>
              <a:latin typeface="Source Sans Pro Light" panose="020B0403030403020204" pitchFamily="34" charset="0"/>
            </a:endParaRPr>
          </a:p>
          <a:p>
            <a:r>
              <a:rPr lang="nl-NL" sz="1400" dirty="0">
                <a:solidFill>
                  <a:srgbClr val="2A5078"/>
                </a:solidFill>
                <a:latin typeface="Source Sans Pro Light" panose="020B0403030403020204" pitchFamily="34" charset="0"/>
              </a:rPr>
              <a:t>Als dit niet gebeurt, dan kunnen er onjuiste conclusie worden getrokken. Twee voorbeelden:</a:t>
            </a:r>
          </a:p>
          <a:p>
            <a:endParaRPr lang="nl-NL" sz="1400" dirty="0">
              <a:solidFill>
                <a:srgbClr val="2A5078"/>
              </a:solidFill>
              <a:latin typeface="Source Sans Pro Light" panose="020B0403030403020204" pitchFamily="34" charset="0"/>
            </a:endParaRPr>
          </a:p>
          <a:p>
            <a:pPr marL="285750" indent="-285750">
              <a:buFont typeface="Arial" panose="020B0604020202020204" pitchFamily="34" charset="0"/>
              <a:buChar char="•"/>
            </a:pPr>
            <a:r>
              <a:rPr lang="nl-NL" sz="1400" dirty="0">
                <a:solidFill>
                  <a:srgbClr val="2A5078"/>
                </a:solidFill>
                <a:latin typeface="Source Sans Pro Light" panose="020B0403030403020204" pitchFamily="34" charset="0"/>
              </a:rPr>
              <a:t>De sterke productiviteitsgroei van de ziekenhuissector na 2006 is niet te danken aan de introductie van de marktwerking, maar aan de sterke groei van de productie. </a:t>
            </a:r>
          </a:p>
          <a:p>
            <a:pPr marL="285750" indent="-285750">
              <a:buFont typeface="Arial" panose="020B0604020202020204" pitchFamily="34" charset="0"/>
              <a:buChar char="•"/>
            </a:pPr>
            <a:endParaRPr lang="nl-NL" sz="1400" dirty="0">
              <a:solidFill>
                <a:srgbClr val="2A5078"/>
              </a:solidFill>
              <a:latin typeface="Source Sans Pro Light" panose="020B0403030403020204" pitchFamily="34" charset="0"/>
            </a:endParaRPr>
          </a:p>
          <a:p>
            <a:pPr marL="285750" indent="-285750">
              <a:buFont typeface="Arial" panose="020B0604020202020204" pitchFamily="34" charset="0"/>
              <a:buChar char="•"/>
            </a:pPr>
            <a:r>
              <a:rPr lang="nl-NL" sz="1400" dirty="0">
                <a:solidFill>
                  <a:srgbClr val="2A5078"/>
                </a:solidFill>
                <a:latin typeface="Source Sans Pro Light" panose="020B0403030403020204" pitchFamily="34" charset="0"/>
              </a:rPr>
              <a:t>De SUWI-evaluatie uit 2007 trok de conclusie dat de hervorming van de uitvoering sociale zekerheid de beoogde doelstelling van 20 procent doelmatigheidswinst had gerealiseerd. Maar eigenlijk was dit het resultaat van de conjuncturele neergang in 2003 en de sterke toename van het aantal uitkeringsgerechtigden.</a:t>
            </a:r>
          </a:p>
        </p:txBody>
      </p:sp>
    </p:spTree>
    <p:extLst>
      <p:ext uri="{BB962C8B-B14F-4D97-AF65-F5344CB8AC3E}">
        <p14:creationId xmlns:p14="http://schemas.microsoft.com/office/powerpoint/2010/main" val="338022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392107"/>
            <a:ext cx="3599062" cy="646331"/>
          </a:xfrm>
          <a:prstGeom prst="rect">
            <a:avLst/>
          </a:prstGeom>
        </p:spPr>
        <p:txBody>
          <a:bodyPr wrap="none">
            <a:spAutoFit/>
          </a:bodyPr>
          <a:lstStyle/>
          <a:p>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Nader </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onderzoek</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718027" y="1570057"/>
            <a:ext cx="5400000" cy="3094245"/>
          </a:xfrm>
          <a:prstGeom prst="rect">
            <a:avLst/>
          </a:prstGeom>
          <a:solidFill>
            <a:srgbClr val="FCF9E6"/>
          </a:solidFill>
          <a:ln>
            <a:solidFill>
              <a:srgbClr val="EABD0C"/>
            </a:solidFill>
          </a:ln>
        </p:spPr>
        <p:txBody>
          <a:bodyPr wrap="square" lIns="252000" tIns="252000" bIns="252000">
            <a:spAutoFit/>
          </a:bodyPr>
          <a:lstStyle/>
          <a:p>
            <a:r>
              <a:rPr lang="nl-NL" sz="1400" dirty="0">
                <a:solidFill>
                  <a:srgbClr val="2A5078"/>
                </a:solidFill>
                <a:latin typeface="Source Sans Pro Semibold" panose="020B0603030403020204" pitchFamily="34" charset="0"/>
              </a:rPr>
              <a:t>Resultaten robuuster maken</a:t>
            </a:r>
          </a:p>
          <a:p>
            <a:endParaRPr lang="nl-NL" sz="1400" dirty="0">
              <a:solidFill>
                <a:srgbClr val="2A5078"/>
              </a:solidFill>
              <a:latin typeface="Source Sans Pro Semibold" panose="020B0603030403020204" pitchFamily="34" charset="0"/>
            </a:endParaRPr>
          </a:p>
          <a:p>
            <a:r>
              <a:rPr lang="nl-NL" sz="1400" dirty="0">
                <a:solidFill>
                  <a:srgbClr val="2A5078"/>
                </a:solidFill>
                <a:latin typeface="Source Sans Pro Light" panose="020B0403030403020204" pitchFamily="34" charset="0"/>
              </a:rPr>
              <a:t>De resultaten kunnen nog aan wetenschappelijke robuustheid winnen als we de jaargegevens van de verschillende publieke sectoren hanteren in plaats van de sectorgemiddelden, zoals die in deze analyse zijn gebruikt. </a:t>
            </a:r>
          </a:p>
          <a:p>
            <a:endParaRPr lang="nl-NL" sz="1400" dirty="0">
              <a:solidFill>
                <a:srgbClr val="2A5078"/>
              </a:solidFill>
              <a:latin typeface="Source Sans Pro Light" panose="020B0403030403020204" pitchFamily="34" charset="0"/>
            </a:endParaRPr>
          </a:p>
          <a:p>
            <a:r>
              <a:rPr lang="nl-NL" sz="1400" dirty="0">
                <a:solidFill>
                  <a:srgbClr val="2A5078"/>
                </a:solidFill>
                <a:latin typeface="Source Sans Pro Light" panose="020B0403030403020204" pitchFamily="34" charset="0"/>
              </a:rPr>
              <a:t>In die situatie is het waarschijnlijk ook nog mogelijk een aantal andere determinanten van de productiviteit mee te nemen. We denken hierbij bijvoorbeeld aan de wijze van bekostiging (tarieven versus subsidies) of de mate van concurrentie in een sector. Dit vergt echt een veel tijdsintensiever onderzoek.</a:t>
            </a:r>
          </a:p>
        </p:txBody>
      </p:sp>
    </p:spTree>
    <p:extLst>
      <p:ext uri="{BB962C8B-B14F-4D97-AF65-F5344CB8AC3E}">
        <p14:creationId xmlns:p14="http://schemas.microsoft.com/office/powerpoint/2010/main" val="26740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392107"/>
            <a:ext cx="2185214"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Literatuur</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696000" y="1340321"/>
            <a:ext cx="5400000" cy="3742179"/>
          </a:xfrm>
          <a:prstGeom prst="rect">
            <a:avLst/>
          </a:prstGeom>
          <a:solidFill>
            <a:srgbClr val="FCF9E6"/>
          </a:solidFill>
          <a:ln>
            <a:solidFill>
              <a:srgbClr val="EABD0C"/>
            </a:solidFill>
          </a:ln>
        </p:spPr>
        <p:txBody>
          <a:bodyPr wrap="square" lIns="252000" tIns="252000" bIns="252000">
            <a:spAutoFit/>
          </a:bodyPr>
          <a:lstStyle/>
          <a:p>
            <a:pPr marL="304800" indent="-304800">
              <a:lnSpc>
                <a:spcPts val="1200"/>
              </a:lnSpc>
              <a:spcAft>
                <a:spcPts val="0"/>
              </a:spcAft>
            </a:pP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Baumol, W. (1967). Macroeconomics of unbalanced growth: The anatomy of urban crisis. </a:t>
            </a:r>
            <a:r>
              <a:rPr lang="en-US" sz="1200" i="1" dirty="0">
                <a:latin typeface="Source Sans Pro Light" panose="020B0403030403020204" pitchFamily="34" charset="0"/>
                <a:ea typeface="Times New Roman" panose="02020603050405020304" pitchFamily="18" charset="0"/>
                <a:cs typeface="Times New Roman" panose="02020603050405020304" pitchFamily="18" charset="0"/>
              </a:rPr>
              <a:t>The American Economic Review</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i="1" dirty="0">
                <a:latin typeface="Source Sans Pro Light" panose="020B0403030403020204" pitchFamily="34" charset="0"/>
                <a:ea typeface="Times New Roman" panose="02020603050405020304" pitchFamily="18" charset="0"/>
                <a:cs typeface="Times New Roman" panose="02020603050405020304" pitchFamily="18" charset="0"/>
              </a:rPr>
              <a:t>57</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(3), 415–426.</a:t>
            </a:r>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pPr marL="304800" indent="-304800">
              <a:lnSpc>
                <a:spcPts val="1200"/>
              </a:lnSpc>
              <a:spcAft>
                <a:spcPts val="0"/>
              </a:spcAft>
            </a:pP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Baumol, W. (1993). Health care, education and the cost disease: A looming crisis for public choice. </a:t>
            </a:r>
            <a:r>
              <a:rPr lang="en-US" sz="1200" i="1" dirty="0">
                <a:latin typeface="Source Sans Pro Light" panose="020B0403030403020204" pitchFamily="34" charset="0"/>
                <a:ea typeface="Times New Roman" panose="02020603050405020304" pitchFamily="18" charset="0"/>
                <a:cs typeface="Times New Roman" panose="02020603050405020304" pitchFamily="18" charset="0"/>
              </a:rPr>
              <a:t>Public Choice</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i="1" dirty="0">
                <a:latin typeface="Source Sans Pro Light" panose="020B0403030403020204" pitchFamily="34" charset="0"/>
                <a:ea typeface="Times New Roman" panose="02020603050405020304" pitchFamily="18" charset="0"/>
                <a:cs typeface="Times New Roman" panose="02020603050405020304" pitchFamily="18" charset="0"/>
              </a:rPr>
              <a:t>77</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(1), 17–28. Retrieved from http://dx.doi.org/10.1007/BF01049216</a:t>
            </a:r>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pPr marL="304800" indent="-304800">
              <a:lnSpc>
                <a:spcPts val="1200"/>
              </a:lnSpc>
              <a:spcAft>
                <a:spcPts val="0"/>
              </a:spcAft>
            </a:pP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Blank, J. L. T. (2017). </a:t>
            </a: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Tussen wetenschap en beleid: Een reflectie op tien jaar onderzoek naar de productiviteit van de publieke dienstverlening in Nederland. In A. Heezik van (Ed.), </a:t>
            </a:r>
            <a:r>
              <a:rPr lang="nl-NL" sz="1200" i="1" dirty="0">
                <a:latin typeface="Source Sans Pro Light" panose="020B0403030403020204" pitchFamily="34" charset="0"/>
                <a:ea typeface="Times New Roman" panose="02020603050405020304" pitchFamily="18" charset="0"/>
                <a:cs typeface="Times New Roman" panose="02020603050405020304" pitchFamily="18" charset="0"/>
              </a:rPr>
              <a:t>Beleid en productiviteit in de publieke sector</a:t>
            </a: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 (pp. 31–54). </a:t>
            </a:r>
            <a:r>
              <a:rPr lang="en-US" sz="1200" dirty="0" err="1">
                <a:latin typeface="Source Sans Pro Light" panose="020B0403030403020204" pitchFamily="34" charset="0"/>
                <a:ea typeface="Times New Roman" panose="02020603050405020304" pitchFamily="18" charset="0"/>
                <a:cs typeface="Times New Roman" panose="02020603050405020304" pitchFamily="18" charset="0"/>
              </a:rPr>
              <a:t>Stichting</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 IPSE Studies. Retrieved from http://www.ipsestudies.nl/wp-content/uploads/2017/10/Congresbundel-10-jaar-IPSE-Studies.pdf</a:t>
            </a:r>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pPr marL="304800" indent="-304800">
              <a:lnSpc>
                <a:spcPts val="1200"/>
              </a:lnSpc>
              <a:spcAft>
                <a:spcPts val="0"/>
              </a:spcAft>
            </a:pP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Blank, J. L. T., &amp; Heezik, A. A. S. (2019). </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Policy reforms and productivity change in the judiciary system: a cost function approach applied to time series of the Dutch judiciary system between 1980 and 2016. </a:t>
            </a:r>
            <a:r>
              <a:rPr lang="en-US" sz="1200" i="1" dirty="0">
                <a:latin typeface="Source Sans Pro Light" panose="020B0403030403020204" pitchFamily="34" charset="0"/>
                <a:ea typeface="Times New Roman" panose="02020603050405020304" pitchFamily="18" charset="0"/>
                <a:cs typeface="Times New Roman" panose="02020603050405020304" pitchFamily="18" charset="0"/>
              </a:rPr>
              <a:t>International Transactions in Operational Research</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i="1" dirty="0">
                <a:latin typeface="Source Sans Pro Light" panose="020B0403030403020204" pitchFamily="34" charset="0"/>
                <a:ea typeface="Times New Roman" panose="02020603050405020304" pitchFamily="18" charset="0"/>
                <a:cs typeface="Times New Roman" panose="02020603050405020304" pitchFamily="18" charset="0"/>
              </a:rPr>
              <a:t>00</a:t>
            </a: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 1–19. http://doi.org/10.1111/itor.12716</a:t>
            </a:r>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pPr marL="304800" indent="-304800">
              <a:lnSpc>
                <a:spcPts val="1200"/>
              </a:lnSpc>
              <a:spcAft>
                <a:spcPts val="0"/>
              </a:spcAft>
            </a:pPr>
            <a:r>
              <a:rPr lang="en-US" sz="1200" dirty="0">
                <a:latin typeface="Source Sans Pro Light" panose="020B0403030403020204" pitchFamily="34" charset="0"/>
                <a:ea typeface="Times New Roman" panose="02020603050405020304" pitchFamily="18" charset="0"/>
                <a:cs typeface="Times New Roman" panose="02020603050405020304" pitchFamily="18" charset="0"/>
              </a:rPr>
              <a:t>Blank, J. L. T., &amp; Heezik van, A. (2017a). </a:t>
            </a: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Beleid en productiviteit van veiligheid en justitie in retrospectief. </a:t>
            </a:r>
            <a:r>
              <a:rPr lang="nl-NL" sz="1200" i="1" dirty="0">
                <a:latin typeface="Source Sans Pro Light" panose="020B0403030403020204" pitchFamily="34" charset="0"/>
                <a:ea typeface="Times New Roman" panose="02020603050405020304" pitchFamily="18" charset="0"/>
                <a:cs typeface="Times New Roman" panose="02020603050405020304" pitchFamily="18" charset="0"/>
              </a:rPr>
              <a:t>Economisch Statistische Berichten</a:t>
            </a: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 </a:t>
            </a:r>
            <a:r>
              <a:rPr lang="nl-NL" sz="1200" i="1" dirty="0">
                <a:latin typeface="Source Sans Pro Light" panose="020B0403030403020204" pitchFamily="34" charset="0"/>
                <a:ea typeface="Times New Roman" panose="02020603050405020304" pitchFamily="18" charset="0"/>
                <a:cs typeface="Times New Roman" panose="02020603050405020304" pitchFamily="18" charset="0"/>
              </a:rPr>
              <a:t>102</a:t>
            </a: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(4746), 74–77.</a:t>
            </a:r>
          </a:p>
          <a:p>
            <a:pPr marL="304800" indent="-304800">
              <a:lnSpc>
                <a:spcPts val="1200"/>
              </a:lnSpc>
            </a:pP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Blank, J. L. T., &amp; Heezik van, A. A. S. (2017b). </a:t>
            </a:r>
            <a:r>
              <a:rPr lang="nl-NL" sz="1200" i="1" dirty="0">
                <a:latin typeface="Source Sans Pro Light" panose="020B0403030403020204" pitchFamily="34" charset="0"/>
                <a:ea typeface="Times New Roman" panose="02020603050405020304" pitchFamily="18" charset="0"/>
                <a:cs typeface="Times New Roman" panose="02020603050405020304" pitchFamily="18" charset="0"/>
              </a:rPr>
              <a:t>Productiviteit van overheidsbeleid, deel III: de Nederlandse veiligheid en justitie, 1980-2014</a:t>
            </a: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 Den Haag/Delft: </a:t>
            </a:r>
            <a:r>
              <a:rPr lang="nl-NL" sz="1200" dirty="0" err="1">
                <a:latin typeface="Source Sans Pro Light" panose="020B0403030403020204" pitchFamily="34" charset="0"/>
                <a:ea typeface="Times New Roman" panose="02020603050405020304" pitchFamily="18" charset="0"/>
                <a:cs typeface="Times New Roman" panose="02020603050405020304" pitchFamily="18" charset="0"/>
              </a:rPr>
              <a:t>Eburon</a:t>
            </a:r>
            <a:r>
              <a:rPr lang="nl-NL" sz="1200" dirty="0">
                <a:latin typeface="Source Sans Pro Light" panose="020B0403030403020204" pitchFamily="34" charset="0"/>
                <a:ea typeface="Times New Roman" panose="02020603050405020304" pitchFamily="18" charset="0"/>
                <a:cs typeface="Times New Roman" panose="02020603050405020304" pitchFamily="18" charset="0"/>
              </a:rPr>
              <a:t>.</a:t>
            </a:r>
          </a:p>
          <a:p>
            <a:pPr marL="304800" indent="-304800">
              <a:lnSpc>
                <a:spcPts val="1200"/>
              </a:lnSpc>
            </a:pP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Blank, J. L. T., &amp; van Heezik, A. A. S. (2015a). Productiviteit en onderwijsbeleid. </a:t>
            </a:r>
            <a:r>
              <a:rPr lang="nl-NL"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Tijdschrift Voor Openbare Financiën</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nl-NL"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47</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(3), 131–140.</a:t>
            </a:r>
          </a:p>
        </p:txBody>
      </p:sp>
      <p:sp>
        <p:nvSpPr>
          <p:cNvPr id="9" name="Rechthoek 8">
            <a:extLst>
              <a:ext uri="{FF2B5EF4-FFF2-40B4-BE49-F238E27FC236}">
                <a16:creationId xmlns:a16="http://schemas.microsoft.com/office/drawing/2014/main" id="{26E742EA-97D9-4727-8B44-5F385D15CB2F}"/>
              </a:ext>
            </a:extLst>
          </p:cNvPr>
          <p:cNvSpPr/>
          <p:nvPr/>
        </p:nvSpPr>
        <p:spPr>
          <a:xfrm>
            <a:off x="6249075" y="1340321"/>
            <a:ext cx="5400000" cy="3744000"/>
          </a:xfrm>
          <a:prstGeom prst="rect">
            <a:avLst/>
          </a:prstGeom>
          <a:solidFill>
            <a:srgbClr val="FCF9E6"/>
          </a:solidFill>
          <a:ln>
            <a:solidFill>
              <a:srgbClr val="EABD0C"/>
            </a:solidFill>
          </a:ln>
        </p:spPr>
        <p:txBody>
          <a:bodyPr wrap="square" lIns="252000" tIns="252000" bIns="252000">
            <a:spAutoFit/>
          </a:bodyPr>
          <a:lstStyle/>
          <a:p>
            <a:pPr marL="304800" lvl="0" indent="-304800">
              <a:lnSpc>
                <a:spcPts val="1200"/>
              </a:lnSpc>
            </a:pP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Blank, J. L. T., &amp; van Heezik, A. A. S. (2015b). </a:t>
            </a:r>
            <a:r>
              <a:rPr lang="nl-NL"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Productiviteit van overheidsbeleid, deel I: het Nederlandse onderwijs, 1980-2012</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Den Haag/Delft: </a:t>
            </a:r>
            <a:r>
              <a:rPr lang="nl-NL"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Eburon</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304800" lvl="0" indent="-304800">
              <a:lnSpc>
                <a:spcPts val="1200"/>
              </a:lnSpc>
            </a:pP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Blank, J. L. T., &amp; Van Heezik, A. A. S. (2018). </a:t>
            </a:r>
            <a:r>
              <a:rPr lang="nl-NL"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Productiviteit van overheidsbeleid, deel IV: De Nederlandse netwerksectoren, 1980-2015</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Den Haag/Delft: </a:t>
            </a:r>
            <a:r>
              <a:rPr lang="nl-NL"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Eburon</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304800" lvl="0" indent="-304800">
              <a:lnSpc>
                <a:spcPts val="1200"/>
              </a:lnSpc>
            </a:pP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Blank, J. L. T., van Heezik, A. A. S., &amp; Niaounakis, T. K. (2016). </a:t>
            </a:r>
            <a:r>
              <a:rPr lang="nl-NL"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Productiviteit van overheidsbeleid, deel II: de Nederlandse zorg, 1980-2013</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Den Haag/Delft: </a:t>
            </a:r>
            <a:r>
              <a:rPr lang="nl-NL"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Eburon</a:t>
            </a:r>
            <a:r>
              <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304800" lvl="0" indent="-304800">
              <a:lnSpc>
                <a:spcPts val="1200"/>
              </a:lnSpc>
            </a:pP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Robinson, J. (1965). Essays in the theory of economic growth. Retrieved from https://books.google.com/books?hl=nl&amp;lr=&amp;id=xVGuCwAAQBAJ&amp;oi=fnd&amp;pg=PA1&amp;ots=Gny96IKFp7&amp;sig=W5RvSBhjvxvlz5UZLdejJedK0iw</a:t>
            </a:r>
            <a:endPar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endParaRPr>
          </a:p>
          <a:p>
            <a:pPr marL="304800" lvl="0" indent="-304800">
              <a:lnSpc>
                <a:spcPts val="1200"/>
              </a:lnSpc>
            </a:pP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Verdoorn, P. J. (1949).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Fattori</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che</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regolano</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lo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sviluppo</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della</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produttività</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del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lavoro</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i="1"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L’Industria</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1</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3–10.</a:t>
            </a:r>
            <a:endPar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endParaRPr>
          </a:p>
          <a:p>
            <a:pPr marL="304800" lvl="0" indent="-304800">
              <a:lnSpc>
                <a:spcPts val="1200"/>
              </a:lnSpc>
            </a:pP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Verdoorn, P. J. (1980). Verdoorn’s Law in Retrospect: A Comment. </a:t>
            </a:r>
            <a:r>
              <a:rPr lang="en-US"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The Economic Journal</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en-US"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90</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(358), 382–385. http://doi.org/10.2307/2231798</a:t>
            </a:r>
            <a:endParaRPr lang="nl-NL"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endParaRPr>
          </a:p>
          <a:p>
            <a:pPr marL="306000" lvl="0" indent="-306000"/>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Verdoorn, P. J. (2002). Factors that determine the growth of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labour</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productivity. In J. McCombie, M.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Pugno</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&amp; B.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Soro</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(Eds.), </a:t>
            </a:r>
            <a:r>
              <a:rPr lang="en-US" sz="1200" i="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Productivity growth and economic performance. Essays on Verdoorn ́s Law</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(pp. 28–36). </a:t>
            </a:r>
            <a:r>
              <a:rPr lang="en-US" sz="12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Basington</a:t>
            </a:r>
            <a:r>
              <a:rPr lang="en-US" sz="12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/New York: Palgrave MacMillan.</a:t>
            </a:r>
            <a:endParaRPr lang="nl-NL" sz="1200" dirty="0">
              <a:solidFill>
                <a:srgbClr val="2A5078"/>
              </a:solidFill>
              <a:latin typeface="Source Sans Pro Light" panose="020B0403030403020204" pitchFamily="34" charset="0"/>
            </a:endParaRPr>
          </a:p>
        </p:txBody>
      </p:sp>
    </p:spTree>
    <p:extLst>
      <p:ext uri="{BB962C8B-B14F-4D97-AF65-F5344CB8AC3E}">
        <p14:creationId xmlns:p14="http://schemas.microsoft.com/office/powerpoint/2010/main" val="66228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3760966" cy="646331"/>
          </a:xfrm>
          <a:prstGeom prst="rect">
            <a:avLst/>
          </a:prstGeom>
        </p:spPr>
        <p:txBody>
          <a:bodyPr wrap="none">
            <a:spAutoFit/>
          </a:bodyPr>
          <a:lstStyle/>
          <a:p>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William J. Baumol</a:t>
            </a:r>
            <a:endParaRPr lang="nl-NL" sz="3600" dirty="0">
              <a:solidFill>
                <a:srgbClr val="EABD0C"/>
              </a:solidFill>
              <a:latin typeface="Source Sans Pro Semibold" panose="020B0603030403020204" pitchFamily="34" charset="0"/>
            </a:endParaRPr>
          </a:p>
        </p:txBody>
      </p:sp>
      <p:sp>
        <p:nvSpPr>
          <p:cNvPr id="8" name="Tekstvak 7">
            <a:extLst>
              <a:ext uri="{FF2B5EF4-FFF2-40B4-BE49-F238E27FC236}">
                <a16:creationId xmlns:a16="http://schemas.microsoft.com/office/drawing/2014/main" id="{B2B50597-A3A4-41BE-BDB2-81157FFBA2F4}"/>
              </a:ext>
            </a:extLst>
          </p:cNvPr>
          <p:cNvSpPr txBox="1"/>
          <p:nvPr/>
        </p:nvSpPr>
        <p:spPr>
          <a:xfrm>
            <a:off x="2009774" y="1583799"/>
            <a:ext cx="5400000" cy="3309689"/>
          </a:xfrm>
          <a:prstGeom prst="rect">
            <a:avLst/>
          </a:prstGeom>
          <a:solidFill>
            <a:srgbClr val="EABD0C"/>
          </a:solidFill>
        </p:spPr>
        <p:txBody>
          <a:bodyPr wrap="square" lIns="252000" tIns="252000" bIns="252000" rtlCol="0">
            <a:spAutoFit/>
          </a:bodyPr>
          <a:lstStyle/>
          <a:p>
            <a:r>
              <a:rPr lang="nl-NL" sz="1400" dirty="0" err="1">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Baumol</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betoogt dat het vanwege de hoge arbeidsintensiteit in de dienstensector veel moeilijker is om daar een hoge productiviteitsgroei te realiseren.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Om op de arbeidsmarkt te kunnen concurreren met andere sectoren moeten steeds hogere salarissen worden betaald, zonder dat hier een navenante productiviteitsgroei tegenover staat. De kosten van de dienstensector lopen daardoor snel op.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publieke sector zou met zijn hoge personeelsinzet juist heel bevattelijk zijn voor deze ziekte.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vraag is of dit inderdaad zo is. </a:t>
            </a:r>
            <a:endParaRPr lang="nl-NL" sz="12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p:txBody>
      </p:sp>
      <p:sp>
        <p:nvSpPr>
          <p:cNvPr id="5" name="Tekstvak 4">
            <a:hlinkClick r:id="rId2" action="ppaction://hlinksldjump"/>
            <a:extLst>
              <a:ext uri="{FF2B5EF4-FFF2-40B4-BE49-F238E27FC236}">
                <a16:creationId xmlns:a16="http://schemas.microsoft.com/office/drawing/2014/main" id="{EC3C17E8-370D-43C5-8639-705D6C8294AE}"/>
              </a:ext>
            </a:extLst>
          </p:cNvPr>
          <p:cNvSpPr txBox="1"/>
          <p:nvPr/>
        </p:nvSpPr>
        <p:spPr>
          <a:xfrm>
            <a:off x="0" y="0"/>
            <a:ext cx="12192000" cy="6857999"/>
          </a:xfrm>
          <a:prstGeom prst="rect">
            <a:avLst/>
          </a:prstGeom>
          <a:noFill/>
        </p:spPr>
        <p:txBody>
          <a:bodyPr wrap="square" rtlCol="0">
            <a:spAutoFit/>
          </a:bodyPr>
          <a:lstStyle/>
          <a:p>
            <a:endParaRPr lang="nl-NL" dirty="0"/>
          </a:p>
        </p:txBody>
      </p:sp>
      <p:pic>
        <p:nvPicPr>
          <p:cNvPr id="6" name="Picture 4">
            <a:extLst>
              <a:ext uri="{FF2B5EF4-FFF2-40B4-BE49-F238E27FC236}">
                <a16:creationId xmlns:a16="http://schemas.microsoft.com/office/drawing/2014/main" id="{4428F20A-68C3-4B52-8330-F286CC78C8E6}"/>
              </a:ext>
            </a:extLst>
          </p:cNvPr>
          <p:cNvPicPr>
            <a:picLocks noChangeAspect="1"/>
          </p:cNvPicPr>
          <p:nvPr/>
        </p:nvPicPr>
        <p:blipFill rotWithShape="1">
          <a:blip r:embed="rId3">
            <a:duotone>
              <a:prstClr val="black"/>
              <a:srgbClr val="0070C0">
                <a:tint val="45000"/>
                <a:satMod val="400000"/>
              </a:srgbClr>
            </a:duotone>
            <a:extLst>
              <a:ext uri="{BEBA8EAE-BF5A-486C-A8C5-ECC9F3942E4B}">
                <a14:imgProps xmlns:a14="http://schemas.microsoft.com/office/drawing/2010/main">
                  <a14:imgLayer r:embed="rId4">
                    <a14:imgEffect>
                      <a14:colorTemperature colorTemp="4700"/>
                    </a14:imgEffect>
                    <a14:imgEffect>
                      <a14:brightnessContrast bright="24000"/>
                    </a14:imgEffect>
                  </a14:imgLayer>
                </a14:imgProps>
              </a:ext>
              <a:ext uri="{28A0092B-C50C-407E-A947-70E740481C1C}">
                <a14:useLocalDpi xmlns:a14="http://schemas.microsoft.com/office/drawing/2010/main" val="0"/>
              </a:ext>
            </a:extLst>
          </a:blip>
          <a:srcRect l="22725" t="10353" r="36977" b="50365"/>
          <a:stretch/>
        </p:blipFill>
        <p:spPr bwMode="auto">
          <a:xfrm>
            <a:off x="763199" y="1583799"/>
            <a:ext cx="1246575" cy="180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004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3326552" cy="646331"/>
          </a:xfrm>
          <a:prstGeom prst="rect">
            <a:avLst/>
          </a:prstGeom>
        </p:spPr>
        <p:txBody>
          <a:bodyPr wrap="none">
            <a:spAutoFit/>
          </a:bodyPr>
          <a:lstStyle/>
          <a:p>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Pieter Verdoorn</a:t>
            </a:r>
            <a:endParaRPr lang="nl-NL" sz="3600" dirty="0">
              <a:solidFill>
                <a:srgbClr val="EABD0C"/>
              </a:solidFill>
              <a:latin typeface="Source Sans Pro Semibold" panose="020B0603030403020204" pitchFamily="34" charset="0"/>
            </a:endParaRPr>
          </a:p>
        </p:txBody>
      </p:sp>
      <p:sp>
        <p:nvSpPr>
          <p:cNvPr id="8" name="Tekstvak 7">
            <a:extLst>
              <a:ext uri="{FF2B5EF4-FFF2-40B4-BE49-F238E27FC236}">
                <a16:creationId xmlns:a16="http://schemas.microsoft.com/office/drawing/2014/main" id="{B2B50597-A3A4-41BE-BDB2-81157FFBA2F4}"/>
              </a:ext>
            </a:extLst>
          </p:cNvPr>
          <p:cNvSpPr txBox="1"/>
          <p:nvPr/>
        </p:nvSpPr>
        <p:spPr>
          <a:xfrm>
            <a:off x="2040821" y="1229173"/>
            <a:ext cx="5400000" cy="3989705"/>
          </a:xfrm>
          <a:prstGeom prst="rect">
            <a:avLst/>
          </a:prstGeom>
          <a:solidFill>
            <a:srgbClr val="EABD0C"/>
          </a:solidFill>
        </p:spPr>
        <p:txBody>
          <a:bodyPr wrap="square" lIns="252000" tIns="252000" bIns="72000" rtlCol="0">
            <a:spAutoFit/>
          </a:bodyPr>
          <a:lstStyle/>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Verdoorn onderzocht de relatie tussen de groei van de productie en de productiviteit. De gedachte achter zijn hypothese was dat een groei van de vraag naar goederen en diensten een economie, in het bijzonder ondernemers, prikkelt om productiever te gaan werken en zo versneld innovaties door te voeren of om ook nieuwe technologieën te ontwikkelen.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Uit het vele empirische werk blijkt dat het Verdoorn effect op 0,4 à 0,5 uitkomt. Dat betekent dat een groei van de vraag met 2% leidt tot een groei van de productiviteit met 0,8 a 1,0%.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schattingen waren vooral gebaseerd op de ontwikkelingen in de internationale handel en de gevolgen daarvan voor de economie als geheel.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vraag is nu of dit soort uitkomsten ook zijn terug te vinden in de publieke sector.</a:t>
            </a:r>
            <a:endParaRPr lang="nl-NL" sz="12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p:txBody>
      </p:sp>
      <p:sp>
        <p:nvSpPr>
          <p:cNvPr id="7" name="Tekstvak 6">
            <a:hlinkClick r:id="rId2" action="ppaction://hlinksldjump"/>
            <a:extLst>
              <a:ext uri="{FF2B5EF4-FFF2-40B4-BE49-F238E27FC236}">
                <a16:creationId xmlns:a16="http://schemas.microsoft.com/office/drawing/2014/main" id="{20F8EAF3-FFCE-4F7C-B41D-DDCA1F9E4976}"/>
              </a:ext>
            </a:extLst>
          </p:cNvPr>
          <p:cNvSpPr txBox="1"/>
          <p:nvPr/>
        </p:nvSpPr>
        <p:spPr>
          <a:xfrm>
            <a:off x="0" y="0"/>
            <a:ext cx="12192000" cy="6857999"/>
          </a:xfrm>
          <a:prstGeom prst="rect">
            <a:avLst/>
          </a:prstGeom>
          <a:noFill/>
        </p:spPr>
        <p:txBody>
          <a:bodyPr wrap="square" rtlCol="0">
            <a:spAutoFit/>
          </a:bodyPr>
          <a:lstStyle/>
          <a:p>
            <a:endParaRPr lang="nl-NL" dirty="0"/>
          </a:p>
        </p:txBody>
      </p:sp>
      <p:pic>
        <p:nvPicPr>
          <p:cNvPr id="6" name="Afbeelding 5">
            <a:extLst>
              <a:ext uri="{FF2B5EF4-FFF2-40B4-BE49-F238E27FC236}">
                <a16:creationId xmlns:a16="http://schemas.microsoft.com/office/drawing/2014/main" id="{F6A93D55-B661-4229-86F6-998162D39F7F}"/>
              </a:ext>
            </a:extLst>
          </p:cNvPr>
          <p:cNvPicPr>
            <a:picLocks noChangeAspect="1"/>
          </p:cNvPicPr>
          <p:nvPr/>
        </p:nvPicPr>
        <p:blipFill rotWithShape="1">
          <a:blip r:embed="rId3">
            <a:duotone>
              <a:prstClr val="black"/>
              <a:srgbClr val="5895DE">
                <a:tint val="45000"/>
                <a:satMod val="400000"/>
              </a:srgbClr>
            </a:duotone>
            <a:lum bright="20000" contrast="20000"/>
          </a:blip>
          <a:srcRect r="2608"/>
          <a:stretch/>
        </p:blipFill>
        <p:spPr>
          <a:xfrm>
            <a:off x="794246" y="1229173"/>
            <a:ext cx="1246575" cy="1800000"/>
          </a:xfrm>
          <a:prstGeom prst="rect">
            <a:avLst/>
          </a:prstGeom>
        </p:spPr>
      </p:pic>
    </p:spTree>
    <p:extLst>
      <p:ext uri="{BB962C8B-B14F-4D97-AF65-F5344CB8AC3E}">
        <p14:creationId xmlns:p14="http://schemas.microsoft.com/office/powerpoint/2010/main" val="368156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3139001" cy="646331"/>
          </a:xfrm>
          <a:prstGeom prst="rect">
            <a:avLst/>
          </a:prstGeom>
        </p:spPr>
        <p:txBody>
          <a:bodyPr wrap="none">
            <a:spAutoFit/>
          </a:bodyPr>
          <a:lstStyle/>
          <a:p>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Joan Robinson</a:t>
            </a:r>
            <a:endParaRPr lang="nl-NL" sz="3600" dirty="0">
              <a:solidFill>
                <a:srgbClr val="EABD0C"/>
              </a:solidFill>
              <a:latin typeface="Source Sans Pro Semibold" panose="020B0603030403020204" pitchFamily="34" charset="0"/>
            </a:endParaRPr>
          </a:p>
        </p:txBody>
      </p:sp>
      <p:sp>
        <p:nvSpPr>
          <p:cNvPr id="8" name="Tekstvak 7">
            <a:extLst>
              <a:ext uri="{FF2B5EF4-FFF2-40B4-BE49-F238E27FC236}">
                <a16:creationId xmlns:a16="http://schemas.microsoft.com/office/drawing/2014/main" id="{B2B50597-A3A4-41BE-BDB2-81157FFBA2F4}"/>
              </a:ext>
            </a:extLst>
          </p:cNvPr>
          <p:cNvSpPr txBox="1"/>
          <p:nvPr/>
        </p:nvSpPr>
        <p:spPr>
          <a:xfrm>
            <a:off x="2047875" y="1468194"/>
            <a:ext cx="5400000" cy="2447914"/>
          </a:xfrm>
          <a:prstGeom prst="rect">
            <a:avLst/>
          </a:prstGeom>
          <a:solidFill>
            <a:srgbClr val="EABD0C"/>
          </a:solidFill>
        </p:spPr>
        <p:txBody>
          <a:bodyPr wrap="square" lIns="252000" tIns="252000" bIns="252000" rtlCol="0">
            <a:spAutoFit/>
          </a:bodyPr>
          <a:lstStyle/>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Economen hebben lange tijd gedacht dat alle productiefactoren in gelijke mate profiteren van een bepaalde technische vernieuwing, de zogenoemde neutrale technische ontwikkeling.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Joan Robinson stelde in de vorige eeuw echter dat het aandeel van kapitaal door technische ontwikkelingen toeneemt en die van arbeid steeds verder afneemt (niet-neutrale technische ontwikkeling). </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vraag is of we deze tendens ook terug zien in de publieke sector. </a:t>
            </a:r>
            <a:endParaRPr lang="nl-NL" sz="12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p:txBody>
      </p:sp>
      <p:sp>
        <p:nvSpPr>
          <p:cNvPr id="6" name="Tekstvak 5">
            <a:hlinkClick r:id="rId2" action="ppaction://hlinksldjump"/>
            <a:extLst>
              <a:ext uri="{FF2B5EF4-FFF2-40B4-BE49-F238E27FC236}">
                <a16:creationId xmlns:a16="http://schemas.microsoft.com/office/drawing/2014/main" id="{25DA880C-542D-49F8-9454-D8E06C2AB3F3}"/>
              </a:ext>
            </a:extLst>
          </p:cNvPr>
          <p:cNvSpPr txBox="1"/>
          <p:nvPr/>
        </p:nvSpPr>
        <p:spPr>
          <a:xfrm>
            <a:off x="0" y="0"/>
            <a:ext cx="12192000" cy="6858000"/>
          </a:xfrm>
          <a:prstGeom prst="rect">
            <a:avLst/>
          </a:prstGeom>
          <a:noFill/>
        </p:spPr>
        <p:txBody>
          <a:bodyPr wrap="square" rtlCol="0">
            <a:spAutoFit/>
          </a:bodyPr>
          <a:lstStyle/>
          <a:p>
            <a:endParaRPr lang="nl-NL" dirty="0"/>
          </a:p>
        </p:txBody>
      </p:sp>
      <p:pic>
        <p:nvPicPr>
          <p:cNvPr id="7" name="Afbeelding 6">
            <a:extLst>
              <a:ext uri="{FF2B5EF4-FFF2-40B4-BE49-F238E27FC236}">
                <a16:creationId xmlns:a16="http://schemas.microsoft.com/office/drawing/2014/main" id="{F5DFB7FA-4539-4554-9FE6-42667C0847E7}"/>
              </a:ext>
            </a:extLst>
          </p:cNvPr>
          <p:cNvPicPr>
            <a:picLocks noChangeAspect="1"/>
          </p:cNvPicPr>
          <p:nvPr/>
        </p:nvPicPr>
        <p:blipFill rotWithShape="1">
          <a:blip r:embed="rId3">
            <a:duotone>
              <a:prstClr val="black"/>
              <a:srgbClr val="5895DE">
                <a:tint val="45000"/>
                <a:satMod val="400000"/>
              </a:srgbClr>
            </a:duotone>
            <a:lum bright="14000" contrast="40000"/>
          </a:blip>
          <a:srcRect l="3285" r="6112"/>
          <a:stretch/>
        </p:blipFill>
        <p:spPr>
          <a:xfrm>
            <a:off x="801300" y="1468194"/>
            <a:ext cx="1246575" cy="1800000"/>
          </a:xfrm>
          <a:prstGeom prst="rect">
            <a:avLst/>
          </a:prstGeom>
        </p:spPr>
      </p:pic>
    </p:spTree>
    <p:extLst>
      <p:ext uri="{BB962C8B-B14F-4D97-AF65-F5344CB8AC3E}">
        <p14:creationId xmlns:p14="http://schemas.microsoft.com/office/powerpoint/2010/main" val="387988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2483372" cy="646331"/>
          </a:xfrm>
          <a:prstGeom prst="rect">
            <a:avLst/>
          </a:prstGeom>
        </p:spPr>
        <p:txBody>
          <a:bodyPr wrap="none">
            <a:spAutoFit/>
          </a:bodyPr>
          <a:lstStyle/>
          <a:p>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15 </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sectoren</a:t>
            </a:r>
            <a:endParaRPr lang="nl-NL" sz="3600" dirty="0">
              <a:solidFill>
                <a:srgbClr val="EABD0C"/>
              </a:solidFill>
              <a:latin typeface="Source Sans Pro Semibold" panose="020B0603030403020204" pitchFamily="34" charset="0"/>
            </a:endParaRPr>
          </a:p>
        </p:txBody>
      </p:sp>
      <p:sp>
        <p:nvSpPr>
          <p:cNvPr id="3" name="Rechthoek 2">
            <a:extLst>
              <a:ext uri="{FF2B5EF4-FFF2-40B4-BE49-F238E27FC236}">
                <a16:creationId xmlns:a16="http://schemas.microsoft.com/office/drawing/2014/main" id="{C9EA2D84-272F-4F12-B996-A95B9EF1BEF3}"/>
              </a:ext>
            </a:extLst>
          </p:cNvPr>
          <p:cNvSpPr/>
          <p:nvPr/>
        </p:nvSpPr>
        <p:spPr>
          <a:xfrm>
            <a:off x="670420" y="1511841"/>
            <a:ext cx="6549529" cy="3201967"/>
          </a:xfrm>
          <a:prstGeom prst="rect">
            <a:avLst/>
          </a:prstGeom>
          <a:solidFill>
            <a:srgbClr val="FCF9E6"/>
          </a:solidFill>
          <a:ln>
            <a:solidFill>
              <a:srgbClr val="EABD0C"/>
            </a:solidFill>
          </a:ln>
        </p:spPr>
        <p:txBody>
          <a:bodyPr wrap="square" lIns="252000" tIns="252000" bIns="252000">
            <a:spAutoFit/>
          </a:bodyPr>
          <a:lstStyle/>
          <a:p>
            <a:pPr lvl="0">
              <a:lnSpc>
                <a:spcPts val="1450"/>
              </a:lnSpc>
            </a:pPr>
            <a:r>
              <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Onderwijs</a:t>
            </a:r>
            <a:br>
              <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br>
            <a:endPar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primair onderwijs (po)</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voortgezet onderwijs (vo)</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middelbaar beroepsonderwijs (mbo) </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hoger beroepsonderwijs (hbo)</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wetenschappelijk onderwijs (wo)</a:t>
            </a:r>
          </a:p>
          <a:p>
            <a:pPr lvl="0">
              <a:lnSpc>
                <a:spcPts val="1450"/>
              </a:lnSpc>
            </a:pPr>
            <a:endParaRPr lang="nl-NL" sz="900" b="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endParaRPr>
          </a:p>
          <a:p>
            <a:pPr lvl="0">
              <a:lnSpc>
                <a:spcPts val="1450"/>
              </a:lnSpc>
            </a:pPr>
            <a:r>
              <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Zorg</a:t>
            </a:r>
            <a:br>
              <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br>
            <a:endPar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Ziekenhuiszorg (</a:t>
            </a:r>
            <a:r>
              <a:rPr lang="nl-NL" sz="14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zh</a:t>
            </a: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Verpleging, verzorging en thuiszorg (</a:t>
            </a:r>
            <a:r>
              <a:rPr lang="nl-NL" sz="14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vvt</a:t>
            </a: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Gehandicaptenzorg (</a:t>
            </a:r>
            <a:r>
              <a:rPr lang="nl-NL" sz="14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ghz</a:t>
            </a: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geestelijke gezondheidszorg (ggz)</a:t>
            </a:r>
          </a:p>
        </p:txBody>
      </p:sp>
      <p:sp>
        <p:nvSpPr>
          <p:cNvPr id="6" name="Rechthoek 5">
            <a:extLst>
              <a:ext uri="{FF2B5EF4-FFF2-40B4-BE49-F238E27FC236}">
                <a16:creationId xmlns:a16="http://schemas.microsoft.com/office/drawing/2014/main" id="{2844DDF7-3AF1-450E-8C70-2A894EF9DF1B}"/>
              </a:ext>
            </a:extLst>
          </p:cNvPr>
          <p:cNvSpPr/>
          <p:nvPr/>
        </p:nvSpPr>
        <p:spPr>
          <a:xfrm>
            <a:off x="4799316" y="1511841"/>
            <a:ext cx="3144533" cy="3009606"/>
          </a:xfrm>
          <a:prstGeom prst="rect">
            <a:avLst/>
          </a:prstGeom>
        </p:spPr>
        <p:txBody>
          <a:bodyPr wrap="square" lIns="252000" tIns="252000" bIns="252000">
            <a:spAutoFit/>
          </a:bodyPr>
          <a:lstStyle/>
          <a:p>
            <a:pPr lvl="0">
              <a:lnSpc>
                <a:spcPts val="1450"/>
              </a:lnSpc>
            </a:pPr>
            <a:r>
              <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Netwerksectoren</a:t>
            </a:r>
            <a:br>
              <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br>
            <a:endParaRPr lang="nl-NL" sz="16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Drinkwater (</a:t>
            </a:r>
            <a:r>
              <a:rPr lang="nl-NL" sz="14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dw</a:t>
            </a: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Energie (en)</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Spoorwegen (spoor)</a:t>
            </a:r>
            <a:endParaRPr lang="nl-NL"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endParaRPr>
          </a:p>
          <a:p>
            <a:pPr lvl="0">
              <a:lnSpc>
                <a:spcPts val="1450"/>
              </a:lnSpc>
            </a:pPr>
            <a:endParaRPr lang="nl-NL" sz="1050" b="1"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endParaRPr>
          </a:p>
          <a:p>
            <a:pPr lvl="0">
              <a:lnSpc>
                <a:spcPts val="1450"/>
              </a:lnSpc>
            </a:pPr>
            <a:endParaRPr lang="nl-NL" sz="1600" b="1"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lvl="0">
              <a:lnSpc>
                <a:spcPts val="1450"/>
              </a:lnSpc>
            </a:pPr>
            <a:endParaRPr lang="nl-NL" sz="1600" b="1"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lvl="0">
              <a:lnSpc>
                <a:spcPts val="1450"/>
              </a:lnSpc>
            </a:pPr>
            <a:r>
              <a:rPr lang="nl-NL" sz="1600" b="1"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Justitie en veiligheid</a:t>
            </a:r>
          </a:p>
          <a:p>
            <a:pPr lvl="0">
              <a:lnSpc>
                <a:spcPts val="1450"/>
              </a:lnSpc>
            </a:pPr>
            <a:r>
              <a:rPr lang="nl-NL" sz="105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 </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Politie (pol)</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rechterlijke macht (</a:t>
            </a:r>
            <a:r>
              <a:rPr lang="nl-NL" sz="14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rm</a:t>
            </a: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285750" lvl="0" indent="-285750">
              <a:lnSpc>
                <a:spcPts val="1450"/>
              </a:lnSpc>
              <a:buFont typeface="Arial" panose="020B0604020202020204" pitchFamily="34" charset="0"/>
              <a:buChar char="•"/>
            </a:pP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Gevangeniswezen (</a:t>
            </a:r>
            <a:r>
              <a:rPr lang="nl-NL" sz="1400" dirty="0" err="1">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gw</a:t>
            </a:r>
            <a:r>
              <a:rPr lang="nl-NL" sz="1400" dirty="0">
                <a:solidFill>
                  <a:prstClr val="black"/>
                </a:solidFill>
                <a:latin typeface="Source Sans Pro Light" panose="020B0403030403020204" pitchFamily="34" charset="0"/>
                <a:ea typeface="Times New Roman" panose="02020603050405020304" pitchFamily="18" charset="0"/>
                <a:cs typeface="Times New Roman" panose="02020603050405020304" pitchFamily="18" charset="0"/>
              </a:rPr>
              <a:t>)</a:t>
            </a:r>
          </a:p>
        </p:txBody>
      </p:sp>
      <p:sp>
        <p:nvSpPr>
          <p:cNvPr id="7" name="Tekstvak 6">
            <a:hlinkClick r:id="rId2" action="ppaction://hlinksldjump"/>
            <a:extLst>
              <a:ext uri="{FF2B5EF4-FFF2-40B4-BE49-F238E27FC236}">
                <a16:creationId xmlns:a16="http://schemas.microsoft.com/office/drawing/2014/main" id="{84ED3E98-DD67-4204-A456-034F8907A24F}"/>
              </a:ext>
            </a:extLst>
          </p:cNvPr>
          <p:cNvSpPr txBox="1"/>
          <p:nvPr/>
        </p:nvSpPr>
        <p:spPr>
          <a:xfrm>
            <a:off x="1" y="0"/>
            <a:ext cx="12192000" cy="6858000"/>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80129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551656"/>
            <a:ext cx="10800000" cy="646331"/>
          </a:xfrm>
          <a:prstGeom prst="rect">
            <a:avLst/>
          </a:prstGeom>
        </p:spPr>
        <p:txBody>
          <a:bodyPr wrap="square" anchor="ctr">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Drie</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wetten</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hypothesen</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1511110" y="1671203"/>
            <a:ext cx="9169777" cy="900000"/>
          </a:xfrm>
          <a:prstGeom prst="rect">
            <a:avLst/>
          </a:prstGeom>
          <a:noFill/>
        </p:spPr>
        <p:txBody>
          <a:bodyPr wrap="square">
            <a:spAutoFit/>
          </a:bodyPr>
          <a:lstStyle/>
          <a:p>
            <a:r>
              <a:rPr lang="nl-NL" sz="2000" dirty="0" err="1">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Baumol</a:t>
            </a:r>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a:t>
            </a:r>
          </a:p>
          <a:p>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600" dirty="0">
                <a:latin typeface="Source Sans Pro Light" panose="020B0403030403020204" pitchFamily="34" charset="0"/>
                <a:ea typeface="Times New Roman" panose="02020603050405020304" pitchFamily="18" charset="0"/>
                <a:cs typeface="Times New Roman" panose="02020603050405020304" pitchFamily="18" charset="0"/>
              </a:rPr>
              <a:t>‘In arbeidsintensieve sectoren zal de productiviteitsgroei lager zijn dan in andere sectoren’</a:t>
            </a:r>
          </a:p>
        </p:txBody>
      </p:sp>
      <p:pic>
        <p:nvPicPr>
          <p:cNvPr id="5" name="Picture 4">
            <a:hlinkClick r:id="rId2" action="ppaction://hlinksldjump"/>
            <a:extLst>
              <a:ext uri="{FF2B5EF4-FFF2-40B4-BE49-F238E27FC236}">
                <a16:creationId xmlns:a16="http://schemas.microsoft.com/office/drawing/2014/main" id="{4A9DBA58-EE84-46B1-B913-4F64869A7351}"/>
              </a:ext>
            </a:extLst>
          </p:cNvPr>
          <p:cNvPicPr>
            <a:picLocks noChangeAspect="1"/>
          </p:cNvPicPr>
          <p:nvPr/>
        </p:nvPicPr>
        <p:blipFill rotWithShape="1">
          <a:blip r:embed="rId3">
            <a:duotone>
              <a:prstClr val="black"/>
              <a:srgbClr val="0070C0">
                <a:tint val="45000"/>
                <a:satMod val="400000"/>
              </a:srgbClr>
            </a:duotone>
            <a:extLst>
              <a:ext uri="{BEBA8EAE-BF5A-486C-A8C5-ECC9F3942E4B}">
                <a14:imgProps xmlns:a14="http://schemas.microsoft.com/office/drawing/2010/main">
                  <a14:imgLayer r:embed="rId4">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l="22725" t="10353" r="36977" b="50365"/>
          <a:stretch/>
        </p:blipFill>
        <p:spPr bwMode="auto">
          <a:xfrm>
            <a:off x="823056" y="1667076"/>
            <a:ext cx="623288" cy="900000"/>
          </a:xfrm>
          <a:prstGeom prst="rect">
            <a:avLst/>
          </a:prstGeom>
          <a:noFill/>
          <a:ln>
            <a:noFill/>
          </a:ln>
          <a:extLst>
            <a:ext uri="{53640926-AAD7-44D8-BBD7-CCE9431645EC}">
              <a14:shadowObscured xmlns:a14="http://schemas.microsoft.com/office/drawing/2010/main"/>
            </a:ext>
          </a:extLst>
        </p:spPr>
      </p:pic>
      <p:pic>
        <p:nvPicPr>
          <p:cNvPr id="6" name="Afbeelding 5">
            <a:hlinkClick r:id="rId5" action="ppaction://hlinksldjump"/>
            <a:extLst>
              <a:ext uri="{FF2B5EF4-FFF2-40B4-BE49-F238E27FC236}">
                <a16:creationId xmlns:a16="http://schemas.microsoft.com/office/drawing/2014/main" id="{8C06223E-045B-4B08-85EE-4128FAF88D23}"/>
              </a:ext>
            </a:extLst>
          </p:cNvPr>
          <p:cNvPicPr>
            <a:picLocks noChangeAspect="1"/>
          </p:cNvPicPr>
          <p:nvPr/>
        </p:nvPicPr>
        <p:blipFill rotWithShape="1">
          <a:blip r:embed="rId6">
            <a:duotone>
              <a:prstClr val="black"/>
              <a:srgbClr val="5895DE">
                <a:tint val="45000"/>
                <a:satMod val="400000"/>
              </a:srgbClr>
            </a:duotone>
            <a:lum bright="20000" contrast="20000"/>
          </a:blip>
          <a:srcRect r="2608"/>
          <a:stretch/>
        </p:blipFill>
        <p:spPr>
          <a:xfrm>
            <a:off x="823056" y="2709792"/>
            <a:ext cx="623288" cy="900000"/>
          </a:xfrm>
          <a:prstGeom prst="rect">
            <a:avLst/>
          </a:prstGeom>
        </p:spPr>
      </p:pic>
      <p:pic>
        <p:nvPicPr>
          <p:cNvPr id="8" name="Afbeelding 7">
            <a:hlinkClick r:id="rId7" action="ppaction://hlinksldjump"/>
            <a:extLst>
              <a:ext uri="{FF2B5EF4-FFF2-40B4-BE49-F238E27FC236}">
                <a16:creationId xmlns:a16="http://schemas.microsoft.com/office/drawing/2014/main" id="{EA39349E-0432-49B7-BEF1-FB464E48FB9E}"/>
              </a:ext>
            </a:extLst>
          </p:cNvPr>
          <p:cNvPicPr>
            <a:picLocks noChangeAspect="1"/>
          </p:cNvPicPr>
          <p:nvPr/>
        </p:nvPicPr>
        <p:blipFill rotWithShape="1">
          <a:blip r:embed="rId8">
            <a:duotone>
              <a:prstClr val="black"/>
              <a:srgbClr val="5895DE">
                <a:tint val="45000"/>
                <a:satMod val="400000"/>
              </a:srgbClr>
            </a:duotone>
            <a:lum bright="10000" contrast="40000"/>
          </a:blip>
          <a:srcRect l="3285" r="6112"/>
          <a:stretch/>
        </p:blipFill>
        <p:spPr>
          <a:xfrm>
            <a:off x="823056" y="3752508"/>
            <a:ext cx="623288" cy="900000"/>
          </a:xfrm>
          <a:prstGeom prst="rect">
            <a:avLst/>
          </a:prstGeom>
        </p:spPr>
      </p:pic>
      <p:sp>
        <p:nvSpPr>
          <p:cNvPr id="9" name="Rechthoek 8">
            <a:extLst>
              <a:ext uri="{FF2B5EF4-FFF2-40B4-BE49-F238E27FC236}">
                <a16:creationId xmlns:a16="http://schemas.microsoft.com/office/drawing/2014/main" id="{34379CD4-3271-48C7-A2B9-382AF8091115}"/>
              </a:ext>
            </a:extLst>
          </p:cNvPr>
          <p:cNvSpPr/>
          <p:nvPr/>
        </p:nvSpPr>
        <p:spPr>
          <a:xfrm>
            <a:off x="1511109" y="3752506"/>
            <a:ext cx="9169777" cy="900000"/>
          </a:xfrm>
          <a:prstGeom prst="rect">
            <a:avLst/>
          </a:prstGeom>
          <a:noFill/>
        </p:spPr>
        <p:txBody>
          <a:bodyPr wrap="square">
            <a:spAutoFit/>
          </a:bodyPr>
          <a:lstStyle/>
          <a:p>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Robinson:</a:t>
            </a:r>
            <a:endPar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endParaRPr lang="nl-NL" sz="12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600" dirty="0">
                <a:latin typeface="Source Sans Pro Light" panose="020B0403030403020204" pitchFamily="34" charset="0"/>
                <a:ea typeface="Times New Roman" panose="02020603050405020304" pitchFamily="18" charset="0"/>
                <a:cs typeface="Times New Roman" panose="02020603050405020304" pitchFamily="18" charset="0"/>
              </a:rPr>
              <a:t>‘Een hoge productiviteitsgroei gaat meestal gepaard met een relatieve verlaging van het aandeel arbeid’</a:t>
            </a:r>
            <a:endParaRPr lang="nl-NL" sz="1600" dirty="0">
              <a:latin typeface="Source Sans Pro Light" panose="020B0403030403020204" pitchFamily="34" charset="0"/>
              <a:cs typeface="Times New Roman" panose="02020603050405020304" pitchFamily="18" charset="0"/>
            </a:endParaRPr>
          </a:p>
        </p:txBody>
      </p:sp>
      <p:sp>
        <p:nvSpPr>
          <p:cNvPr id="10" name="Rechthoek 9">
            <a:extLst>
              <a:ext uri="{FF2B5EF4-FFF2-40B4-BE49-F238E27FC236}">
                <a16:creationId xmlns:a16="http://schemas.microsoft.com/office/drawing/2014/main" id="{F6711E12-1137-4A20-BBAF-06073028DDA4}"/>
              </a:ext>
            </a:extLst>
          </p:cNvPr>
          <p:cNvSpPr/>
          <p:nvPr/>
        </p:nvSpPr>
        <p:spPr>
          <a:xfrm>
            <a:off x="1511109" y="2709791"/>
            <a:ext cx="9169777" cy="900000"/>
          </a:xfrm>
          <a:prstGeom prst="rect">
            <a:avLst/>
          </a:prstGeom>
          <a:noFill/>
        </p:spPr>
        <p:txBody>
          <a:bodyPr wrap="square">
            <a:spAutoFit/>
          </a:bodyPr>
          <a:lstStyle/>
          <a:p>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Verdoorn</a:t>
            </a:r>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a:t>
            </a:r>
          </a:p>
          <a:p>
            <a:endParaRPr lang="nl-NL" sz="12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600" dirty="0">
                <a:latin typeface="Source Sans Pro Light" panose="020B0403030403020204" pitchFamily="34" charset="0"/>
                <a:ea typeface="Times New Roman" panose="02020603050405020304" pitchFamily="18" charset="0"/>
                <a:cs typeface="Times New Roman" panose="02020603050405020304" pitchFamily="18" charset="0"/>
              </a:rPr>
              <a:t>‘Sectoren met een hoge productiegroei kennen een hogere groei van de productiviteit dan andere sectoren’</a:t>
            </a:r>
            <a:endParaRPr lang="nl-NL" sz="1600" dirty="0">
              <a:latin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373101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2103461"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Gegevens</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740332" y="1507134"/>
            <a:ext cx="4824367" cy="3009606"/>
          </a:xfrm>
          <a:prstGeom prst="rect">
            <a:avLst/>
          </a:prstGeom>
          <a:solidFill>
            <a:srgbClr val="FCF9E6"/>
          </a:solidFill>
          <a:ln>
            <a:solidFill>
              <a:srgbClr val="EABD0C"/>
            </a:solidFill>
          </a:ln>
        </p:spPr>
        <p:txBody>
          <a:bodyPr wrap="square" lIns="252000" tIns="252000" bIns="252000">
            <a:spAutoFit/>
          </a:bodyPr>
          <a:lstStyle/>
          <a:p>
            <a:pPr>
              <a:lnSpc>
                <a:spcPts val="1450"/>
              </a:lnSpc>
              <a:spcAft>
                <a:spcPts val="0"/>
              </a:spcAft>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Voor de toetsing van de hypothesen maken we gebruik van:</a:t>
            </a:r>
          </a:p>
          <a:p>
            <a:pPr>
              <a:lnSpc>
                <a:spcPts val="1450"/>
              </a:lnSpc>
              <a:spcAft>
                <a:spcPts val="0"/>
              </a:spcAft>
            </a:pPr>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pPr marL="285750" indent="-285750">
              <a:lnSpc>
                <a:spcPts val="1450"/>
              </a:lnSpc>
              <a:spcAft>
                <a:spcPts val="0"/>
              </a:spcAft>
              <a:buFont typeface="Arial" panose="020B0604020202020204" pitchFamily="34" charset="0"/>
              <a:buChar char="•"/>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gegevens uit de database </a:t>
            </a:r>
            <a:r>
              <a:rPr lang="nl-NL" sz="1400" u="sng"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trendsinpubliekesector.nl/</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nl-NL" sz="1400" dirty="0" err="1">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TiPS</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a:t>
            </a:r>
          </a:p>
          <a:p>
            <a:pPr marL="285750" indent="-285750">
              <a:lnSpc>
                <a:spcPts val="1450"/>
              </a:lnSpc>
              <a:spcAft>
                <a:spcPts val="0"/>
              </a:spcAft>
              <a:buFont typeface="Arial" panose="020B0604020202020204" pitchFamily="34" charset="0"/>
              <a:buChar char="•"/>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resultaten van de </a:t>
            </a:r>
            <a:r>
              <a:rPr lang="nl-NL" sz="140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reeks publicaties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Productiviteit van overheidsbeleid</a:t>
            </a:r>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a:t>
            </a:r>
            <a:r>
              <a:rPr lang="nl-NL" sz="1400" dirty="0" err="1">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TiPS</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-reeksen beslaan de periode 1980-2017 voor onderwijs en Justitie &amp; veiligheid, de periode 1980-2015 voor de netwerksectoren en 1980-2013 voor de zorgsector. In totaal gaat het om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15 sectoren</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p>
          <a:p>
            <a:pPr>
              <a:lnSpc>
                <a:spcPts val="1450"/>
              </a:lnSpc>
              <a:spcAft>
                <a:spcPts val="0"/>
              </a:spcAft>
            </a:pPr>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verschillende variabelen staan hiernaast weergegeven.</a:t>
            </a:r>
            <a:endParaRPr lang="nl-NL" sz="1200" dirty="0">
              <a:latin typeface="Source Sans Pro Light" panose="020B0403030403020204" pitchFamily="34" charset="0"/>
            </a:endParaRPr>
          </a:p>
        </p:txBody>
      </p:sp>
      <p:graphicFrame>
        <p:nvGraphicFramePr>
          <p:cNvPr id="10" name="Tabel 9">
            <a:extLst>
              <a:ext uri="{FF2B5EF4-FFF2-40B4-BE49-F238E27FC236}">
                <a16:creationId xmlns:a16="http://schemas.microsoft.com/office/drawing/2014/main" id="{61800675-8660-45EF-B91D-C20D43ADCEF2}"/>
              </a:ext>
            </a:extLst>
          </p:cNvPr>
          <p:cNvGraphicFramePr>
            <a:graphicFrameLocks noGrp="1"/>
          </p:cNvGraphicFramePr>
          <p:nvPr>
            <p:extLst>
              <p:ext uri="{D42A27DB-BD31-4B8C-83A1-F6EECF244321}">
                <p14:modId xmlns:p14="http://schemas.microsoft.com/office/powerpoint/2010/main" val="3429403213"/>
              </p:ext>
            </p:extLst>
          </p:nvPr>
        </p:nvGraphicFramePr>
        <p:xfrm>
          <a:off x="6013269" y="1976173"/>
          <a:ext cx="5438399" cy="2192194"/>
        </p:xfrm>
        <a:graphic>
          <a:graphicData uri="http://schemas.openxmlformats.org/drawingml/2006/table">
            <a:tbl>
              <a:tblPr firstRow="1" firstCol="1" bandRow="1"/>
              <a:tblGrid>
                <a:gridCol w="2568756">
                  <a:extLst>
                    <a:ext uri="{9D8B030D-6E8A-4147-A177-3AD203B41FA5}">
                      <a16:colId xmlns:a16="http://schemas.microsoft.com/office/drawing/2014/main" val="615774171"/>
                    </a:ext>
                  </a:extLst>
                </a:gridCol>
                <a:gridCol w="780785">
                  <a:extLst>
                    <a:ext uri="{9D8B030D-6E8A-4147-A177-3AD203B41FA5}">
                      <a16:colId xmlns:a16="http://schemas.microsoft.com/office/drawing/2014/main" val="1066957233"/>
                    </a:ext>
                  </a:extLst>
                </a:gridCol>
                <a:gridCol w="729842">
                  <a:extLst>
                    <a:ext uri="{9D8B030D-6E8A-4147-A177-3AD203B41FA5}">
                      <a16:colId xmlns:a16="http://schemas.microsoft.com/office/drawing/2014/main" val="1119869675"/>
                    </a:ext>
                  </a:extLst>
                </a:gridCol>
                <a:gridCol w="679508">
                  <a:extLst>
                    <a:ext uri="{9D8B030D-6E8A-4147-A177-3AD203B41FA5}">
                      <a16:colId xmlns:a16="http://schemas.microsoft.com/office/drawing/2014/main" val="3855615072"/>
                    </a:ext>
                  </a:extLst>
                </a:gridCol>
                <a:gridCol w="679508">
                  <a:extLst>
                    <a:ext uri="{9D8B030D-6E8A-4147-A177-3AD203B41FA5}">
                      <a16:colId xmlns:a16="http://schemas.microsoft.com/office/drawing/2014/main" val="2549919823"/>
                    </a:ext>
                  </a:extLst>
                </a:gridCol>
              </a:tblGrid>
              <a:tr h="423244">
                <a:tc>
                  <a:txBody>
                    <a:bodyPr/>
                    <a:lstStyle/>
                    <a:p>
                      <a:pPr algn="ct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(n=15)</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gn="ct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Gemiddelde</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gn="ct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Standaard-</a:t>
                      </a:r>
                    </a:p>
                    <a:p>
                      <a:pPr algn="ct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afwijking</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gn="ct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Minimum</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gn="ct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Maximum</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3027036955"/>
                  </a:ext>
                </a:extLst>
              </a:tr>
              <a:tr h="221859">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Productiviteit (1980=100)</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113,9</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49,6</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46,3</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0,0</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754344293"/>
                  </a:ext>
                </a:extLst>
              </a:tr>
              <a:tr h="221859">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Productiviteit jaarlijkse groei (in %)</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1,3</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-2,1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2,0</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177162341"/>
                  </a:ext>
                </a:extLst>
              </a:tr>
              <a:tr h="221859">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Kostenaandeel personeel in 2000</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0,568</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0,194</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0,127</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0,727</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522386450"/>
                  </a:ext>
                </a:extLst>
              </a:tr>
              <a:tr h="239485">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Productievolume laatste jaar (1980=100)</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184,9</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66,1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88,2</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300,2</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4282123264"/>
                  </a:ext>
                </a:extLst>
              </a:tr>
              <a:tr h="221859">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Productievolume jaarlijkse groei (in %)</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1,6</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-0,3</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3,4</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958705726"/>
                  </a:ext>
                </a:extLst>
              </a:tr>
              <a:tr h="248723">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Kostenaandeel personeel jaarlijkse groei </a:t>
                      </a:r>
                      <a:b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b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(in %-punten)</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-0,7</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1,3</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668210245"/>
                  </a:ext>
                </a:extLst>
              </a:tr>
              <a:tr h="241661">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Verdoorn-effect</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-0,154</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0,210</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-0,600</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0,000</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82588153"/>
                  </a:ext>
                </a:extLst>
              </a:tr>
            </a:tbl>
          </a:graphicData>
        </a:graphic>
      </p:graphicFrame>
      <p:sp>
        <p:nvSpPr>
          <p:cNvPr id="11" name="Rechthoek 10">
            <a:extLst>
              <a:ext uri="{FF2B5EF4-FFF2-40B4-BE49-F238E27FC236}">
                <a16:creationId xmlns:a16="http://schemas.microsoft.com/office/drawing/2014/main" id="{571CB9D4-A146-4D00-8135-D27100FD1F64}"/>
              </a:ext>
            </a:extLst>
          </p:cNvPr>
          <p:cNvSpPr/>
          <p:nvPr/>
        </p:nvSpPr>
        <p:spPr>
          <a:xfrm>
            <a:off x="6013269" y="1507134"/>
            <a:ext cx="5438399" cy="465769"/>
          </a:xfrm>
          <a:prstGeom prst="rect">
            <a:avLst/>
          </a:prstGeom>
        </p:spPr>
        <p:txBody>
          <a:bodyPr wrap="square" lIns="0">
            <a:spAutoFit/>
          </a:bodyPr>
          <a:lstStyle/>
          <a:p>
            <a:pPr>
              <a:lnSpc>
                <a:spcPts val="1450"/>
              </a:lnSpc>
              <a:spcBef>
                <a:spcPts val="400"/>
              </a:spcBef>
              <a:spcAft>
                <a:spcPts val="1450"/>
              </a:spcAft>
            </a:pPr>
            <a:r>
              <a:rPr lang="nl-NL" sz="1100" dirty="0">
                <a:latin typeface="Source Sans Pro Light" panose="020B0403030403020204" pitchFamily="34" charset="0"/>
                <a:ea typeface="Times New Roman" panose="02020603050405020304" pitchFamily="18" charset="0"/>
                <a:cs typeface="Times New Roman" panose="02020603050405020304" pitchFamily="18" charset="0"/>
              </a:rPr>
              <a:t>Statistische beschrijving van productiviteit,  productie en ingezette middelen, 15 belangrijkste publieke sectoren, 1980-2017</a:t>
            </a:r>
          </a:p>
        </p:txBody>
      </p:sp>
    </p:spTree>
    <p:extLst>
      <p:ext uri="{BB962C8B-B14F-4D97-AF65-F5344CB8AC3E}">
        <p14:creationId xmlns:p14="http://schemas.microsoft.com/office/powerpoint/2010/main" val="234289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2927404"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Methodologie</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746621" y="1443296"/>
            <a:ext cx="4299612" cy="3586688"/>
          </a:xfrm>
          <a:prstGeom prst="rect">
            <a:avLst/>
          </a:prstGeom>
          <a:solidFill>
            <a:srgbClr val="FCF9E6"/>
          </a:solidFill>
          <a:ln>
            <a:solidFill>
              <a:srgbClr val="EABD0C"/>
            </a:solidFill>
          </a:ln>
        </p:spPr>
        <p:txBody>
          <a:bodyPr wrap="square" lIns="252000" tIns="252000" bIns="252000">
            <a:spAutoFit/>
          </a:bodyPr>
          <a:lstStyle/>
          <a:p>
            <a:pPr>
              <a:lnSpc>
                <a:spcPts val="1450"/>
              </a:lnSpc>
              <a:spcAft>
                <a:spcPts val="0"/>
              </a:spcAft>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We passen een heuristische methode toe, die snel enig inzicht in de eerder genoemde hypothesen verschaft. We visualiseren het mogelijke verband aan de hand van een aantal figuren die representatief zijn voor de te onderzoeken effecten. </a:t>
            </a:r>
          </a:p>
          <a:p>
            <a:pPr>
              <a:lnSpc>
                <a:spcPts val="1450"/>
              </a:lnSpc>
              <a:spcAft>
                <a:spcPts val="0"/>
              </a:spcAft>
            </a:pPr>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Daarnaast passen we een multivariate regressie toe waarbij de gemiddelde jaarlijkse productiviteitsgroei wordt gerelateerd aan het kostenaandeel personeel en de gemiddelde jaarlijkse groei van de productie. Dit gebeurt via vergelijking 1.</a:t>
            </a:r>
          </a:p>
          <a:p>
            <a:pPr>
              <a:lnSpc>
                <a:spcPts val="1450"/>
              </a:lnSpc>
              <a:spcAft>
                <a:spcPts val="0"/>
              </a:spcAft>
            </a:pPr>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Ook onderzoeken we of de autonome veranderingen in het kostenaandeel van personeel samenhangen met de gemiddelde groei van de productiviteit. Dit gebeurt via vergelijking 2.</a:t>
            </a:r>
          </a:p>
        </p:txBody>
      </p:sp>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8A188B36-33B8-4C46-AC71-9720AADF6F22}"/>
                  </a:ext>
                </a:extLst>
              </p:cNvPr>
              <p:cNvSpPr txBox="1"/>
              <p:nvPr/>
            </p:nvSpPr>
            <p:spPr>
              <a:xfrm>
                <a:off x="6096000" y="252125"/>
                <a:ext cx="5425579" cy="2696572"/>
              </a:xfrm>
              <a:prstGeom prst="rect">
                <a:avLst/>
              </a:prstGeom>
              <a:solidFill>
                <a:srgbClr val="EABD0C"/>
              </a:solidFill>
            </p:spPr>
            <p:txBody>
              <a:bodyPr wrap="square" lIns="252000" tIns="252000" bIns="252000" rtlCol="0">
                <a:spAutoFit/>
              </a:bodyPr>
              <a:lstStyle/>
              <a:p>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Vergelijking 1</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14:m>
                  <m:oMath xmlns:m="http://schemas.openxmlformats.org/officeDocument/2006/math">
                    <m:r>
                      <a:rPr lang="nl-NL" sz="140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𝜋</m:t>
                    </m:r>
                    <m:r>
                      <a:rPr lang="nl-NL" sz="140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m:t>
                    </m:r>
                    <m:r>
                      <a:rPr lang="nl-NL" sz="140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𝛼</m:t>
                    </m:r>
                    <m:r>
                      <a:rPr lang="nl-NL" sz="140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m:t>
                    </m:r>
                    <m:r>
                      <a:rPr lang="nl-NL" sz="140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𝛽</m:t>
                    </m:r>
                    <m:sSub>
                      <m:sSubPr>
                        <m:ctrlPr>
                          <a:rPr lang="nl-NL" sz="1400" i="1">
                            <a:solidFill>
                              <a:srgbClr val="2A5078"/>
                            </a:solidFill>
                            <a:latin typeface="Cambria Math" panose="02040503050406030204" pitchFamily="18" charset="0"/>
                          </a:rPr>
                        </m:ctrlPr>
                      </m:sSubPr>
                      <m:e>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𝑆</m:t>
                        </m:r>
                      </m:e>
                      <m:sub>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𝑝𝑒𝑟𝑠</m:t>
                        </m:r>
                      </m:sub>
                    </m:sSub>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m:t>
                    </m:r>
                    <m:r>
                      <a:rPr lang="nl-NL" sz="1400" b="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𝛾</m:t>
                    </m:r>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m:t>
                    </m:r>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𝑦</m:t>
                    </m:r>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m:t>
                    </m:r>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𝜖</m:t>
                    </m:r>
                  </m:oMath>
                </a14:m>
                <a:r>
                  <a:rPr lang="nl-NL" sz="1400" dirty="0">
                    <a:latin typeface="Source Sans Pro Light" panose="020B0403030403020204" pitchFamily="34" charset="0"/>
                    <a:ea typeface="Times New Roman" panose="02020603050405020304" pitchFamily="18" charset="0"/>
                    <a:cs typeface="Times New Roman" panose="02020603050405020304" pitchFamily="18" charset="0"/>
                  </a:rPr>
                  <a:t>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Met:</a:t>
                </a:r>
              </a:p>
              <a:p>
                <a14:m>
                  <m:oMath xmlns:m="http://schemas.openxmlformats.org/officeDocument/2006/math">
                    <m:r>
                      <a:rPr lang="nl-NL" sz="140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𝜋</m:t>
                    </m:r>
                    <m:r>
                      <a:rPr lang="nl-NL" sz="1400" i="1" smtClean="0">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 gemiddelde jaarlijkse groei productiviteit;</a:t>
                </a:r>
              </a:p>
              <a:p>
                <a14:m>
                  <m:oMath xmlns:m="http://schemas.openxmlformats.org/officeDocument/2006/math">
                    <m:sSub>
                      <m:sSubPr>
                        <m:ctrlPr>
                          <a:rPr lang="nl-NL" sz="1400" i="1">
                            <a:solidFill>
                              <a:srgbClr val="2A5078"/>
                            </a:solidFill>
                            <a:latin typeface="Cambria Math" panose="02040503050406030204" pitchFamily="18" charset="0"/>
                          </a:rPr>
                        </m:ctrlPr>
                      </m:sSubPr>
                      <m:e>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𝑆</m:t>
                        </m:r>
                      </m:e>
                      <m:sub>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𝑝𝑒𝑟𝑠</m:t>
                        </m:r>
                      </m:sub>
                    </m:sSub>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 kostenaandeel personeel (in 2000);</a:t>
                </a:r>
              </a:p>
              <a:p>
                <a14:m>
                  <m:oMath xmlns:m="http://schemas.openxmlformats.org/officeDocument/2006/math">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m:t>
                    </m:r>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𝑦</m:t>
                    </m:r>
                    <m:r>
                      <a:rPr lang="nl-NL" sz="1400" i="1">
                        <a:solidFill>
                          <a:srgbClr val="2A5078"/>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 gemiddelde jaarlijkse groei productie.</a:t>
                </a:r>
              </a:p>
              <a:p>
                <a:b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br>
                <a:r>
                  <a:rPr lang="el-GR" sz="1400" i="1" dirty="0">
                    <a:solidFill>
                      <a:srgbClr val="2A5078"/>
                    </a:solidFill>
                    <a:latin typeface="Cambria Math" panose="02040503050406030204" pitchFamily="18" charset="0"/>
                    <a:ea typeface="Cambria Math" panose="02040503050406030204" pitchFamily="18" charset="0"/>
                    <a:cs typeface="Times New Roman" panose="02020603050405020304" pitchFamily="18" charset="0"/>
                  </a:rPr>
                  <a:t>α, β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en  </a:t>
                </a:r>
                <a:r>
                  <a:rPr lang="el-GR" sz="1400" i="1" dirty="0">
                    <a:solidFill>
                      <a:srgbClr val="2A5078"/>
                    </a:solidFill>
                    <a:latin typeface="Cambria Math" panose="02040503050406030204" pitchFamily="18" charset="0"/>
                    <a:ea typeface="Cambria Math" panose="02040503050406030204" pitchFamily="18" charset="0"/>
                    <a:cs typeface="Times New Roman" panose="02020603050405020304" pitchFamily="18" charset="0"/>
                  </a:rPr>
                  <a:t>γ</a:t>
                </a:r>
                <a:r>
                  <a:rPr lang="el-GR"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zijn de te schatten parameters en </a:t>
                </a:r>
                <a:r>
                  <a:rPr lang="el-GR" sz="1400" i="1" dirty="0">
                    <a:solidFill>
                      <a:srgbClr val="2A5078"/>
                    </a:solidFill>
                    <a:latin typeface="Cambria Math" panose="02040503050406030204" pitchFamily="18" charset="0"/>
                    <a:ea typeface="Cambria Math" panose="02040503050406030204" pitchFamily="18" charset="0"/>
                    <a:cs typeface="Times New Roman" panose="02020603050405020304" pitchFamily="18" charset="0"/>
                  </a:rPr>
                  <a:t>ϵ</a:t>
                </a:r>
                <a:r>
                  <a:rPr lang="el-GR"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storingsterm.</a:t>
                </a:r>
              </a:p>
            </p:txBody>
          </p:sp>
        </mc:Choice>
        <mc:Fallback xmlns="">
          <p:sp>
            <p:nvSpPr>
              <p:cNvPr id="8" name="Tekstvak 7">
                <a:extLst>
                  <a:ext uri="{FF2B5EF4-FFF2-40B4-BE49-F238E27FC236}">
                    <a16:creationId xmlns:a16="http://schemas.microsoft.com/office/drawing/2014/main" id="{8A188B36-33B8-4C46-AC71-9720AADF6F22}"/>
                  </a:ext>
                </a:extLst>
              </p:cNvPr>
              <p:cNvSpPr txBox="1">
                <a:spLocks noRot="1" noChangeAspect="1" noMove="1" noResize="1" noEditPoints="1" noAdjustHandles="1" noChangeArrowheads="1" noChangeShapeType="1" noTextEdit="1"/>
              </p:cNvSpPr>
              <p:nvPr/>
            </p:nvSpPr>
            <p:spPr>
              <a:xfrm>
                <a:off x="6096000" y="252125"/>
                <a:ext cx="5425579" cy="2696572"/>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DEDB01B0-FBCF-45E1-BDAD-F5A42096AFB9}"/>
                  </a:ext>
                </a:extLst>
              </p:cNvPr>
              <p:cNvSpPr txBox="1"/>
              <p:nvPr/>
            </p:nvSpPr>
            <p:spPr>
              <a:xfrm>
                <a:off x="6096000" y="3192196"/>
                <a:ext cx="5425579" cy="2265685"/>
              </a:xfrm>
              <a:prstGeom prst="rect">
                <a:avLst/>
              </a:prstGeom>
              <a:solidFill>
                <a:srgbClr val="EABD0C"/>
              </a:solidFill>
            </p:spPr>
            <p:txBody>
              <a:bodyPr wrap="square" lIns="252000" tIns="252000" bIns="252000" rtlCol="0">
                <a:spAutoFit/>
              </a:bodyPr>
              <a:lstStyle/>
              <a:p>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Vergelijking 2</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14:m>
                  <m:oMath xmlns:m="http://schemas.openxmlformats.org/officeDocument/2006/math">
                    <m:r>
                      <a:rPr lang="nl-NL" sz="1400" i="1" smtClean="0">
                        <a:solidFill>
                          <a:srgbClr val="2A5078"/>
                        </a:solidFill>
                        <a:latin typeface="Cambria Math" panose="02040503050406030204" pitchFamily="18" charset="0"/>
                        <a:ea typeface="Cambria Math" panose="02040503050406030204" pitchFamily="18" charset="0"/>
                      </a:rPr>
                      <m:t>∆</m:t>
                    </m:r>
                    <m:sSub>
                      <m:sSubPr>
                        <m:ctrlPr>
                          <a:rPr lang="nl-NL" sz="1400" i="1">
                            <a:solidFill>
                              <a:srgbClr val="2A5078"/>
                            </a:solidFill>
                            <a:latin typeface="Cambria Math" panose="02040503050406030204" pitchFamily="18" charset="0"/>
                            <a:ea typeface="Cambria Math" panose="02040503050406030204" pitchFamily="18" charset="0"/>
                          </a:rPr>
                        </m:ctrlPr>
                      </m:sSubPr>
                      <m:e>
                        <m:r>
                          <a:rPr lang="nl-NL" sz="1400" i="1">
                            <a:solidFill>
                              <a:srgbClr val="2A5078"/>
                            </a:solidFill>
                            <a:latin typeface="Cambria Math" panose="02040503050406030204" pitchFamily="18" charset="0"/>
                            <a:ea typeface="Cambria Math" panose="02040503050406030204" pitchFamily="18" charset="0"/>
                          </a:rPr>
                          <m:t>𝑆</m:t>
                        </m:r>
                      </m:e>
                      <m:sub>
                        <m:r>
                          <a:rPr lang="nl-NL" sz="1400" i="1">
                            <a:solidFill>
                              <a:srgbClr val="2A5078"/>
                            </a:solidFill>
                            <a:latin typeface="Cambria Math" panose="02040503050406030204" pitchFamily="18" charset="0"/>
                            <a:ea typeface="Cambria Math" panose="02040503050406030204" pitchFamily="18" charset="0"/>
                          </a:rPr>
                          <m:t>𝑝𝑒𝑟𝑠</m:t>
                        </m:r>
                      </m:sub>
                    </m:sSub>
                    <m:r>
                      <a:rPr lang="nl-NL" sz="1400" i="1">
                        <a:solidFill>
                          <a:srgbClr val="2A5078"/>
                        </a:solidFill>
                        <a:latin typeface="Cambria Math" panose="02040503050406030204" pitchFamily="18" charset="0"/>
                        <a:ea typeface="Cambria Math" panose="02040503050406030204" pitchFamily="18" charset="0"/>
                      </a:rPr>
                      <m:t>=</m:t>
                    </m:r>
                    <m:r>
                      <a:rPr lang="nl-NL" sz="1400" i="1">
                        <a:solidFill>
                          <a:srgbClr val="2A5078"/>
                        </a:solidFill>
                        <a:latin typeface="Cambria Math" panose="02040503050406030204" pitchFamily="18" charset="0"/>
                        <a:ea typeface="Cambria Math" panose="02040503050406030204" pitchFamily="18" charset="0"/>
                      </a:rPr>
                      <m:t>𝛿</m:t>
                    </m:r>
                    <m:r>
                      <a:rPr lang="nl-NL" sz="1400" i="1">
                        <a:solidFill>
                          <a:srgbClr val="2A5078"/>
                        </a:solidFill>
                        <a:latin typeface="Cambria Math" panose="02040503050406030204" pitchFamily="18" charset="0"/>
                        <a:ea typeface="Cambria Math" panose="02040503050406030204" pitchFamily="18" charset="0"/>
                      </a:rPr>
                      <m:t>+</m:t>
                    </m:r>
                    <m:r>
                      <a:rPr lang="nl-NL" sz="1400" i="1">
                        <a:solidFill>
                          <a:srgbClr val="2A5078"/>
                        </a:solidFill>
                        <a:latin typeface="Cambria Math" panose="02040503050406030204" pitchFamily="18" charset="0"/>
                        <a:ea typeface="Cambria Math" panose="02040503050406030204" pitchFamily="18" charset="0"/>
                      </a:rPr>
                      <m:t>𝜙𝜋</m:t>
                    </m:r>
                    <m:r>
                      <a:rPr lang="nl-NL" sz="1400" i="1">
                        <a:solidFill>
                          <a:srgbClr val="2A5078"/>
                        </a:solidFill>
                        <a:latin typeface="Cambria Math" panose="02040503050406030204" pitchFamily="18" charset="0"/>
                        <a:ea typeface="Cambria Math" panose="02040503050406030204" pitchFamily="18" charset="0"/>
                      </a:rPr>
                      <m:t>+</m:t>
                    </m:r>
                  </m:oMath>
                </a14:m>
                <a:r>
                  <a:rPr lang="nl-NL" sz="1400" dirty="0">
                    <a:solidFill>
                      <a:srgbClr val="2A5078"/>
                    </a:solidFill>
                    <a:latin typeface="Cambria Math" panose="02040503050406030204" pitchFamily="18" charset="0"/>
                    <a:ea typeface="Cambria Math" panose="02040503050406030204" pitchFamily="18" charset="0"/>
                  </a:rPr>
                  <a:t> </a:t>
                </a:r>
                <a14:m>
                  <m:oMath xmlns:m="http://schemas.openxmlformats.org/officeDocument/2006/math">
                    <m:r>
                      <a:rPr lang="nl-NL" sz="1400" i="1">
                        <a:solidFill>
                          <a:srgbClr val="2A5078"/>
                        </a:solidFill>
                        <a:latin typeface="Cambria Math" panose="02040503050406030204" pitchFamily="18" charset="0"/>
                        <a:ea typeface="Cambria Math" panose="02040503050406030204" pitchFamily="18" charset="0"/>
                      </a:rPr>
                      <m:t>𝜂</m:t>
                    </m:r>
                    <m:r>
                      <a:rPr lang="nl-NL" sz="1400" i="1">
                        <a:solidFill>
                          <a:srgbClr val="2A5078"/>
                        </a:solidFill>
                        <a:latin typeface="Cambria Math" panose="02040503050406030204" pitchFamily="18" charset="0"/>
                        <a:ea typeface="Cambria Math" panose="02040503050406030204" pitchFamily="18" charset="0"/>
                      </a:rPr>
                      <m:t> </m:t>
                    </m:r>
                  </m:oMath>
                </a14:m>
                <a:r>
                  <a:rPr lang="el-GR"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p>
              <a:p>
                <a:endParaRPr lang="el-GR"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Met:</a:t>
                </a:r>
              </a:p>
              <a:p>
                <a14:m>
                  <m:oMath xmlns:m="http://schemas.openxmlformats.org/officeDocument/2006/math">
                    <m:r>
                      <a:rPr lang="nl-NL" sz="1400" i="1">
                        <a:solidFill>
                          <a:srgbClr val="2A5078"/>
                        </a:solidFill>
                        <a:latin typeface="Cambria Math" panose="02040503050406030204" pitchFamily="18" charset="0"/>
                        <a:ea typeface="Cambria Math" panose="02040503050406030204" pitchFamily="18" charset="0"/>
                      </a:rPr>
                      <m:t>∆</m:t>
                    </m:r>
                    <m:sSub>
                      <m:sSubPr>
                        <m:ctrlPr>
                          <a:rPr lang="nl-NL" sz="1400" i="1">
                            <a:solidFill>
                              <a:srgbClr val="2A5078"/>
                            </a:solidFill>
                            <a:latin typeface="Cambria Math" panose="02040503050406030204" pitchFamily="18" charset="0"/>
                            <a:ea typeface="Cambria Math" panose="02040503050406030204" pitchFamily="18" charset="0"/>
                          </a:rPr>
                        </m:ctrlPr>
                      </m:sSubPr>
                      <m:e>
                        <m:r>
                          <a:rPr lang="nl-NL" sz="1400" i="1">
                            <a:solidFill>
                              <a:srgbClr val="2A5078"/>
                            </a:solidFill>
                            <a:latin typeface="Cambria Math" panose="02040503050406030204" pitchFamily="18" charset="0"/>
                            <a:ea typeface="Cambria Math" panose="02040503050406030204" pitchFamily="18" charset="0"/>
                          </a:rPr>
                          <m:t>𝑆</m:t>
                        </m:r>
                      </m:e>
                      <m:sub>
                        <m:r>
                          <a:rPr lang="nl-NL" sz="1400" i="1">
                            <a:solidFill>
                              <a:srgbClr val="2A5078"/>
                            </a:solidFill>
                            <a:latin typeface="Cambria Math" panose="02040503050406030204" pitchFamily="18" charset="0"/>
                            <a:ea typeface="Cambria Math" panose="02040503050406030204" pitchFamily="18" charset="0"/>
                          </a:rPr>
                          <m:t>𝑝𝑒𝑟𝑠</m:t>
                        </m:r>
                      </m:sub>
                    </m:sSub>
                    <m:r>
                      <a:rPr lang="nl-NL" sz="1400" i="1">
                        <a:solidFill>
                          <a:srgbClr val="2A5078"/>
                        </a:solidFill>
                        <a:latin typeface="Cambria Math" panose="02040503050406030204" pitchFamily="18" charset="0"/>
                        <a:ea typeface="Cambria Math" panose="02040503050406030204" pitchFamily="18" charset="0"/>
                      </a:rPr>
                      <m:t> </m:t>
                    </m:r>
                  </m:oMath>
                </a14:m>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 autonome verandering kostenaandeel personeel.</a:t>
                </a:r>
              </a:p>
              <a:p>
                <a:endPar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endParaRPr>
              </a:p>
              <a:p>
                <a:r>
                  <a:rPr lang="el-GR" sz="1400" i="1" dirty="0">
                    <a:solidFill>
                      <a:srgbClr val="2A5078"/>
                    </a:solidFill>
                    <a:latin typeface="Cambria Math" panose="02040503050406030204" pitchFamily="18" charset="0"/>
                    <a:ea typeface="Cambria Math" panose="02040503050406030204" pitchFamily="18" charset="0"/>
                    <a:cs typeface="Times New Roman" panose="02020603050405020304" pitchFamily="18" charset="0"/>
                  </a:rPr>
                  <a:t>δ</a:t>
                </a:r>
                <a:r>
                  <a:rPr lang="el-GR"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en </a:t>
                </a:r>
                <a:r>
                  <a:rPr lang="el-GR" sz="1400" i="1" dirty="0">
                    <a:solidFill>
                      <a:srgbClr val="2A5078"/>
                    </a:solidFill>
                    <a:latin typeface="Cambria Math" panose="02040503050406030204" pitchFamily="18" charset="0"/>
                    <a:ea typeface="Cambria Math" panose="02040503050406030204" pitchFamily="18" charset="0"/>
                    <a:cs typeface="Times New Roman" panose="02020603050405020304" pitchFamily="18" charset="0"/>
                  </a:rPr>
                  <a:t>ϕ</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zijn de te schatten parameters en </a:t>
                </a:r>
                <a:r>
                  <a:rPr lang="el-GR" sz="1400" i="1" dirty="0">
                    <a:solidFill>
                      <a:srgbClr val="2A5078"/>
                    </a:solidFill>
                    <a:latin typeface="Cambria Math" panose="02040503050406030204" pitchFamily="18" charset="0"/>
                    <a:ea typeface="Cambria Math" panose="02040503050406030204" pitchFamily="18" charset="0"/>
                    <a:cs typeface="Times New Roman" panose="02020603050405020304" pitchFamily="18" charset="0"/>
                  </a:rPr>
                  <a:t>η</a:t>
                </a:r>
                <a:r>
                  <a:rPr lang="el-GR"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 </a:t>
                </a:r>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de storingsterm.</a:t>
                </a:r>
              </a:p>
            </p:txBody>
          </p:sp>
        </mc:Choice>
        <mc:Fallback xmlns="">
          <p:sp>
            <p:nvSpPr>
              <p:cNvPr id="12" name="Tekstvak 11">
                <a:extLst>
                  <a:ext uri="{FF2B5EF4-FFF2-40B4-BE49-F238E27FC236}">
                    <a16:creationId xmlns:a16="http://schemas.microsoft.com/office/drawing/2014/main" id="{DEDB01B0-FBCF-45E1-BDAD-F5A42096AFB9}"/>
                  </a:ext>
                </a:extLst>
              </p:cNvPr>
              <p:cNvSpPr txBox="1">
                <a:spLocks noRot="1" noChangeAspect="1" noMove="1" noResize="1" noEditPoints="1" noAdjustHandles="1" noChangeArrowheads="1" noChangeShapeType="1" noTextEdit="1"/>
              </p:cNvSpPr>
              <p:nvPr/>
            </p:nvSpPr>
            <p:spPr>
              <a:xfrm>
                <a:off x="6096000" y="3192196"/>
                <a:ext cx="5425579" cy="2265685"/>
              </a:xfrm>
              <a:prstGeom prst="rect">
                <a:avLst/>
              </a:prstGeom>
              <a:blipFill>
                <a:blip r:embed="rId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214573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359516"/>
            <a:ext cx="4023858"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Resultaten</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in </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beeld</a:t>
            </a:r>
            <a:endPar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670421" y="1570104"/>
            <a:ext cx="4680000" cy="3386313"/>
          </a:xfrm>
          <a:prstGeom prst="rect">
            <a:avLst/>
          </a:prstGeom>
          <a:solidFill>
            <a:srgbClr val="FCF9E6"/>
          </a:solidFill>
          <a:ln>
            <a:solidFill>
              <a:srgbClr val="EABD0C"/>
            </a:solidFill>
          </a:ln>
        </p:spPr>
        <p:txBody>
          <a:bodyPr wrap="square" lIns="252000" tIns="252000" bIns="252000">
            <a:spAutoFit/>
          </a:bodyPr>
          <a:lstStyle/>
          <a:p>
            <a:pPr>
              <a:lnSpc>
                <a:spcPts val="1450"/>
              </a:lnSpc>
              <a:spcAft>
                <a:spcPts val="0"/>
              </a:spcAft>
            </a:pPr>
            <a:r>
              <a:rPr lang="nl-NL" sz="2000" dirty="0" err="1">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Baumol</a:t>
            </a:r>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-effect</a:t>
            </a:r>
          </a:p>
          <a:p>
            <a:pPr>
              <a:lnSpc>
                <a:spcPts val="1450"/>
              </a:lnSpc>
              <a:spcAft>
                <a:spcPts val="0"/>
              </a:spcAft>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Samenhang tussen jaarlijkse productiviteitsgroei en kostenaandeel personeel, 15 sectoren 1980-2017</a:t>
            </a:r>
          </a:p>
          <a:p>
            <a:pPr>
              <a:lnSpc>
                <a:spcPts val="1450"/>
              </a:lnSpc>
              <a:spcAft>
                <a:spcPts val="0"/>
              </a:spcAft>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200" dirty="0">
                <a:solidFill>
                  <a:srgbClr val="2A5078"/>
                </a:solidFill>
                <a:latin typeface="Source Sans Pro Light" panose="020B0403030403020204" pitchFamily="34" charset="0"/>
              </a:rPr>
              <a:t>Te zien is dat:</a:t>
            </a:r>
          </a:p>
          <a:p>
            <a:pPr>
              <a:lnSpc>
                <a:spcPts val="1450"/>
              </a:lnSpc>
              <a:spcAft>
                <a:spcPts val="0"/>
              </a:spcAft>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rPr>
              <a:t>In arbeidsextensieve sectoren, zoals de drinkwatersector, de gemiddelde productiviteitsgroei het hoogst is.</a:t>
            </a:r>
          </a:p>
          <a:p>
            <a:pPr marL="171450" indent="-171450">
              <a:lnSpc>
                <a:spcPts val="1450"/>
              </a:lnSpc>
              <a:spcAft>
                <a:spcPts val="0"/>
              </a:spcAft>
              <a:buFont typeface="Arial" panose="020B0604020202020204" pitchFamily="34" charset="0"/>
              <a:buChar char="•"/>
            </a:pPr>
            <a:endParaRPr lang="nl-NL" sz="1200" dirty="0">
              <a:solidFill>
                <a:srgbClr val="2A5078"/>
              </a:solidFill>
              <a:latin typeface="Source Sans Pro Light" panose="020B0403030403020204" pitchFamily="34" charset="0"/>
            </a:endParaRPr>
          </a:p>
          <a:p>
            <a:pPr marL="171450" indent="-171450">
              <a:lnSpc>
                <a:spcPts val="1450"/>
              </a:lnSpc>
              <a:buFont typeface="Arial" panose="020B0604020202020204" pitchFamily="34" charset="0"/>
              <a:buChar char="•"/>
            </a:pPr>
            <a:r>
              <a:rPr lang="nl-NL" sz="1200" dirty="0">
                <a:solidFill>
                  <a:srgbClr val="2A5078"/>
                </a:solidFill>
                <a:latin typeface="Source Sans Pro Light" panose="020B0403030403020204" pitchFamily="34" charset="0"/>
              </a:rPr>
              <a:t>In het cluster van sectoren met een hoge arbeidsintensiteit een grote variatie in jaarlijkse productiviteit bestaat. Van een lineair verband tussen arbeidsintensiteit en productiviteit lijkt op het eerste gezicht dan ook niet echt sprake. Vooral ziekenhuizen en geestelijke gezondheidszorg verstoren het lineaire verband.</a:t>
            </a:r>
          </a:p>
        </p:txBody>
      </p:sp>
      <p:graphicFrame>
        <p:nvGraphicFramePr>
          <p:cNvPr id="8" name="Grafiek 7">
            <a:extLst>
              <a:ext uri="{FF2B5EF4-FFF2-40B4-BE49-F238E27FC236}">
                <a16:creationId xmlns:a16="http://schemas.microsoft.com/office/drawing/2014/main" id="{1D6F8F5C-D813-40EA-A9C2-C1337F5768DC}"/>
              </a:ext>
            </a:extLst>
          </p:cNvPr>
          <p:cNvGraphicFramePr/>
          <p:nvPr>
            <p:extLst>
              <p:ext uri="{D42A27DB-BD31-4B8C-83A1-F6EECF244321}">
                <p14:modId xmlns:p14="http://schemas.microsoft.com/office/powerpoint/2010/main" val="195259420"/>
              </p:ext>
            </p:extLst>
          </p:nvPr>
        </p:nvGraphicFramePr>
        <p:xfrm>
          <a:off x="5492925" y="1446279"/>
          <a:ext cx="6480000" cy="42071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6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
                                          </p:stCondLst>
                                        </p:cTn>
                                        <p:tgtEl>
                                          <p:spTgt spid="8">
                                            <p:graphicEl>
                                              <a:chart seriesIdx="-3" categoryIdx="-3" bldStep="gridLegend"/>
                                            </p:graphicEl>
                                          </p:spTgt>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grpId="0" nodeType="afterEffect">
                                  <p:stCondLst>
                                    <p:cond delay="0"/>
                                  </p:stCondLst>
                                  <p:childTnLst>
                                    <p:set>
                                      <p:cBhvr>
                                        <p:cTn id="9" dur="1" fill="hold">
                                          <p:stCondLst>
                                            <p:cond delay="199"/>
                                          </p:stCondLst>
                                        </p:cTn>
                                        <p:tgtEl>
                                          <p:spTgt spid="8">
                                            <p:graphicEl>
                                              <a:chart seriesIdx="-4" categoryIdx="0" bldStep="category"/>
                                            </p:graphic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0"/>
                                  </p:stCondLst>
                                  <p:childTnLst>
                                    <p:set>
                                      <p:cBhvr>
                                        <p:cTn id="12" dur="1" fill="hold">
                                          <p:stCondLst>
                                            <p:cond delay="199"/>
                                          </p:stCondLst>
                                        </p:cTn>
                                        <p:tgtEl>
                                          <p:spTgt spid="8">
                                            <p:graphicEl>
                                              <a:chart seriesIdx="-4" categoryIdx="1" bldStep="category"/>
                                            </p:graphicEl>
                                          </p:spTgt>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0"/>
                                  </p:stCondLst>
                                  <p:childTnLst>
                                    <p:set>
                                      <p:cBhvr>
                                        <p:cTn id="15" dur="1" fill="hold">
                                          <p:stCondLst>
                                            <p:cond delay="199"/>
                                          </p:stCondLst>
                                        </p:cTn>
                                        <p:tgtEl>
                                          <p:spTgt spid="8">
                                            <p:graphicEl>
                                              <a:chart seriesIdx="-4" categoryIdx="2" bldStep="category"/>
                                            </p:graphicEl>
                                          </p:spTgt>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grpId="0" nodeType="afterEffect">
                                  <p:stCondLst>
                                    <p:cond delay="0"/>
                                  </p:stCondLst>
                                  <p:childTnLst>
                                    <p:set>
                                      <p:cBhvr>
                                        <p:cTn id="18" dur="1" fill="hold">
                                          <p:stCondLst>
                                            <p:cond delay="199"/>
                                          </p:stCondLst>
                                        </p:cTn>
                                        <p:tgtEl>
                                          <p:spTgt spid="8">
                                            <p:graphicEl>
                                              <a:chart seriesIdx="-4" categoryIdx="3" bldStep="category"/>
                                            </p:graphic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199"/>
                                          </p:stCondLst>
                                        </p:cTn>
                                        <p:tgtEl>
                                          <p:spTgt spid="8">
                                            <p:graphicEl>
                                              <a:chart seriesIdx="-4" categoryIdx="4" bldStep="category"/>
                                            </p:graphicEl>
                                          </p:spTgt>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grpId="0" nodeType="afterEffect">
                                  <p:stCondLst>
                                    <p:cond delay="0"/>
                                  </p:stCondLst>
                                  <p:childTnLst>
                                    <p:set>
                                      <p:cBhvr>
                                        <p:cTn id="24" dur="1" fill="hold">
                                          <p:stCondLst>
                                            <p:cond delay="199"/>
                                          </p:stCondLst>
                                        </p:cTn>
                                        <p:tgtEl>
                                          <p:spTgt spid="8">
                                            <p:graphicEl>
                                              <a:chart seriesIdx="-4" categoryIdx="5" bldStep="category"/>
                                            </p:graphicEl>
                                          </p:spTgt>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grpId="0" nodeType="afterEffect">
                                  <p:stCondLst>
                                    <p:cond delay="0"/>
                                  </p:stCondLst>
                                  <p:childTnLst>
                                    <p:set>
                                      <p:cBhvr>
                                        <p:cTn id="27" dur="1" fill="hold">
                                          <p:stCondLst>
                                            <p:cond delay="199"/>
                                          </p:stCondLst>
                                        </p:cTn>
                                        <p:tgtEl>
                                          <p:spTgt spid="8">
                                            <p:graphicEl>
                                              <a:chart seriesIdx="-4" categoryIdx="6" bldStep="category"/>
                                            </p:graphicEl>
                                          </p:spTgt>
                                        </p:tgtEl>
                                        <p:attrNameLst>
                                          <p:attrName>style.visibility</p:attrName>
                                        </p:attrNameLst>
                                      </p:cBhvr>
                                      <p:to>
                                        <p:strVal val="visible"/>
                                      </p:to>
                                    </p:set>
                                  </p:childTnLst>
                                </p:cTn>
                              </p:par>
                            </p:childTnLst>
                          </p:cTn>
                        </p:par>
                        <p:par>
                          <p:cTn id="28" fill="hold">
                            <p:stCondLst>
                              <p:cond delay="1600"/>
                            </p:stCondLst>
                            <p:childTnLst>
                              <p:par>
                                <p:cTn id="29" presetID="1" presetClass="entr" presetSubtype="0" fill="hold" grpId="0" nodeType="afterEffect">
                                  <p:stCondLst>
                                    <p:cond delay="0"/>
                                  </p:stCondLst>
                                  <p:childTnLst>
                                    <p:set>
                                      <p:cBhvr>
                                        <p:cTn id="30" dur="1" fill="hold">
                                          <p:stCondLst>
                                            <p:cond delay="199"/>
                                          </p:stCondLst>
                                        </p:cTn>
                                        <p:tgtEl>
                                          <p:spTgt spid="8">
                                            <p:graphicEl>
                                              <a:chart seriesIdx="-4" categoryIdx="7" bldStep="category"/>
                                            </p:graphicEl>
                                          </p:spTgt>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grpId="0" nodeType="afterEffect">
                                  <p:stCondLst>
                                    <p:cond delay="0"/>
                                  </p:stCondLst>
                                  <p:childTnLst>
                                    <p:set>
                                      <p:cBhvr>
                                        <p:cTn id="33" dur="1" fill="hold">
                                          <p:stCondLst>
                                            <p:cond delay="199"/>
                                          </p:stCondLst>
                                        </p:cTn>
                                        <p:tgtEl>
                                          <p:spTgt spid="8">
                                            <p:graphicEl>
                                              <a:chart seriesIdx="-4" categoryIdx="8" bldStep="category"/>
                                            </p:graphic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199"/>
                                          </p:stCondLst>
                                        </p:cTn>
                                        <p:tgtEl>
                                          <p:spTgt spid="8">
                                            <p:graphicEl>
                                              <a:chart seriesIdx="-4" categoryIdx="9" bldStep="category"/>
                                            </p:graphicEl>
                                          </p:spTgt>
                                        </p:tgtEl>
                                        <p:attrNameLst>
                                          <p:attrName>style.visibility</p:attrName>
                                        </p:attrNameLst>
                                      </p:cBhvr>
                                      <p:to>
                                        <p:strVal val="visible"/>
                                      </p:to>
                                    </p:set>
                                  </p:childTnLst>
                                </p:cTn>
                              </p:par>
                            </p:childTnLst>
                          </p:cTn>
                        </p:par>
                        <p:par>
                          <p:cTn id="37" fill="hold">
                            <p:stCondLst>
                              <p:cond delay="2200"/>
                            </p:stCondLst>
                            <p:childTnLst>
                              <p:par>
                                <p:cTn id="38" presetID="1" presetClass="entr" presetSubtype="0" fill="hold" grpId="0" nodeType="afterEffect">
                                  <p:stCondLst>
                                    <p:cond delay="0"/>
                                  </p:stCondLst>
                                  <p:childTnLst>
                                    <p:set>
                                      <p:cBhvr>
                                        <p:cTn id="39" dur="1" fill="hold">
                                          <p:stCondLst>
                                            <p:cond delay="199"/>
                                          </p:stCondLst>
                                        </p:cTn>
                                        <p:tgtEl>
                                          <p:spTgt spid="8">
                                            <p:graphicEl>
                                              <a:chart seriesIdx="-4" categoryIdx="10" bldStep="category"/>
                                            </p:graphicEl>
                                          </p:spTgt>
                                        </p:tgtEl>
                                        <p:attrNameLst>
                                          <p:attrName>style.visibility</p:attrName>
                                        </p:attrNameLst>
                                      </p:cBhvr>
                                      <p:to>
                                        <p:strVal val="visible"/>
                                      </p:to>
                                    </p:set>
                                  </p:childTnLst>
                                </p:cTn>
                              </p:par>
                            </p:childTnLst>
                          </p:cTn>
                        </p:par>
                        <p:par>
                          <p:cTn id="40" fill="hold">
                            <p:stCondLst>
                              <p:cond delay="2400"/>
                            </p:stCondLst>
                            <p:childTnLst>
                              <p:par>
                                <p:cTn id="41" presetID="1" presetClass="entr" presetSubtype="0" fill="hold" grpId="0" nodeType="afterEffect">
                                  <p:stCondLst>
                                    <p:cond delay="0"/>
                                  </p:stCondLst>
                                  <p:childTnLst>
                                    <p:set>
                                      <p:cBhvr>
                                        <p:cTn id="42" dur="1" fill="hold">
                                          <p:stCondLst>
                                            <p:cond delay="199"/>
                                          </p:stCondLst>
                                        </p:cTn>
                                        <p:tgtEl>
                                          <p:spTgt spid="8">
                                            <p:graphicEl>
                                              <a:chart seriesIdx="-4" categoryIdx="11" bldStep="category"/>
                                            </p:graphicEl>
                                          </p:spTgt>
                                        </p:tgtEl>
                                        <p:attrNameLst>
                                          <p:attrName>style.visibility</p:attrName>
                                        </p:attrNameLst>
                                      </p:cBhvr>
                                      <p:to>
                                        <p:strVal val="visible"/>
                                      </p:to>
                                    </p:set>
                                  </p:childTnLst>
                                </p:cTn>
                              </p:par>
                            </p:childTnLst>
                          </p:cTn>
                        </p:par>
                        <p:par>
                          <p:cTn id="43" fill="hold">
                            <p:stCondLst>
                              <p:cond delay="2600"/>
                            </p:stCondLst>
                            <p:childTnLst>
                              <p:par>
                                <p:cTn id="44" presetID="1" presetClass="entr" presetSubtype="0" fill="hold" grpId="0" nodeType="afterEffect">
                                  <p:stCondLst>
                                    <p:cond delay="0"/>
                                  </p:stCondLst>
                                  <p:childTnLst>
                                    <p:set>
                                      <p:cBhvr>
                                        <p:cTn id="45" dur="1" fill="hold">
                                          <p:stCondLst>
                                            <p:cond delay="199"/>
                                          </p:stCondLst>
                                        </p:cTn>
                                        <p:tgtEl>
                                          <p:spTgt spid="8">
                                            <p:graphicEl>
                                              <a:chart seriesIdx="-4" categoryIdx="12" bldStep="category"/>
                                            </p:graphicEl>
                                          </p:spTgt>
                                        </p:tgtEl>
                                        <p:attrNameLst>
                                          <p:attrName>style.visibility</p:attrName>
                                        </p:attrNameLst>
                                      </p:cBhvr>
                                      <p:to>
                                        <p:strVal val="visible"/>
                                      </p:to>
                                    </p:set>
                                  </p:childTnLst>
                                </p:cTn>
                              </p:par>
                            </p:childTnLst>
                          </p:cTn>
                        </p:par>
                        <p:par>
                          <p:cTn id="46" fill="hold">
                            <p:stCondLst>
                              <p:cond delay="2800"/>
                            </p:stCondLst>
                            <p:childTnLst>
                              <p:par>
                                <p:cTn id="47" presetID="1" presetClass="entr" presetSubtype="0" fill="hold" grpId="0" nodeType="afterEffect">
                                  <p:stCondLst>
                                    <p:cond delay="0"/>
                                  </p:stCondLst>
                                  <p:childTnLst>
                                    <p:set>
                                      <p:cBhvr>
                                        <p:cTn id="48" dur="1" fill="hold">
                                          <p:stCondLst>
                                            <p:cond delay="199"/>
                                          </p:stCondLst>
                                        </p:cTn>
                                        <p:tgtEl>
                                          <p:spTgt spid="8">
                                            <p:graphicEl>
                                              <a:chart seriesIdx="-4" categoryIdx="13" bldStep="category"/>
                                            </p:graphicEl>
                                          </p:spTgt>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199"/>
                                          </p:stCondLst>
                                        </p:cTn>
                                        <p:tgtEl>
                                          <p:spTgt spid="8">
                                            <p:graphicEl>
                                              <a:chart seriesIdx="-4" categoryIdx="1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4023858"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Resultaten</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in </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beeld</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670421" y="1446279"/>
            <a:ext cx="4680000" cy="3578673"/>
          </a:xfrm>
          <a:prstGeom prst="rect">
            <a:avLst/>
          </a:prstGeom>
          <a:solidFill>
            <a:srgbClr val="FCF9E6"/>
          </a:solidFill>
          <a:ln>
            <a:solidFill>
              <a:srgbClr val="EABD0C"/>
            </a:solidFill>
          </a:ln>
        </p:spPr>
        <p:txBody>
          <a:bodyPr wrap="square" lIns="252000" tIns="252000" bIns="252000">
            <a:spAutoFit/>
          </a:bodyPr>
          <a:lstStyle/>
          <a:p>
            <a:pPr>
              <a:lnSpc>
                <a:spcPts val="1450"/>
              </a:lnSpc>
              <a:spcAft>
                <a:spcPts val="0"/>
              </a:spcAft>
            </a:pPr>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Verdoorn-effect</a:t>
            </a:r>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 </a:t>
            </a:r>
          </a:p>
          <a:p>
            <a:pPr>
              <a:lnSpc>
                <a:spcPts val="1450"/>
              </a:lnSpc>
              <a:spcAft>
                <a:spcPts val="0"/>
              </a:spcAft>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Samenhang tussen jaarlijkse productiviteitsgroei en gemiddelde jaarlijkse groei van de productie, 15 sectoren 1980-2017 </a:t>
            </a:r>
          </a:p>
          <a:p>
            <a:pPr>
              <a:lnSpc>
                <a:spcPts val="1450"/>
              </a:lnSpc>
              <a:spcAft>
                <a:spcPts val="0"/>
              </a:spcAft>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200" dirty="0">
                <a:solidFill>
                  <a:srgbClr val="2A5078"/>
                </a:solidFill>
                <a:latin typeface="Source Sans Pro Light" panose="020B0403030403020204" pitchFamily="34" charset="0"/>
              </a:rPr>
              <a:t>Te zien is dat:</a:t>
            </a:r>
          </a:p>
          <a:p>
            <a:pPr>
              <a:lnSpc>
                <a:spcPts val="1450"/>
              </a:lnSpc>
              <a:spcAft>
                <a:spcPts val="0"/>
              </a:spcAft>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rPr>
              <a:t>Sectoren met een lage groei (of zelfs negatieve) groei van de productie een lagere gemiddelde productiviteitsgroei kennen dan sectoren met een hoge productiegroei. Dit is een indicatie voor het optreden van het Verdoorn-effect. </a:t>
            </a:r>
          </a:p>
          <a:p>
            <a:pPr marL="171450" indent="-171450">
              <a:lnSpc>
                <a:spcPts val="1450"/>
              </a:lnSpc>
              <a:spcAft>
                <a:spcPts val="0"/>
              </a:spcAft>
              <a:buFont typeface="Arial" panose="020B0604020202020204" pitchFamily="34" charset="0"/>
              <a:buChar char="•"/>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rPr>
              <a:t>De sectoren met de hoogste productiegroei, ziekenhuizen en geestelijke gezondheidszorg, ook een hoge productiviteitsgroei kennen. Dat verklaart hun “verstorende” invloed op de vorige slide.</a:t>
            </a:r>
          </a:p>
        </p:txBody>
      </p:sp>
      <p:graphicFrame>
        <p:nvGraphicFramePr>
          <p:cNvPr id="6" name="Grafiek 5">
            <a:extLst>
              <a:ext uri="{FF2B5EF4-FFF2-40B4-BE49-F238E27FC236}">
                <a16:creationId xmlns:a16="http://schemas.microsoft.com/office/drawing/2014/main" id="{545C8B3F-C04C-4C31-B58F-B45559FD6F23}"/>
              </a:ext>
            </a:extLst>
          </p:cNvPr>
          <p:cNvGraphicFramePr>
            <a:graphicFrameLocks/>
          </p:cNvGraphicFramePr>
          <p:nvPr>
            <p:extLst>
              <p:ext uri="{D42A27DB-BD31-4B8C-83A1-F6EECF244321}">
                <p14:modId xmlns:p14="http://schemas.microsoft.com/office/powerpoint/2010/main" val="3195549133"/>
              </p:ext>
            </p:extLst>
          </p:nvPr>
        </p:nvGraphicFramePr>
        <p:xfrm>
          <a:off x="5712000" y="1446278"/>
          <a:ext cx="6480000" cy="4233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0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grpId="0" nodeType="afterEffect">
                                  <p:stCondLst>
                                    <p:cond delay="0"/>
                                  </p:stCondLst>
                                  <p:childTnLst>
                                    <p:set>
                                      <p:cBhvr>
                                        <p:cTn id="9" dur="1" fill="hold">
                                          <p:stCondLst>
                                            <p:cond delay="199"/>
                                          </p:stCondLst>
                                        </p:cTn>
                                        <p:tgtEl>
                                          <p:spTgt spid="6">
                                            <p:graphicEl>
                                              <a:chart seriesIdx="-4" categoryIdx="0" bldStep="category"/>
                                            </p:graphic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0"/>
                                  </p:stCondLst>
                                  <p:childTnLst>
                                    <p:set>
                                      <p:cBhvr>
                                        <p:cTn id="12" dur="1" fill="hold">
                                          <p:stCondLst>
                                            <p:cond delay="199"/>
                                          </p:stCondLst>
                                        </p:cTn>
                                        <p:tgtEl>
                                          <p:spTgt spid="6">
                                            <p:graphicEl>
                                              <a:chart seriesIdx="-4" categoryIdx="1" bldStep="category"/>
                                            </p:graphicEl>
                                          </p:spTgt>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0"/>
                                  </p:stCondLst>
                                  <p:childTnLst>
                                    <p:set>
                                      <p:cBhvr>
                                        <p:cTn id="15" dur="1" fill="hold">
                                          <p:stCondLst>
                                            <p:cond delay="199"/>
                                          </p:stCondLst>
                                        </p:cTn>
                                        <p:tgtEl>
                                          <p:spTgt spid="6">
                                            <p:graphicEl>
                                              <a:chart seriesIdx="-4" categoryIdx="2" bldStep="category"/>
                                            </p:graphicEl>
                                          </p:spTgt>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grpId="0" nodeType="afterEffect">
                                  <p:stCondLst>
                                    <p:cond delay="0"/>
                                  </p:stCondLst>
                                  <p:childTnLst>
                                    <p:set>
                                      <p:cBhvr>
                                        <p:cTn id="18" dur="1" fill="hold">
                                          <p:stCondLst>
                                            <p:cond delay="199"/>
                                          </p:stCondLst>
                                        </p:cTn>
                                        <p:tgtEl>
                                          <p:spTgt spid="6">
                                            <p:graphicEl>
                                              <a:chart seriesIdx="-4" categoryIdx="3" bldStep="category"/>
                                            </p:graphic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199"/>
                                          </p:stCondLst>
                                        </p:cTn>
                                        <p:tgtEl>
                                          <p:spTgt spid="6">
                                            <p:graphicEl>
                                              <a:chart seriesIdx="-4" categoryIdx="4" bldStep="category"/>
                                            </p:graphicEl>
                                          </p:spTgt>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grpId="0" nodeType="afterEffect">
                                  <p:stCondLst>
                                    <p:cond delay="0"/>
                                  </p:stCondLst>
                                  <p:childTnLst>
                                    <p:set>
                                      <p:cBhvr>
                                        <p:cTn id="24" dur="1" fill="hold">
                                          <p:stCondLst>
                                            <p:cond delay="199"/>
                                          </p:stCondLst>
                                        </p:cTn>
                                        <p:tgtEl>
                                          <p:spTgt spid="6">
                                            <p:graphicEl>
                                              <a:chart seriesIdx="-4" categoryIdx="5" bldStep="category"/>
                                            </p:graphicEl>
                                          </p:spTgt>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grpId="0" nodeType="afterEffect">
                                  <p:stCondLst>
                                    <p:cond delay="0"/>
                                  </p:stCondLst>
                                  <p:childTnLst>
                                    <p:set>
                                      <p:cBhvr>
                                        <p:cTn id="27" dur="1" fill="hold">
                                          <p:stCondLst>
                                            <p:cond delay="199"/>
                                          </p:stCondLst>
                                        </p:cTn>
                                        <p:tgtEl>
                                          <p:spTgt spid="6">
                                            <p:graphicEl>
                                              <a:chart seriesIdx="-4" categoryIdx="6" bldStep="category"/>
                                            </p:graphicEl>
                                          </p:spTgt>
                                        </p:tgtEl>
                                        <p:attrNameLst>
                                          <p:attrName>style.visibility</p:attrName>
                                        </p:attrNameLst>
                                      </p:cBhvr>
                                      <p:to>
                                        <p:strVal val="visible"/>
                                      </p:to>
                                    </p:set>
                                  </p:childTnLst>
                                </p:cTn>
                              </p:par>
                            </p:childTnLst>
                          </p:cTn>
                        </p:par>
                        <p:par>
                          <p:cTn id="28" fill="hold">
                            <p:stCondLst>
                              <p:cond delay="1600"/>
                            </p:stCondLst>
                            <p:childTnLst>
                              <p:par>
                                <p:cTn id="29" presetID="1" presetClass="entr" presetSubtype="0" fill="hold" grpId="0" nodeType="afterEffect">
                                  <p:stCondLst>
                                    <p:cond delay="0"/>
                                  </p:stCondLst>
                                  <p:childTnLst>
                                    <p:set>
                                      <p:cBhvr>
                                        <p:cTn id="30" dur="1" fill="hold">
                                          <p:stCondLst>
                                            <p:cond delay="199"/>
                                          </p:stCondLst>
                                        </p:cTn>
                                        <p:tgtEl>
                                          <p:spTgt spid="6">
                                            <p:graphicEl>
                                              <a:chart seriesIdx="-4" categoryIdx="7" bldStep="category"/>
                                            </p:graphicEl>
                                          </p:spTgt>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grpId="0" nodeType="afterEffect">
                                  <p:stCondLst>
                                    <p:cond delay="0"/>
                                  </p:stCondLst>
                                  <p:childTnLst>
                                    <p:set>
                                      <p:cBhvr>
                                        <p:cTn id="33" dur="1" fill="hold">
                                          <p:stCondLst>
                                            <p:cond delay="199"/>
                                          </p:stCondLst>
                                        </p:cTn>
                                        <p:tgtEl>
                                          <p:spTgt spid="6">
                                            <p:graphicEl>
                                              <a:chart seriesIdx="-4" categoryIdx="8" bldStep="category"/>
                                            </p:graphic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199"/>
                                          </p:stCondLst>
                                        </p:cTn>
                                        <p:tgtEl>
                                          <p:spTgt spid="6">
                                            <p:graphicEl>
                                              <a:chart seriesIdx="-4" categoryIdx="9" bldStep="category"/>
                                            </p:graphicEl>
                                          </p:spTgt>
                                        </p:tgtEl>
                                        <p:attrNameLst>
                                          <p:attrName>style.visibility</p:attrName>
                                        </p:attrNameLst>
                                      </p:cBhvr>
                                      <p:to>
                                        <p:strVal val="visible"/>
                                      </p:to>
                                    </p:set>
                                  </p:childTnLst>
                                </p:cTn>
                              </p:par>
                            </p:childTnLst>
                          </p:cTn>
                        </p:par>
                        <p:par>
                          <p:cTn id="37" fill="hold">
                            <p:stCondLst>
                              <p:cond delay="2200"/>
                            </p:stCondLst>
                            <p:childTnLst>
                              <p:par>
                                <p:cTn id="38" presetID="1" presetClass="entr" presetSubtype="0" fill="hold" grpId="0" nodeType="afterEffect">
                                  <p:stCondLst>
                                    <p:cond delay="0"/>
                                  </p:stCondLst>
                                  <p:childTnLst>
                                    <p:set>
                                      <p:cBhvr>
                                        <p:cTn id="39" dur="1" fill="hold">
                                          <p:stCondLst>
                                            <p:cond delay="199"/>
                                          </p:stCondLst>
                                        </p:cTn>
                                        <p:tgtEl>
                                          <p:spTgt spid="6">
                                            <p:graphicEl>
                                              <a:chart seriesIdx="-4" categoryIdx="10" bldStep="category"/>
                                            </p:graphicEl>
                                          </p:spTgt>
                                        </p:tgtEl>
                                        <p:attrNameLst>
                                          <p:attrName>style.visibility</p:attrName>
                                        </p:attrNameLst>
                                      </p:cBhvr>
                                      <p:to>
                                        <p:strVal val="visible"/>
                                      </p:to>
                                    </p:set>
                                  </p:childTnLst>
                                </p:cTn>
                              </p:par>
                            </p:childTnLst>
                          </p:cTn>
                        </p:par>
                        <p:par>
                          <p:cTn id="40" fill="hold">
                            <p:stCondLst>
                              <p:cond delay="2400"/>
                            </p:stCondLst>
                            <p:childTnLst>
                              <p:par>
                                <p:cTn id="41" presetID="1" presetClass="entr" presetSubtype="0" fill="hold" grpId="0" nodeType="afterEffect">
                                  <p:stCondLst>
                                    <p:cond delay="0"/>
                                  </p:stCondLst>
                                  <p:childTnLst>
                                    <p:set>
                                      <p:cBhvr>
                                        <p:cTn id="42" dur="1" fill="hold">
                                          <p:stCondLst>
                                            <p:cond delay="199"/>
                                          </p:stCondLst>
                                        </p:cTn>
                                        <p:tgtEl>
                                          <p:spTgt spid="6">
                                            <p:graphicEl>
                                              <a:chart seriesIdx="-4" categoryIdx="11" bldStep="category"/>
                                            </p:graphicEl>
                                          </p:spTgt>
                                        </p:tgtEl>
                                        <p:attrNameLst>
                                          <p:attrName>style.visibility</p:attrName>
                                        </p:attrNameLst>
                                      </p:cBhvr>
                                      <p:to>
                                        <p:strVal val="visible"/>
                                      </p:to>
                                    </p:set>
                                  </p:childTnLst>
                                </p:cTn>
                              </p:par>
                            </p:childTnLst>
                          </p:cTn>
                        </p:par>
                        <p:par>
                          <p:cTn id="43" fill="hold">
                            <p:stCondLst>
                              <p:cond delay="2600"/>
                            </p:stCondLst>
                            <p:childTnLst>
                              <p:par>
                                <p:cTn id="44" presetID="1" presetClass="entr" presetSubtype="0" fill="hold" grpId="0" nodeType="afterEffect">
                                  <p:stCondLst>
                                    <p:cond delay="0"/>
                                  </p:stCondLst>
                                  <p:childTnLst>
                                    <p:set>
                                      <p:cBhvr>
                                        <p:cTn id="45" dur="1" fill="hold">
                                          <p:stCondLst>
                                            <p:cond delay="199"/>
                                          </p:stCondLst>
                                        </p:cTn>
                                        <p:tgtEl>
                                          <p:spTgt spid="6">
                                            <p:graphicEl>
                                              <a:chart seriesIdx="-4" categoryIdx="12" bldStep="category"/>
                                            </p:graphicEl>
                                          </p:spTgt>
                                        </p:tgtEl>
                                        <p:attrNameLst>
                                          <p:attrName>style.visibility</p:attrName>
                                        </p:attrNameLst>
                                      </p:cBhvr>
                                      <p:to>
                                        <p:strVal val="visible"/>
                                      </p:to>
                                    </p:set>
                                  </p:childTnLst>
                                </p:cTn>
                              </p:par>
                            </p:childTnLst>
                          </p:cTn>
                        </p:par>
                        <p:par>
                          <p:cTn id="46" fill="hold">
                            <p:stCondLst>
                              <p:cond delay="2800"/>
                            </p:stCondLst>
                            <p:childTnLst>
                              <p:par>
                                <p:cTn id="47" presetID="1" presetClass="entr" presetSubtype="0" fill="hold" grpId="0" nodeType="afterEffect">
                                  <p:stCondLst>
                                    <p:cond delay="0"/>
                                  </p:stCondLst>
                                  <p:childTnLst>
                                    <p:set>
                                      <p:cBhvr>
                                        <p:cTn id="48" dur="1" fill="hold">
                                          <p:stCondLst>
                                            <p:cond delay="199"/>
                                          </p:stCondLst>
                                        </p:cTn>
                                        <p:tgtEl>
                                          <p:spTgt spid="6">
                                            <p:graphicEl>
                                              <a:chart seriesIdx="-4" categoryIdx="13" bldStep="category"/>
                                            </p:graphicEl>
                                          </p:spTgt>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199"/>
                                          </p:stCondLst>
                                        </p:cTn>
                                        <p:tgtEl>
                                          <p:spTgt spid="6">
                                            <p:graphicEl>
                                              <a:chart seriesIdx="-4" categoryIdx="1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4023858"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Resultaten</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in </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beeld</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670421" y="1639663"/>
            <a:ext cx="4680000" cy="3578673"/>
          </a:xfrm>
          <a:prstGeom prst="rect">
            <a:avLst/>
          </a:prstGeom>
          <a:solidFill>
            <a:srgbClr val="FCF9E6"/>
          </a:solidFill>
          <a:ln>
            <a:solidFill>
              <a:srgbClr val="EABD0C"/>
            </a:solidFill>
          </a:ln>
        </p:spPr>
        <p:txBody>
          <a:bodyPr wrap="square" lIns="252000" tIns="252000" bIns="252000">
            <a:spAutoFit/>
          </a:bodyPr>
          <a:lstStyle/>
          <a:p>
            <a:pPr>
              <a:lnSpc>
                <a:spcPts val="1450"/>
              </a:lnSpc>
              <a:spcAft>
                <a:spcPts val="0"/>
              </a:spcAft>
            </a:pPr>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Robinson-effect </a:t>
            </a:r>
          </a:p>
          <a:p>
            <a:pPr>
              <a:lnSpc>
                <a:spcPts val="1450"/>
              </a:lnSpc>
              <a:spcAft>
                <a:spcPts val="0"/>
              </a:spcAft>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Samenhang tussen jaarlijkse productiviteitsgroei en gemiddelde jaarlijkse verandering kostenaandeel personeel, 15 sectoren 1980-2017 </a:t>
            </a:r>
          </a:p>
          <a:p>
            <a:pPr>
              <a:lnSpc>
                <a:spcPts val="1450"/>
              </a:lnSpc>
              <a:spcAft>
                <a:spcPts val="0"/>
              </a:spcAft>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1200" dirty="0">
                <a:solidFill>
                  <a:srgbClr val="2A5078"/>
                </a:solidFill>
                <a:latin typeface="Source Sans Pro Light" panose="020B0403030403020204" pitchFamily="34" charset="0"/>
              </a:rPr>
              <a:t>Te zien is dat:</a:t>
            </a:r>
          </a:p>
          <a:p>
            <a:pPr>
              <a:lnSpc>
                <a:spcPts val="1450"/>
              </a:lnSpc>
              <a:spcAft>
                <a:spcPts val="0"/>
              </a:spcAft>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Een hogere productiviteitsgroei in de pas loopt met een afnemend belang van de factor personeel. Dit duidt op een arbeidsbesparende technische ontwikkeling. </a:t>
            </a: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Bij de meerderheid van de sectoren het relatieve aandeel van personeel gemiddeld toeneemt. Dit komt overigens ook voor bij twee sectoren met een positieve productiviteitsgroei: wetenschappelijk onderwijs en verpleging, verzorging &amp; thuiszorg.</a:t>
            </a:r>
            <a:endParaRPr lang="nl-NL" sz="1200" dirty="0">
              <a:solidFill>
                <a:srgbClr val="2A5078"/>
              </a:solidFill>
              <a:latin typeface="Source Sans Pro Light" panose="020B0403030403020204" pitchFamily="34" charset="0"/>
            </a:endParaRPr>
          </a:p>
        </p:txBody>
      </p:sp>
      <p:graphicFrame>
        <p:nvGraphicFramePr>
          <p:cNvPr id="5" name="Grafiek 4">
            <a:extLst>
              <a:ext uri="{FF2B5EF4-FFF2-40B4-BE49-F238E27FC236}">
                <a16:creationId xmlns:a16="http://schemas.microsoft.com/office/drawing/2014/main" id="{BE1F5D8A-FE68-47FD-9A71-73C27D0EECF8}"/>
              </a:ext>
            </a:extLst>
          </p:cNvPr>
          <p:cNvGraphicFramePr/>
          <p:nvPr>
            <p:extLst>
              <p:ext uri="{D42A27DB-BD31-4B8C-83A1-F6EECF244321}">
                <p14:modId xmlns:p14="http://schemas.microsoft.com/office/powerpoint/2010/main" val="396995325"/>
              </p:ext>
            </p:extLst>
          </p:nvPr>
        </p:nvGraphicFramePr>
        <p:xfrm>
          <a:off x="5712000" y="1446279"/>
          <a:ext cx="6480000" cy="4219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23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grpId="0" nodeType="afterEffect">
                                  <p:stCondLst>
                                    <p:cond delay="0"/>
                                  </p:stCondLst>
                                  <p:childTnLst>
                                    <p:set>
                                      <p:cBhvr>
                                        <p:cTn id="9" dur="1" fill="hold">
                                          <p:stCondLst>
                                            <p:cond delay="199"/>
                                          </p:stCondLst>
                                        </p:cTn>
                                        <p:tgtEl>
                                          <p:spTgt spid="5">
                                            <p:graphicEl>
                                              <a:chart seriesIdx="-4" categoryIdx="0" bldStep="category"/>
                                            </p:graphic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0"/>
                                  </p:stCondLst>
                                  <p:childTnLst>
                                    <p:set>
                                      <p:cBhvr>
                                        <p:cTn id="12" dur="1" fill="hold">
                                          <p:stCondLst>
                                            <p:cond delay="199"/>
                                          </p:stCondLst>
                                        </p:cTn>
                                        <p:tgtEl>
                                          <p:spTgt spid="5">
                                            <p:graphicEl>
                                              <a:chart seriesIdx="-4" categoryIdx="1" bldStep="category"/>
                                            </p:graphicEl>
                                          </p:spTgt>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0"/>
                                  </p:stCondLst>
                                  <p:childTnLst>
                                    <p:set>
                                      <p:cBhvr>
                                        <p:cTn id="15" dur="1" fill="hold">
                                          <p:stCondLst>
                                            <p:cond delay="199"/>
                                          </p:stCondLst>
                                        </p:cTn>
                                        <p:tgtEl>
                                          <p:spTgt spid="5">
                                            <p:graphicEl>
                                              <a:chart seriesIdx="-4" categoryIdx="2" bldStep="category"/>
                                            </p:graphicEl>
                                          </p:spTgt>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grpId="0" nodeType="afterEffect">
                                  <p:stCondLst>
                                    <p:cond delay="0"/>
                                  </p:stCondLst>
                                  <p:childTnLst>
                                    <p:set>
                                      <p:cBhvr>
                                        <p:cTn id="18" dur="1" fill="hold">
                                          <p:stCondLst>
                                            <p:cond delay="199"/>
                                          </p:stCondLst>
                                        </p:cTn>
                                        <p:tgtEl>
                                          <p:spTgt spid="5">
                                            <p:graphicEl>
                                              <a:chart seriesIdx="-4" categoryIdx="3" bldStep="category"/>
                                            </p:graphic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199"/>
                                          </p:stCondLst>
                                        </p:cTn>
                                        <p:tgtEl>
                                          <p:spTgt spid="5">
                                            <p:graphicEl>
                                              <a:chart seriesIdx="-4" categoryIdx="4" bldStep="category"/>
                                            </p:graphicEl>
                                          </p:spTgt>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grpId="0" nodeType="afterEffect">
                                  <p:stCondLst>
                                    <p:cond delay="0"/>
                                  </p:stCondLst>
                                  <p:childTnLst>
                                    <p:set>
                                      <p:cBhvr>
                                        <p:cTn id="24" dur="1" fill="hold">
                                          <p:stCondLst>
                                            <p:cond delay="199"/>
                                          </p:stCondLst>
                                        </p:cTn>
                                        <p:tgtEl>
                                          <p:spTgt spid="5">
                                            <p:graphicEl>
                                              <a:chart seriesIdx="-4" categoryIdx="5" bldStep="category"/>
                                            </p:graphicEl>
                                          </p:spTgt>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grpId="0" nodeType="afterEffect">
                                  <p:stCondLst>
                                    <p:cond delay="0"/>
                                  </p:stCondLst>
                                  <p:childTnLst>
                                    <p:set>
                                      <p:cBhvr>
                                        <p:cTn id="27" dur="1" fill="hold">
                                          <p:stCondLst>
                                            <p:cond delay="199"/>
                                          </p:stCondLst>
                                        </p:cTn>
                                        <p:tgtEl>
                                          <p:spTgt spid="5">
                                            <p:graphicEl>
                                              <a:chart seriesIdx="-4" categoryIdx="6" bldStep="category"/>
                                            </p:graphicEl>
                                          </p:spTgt>
                                        </p:tgtEl>
                                        <p:attrNameLst>
                                          <p:attrName>style.visibility</p:attrName>
                                        </p:attrNameLst>
                                      </p:cBhvr>
                                      <p:to>
                                        <p:strVal val="visible"/>
                                      </p:to>
                                    </p:set>
                                  </p:childTnLst>
                                </p:cTn>
                              </p:par>
                            </p:childTnLst>
                          </p:cTn>
                        </p:par>
                        <p:par>
                          <p:cTn id="28" fill="hold">
                            <p:stCondLst>
                              <p:cond delay="1600"/>
                            </p:stCondLst>
                            <p:childTnLst>
                              <p:par>
                                <p:cTn id="29" presetID="1" presetClass="entr" presetSubtype="0" fill="hold" grpId="0" nodeType="afterEffect">
                                  <p:stCondLst>
                                    <p:cond delay="0"/>
                                  </p:stCondLst>
                                  <p:childTnLst>
                                    <p:set>
                                      <p:cBhvr>
                                        <p:cTn id="30" dur="1" fill="hold">
                                          <p:stCondLst>
                                            <p:cond delay="199"/>
                                          </p:stCondLst>
                                        </p:cTn>
                                        <p:tgtEl>
                                          <p:spTgt spid="5">
                                            <p:graphicEl>
                                              <a:chart seriesIdx="-4" categoryIdx="7" bldStep="category"/>
                                            </p:graphicEl>
                                          </p:spTgt>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grpId="0" nodeType="afterEffect">
                                  <p:stCondLst>
                                    <p:cond delay="0"/>
                                  </p:stCondLst>
                                  <p:childTnLst>
                                    <p:set>
                                      <p:cBhvr>
                                        <p:cTn id="33" dur="1" fill="hold">
                                          <p:stCondLst>
                                            <p:cond delay="199"/>
                                          </p:stCondLst>
                                        </p:cTn>
                                        <p:tgtEl>
                                          <p:spTgt spid="5">
                                            <p:graphicEl>
                                              <a:chart seriesIdx="-4" categoryIdx="8" bldStep="category"/>
                                            </p:graphic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199"/>
                                          </p:stCondLst>
                                        </p:cTn>
                                        <p:tgtEl>
                                          <p:spTgt spid="5">
                                            <p:graphicEl>
                                              <a:chart seriesIdx="-4" categoryIdx="9" bldStep="category"/>
                                            </p:graphicEl>
                                          </p:spTgt>
                                        </p:tgtEl>
                                        <p:attrNameLst>
                                          <p:attrName>style.visibility</p:attrName>
                                        </p:attrNameLst>
                                      </p:cBhvr>
                                      <p:to>
                                        <p:strVal val="visible"/>
                                      </p:to>
                                    </p:set>
                                  </p:childTnLst>
                                </p:cTn>
                              </p:par>
                            </p:childTnLst>
                          </p:cTn>
                        </p:par>
                        <p:par>
                          <p:cTn id="37" fill="hold">
                            <p:stCondLst>
                              <p:cond delay="2200"/>
                            </p:stCondLst>
                            <p:childTnLst>
                              <p:par>
                                <p:cTn id="38" presetID="1" presetClass="entr" presetSubtype="0" fill="hold" grpId="0" nodeType="afterEffect">
                                  <p:stCondLst>
                                    <p:cond delay="0"/>
                                  </p:stCondLst>
                                  <p:childTnLst>
                                    <p:set>
                                      <p:cBhvr>
                                        <p:cTn id="39" dur="1" fill="hold">
                                          <p:stCondLst>
                                            <p:cond delay="199"/>
                                          </p:stCondLst>
                                        </p:cTn>
                                        <p:tgtEl>
                                          <p:spTgt spid="5">
                                            <p:graphicEl>
                                              <a:chart seriesIdx="-4" categoryIdx="10" bldStep="category"/>
                                            </p:graphicEl>
                                          </p:spTgt>
                                        </p:tgtEl>
                                        <p:attrNameLst>
                                          <p:attrName>style.visibility</p:attrName>
                                        </p:attrNameLst>
                                      </p:cBhvr>
                                      <p:to>
                                        <p:strVal val="visible"/>
                                      </p:to>
                                    </p:set>
                                  </p:childTnLst>
                                </p:cTn>
                              </p:par>
                            </p:childTnLst>
                          </p:cTn>
                        </p:par>
                        <p:par>
                          <p:cTn id="40" fill="hold">
                            <p:stCondLst>
                              <p:cond delay="2400"/>
                            </p:stCondLst>
                            <p:childTnLst>
                              <p:par>
                                <p:cTn id="41" presetID="1" presetClass="entr" presetSubtype="0" fill="hold" grpId="0" nodeType="afterEffect">
                                  <p:stCondLst>
                                    <p:cond delay="0"/>
                                  </p:stCondLst>
                                  <p:childTnLst>
                                    <p:set>
                                      <p:cBhvr>
                                        <p:cTn id="42" dur="1" fill="hold">
                                          <p:stCondLst>
                                            <p:cond delay="199"/>
                                          </p:stCondLst>
                                        </p:cTn>
                                        <p:tgtEl>
                                          <p:spTgt spid="5">
                                            <p:graphicEl>
                                              <a:chart seriesIdx="-4" categoryIdx="11" bldStep="category"/>
                                            </p:graphicEl>
                                          </p:spTgt>
                                        </p:tgtEl>
                                        <p:attrNameLst>
                                          <p:attrName>style.visibility</p:attrName>
                                        </p:attrNameLst>
                                      </p:cBhvr>
                                      <p:to>
                                        <p:strVal val="visible"/>
                                      </p:to>
                                    </p:set>
                                  </p:childTnLst>
                                </p:cTn>
                              </p:par>
                            </p:childTnLst>
                          </p:cTn>
                        </p:par>
                        <p:par>
                          <p:cTn id="43" fill="hold">
                            <p:stCondLst>
                              <p:cond delay="2600"/>
                            </p:stCondLst>
                            <p:childTnLst>
                              <p:par>
                                <p:cTn id="44" presetID="1" presetClass="entr" presetSubtype="0" fill="hold" grpId="0" nodeType="afterEffect">
                                  <p:stCondLst>
                                    <p:cond delay="0"/>
                                  </p:stCondLst>
                                  <p:childTnLst>
                                    <p:set>
                                      <p:cBhvr>
                                        <p:cTn id="45" dur="1" fill="hold">
                                          <p:stCondLst>
                                            <p:cond delay="199"/>
                                          </p:stCondLst>
                                        </p:cTn>
                                        <p:tgtEl>
                                          <p:spTgt spid="5">
                                            <p:graphicEl>
                                              <a:chart seriesIdx="-4" categoryIdx="12" bldStep="category"/>
                                            </p:graphicEl>
                                          </p:spTgt>
                                        </p:tgtEl>
                                        <p:attrNameLst>
                                          <p:attrName>style.visibility</p:attrName>
                                        </p:attrNameLst>
                                      </p:cBhvr>
                                      <p:to>
                                        <p:strVal val="visible"/>
                                      </p:to>
                                    </p:set>
                                  </p:childTnLst>
                                </p:cTn>
                              </p:par>
                            </p:childTnLst>
                          </p:cTn>
                        </p:par>
                        <p:par>
                          <p:cTn id="46" fill="hold">
                            <p:stCondLst>
                              <p:cond delay="2800"/>
                            </p:stCondLst>
                            <p:childTnLst>
                              <p:par>
                                <p:cTn id="47" presetID="1" presetClass="entr" presetSubtype="0" fill="hold" grpId="0" nodeType="afterEffect">
                                  <p:stCondLst>
                                    <p:cond delay="0"/>
                                  </p:stCondLst>
                                  <p:childTnLst>
                                    <p:set>
                                      <p:cBhvr>
                                        <p:cTn id="48" dur="1" fill="hold">
                                          <p:stCondLst>
                                            <p:cond delay="199"/>
                                          </p:stCondLst>
                                        </p:cTn>
                                        <p:tgtEl>
                                          <p:spTgt spid="5">
                                            <p:graphicEl>
                                              <a:chart seriesIdx="-4" categoryIdx="13" bldStep="category"/>
                                            </p:graphicEl>
                                          </p:spTgt>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199"/>
                                          </p:stCondLst>
                                        </p:cTn>
                                        <p:tgtEl>
                                          <p:spTgt spid="5">
                                            <p:graphicEl>
                                              <a:chart seriesIdx="-4" categoryIdx="1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752851" y="247329"/>
            <a:ext cx="4241867"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Resultaten</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a:t>
            </a:r>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regressie</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752851" y="1007960"/>
            <a:ext cx="4680000" cy="4660132"/>
          </a:xfrm>
          <a:prstGeom prst="rect">
            <a:avLst/>
          </a:prstGeom>
          <a:solidFill>
            <a:srgbClr val="FCF9E6"/>
          </a:solidFill>
          <a:ln>
            <a:solidFill>
              <a:srgbClr val="EABD0C"/>
            </a:solidFill>
          </a:ln>
        </p:spPr>
        <p:txBody>
          <a:bodyPr wrap="square" lIns="252000" tIns="252000" bIns="180000">
            <a:spAutoFit/>
          </a:bodyPr>
          <a:lstStyle/>
          <a:p>
            <a:pPr>
              <a:lnSpc>
                <a:spcPts val="1450"/>
              </a:lnSpc>
              <a:spcAft>
                <a:spcPts val="0"/>
              </a:spcAft>
            </a:pPr>
            <a:r>
              <a:rPr lang="nl-NL" sz="1200" dirty="0">
                <a:solidFill>
                  <a:srgbClr val="2A5078"/>
                </a:solidFill>
                <a:latin typeface="Source Sans Pro Semibold" panose="020B0603030403020204" pitchFamily="34" charset="0"/>
              </a:rPr>
              <a:t>Uit schattingsresultaten regressieanalyses blijkt dat:</a:t>
            </a:r>
          </a:p>
          <a:p>
            <a:pPr>
              <a:lnSpc>
                <a:spcPts val="1450"/>
              </a:lnSpc>
              <a:spcAft>
                <a:spcPts val="0"/>
              </a:spcAft>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rPr>
              <a:t>In een sector met een 10 procentpunt hoger kostenaandeel personeel de jaarlijkse productiviteitsgroei gemiddeld  0,2 procent lager is. Dit effect is significant van nul verschillend. Hiermee lijkt het </a:t>
            </a:r>
            <a:r>
              <a:rPr lang="nl-NL" sz="1200" dirty="0" err="1">
                <a:solidFill>
                  <a:srgbClr val="2A5078"/>
                </a:solidFill>
                <a:latin typeface="Source Sans Pro Light" panose="020B0403030403020204" pitchFamily="34" charset="0"/>
              </a:rPr>
              <a:t>Baumol</a:t>
            </a:r>
            <a:r>
              <a:rPr lang="nl-NL" sz="1200" dirty="0">
                <a:solidFill>
                  <a:srgbClr val="2A5078"/>
                </a:solidFill>
                <a:latin typeface="Source Sans Pro Light" panose="020B0403030403020204" pitchFamily="34" charset="0"/>
              </a:rPr>
              <a:t>-effect te worden gestaafd. </a:t>
            </a:r>
          </a:p>
          <a:p>
            <a:pPr marL="171450" indent="-171450">
              <a:lnSpc>
                <a:spcPts val="1450"/>
              </a:lnSpc>
              <a:spcAft>
                <a:spcPts val="0"/>
              </a:spcAft>
              <a:buFont typeface="Arial" panose="020B0604020202020204" pitchFamily="34" charset="0"/>
              <a:buChar char="•"/>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rPr>
              <a:t>Het Verdoorn-effect eveneens significant van nul verschilt. Als de productie met 10 procent groeit, dan blijkt de productiviteit met bijna 7 procent te zijn toegenomen. </a:t>
            </a:r>
          </a:p>
          <a:p>
            <a:pPr marL="171450" indent="-171450">
              <a:lnSpc>
                <a:spcPts val="1450"/>
              </a:lnSpc>
              <a:spcAft>
                <a:spcPts val="0"/>
              </a:spcAft>
              <a:buFont typeface="Arial" panose="020B0604020202020204" pitchFamily="34" charset="0"/>
              <a:buChar char="•"/>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rPr>
              <a:t>Het </a:t>
            </a:r>
            <a:r>
              <a:rPr lang="nl-NL" sz="1200" dirty="0" err="1">
                <a:solidFill>
                  <a:srgbClr val="2A5078"/>
                </a:solidFill>
                <a:latin typeface="Source Sans Pro Light" panose="020B0403030403020204" pitchFamily="34" charset="0"/>
              </a:rPr>
              <a:t>Baumol</a:t>
            </a:r>
            <a:r>
              <a:rPr lang="nl-NL" sz="1200" dirty="0">
                <a:solidFill>
                  <a:srgbClr val="2A5078"/>
                </a:solidFill>
                <a:latin typeface="Source Sans Pro Light" panose="020B0403030403020204" pitchFamily="34" charset="0"/>
              </a:rPr>
              <a:t>- en het Verdoorn-effect driekwart van de variatie in de gemiddelde productiviteitsgroei per sector ‘verklaren’.</a:t>
            </a:r>
          </a:p>
          <a:p>
            <a:pPr marL="171450" indent="-171450">
              <a:lnSpc>
                <a:spcPts val="1450"/>
              </a:lnSpc>
              <a:spcAft>
                <a:spcPts val="0"/>
              </a:spcAft>
              <a:buFont typeface="Arial" panose="020B0604020202020204" pitchFamily="34" charset="0"/>
              <a:buChar char="•"/>
            </a:pPr>
            <a:endParaRPr lang="nl-NL" sz="1200" dirty="0">
              <a:solidFill>
                <a:srgbClr val="2A5078"/>
              </a:solidFill>
              <a:latin typeface="Source Sans Pro Light" panose="020B0403030403020204" pitchFamily="34" charset="0"/>
            </a:endParaRPr>
          </a:p>
          <a:p>
            <a:pPr marL="171450" indent="-171450">
              <a:lnSpc>
                <a:spcPts val="1450"/>
              </a:lnSpc>
              <a:spcAft>
                <a:spcPts val="0"/>
              </a:spcAft>
              <a:buFont typeface="Arial" panose="020B0604020202020204" pitchFamily="34" charset="0"/>
              <a:buChar char="•"/>
            </a:pPr>
            <a:r>
              <a:rPr lang="nl-NL" sz="1200" dirty="0">
                <a:solidFill>
                  <a:srgbClr val="2A5078"/>
                </a:solidFill>
                <a:latin typeface="Source Sans Pro Light" panose="020B0403030403020204" pitchFamily="34" charset="0"/>
              </a:rPr>
              <a:t>Ook het Robinson-effect in de publieke dienstverlening optreedt. In sectoren waar de productiviteit gemiddeld met 1 procent groeit, daalt het autonome kostenaandeel van personeel gemiddeld met 0,3 procentpunt per jaar. Blijkbaar gaan technische ontwikkelingen gepaard met een vermindering van de inzet van personeel.</a:t>
            </a:r>
          </a:p>
          <a:p>
            <a:pPr marL="171450" indent="-171450">
              <a:lnSpc>
                <a:spcPts val="1450"/>
              </a:lnSpc>
              <a:spcAft>
                <a:spcPts val="0"/>
              </a:spcAft>
              <a:buFont typeface="Arial" panose="020B0604020202020204" pitchFamily="34" charset="0"/>
              <a:buChar char="•"/>
            </a:pPr>
            <a:endParaRPr lang="nl-NL" sz="1200" dirty="0">
              <a:solidFill>
                <a:srgbClr val="2A5078"/>
              </a:solidFill>
              <a:latin typeface="Source Sans Pro Light" panose="020B0403030403020204" pitchFamily="34" charset="0"/>
            </a:endParaRPr>
          </a:p>
          <a:p>
            <a:pPr marL="171450" indent="-171450">
              <a:lnSpc>
                <a:spcPts val="1450"/>
              </a:lnSpc>
              <a:buFont typeface="Arial" panose="020B0604020202020204" pitchFamily="34" charset="0"/>
              <a:buChar char="•"/>
            </a:pPr>
            <a:r>
              <a:rPr lang="nl-NL" sz="1200" dirty="0">
                <a:solidFill>
                  <a:srgbClr val="2A5078"/>
                </a:solidFill>
                <a:latin typeface="Source Sans Pro Light" panose="020B0403030403020204" pitchFamily="34" charset="0"/>
              </a:rPr>
              <a:t>Van de variatie in de autonome daling van het aandeel personeel 60 procent samenhangt met de productiviteitsgroei.</a:t>
            </a:r>
          </a:p>
        </p:txBody>
      </p:sp>
      <p:graphicFrame>
        <p:nvGraphicFramePr>
          <p:cNvPr id="5" name="Tabel 4">
            <a:extLst>
              <a:ext uri="{FF2B5EF4-FFF2-40B4-BE49-F238E27FC236}">
                <a16:creationId xmlns:a16="http://schemas.microsoft.com/office/drawing/2014/main" id="{A286818B-5967-43FB-8DED-587D91E17D78}"/>
              </a:ext>
            </a:extLst>
          </p:cNvPr>
          <p:cNvGraphicFramePr>
            <a:graphicFrameLocks noGrp="1"/>
          </p:cNvGraphicFramePr>
          <p:nvPr>
            <p:extLst>
              <p:ext uri="{D42A27DB-BD31-4B8C-83A1-F6EECF244321}">
                <p14:modId xmlns:p14="http://schemas.microsoft.com/office/powerpoint/2010/main" val="3191542253"/>
              </p:ext>
            </p:extLst>
          </p:nvPr>
        </p:nvGraphicFramePr>
        <p:xfrm>
          <a:off x="6096000" y="1350324"/>
          <a:ext cx="5425579" cy="2116776"/>
        </p:xfrm>
        <a:graphic>
          <a:graphicData uri="http://schemas.openxmlformats.org/drawingml/2006/table">
            <a:tbl>
              <a:tblPr firstRow="1" firstCol="1" bandRow="1"/>
              <a:tblGrid>
                <a:gridCol w="2714838">
                  <a:extLst>
                    <a:ext uri="{9D8B030D-6E8A-4147-A177-3AD203B41FA5}">
                      <a16:colId xmlns:a16="http://schemas.microsoft.com/office/drawing/2014/main" val="3240439411"/>
                    </a:ext>
                  </a:extLst>
                </a:gridCol>
                <a:gridCol w="1355712">
                  <a:extLst>
                    <a:ext uri="{9D8B030D-6E8A-4147-A177-3AD203B41FA5}">
                      <a16:colId xmlns:a16="http://schemas.microsoft.com/office/drawing/2014/main" val="3284149631"/>
                    </a:ext>
                  </a:extLst>
                </a:gridCol>
                <a:gridCol w="1355029">
                  <a:extLst>
                    <a:ext uri="{9D8B030D-6E8A-4147-A177-3AD203B41FA5}">
                      <a16:colId xmlns:a16="http://schemas.microsoft.com/office/drawing/2014/main" val="2348774745"/>
                    </a:ext>
                  </a:extLst>
                </a:gridCol>
              </a:tblGrid>
              <a:tr h="1905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Productiviteitsgroei (afhankelijke variabele)</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Geschatte parameter</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T-test</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698003981"/>
                  </a:ext>
                </a:extLst>
              </a:tr>
              <a:tr h="1905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Kostenaandeel personeel in 2000 (Baumol)</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-0,024</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-2,65</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067981980"/>
                  </a:ext>
                </a:extLst>
              </a:tr>
              <a:tr h="1905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Jaarlijkse groei productie (Verdoorn)</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0,683</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4,57</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926252794"/>
                  </a:ext>
                </a:extLst>
              </a:tr>
              <a:tr h="1905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Constante</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0,007</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1,01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603693579"/>
                  </a:ext>
                </a:extLst>
              </a:tr>
              <a:tr h="1905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R</a:t>
                      </a:r>
                      <a:r>
                        <a:rPr lang="nl-NL" sz="950" baseline="300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2</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0,75</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015107733"/>
                  </a:ext>
                </a:extLst>
              </a:tr>
              <a:tr h="1905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Autonome groei kostenaandeel personeel </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(afhankelijke variabele) </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FC000"/>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FC000"/>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FC000"/>
                    </a:solidFill>
                  </a:tcPr>
                </a:tc>
                <a:extLst>
                  <a:ext uri="{0D108BD9-81ED-4DB2-BD59-A6C34878D82A}">
                    <a16:rowId xmlns:a16="http://schemas.microsoft.com/office/drawing/2014/main" val="479701691"/>
                  </a:ext>
                </a:extLst>
              </a:tr>
              <a:tr h="1905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Productiviteitsgroei (Robinson)</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-0,336</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-4,32</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570139469"/>
                  </a:ext>
                </a:extLst>
              </a:tr>
              <a:tr h="2286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Constante</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0,002</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2,45</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30728555"/>
                  </a:ext>
                </a:extLst>
              </a:tr>
              <a:tr h="228600">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R</a:t>
                      </a:r>
                      <a:r>
                        <a:rPr lang="nl-NL" sz="950" baseline="300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2</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0,60</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396472045"/>
                  </a:ext>
                </a:extLst>
              </a:tr>
            </a:tbl>
          </a:graphicData>
        </a:graphic>
      </p:graphicFrame>
      <p:sp>
        <p:nvSpPr>
          <p:cNvPr id="8" name="Rechthoek 7">
            <a:extLst>
              <a:ext uri="{FF2B5EF4-FFF2-40B4-BE49-F238E27FC236}">
                <a16:creationId xmlns:a16="http://schemas.microsoft.com/office/drawing/2014/main" id="{1FA2BB06-D5D0-4F9A-A3C9-1A20A6BB65C1}"/>
              </a:ext>
            </a:extLst>
          </p:cNvPr>
          <p:cNvSpPr/>
          <p:nvPr/>
        </p:nvSpPr>
        <p:spPr>
          <a:xfrm>
            <a:off x="6096000" y="1076916"/>
            <a:ext cx="5438399" cy="273408"/>
          </a:xfrm>
          <a:prstGeom prst="rect">
            <a:avLst/>
          </a:prstGeom>
        </p:spPr>
        <p:txBody>
          <a:bodyPr wrap="square" lIns="0">
            <a:spAutoFit/>
          </a:bodyPr>
          <a:lstStyle/>
          <a:p>
            <a:pPr>
              <a:lnSpc>
                <a:spcPts val="1450"/>
              </a:lnSpc>
              <a:spcBef>
                <a:spcPts val="400"/>
              </a:spcBef>
              <a:spcAft>
                <a:spcPts val="1450"/>
              </a:spcAft>
            </a:pPr>
            <a:r>
              <a:rPr lang="nl-NL" sz="1100" dirty="0">
                <a:latin typeface="Source Sans Pro Light" panose="020B0403030403020204" pitchFamily="34" charset="0"/>
                <a:ea typeface="Times New Roman" panose="02020603050405020304" pitchFamily="18" charset="0"/>
                <a:cs typeface="Times New Roman" panose="02020603050405020304" pitchFamily="18" charset="0"/>
              </a:rPr>
              <a:t>Schattingsresultaten regressieanalyses</a:t>
            </a:r>
          </a:p>
        </p:txBody>
      </p:sp>
      <p:sp>
        <p:nvSpPr>
          <p:cNvPr id="9" name="Tekstvak 8">
            <a:extLst>
              <a:ext uri="{FF2B5EF4-FFF2-40B4-BE49-F238E27FC236}">
                <a16:creationId xmlns:a16="http://schemas.microsoft.com/office/drawing/2014/main" id="{8A08AACA-25F2-4B14-9B25-6350B939E734}"/>
              </a:ext>
            </a:extLst>
          </p:cNvPr>
          <p:cNvSpPr txBox="1"/>
          <p:nvPr/>
        </p:nvSpPr>
        <p:spPr>
          <a:xfrm>
            <a:off x="6108820" y="3979419"/>
            <a:ext cx="5425579" cy="1408207"/>
          </a:xfrm>
          <a:prstGeom prst="rect">
            <a:avLst/>
          </a:prstGeom>
          <a:solidFill>
            <a:srgbClr val="EABD0C"/>
          </a:solidFill>
        </p:spPr>
        <p:txBody>
          <a:bodyPr wrap="square" lIns="252000" tIns="252000" bIns="252000" rtlCol="0">
            <a:spAutoFit/>
          </a:bodyPr>
          <a:lstStyle/>
          <a:p>
            <a:r>
              <a:rPr lang="nl-NL" sz="95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Kanttekening resultaten</a:t>
            </a:r>
          </a:p>
          <a:p>
            <a:pPr lvl="0">
              <a:lnSpc>
                <a:spcPts val="1450"/>
              </a:lnSpc>
            </a:pPr>
            <a:r>
              <a:rPr lang="nl-NL" sz="950" dirty="0">
                <a:solidFill>
                  <a:srgbClr val="2A5078"/>
                </a:solidFill>
                <a:latin typeface="Source Sans Pro Light" panose="020B0403030403020204" pitchFamily="34" charset="0"/>
              </a:rPr>
              <a:t>Het betreft hier een beperkte steekproef waaraan niet al te zware conclusies zijn te verbinden. Andere factoren kunnen hierop ook van invloed zijn en het ontbreken van deze variabelen in de analyse kunnen de resultaten vertekenen. Ook de causaliteit is niet altijd even duidelijk. Dit geldt in het bijzonder voor de relatie tussen veranderingen in het personeelsaandeel en de productiviteitsgroei. </a:t>
            </a:r>
          </a:p>
        </p:txBody>
      </p:sp>
    </p:spTree>
    <p:extLst>
      <p:ext uri="{BB962C8B-B14F-4D97-AF65-F5344CB8AC3E}">
        <p14:creationId xmlns:p14="http://schemas.microsoft.com/office/powerpoint/2010/main" val="344401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7B3955-40F3-4D3D-992E-278E9C462277}"/>
              </a:ext>
            </a:extLst>
          </p:cNvPr>
          <p:cNvSpPr/>
          <p:nvPr/>
        </p:nvSpPr>
        <p:spPr>
          <a:xfrm>
            <a:off x="670421" y="424823"/>
            <a:ext cx="4104009" cy="646331"/>
          </a:xfrm>
          <a:prstGeom prst="rect">
            <a:avLst/>
          </a:prstGeom>
        </p:spPr>
        <p:txBody>
          <a:bodyPr wrap="none">
            <a:spAutoFit/>
          </a:bodyPr>
          <a:lstStyle/>
          <a:p>
            <a:r>
              <a:rPr lang="en-US" sz="3600" dirty="0" err="1">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Conclusie</a:t>
            </a:r>
            <a:r>
              <a:rPr lang="en-US" sz="3600" dirty="0">
                <a:solidFill>
                  <a:srgbClr val="EABD0C"/>
                </a:solidFill>
                <a:latin typeface="Source Sans Pro Semibold" panose="020B0603030403020204" pitchFamily="34" charset="0"/>
                <a:ea typeface="Times New Roman" panose="02020603050405020304" pitchFamily="18" charset="0"/>
                <a:cs typeface="Times New Roman" panose="02020603050405020304" pitchFamily="18" charset="0"/>
              </a:rPr>
              <a:t> per effect</a:t>
            </a:r>
            <a:endParaRPr lang="nl-NL" sz="3600" dirty="0">
              <a:solidFill>
                <a:srgbClr val="EABD0C"/>
              </a:solidFill>
              <a:latin typeface="Source Sans Pro Semibold" panose="020B0603030403020204" pitchFamily="34" charset="0"/>
            </a:endParaRPr>
          </a:p>
        </p:txBody>
      </p:sp>
      <p:sp>
        <p:nvSpPr>
          <p:cNvPr id="7" name="Rechthoek 6">
            <a:extLst>
              <a:ext uri="{FF2B5EF4-FFF2-40B4-BE49-F238E27FC236}">
                <a16:creationId xmlns:a16="http://schemas.microsoft.com/office/drawing/2014/main" id="{E68B7250-A733-4788-95A6-E75F6FC8246F}"/>
              </a:ext>
            </a:extLst>
          </p:cNvPr>
          <p:cNvSpPr/>
          <p:nvPr/>
        </p:nvSpPr>
        <p:spPr>
          <a:xfrm>
            <a:off x="2018100" y="1408132"/>
            <a:ext cx="5400000" cy="3155800"/>
          </a:xfrm>
          <a:prstGeom prst="rect">
            <a:avLst/>
          </a:prstGeom>
          <a:solidFill>
            <a:srgbClr val="FCF9E6"/>
          </a:solidFill>
          <a:ln>
            <a:solidFill>
              <a:srgbClr val="EABD0C"/>
            </a:solidFill>
          </a:ln>
        </p:spPr>
        <p:txBody>
          <a:bodyPr wrap="square" lIns="252000" tIns="252000" bIns="252000">
            <a:spAutoFit/>
          </a:bodyPr>
          <a:lstStyle/>
          <a:p>
            <a:r>
              <a:rPr lang="nl-NL" sz="2000" dirty="0" err="1">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Baumoleffect</a:t>
            </a:r>
            <a:r>
              <a:rPr lang="nl-NL" sz="20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 </a:t>
            </a:r>
          </a:p>
          <a:p>
            <a:endParaRPr lang="nl-NL" sz="1200" dirty="0">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Hypothese</a:t>
            </a:r>
          </a:p>
          <a:p>
            <a:pPr marL="285750" indent="-285750">
              <a:buFont typeface="Arial" panose="020B0604020202020204" pitchFamily="34" charset="0"/>
              <a:buChar char="•"/>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In arbeidsintensieve sectoren zal de productiviteitsgroei lager zijn dan in andere sectoren</a:t>
            </a:r>
          </a:p>
          <a:p>
            <a:pPr marL="285750" indent="-285750">
              <a:buFont typeface="Arial" panose="020B0604020202020204" pitchFamily="34" charset="0"/>
              <a:buChar char="•"/>
            </a:pPr>
            <a:endParaRPr lang="nl-NL" sz="1400" dirty="0">
              <a:latin typeface="Source Sans Pro Light" panose="020B0403030403020204" pitchFamily="34" charset="0"/>
              <a:ea typeface="Times New Roman" panose="02020603050405020304" pitchFamily="18" charset="0"/>
              <a:cs typeface="Times New Roman" panose="02020603050405020304" pitchFamily="18" charset="0"/>
            </a:endParaRPr>
          </a:p>
          <a:p>
            <a:r>
              <a:rPr lang="nl-NL" sz="1400" dirty="0" err="1">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rPr>
              <a:t>Toetsresultaat</a:t>
            </a: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nl-NL" sz="1400" dirty="0">
              <a:solidFill>
                <a:srgbClr val="2A5078"/>
              </a:solidFill>
              <a:latin typeface="Source Sans Pro Semibold" panose="020B0603030403020204" pitchFamily="34" charset="0"/>
              <a:ea typeface="Times New Roman" panose="02020603050405020304" pitchFamily="18" charset="0"/>
              <a:cs typeface="Times New Roman" panose="02020603050405020304" pitchFamily="18" charset="0"/>
            </a:endParaRPr>
          </a:p>
          <a:p>
            <a:r>
              <a:rPr lang="nl-NL" sz="1400" dirty="0">
                <a:solidFill>
                  <a:srgbClr val="2A5078"/>
                </a:solidFill>
                <a:latin typeface="Source Sans Pro Light" panose="020B0403030403020204" pitchFamily="34" charset="0"/>
                <a:ea typeface="Times New Roman" panose="02020603050405020304" pitchFamily="18" charset="0"/>
                <a:cs typeface="Times New Roman" panose="02020603050405020304" pitchFamily="18" charset="0"/>
              </a:rPr>
              <a:t>Arbeidsintensieve sectoren in de Nederlandse publieke dienstverlening laten inderdaad een lagere productiviteitsgroei zien dan kapitaalintensieve sectoren.</a:t>
            </a:r>
            <a:endParaRPr lang="nl-NL" sz="1400" dirty="0">
              <a:solidFill>
                <a:srgbClr val="2A5078"/>
              </a:solidFill>
              <a:latin typeface="Source Sans Pro Light" panose="020B0403030403020204" pitchFamily="34" charset="0"/>
            </a:endParaRPr>
          </a:p>
        </p:txBody>
      </p:sp>
      <p:pic>
        <p:nvPicPr>
          <p:cNvPr id="5" name="Picture 4">
            <a:extLst>
              <a:ext uri="{FF2B5EF4-FFF2-40B4-BE49-F238E27FC236}">
                <a16:creationId xmlns:a16="http://schemas.microsoft.com/office/drawing/2014/main" id="{0A43E19F-2E5D-46A2-8013-667EA58F5E36}"/>
              </a:ext>
            </a:extLst>
          </p:cNvPr>
          <p:cNvPicPr>
            <a:picLocks noChangeAspect="1"/>
          </p:cNvPicPr>
          <p:nvPr/>
        </p:nvPicPr>
        <p:blipFill rotWithShape="1">
          <a:blip r:embed="rId2">
            <a:duotone>
              <a:prstClr val="black"/>
              <a:srgbClr val="0070C0">
                <a:tint val="45000"/>
                <a:satMod val="400000"/>
              </a:srgbClr>
            </a:duotone>
            <a:extLst>
              <a:ext uri="{BEBA8EAE-BF5A-486C-A8C5-ECC9F3942E4B}">
                <a14:imgProps xmlns:a14="http://schemas.microsoft.com/office/drawing/2010/main">
                  <a14:imgLayer r:embed="rId3">
                    <a14:imgEffect>
                      <a14:colorTemperature colorTemp="4700"/>
                    </a14:imgEffect>
                    <a14:imgEffect>
                      <a14:brightnessContrast bright="24000"/>
                    </a14:imgEffect>
                  </a14:imgLayer>
                </a14:imgProps>
              </a:ext>
              <a:ext uri="{28A0092B-C50C-407E-A947-70E740481C1C}">
                <a14:useLocalDpi xmlns:a14="http://schemas.microsoft.com/office/drawing/2010/main" val="0"/>
              </a:ext>
            </a:extLst>
          </a:blip>
          <a:srcRect l="22725" t="10353" r="36977" b="50365"/>
          <a:stretch/>
        </p:blipFill>
        <p:spPr bwMode="auto">
          <a:xfrm>
            <a:off x="771525" y="1408132"/>
            <a:ext cx="1246575" cy="180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43800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1048</TotalTime>
  <Words>2420</Words>
  <Application>Microsoft Office PowerPoint</Application>
  <PresentationFormat>Breedbeeld</PresentationFormat>
  <Paragraphs>317</Paragraphs>
  <Slides>18</Slides>
  <Notes>0</Notes>
  <HiddenSlides>4</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Arial</vt:lpstr>
      <vt:lpstr>Calibri</vt:lpstr>
      <vt:lpstr>Calibri Light</vt:lpstr>
      <vt:lpstr>Cambria Math</vt:lpstr>
      <vt:lpstr>Source Sans Pro</vt:lpstr>
      <vt:lpstr>Source Sans Pro Light</vt:lpstr>
      <vt:lpstr>Source Sans Pro SemiBold</vt:lpstr>
      <vt:lpstr>Source Sans Pro SemiBold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alex van heezik</dc:creator>
  <cp:lastModifiedBy>alex van heezik</cp:lastModifiedBy>
  <cp:revision>132</cp:revision>
  <dcterms:created xsi:type="dcterms:W3CDTF">2018-10-03T08:13:30Z</dcterms:created>
  <dcterms:modified xsi:type="dcterms:W3CDTF">2020-05-18T16:19:52Z</dcterms:modified>
</cp:coreProperties>
</file>