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84" r:id="rId3"/>
    <p:sldId id="476" r:id="rId4"/>
    <p:sldId id="475" r:id="rId5"/>
    <p:sldId id="417" r:id="rId6"/>
    <p:sldId id="385" r:id="rId7"/>
    <p:sldId id="533" r:id="rId8"/>
    <p:sldId id="534" r:id="rId9"/>
    <p:sldId id="535" r:id="rId10"/>
    <p:sldId id="492" r:id="rId11"/>
    <p:sldId id="477" r:id="rId12"/>
    <p:sldId id="421" r:id="rId13"/>
    <p:sldId id="386" r:id="rId14"/>
    <p:sldId id="424" r:id="rId15"/>
    <p:sldId id="439" r:id="rId16"/>
    <p:sldId id="440" r:id="rId17"/>
    <p:sldId id="505" r:id="rId18"/>
    <p:sldId id="425" r:id="rId19"/>
    <p:sldId id="427" r:id="rId20"/>
    <p:sldId id="489" r:id="rId21"/>
    <p:sldId id="520" r:id="rId22"/>
    <p:sldId id="281" r:id="rId23"/>
    <p:sldId id="503" r:id="rId24"/>
    <p:sldId id="479" r:id="rId25"/>
    <p:sldId id="507" r:id="rId26"/>
    <p:sldId id="481" r:id="rId27"/>
    <p:sldId id="450" r:id="rId28"/>
    <p:sldId id="485" r:id="rId29"/>
    <p:sldId id="504" r:id="rId30"/>
    <p:sldId id="486" r:id="rId31"/>
    <p:sldId id="449" r:id="rId32"/>
    <p:sldId id="516" r:id="rId33"/>
    <p:sldId id="506" r:id="rId34"/>
    <p:sldId id="344" r:id="rId35"/>
    <p:sldId id="510" r:id="rId36"/>
    <p:sldId id="536"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813"/>
    <a:srgbClr val="335377"/>
    <a:srgbClr val="314F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4660" autoAdjust="0"/>
  </p:normalViewPr>
  <p:slideViewPr>
    <p:cSldViewPr snapToGrid="0">
      <p:cViewPr varScale="1">
        <p:scale>
          <a:sx n="109" d="100"/>
          <a:sy n="109" d="100"/>
        </p:scale>
        <p:origin x="114" y="5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tniaounakis\Google%20Drive\IPSE-3%20Schijf\Projecten\IPSE1702\tekst\fig42%20GHZ.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20(IPSE%20Studies)\Lunchbijeenkomst\Map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4859700118464254E-2"/>
          <c:y val="0.13120263195888118"/>
          <c:w val="0.91638146592907832"/>
          <c:h val="0.74404956129611599"/>
        </c:manualLayout>
      </c:layout>
      <c:barChart>
        <c:barDir val="col"/>
        <c:grouping val="clustered"/>
        <c:varyColors val="0"/>
        <c:ser>
          <c:idx val="0"/>
          <c:order val="0"/>
          <c:spPr>
            <a:solidFill>
              <a:srgbClr val="335377"/>
            </a:solidFill>
            <a:ln>
              <a:noFill/>
            </a:ln>
            <a:effectLst/>
          </c:spPr>
          <c:invertIfNegative val="0"/>
          <c:cat>
            <c:numRef>
              <c:f>Sheet1!$A$2:$A$21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Sheet1!$M$2:$M$21</c:f>
              <c:numCache>
                <c:formatCode>General</c:formatCode>
                <c:ptCount val="20"/>
                <c:pt idx="0">
                  <c:v>1200</c:v>
                </c:pt>
                <c:pt idx="1">
                  <c:v>1333.018405753638</c:v>
                </c:pt>
                <c:pt idx="2">
                  <c:v>1440.2706191568111</c:v>
                </c:pt>
                <c:pt idx="3">
                  <c:v>1557.5528289152201</c:v>
                </c:pt>
                <c:pt idx="4">
                  <c:v>1616.3789661657761</c:v>
                </c:pt>
                <c:pt idx="5">
                  <c:v>1673.2797732918809</c:v>
                </c:pt>
                <c:pt idx="6">
                  <c:v>1820.6380636424431</c:v>
                </c:pt>
                <c:pt idx="7">
                  <c:v>2076.883061404048</c:v>
                </c:pt>
                <c:pt idx="8">
                  <c:v>2209.6873760112362</c:v>
                </c:pt>
                <c:pt idx="9">
                  <c:v>2451.8952468412549</c:v>
                </c:pt>
                <c:pt idx="10">
                  <c:v>2414.826681171216</c:v>
                </c:pt>
                <c:pt idx="11">
                  <c:v>2269.4302306881782</c:v>
                </c:pt>
                <c:pt idx="12">
                  <c:v>2583.737889848614</c:v>
                </c:pt>
                <c:pt idx="13">
                  <c:v>2660.684284480441</c:v>
                </c:pt>
                <c:pt idx="14">
                  <c:v>2489.4610404407499</c:v>
                </c:pt>
                <c:pt idx="15">
                  <c:v>2267.529488758039</c:v>
                </c:pt>
                <c:pt idx="16">
                  <c:v>2376.5123136559482</c:v>
                </c:pt>
                <c:pt idx="17">
                  <c:v>2348.3218246923839</c:v>
                </c:pt>
                <c:pt idx="18">
                  <c:v>2744.9706276633342</c:v>
                </c:pt>
                <c:pt idx="19">
                  <c:v>2565.283829102113</c:v>
                </c:pt>
              </c:numCache>
            </c:numRef>
          </c:val>
          <c:extLst>
            <c:ext xmlns:c16="http://schemas.microsoft.com/office/drawing/2014/chart" uri="{C3380CC4-5D6E-409C-BE32-E72D297353CC}">
              <c16:uniqueId val="{00000000-9F22-4D4F-8E3D-28398C0DE8CF}"/>
            </c:ext>
          </c:extLst>
        </c:ser>
        <c:dLbls>
          <c:showLegendKey val="0"/>
          <c:showVal val="0"/>
          <c:showCatName val="0"/>
          <c:showSerName val="0"/>
          <c:showPercent val="0"/>
          <c:showBubbleSize val="0"/>
        </c:dLbls>
        <c:gapWidth val="80"/>
        <c:overlap val="25"/>
        <c:axId val="87152896"/>
        <c:axId val="86904832"/>
      </c:barChart>
      <c:catAx>
        <c:axId val="871528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nl-NL"/>
          </a:p>
        </c:txPr>
        <c:crossAx val="86904832"/>
        <c:crosses val="autoZero"/>
        <c:auto val="1"/>
        <c:lblAlgn val="ctr"/>
        <c:lblOffset val="100"/>
        <c:noMultiLvlLbl val="0"/>
      </c:catAx>
      <c:valAx>
        <c:axId val="86904832"/>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nl-NL"/>
          </a:p>
        </c:txPr>
        <c:crossAx val="87152896"/>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64703307688719E-2"/>
          <c:y val="7.0268912705851103E-2"/>
          <c:w val="0.9058066700638534"/>
          <c:h val="0.78825127542273432"/>
        </c:manualLayout>
      </c:layout>
      <c:barChart>
        <c:barDir val="col"/>
        <c:grouping val="stacked"/>
        <c:varyColors val="0"/>
        <c:ser>
          <c:idx val="0"/>
          <c:order val="0"/>
          <c:tx>
            <c:v>Productie</c:v>
          </c:tx>
          <c:spPr>
            <a:solidFill>
              <a:schemeClr val="accent3">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Blad2!$A$2:$A$23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[2]Blad4!$C$2:$C$23</c:f>
              <c:numCache>
                <c:formatCode>General</c:formatCode>
                <c:ptCount val="22"/>
                <c:pt idx="0">
                  <c:v>8.311064E-2</c:v>
                </c:pt>
                <c:pt idx="1">
                  <c:v>1.4700049999999999E-2</c:v>
                </c:pt>
                <c:pt idx="2">
                  <c:v>2.4943090000000001E-2</c:v>
                </c:pt>
                <c:pt idx="3">
                  <c:v>2.2230400000000001E-2</c:v>
                </c:pt>
                <c:pt idx="4">
                  <c:v>-2.6658270000000001E-2</c:v>
                </c:pt>
                <c:pt idx="5">
                  <c:v>-8.2404950000000005E-2</c:v>
                </c:pt>
                <c:pt idx="6">
                  <c:v>9.7705829999999994E-3</c:v>
                </c:pt>
                <c:pt idx="7">
                  <c:v>2.5569129999999999E-2</c:v>
                </c:pt>
                <c:pt idx="8">
                  <c:v>1.3637379999999999E-2</c:v>
                </c:pt>
                <c:pt idx="9">
                  <c:v>5.9199370000000001E-2</c:v>
                </c:pt>
                <c:pt idx="10">
                  <c:v>0.1343734</c:v>
                </c:pt>
                <c:pt idx="11">
                  <c:v>-1.198134E-2</c:v>
                </c:pt>
                <c:pt idx="12">
                  <c:v>-1.37698E-2</c:v>
                </c:pt>
                <c:pt idx="13">
                  <c:v>9.0721610000000005E-3</c:v>
                </c:pt>
                <c:pt idx="14">
                  <c:v>-1.1628980000000001E-2</c:v>
                </c:pt>
                <c:pt idx="15">
                  <c:v>-6.1590499999999999E-2</c:v>
                </c:pt>
                <c:pt idx="16">
                  <c:v>-1.6066E-2</c:v>
                </c:pt>
                <c:pt idx="17">
                  <c:v>6.8401859999999995E-2</c:v>
                </c:pt>
                <c:pt idx="18">
                  <c:v>5.8023999999999999E-2</c:v>
                </c:pt>
                <c:pt idx="19">
                  <c:v>6.0069839999999999E-2</c:v>
                </c:pt>
                <c:pt idx="20">
                  <c:v>6.3871869999999997E-2</c:v>
                </c:pt>
                <c:pt idx="21">
                  <c:v>6.1747499999999997E-2</c:v>
                </c:pt>
              </c:numCache>
            </c:numRef>
          </c:val>
          <c:extLst>
            <c:ext xmlns:c16="http://schemas.microsoft.com/office/drawing/2014/chart" uri="{C3380CC4-5D6E-409C-BE32-E72D297353CC}">
              <c16:uniqueId val="{00000000-F5D6-4895-A50B-037B5369C3B3}"/>
            </c:ext>
          </c:extLst>
        </c:ser>
        <c:ser>
          <c:idx val="1"/>
          <c:order val="1"/>
          <c:tx>
            <c:v>Prijzen</c:v>
          </c:tx>
          <c:spPr>
            <a:solidFill>
              <a:schemeClr val="tx1">
                <a:lumMod val="50000"/>
                <a:lumOff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Blad2!$A$2:$A$23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[2]Blad4!$D$2:$D$23</c:f>
              <c:numCache>
                <c:formatCode>General</c:formatCode>
                <c:ptCount val="22"/>
                <c:pt idx="0">
                  <c:v>3.0705070000000001E-2</c:v>
                </c:pt>
                <c:pt idx="1">
                  <c:v>2.3010630000000001E-2</c:v>
                </c:pt>
                <c:pt idx="2">
                  <c:v>2.9483720000000001E-2</c:v>
                </c:pt>
                <c:pt idx="3">
                  <c:v>2.749942E-2</c:v>
                </c:pt>
                <c:pt idx="4">
                  <c:v>4.3983460000000002E-2</c:v>
                </c:pt>
                <c:pt idx="5">
                  <c:v>3.7972190000000003E-2</c:v>
                </c:pt>
                <c:pt idx="6">
                  <c:v>2.6279179999999999E-2</c:v>
                </c:pt>
                <c:pt idx="7">
                  <c:v>8.1609809999999994E-3</c:v>
                </c:pt>
                <c:pt idx="8">
                  <c:v>1.0797940000000001E-2</c:v>
                </c:pt>
                <c:pt idx="9">
                  <c:v>2.0312170000000001E-2</c:v>
                </c:pt>
                <c:pt idx="10">
                  <c:v>2.2200069999999999E-2</c:v>
                </c:pt>
                <c:pt idx="11">
                  <c:v>2.937714E-2</c:v>
                </c:pt>
                <c:pt idx="12">
                  <c:v>1.8875659999999999E-2</c:v>
                </c:pt>
                <c:pt idx="13">
                  <c:v>1.40608E-2</c:v>
                </c:pt>
                <c:pt idx="14">
                  <c:v>1.275396E-2</c:v>
                </c:pt>
                <c:pt idx="15">
                  <c:v>1.6248820000000001E-2</c:v>
                </c:pt>
                <c:pt idx="16">
                  <c:v>1.454806E-2</c:v>
                </c:pt>
                <c:pt idx="17">
                  <c:v>6.87559E-3</c:v>
                </c:pt>
                <c:pt idx="18">
                  <c:v>1.473795E-2</c:v>
                </c:pt>
                <c:pt idx="19">
                  <c:v>1.7847519999999999E-2</c:v>
                </c:pt>
                <c:pt idx="20">
                  <c:v>1.0584349999999999E-2</c:v>
                </c:pt>
                <c:pt idx="21">
                  <c:v>1.05895E-2</c:v>
                </c:pt>
              </c:numCache>
            </c:numRef>
          </c:val>
          <c:extLst>
            <c:ext xmlns:c16="http://schemas.microsoft.com/office/drawing/2014/chart" uri="{C3380CC4-5D6E-409C-BE32-E72D297353CC}">
              <c16:uniqueId val="{00000001-F5D6-4895-A50B-037B5369C3B3}"/>
            </c:ext>
          </c:extLst>
        </c:ser>
        <c:ser>
          <c:idx val="2"/>
          <c:order val="2"/>
          <c:tx>
            <c:v>Productiviteit</c:v>
          </c:tx>
          <c:spPr>
            <a:solidFill>
              <a:srgbClr val="E3B8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Blad2!$A$2:$A$23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[2]Blad4!$E$2:$E$23</c:f>
              <c:numCache>
                <c:formatCode>General</c:formatCode>
                <c:ptCount val="22"/>
                <c:pt idx="0">
                  <c:v>1.9174790000000011E-2</c:v>
                </c:pt>
                <c:pt idx="1">
                  <c:v>0.13392122000000001</c:v>
                </c:pt>
                <c:pt idx="2">
                  <c:v>-8.2605540000000005E-2</c:v>
                </c:pt>
                <c:pt idx="3">
                  <c:v>-0.12521592000000001</c:v>
                </c:pt>
                <c:pt idx="4">
                  <c:v>8.6749010000000015E-2</c:v>
                </c:pt>
                <c:pt idx="5">
                  <c:v>7.1210880000000004E-2</c:v>
                </c:pt>
                <c:pt idx="6">
                  <c:v>1.5598167000000003E-2</c:v>
                </c:pt>
                <c:pt idx="7">
                  <c:v>4.012739000000003E-3</c:v>
                </c:pt>
                <c:pt idx="8">
                  <c:v>1.193467E-2</c:v>
                </c:pt>
                <c:pt idx="9">
                  <c:v>-3.0170270000000003E-2</c:v>
                </c:pt>
                <c:pt idx="10">
                  <c:v>-4.7898670000000004E-2</c:v>
                </c:pt>
                <c:pt idx="11">
                  <c:v>5.656427E-2</c:v>
                </c:pt>
                <c:pt idx="12">
                  <c:v>-4.0798509999999996E-2</c:v>
                </c:pt>
                <c:pt idx="13">
                  <c:v>-2.7689094000000001E-2</c:v>
                </c:pt>
                <c:pt idx="14">
                  <c:v>5.3164849999999993E-2</c:v>
                </c:pt>
                <c:pt idx="15">
                  <c:v>2.9789060000000003E-2</c:v>
                </c:pt>
                <c:pt idx="16">
                  <c:v>-3.6194889999999983E-3</c:v>
                </c:pt>
                <c:pt idx="17">
                  <c:v>-5.8977199999999994E-2</c:v>
                </c:pt>
                <c:pt idx="18">
                  <c:v>-4.9950469999999997E-2</c:v>
                </c:pt>
                <c:pt idx="19">
                  <c:v>4.6589239999999997E-2</c:v>
                </c:pt>
                <c:pt idx="20">
                  <c:v>-8.0452831000000002E-2</c:v>
                </c:pt>
                <c:pt idx="21">
                  <c:v>-9.208972E-2</c:v>
                </c:pt>
              </c:numCache>
            </c:numRef>
          </c:val>
          <c:extLst>
            <c:ext xmlns:c16="http://schemas.microsoft.com/office/drawing/2014/chart" uri="{C3380CC4-5D6E-409C-BE32-E72D297353CC}">
              <c16:uniqueId val="{00000002-F5D6-4895-A50B-037B5369C3B3}"/>
            </c:ext>
          </c:extLst>
        </c:ser>
        <c:dLbls>
          <c:showLegendKey val="0"/>
          <c:showVal val="1"/>
          <c:showCatName val="0"/>
          <c:showSerName val="0"/>
          <c:showPercent val="0"/>
          <c:showBubbleSize val="0"/>
        </c:dLbls>
        <c:gapWidth val="75"/>
        <c:overlap val="100"/>
        <c:axId val="328226768"/>
        <c:axId val="328223488"/>
      </c:barChart>
      <c:catAx>
        <c:axId val="3282267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nl-NL"/>
          </a:p>
        </c:txPr>
        <c:crossAx val="328223488"/>
        <c:crosses val="autoZero"/>
        <c:auto val="1"/>
        <c:lblAlgn val="ctr"/>
        <c:lblOffset val="1"/>
        <c:noMultiLvlLbl val="0"/>
      </c:catAx>
      <c:valAx>
        <c:axId val="3282234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28226768"/>
        <c:crosses val="autoZero"/>
        <c:crossBetween val="between"/>
      </c:valAx>
      <c:spPr>
        <a:noFill/>
        <a:ln>
          <a:solidFill>
            <a:schemeClr val="tx1">
              <a:lumMod val="50000"/>
              <a:lumOff val="50000"/>
            </a:schemeClr>
          </a:solidFill>
        </a:ln>
        <a:effectLst/>
      </c:spPr>
    </c:plotArea>
    <c:legend>
      <c:legendPos val="b"/>
      <c:layout>
        <c:manualLayout>
          <c:xMode val="edge"/>
          <c:yMode val="edge"/>
          <c:x val="0.32801708312436828"/>
          <c:y val="0.93927813306492736"/>
          <c:w val="0.35676406873693511"/>
          <c:h val="5.15563565821354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Gewogen productie</c:v>
          </c:tx>
          <c:spPr>
            <a:ln w="28575" cap="rnd">
              <a:solidFill>
                <a:schemeClr val="accent1"/>
              </a:solidFill>
              <a:round/>
            </a:ln>
            <a:effectLst/>
          </c:spPr>
          <c:marker>
            <c:symbol val="none"/>
          </c:marker>
          <c:cat>
            <c:numRef>
              <c:f>'5-8'!$A$2:$A$23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'5-8'!$G$2:$G$23</c:f>
              <c:numCache>
                <c:formatCode>General</c:formatCode>
                <c:ptCount val="22"/>
                <c:pt idx="0">
                  <c:v>100</c:v>
                </c:pt>
                <c:pt idx="1">
                  <c:v>122.43318414840665</c:v>
                </c:pt>
                <c:pt idx="2">
                  <c:v>141.81026183015669</c:v>
                </c:pt>
                <c:pt idx="3">
                  <c:v>172.52544904777969</c:v>
                </c:pt>
                <c:pt idx="4">
                  <c:v>233.37689116465759</c:v>
                </c:pt>
                <c:pt idx="5">
                  <c:v>268.40296852845108</c:v>
                </c:pt>
                <c:pt idx="6">
                  <c:v>288.96803008872757</c:v>
                </c:pt>
                <c:pt idx="7">
                  <c:v>334.42105336119033</c:v>
                </c:pt>
                <c:pt idx="8">
                  <c:v>338.5521881650206</c:v>
                </c:pt>
                <c:pt idx="9">
                  <c:v>360.50861501241991</c:v>
                </c:pt>
                <c:pt idx="10">
                  <c:v>379.51258850365411</c:v>
                </c:pt>
                <c:pt idx="11">
                  <c:v>408.48857090908285</c:v>
                </c:pt>
                <c:pt idx="12">
                  <c:v>375.66113298199201</c:v>
                </c:pt>
                <c:pt idx="13">
                  <c:v>380.76115689872597</c:v>
                </c:pt>
                <c:pt idx="14">
                  <c:v>356.46001013589216</c:v>
                </c:pt>
                <c:pt idx="15">
                  <c:v>314.75649894363647</c:v>
                </c:pt>
                <c:pt idx="16">
                  <c:v>300.80721692105084</c:v>
                </c:pt>
                <c:pt idx="17">
                  <c:v>305.85963894579663</c:v>
                </c:pt>
                <c:pt idx="18">
                  <c:v>282.13444036626004</c:v>
                </c:pt>
                <c:pt idx="19">
                  <c:v>268.81777022382539</c:v>
                </c:pt>
                <c:pt idx="20">
                  <c:v>297.55967436998918</c:v>
                </c:pt>
                <c:pt idx="21">
                  <c:v>303.29317684636612</c:v>
                </c:pt>
              </c:numCache>
            </c:numRef>
          </c:val>
          <c:smooth val="0"/>
          <c:extLst>
            <c:ext xmlns:c16="http://schemas.microsoft.com/office/drawing/2014/chart" uri="{C3380CC4-5D6E-409C-BE32-E72D297353CC}">
              <c16:uniqueId val="{00000000-4A99-400A-B7D4-3794EE18EF00}"/>
            </c:ext>
          </c:extLst>
        </c:ser>
        <c:dLbls>
          <c:showLegendKey val="0"/>
          <c:showVal val="0"/>
          <c:showCatName val="0"/>
          <c:showSerName val="0"/>
          <c:showPercent val="0"/>
          <c:showBubbleSize val="0"/>
        </c:dLbls>
        <c:smooth val="0"/>
        <c:axId val="514707736"/>
        <c:axId val="514713968"/>
      </c:lineChart>
      <c:catAx>
        <c:axId val="51470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4713968"/>
        <c:crosses val="autoZero"/>
        <c:auto val="1"/>
        <c:lblAlgn val="ctr"/>
        <c:lblOffset val="100"/>
        <c:noMultiLvlLbl val="0"/>
      </c:catAx>
      <c:valAx>
        <c:axId val="514713968"/>
        <c:scaling>
          <c:orientation val="minMax"/>
          <c:max val="4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14707736"/>
        <c:crosses val="autoZero"/>
        <c:crossBetween val="between"/>
      </c:valAx>
      <c:spPr>
        <a:noFill/>
        <a:ln>
          <a:noFill/>
        </a:ln>
        <a:effectLst/>
      </c:spPr>
    </c:plotArea>
    <c:legend>
      <c:legendPos val="t"/>
      <c:layout>
        <c:manualLayout>
          <c:xMode val="edge"/>
          <c:yMode val="edge"/>
          <c:x val="0.40833333333333327"/>
          <c:y val="0.6342592592592593"/>
          <c:w val="0.588002624671916"/>
          <c:h val="0.3246544181977252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0.07294</cdr:x>
      <cdr:y>0.2601</cdr:y>
    </cdr:from>
    <cdr:to>
      <cdr:x>0.48335</cdr:x>
      <cdr:y>0.52036</cdr:y>
    </cdr:to>
    <cdr:cxnSp macro="">
      <cdr:nvCxnSpPr>
        <cdr:cNvPr id="2" name="Straight Arrow Connector 1">
          <a:extLst xmlns:a="http://schemas.openxmlformats.org/drawingml/2006/main">
            <a:ext uri="{FF2B5EF4-FFF2-40B4-BE49-F238E27FC236}">
              <a16:creationId xmlns:a16="http://schemas.microsoft.com/office/drawing/2014/main" id="{1B7293B5-6F09-4D06-9439-CFA84381FF08}"/>
            </a:ext>
          </a:extLst>
        </cdr:cNvPr>
        <cdr:cNvCxnSpPr/>
      </cdr:nvCxnSpPr>
      <cdr:spPr>
        <a:xfrm xmlns:a="http://schemas.openxmlformats.org/drawingml/2006/main" flipV="1">
          <a:off x="366105" y="876996"/>
          <a:ext cx="2059972" cy="877566"/>
        </a:xfrm>
        <a:prstGeom xmlns:a="http://schemas.openxmlformats.org/drawingml/2006/main" prst="straightConnector1">
          <a:avLst/>
        </a:prstGeom>
        <a:ln xmlns:a="http://schemas.openxmlformats.org/drawingml/2006/main" w="57150">
          <a:solidFill>
            <a:srgbClr val="E3B813"/>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0.1308</cdr:x>
      <cdr:y>0.32699</cdr:y>
    </cdr:from>
    <cdr:to>
      <cdr:x>0.25069</cdr:x>
      <cdr:y>0.39965</cdr:y>
    </cdr:to>
    <cdr:sp macro="" textlink="">
      <cdr:nvSpPr>
        <cdr:cNvPr id="4" name="TextBox 3"/>
        <cdr:cNvSpPr txBox="1"/>
      </cdr:nvSpPr>
      <cdr:spPr>
        <a:xfrm xmlns:a="http://schemas.openxmlformats.org/drawingml/2006/main">
          <a:off x="864096" y="1296144"/>
          <a:ext cx="79208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NL" sz="1100" dirty="0"/>
        </a:p>
      </cdr:txBody>
    </cdr:sp>
  </cdr:relSizeAnchor>
  <cdr:relSizeAnchor xmlns:cdr="http://schemas.openxmlformats.org/drawingml/2006/chartDrawing">
    <cdr:from>
      <cdr:x>0.22578</cdr:x>
      <cdr:y>0.22407</cdr:y>
    </cdr:from>
    <cdr:to>
      <cdr:x>0.40278</cdr:x>
      <cdr:y>0.35124</cdr:y>
    </cdr:to>
    <cdr:sp macro="" textlink="">
      <cdr:nvSpPr>
        <cdr:cNvPr id="10" name="TextBox 9"/>
        <cdr:cNvSpPr txBox="1"/>
      </cdr:nvSpPr>
      <cdr:spPr>
        <a:xfrm xmlns:a="http://schemas.openxmlformats.org/drawingml/2006/main" rot="20061046">
          <a:off x="1491640" y="888208"/>
          <a:ext cx="1169333"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NL" sz="1100" dirty="0"/>
        </a:p>
      </cdr:txBody>
    </cdr:sp>
  </cdr:relSizeAnchor>
  <cdr:relSizeAnchor xmlns:cdr="http://schemas.openxmlformats.org/drawingml/2006/chartDrawing">
    <cdr:from>
      <cdr:x>0.19122</cdr:x>
      <cdr:y>0.01084</cdr:y>
    </cdr:from>
    <cdr:to>
      <cdr:x>0.27378</cdr:x>
      <cdr:y>0.07846</cdr:y>
    </cdr:to>
    <cdr:sp macro="" textlink="">
      <cdr:nvSpPr>
        <cdr:cNvPr id="11" name="Flowchart: Process 10"/>
        <cdr:cNvSpPr/>
      </cdr:nvSpPr>
      <cdr:spPr>
        <a:xfrm xmlns:a="http://schemas.openxmlformats.org/drawingml/2006/main">
          <a:off x="1024878" y="37110"/>
          <a:ext cx="442474" cy="231491"/>
        </a:xfrm>
        <a:prstGeom xmlns:a="http://schemas.openxmlformats.org/drawingml/2006/main" prst="flowChartProcess">
          <a:avLst/>
        </a:prstGeom>
        <a:solidFill xmlns:a="http://schemas.openxmlformats.org/drawingml/2006/main">
          <a:srgbClr val="E3B813"/>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700" dirty="0">
              <a:solidFill>
                <a:srgbClr val="335377"/>
              </a:solidFill>
            </a:rPr>
            <a:t>+38%</a:t>
          </a:r>
          <a:endParaRPr lang="nl-NL" sz="700" dirty="0">
            <a:solidFill>
              <a:srgbClr val="335377"/>
            </a:solidFill>
          </a:endParaRPr>
        </a:p>
      </cdr:txBody>
    </cdr:sp>
  </cdr:relSizeAnchor>
  <cdr:relSizeAnchor xmlns:cdr="http://schemas.openxmlformats.org/drawingml/2006/chartDrawing">
    <cdr:from>
      <cdr:x>0.19122</cdr:x>
      <cdr:y>0.10005</cdr:y>
    </cdr:from>
    <cdr:to>
      <cdr:x>0.27378</cdr:x>
      <cdr:y>0.17013</cdr:y>
    </cdr:to>
    <cdr:sp macro="" textlink="">
      <cdr:nvSpPr>
        <cdr:cNvPr id="12" name="Flowchart: Process 11"/>
        <cdr:cNvSpPr/>
      </cdr:nvSpPr>
      <cdr:spPr>
        <a:xfrm xmlns:a="http://schemas.openxmlformats.org/drawingml/2006/main">
          <a:off x="1024878" y="342515"/>
          <a:ext cx="442474" cy="239917"/>
        </a:xfrm>
        <a:prstGeom xmlns:a="http://schemas.openxmlformats.org/drawingml/2006/main" prst="flowChartProcess">
          <a:avLst/>
        </a:prstGeom>
        <a:solidFill xmlns:a="http://schemas.openxmlformats.org/drawingml/2006/main">
          <a:srgbClr val="E3B813"/>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800" dirty="0">
              <a:solidFill>
                <a:srgbClr val="335377"/>
              </a:solidFill>
            </a:rPr>
            <a:t>+52%</a:t>
          </a:r>
          <a:endParaRPr lang="nl-NL" sz="800" dirty="0">
            <a:solidFill>
              <a:srgbClr val="335377"/>
            </a:solidFill>
          </a:endParaRPr>
        </a:p>
      </cdr:txBody>
    </cdr:sp>
  </cdr:relSizeAnchor>
  <cdr:relSizeAnchor xmlns:cdr="http://schemas.openxmlformats.org/drawingml/2006/chartDrawing">
    <cdr:from>
      <cdr:x>0.19122</cdr:x>
      <cdr:y>0.2071</cdr:y>
    </cdr:from>
    <cdr:to>
      <cdr:x>0.27378</cdr:x>
      <cdr:y>0.24481</cdr:y>
    </cdr:to>
    <cdr:sp macro="" textlink="">
      <cdr:nvSpPr>
        <cdr:cNvPr id="13" name="Flowchart: Process 12"/>
        <cdr:cNvSpPr/>
      </cdr:nvSpPr>
      <cdr:spPr>
        <a:xfrm xmlns:a="http://schemas.openxmlformats.org/drawingml/2006/main">
          <a:off x="1024878" y="708994"/>
          <a:ext cx="442474" cy="129101"/>
        </a:xfrm>
        <a:prstGeom xmlns:a="http://schemas.openxmlformats.org/drawingml/2006/main" prst="flowChartProcess">
          <a:avLst/>
        </a:prstGeom>
        <a:solidFill xmlns:a="http://schemas.openxmlformats.org/drawingml/2006/main">
          <a:srgbClr val="E3B813"/>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sz="800" dirty="0">
              <a:solidFill>
                <a:srgbClr val="335377"/>
              </a:solidFill>
            </a:rPr>
            <a:t>-5%</a:t>
          </a:r>
          <a:endParaRPr lang="nl-NL" sz="800" dirty="0">
            <a:solidFill>
              <a:srgbClr val="335377"/>
            </a:solidFill>
          </a:endParaRPr>
        </a:p>
      </cdr:txBody>
    </cdr:sp>
  </cdr:relSizeAnchor>
  <cdr:relSizeAnchor xmlns:cdr="http://schemas.openxmlformats.org/drawingml/2006/chartDrawing">
    <cdr:from>
      <cdr:x>0.27907</cdr:x>
      <cdr:y>0.0032</cdr:y>
    </cdr:from>
    <cdr:to>
      <cdr:x>0.41748</cdr:x>
      <cdr:y>0.0577</cdr:y>
    </cdr:to>
    <cdr:sp macro="" textlink="">
      <cdr:nvSpPr>
        <cdr:cNvPr id="16" name="TextBox 15"/>
        <cdr:cNvSpPr txBox="1"/>
      </cdr:nvSpPr>
      <cdr:spPr>
        <a:xfrm xmlns:a="http://schemas.openxmlformats.org/drawingml/2006/main">
          <a:off x="1495716" y="10970"/>
          <a:ext cx="741834" cy="1865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900" dirty="0" err="1">
              <a:solidFill>
                <a:srgbClr val="335377"/>
              </a:solidFill>
            </a:rPr>
            <a:t>Productiegroei</a:t>
          </a:r>
          <a:endParaRPr lang="nl-NL" sz="900" dirty="0">
            <a:solidFill>
              <a:srgbClr val="335377"/>
            </a:solidFill>
          </a:endParaRPr>
        </a:p>
      </cdr:txBody>
    </cdr:sp>
  </cdr:relSizeAnchor>
  <cdr:relSizeAnchor xmlns:cdr="http://schemas.openxmlformats.org/drawingml/2006/chartDrawing">
    <cdr:from>
      <cdr:x>0.10828</cdr:x>
      <cdr:y>0.297</cdr:y>
    </cdr:from>
    <cdr:to>
      <cdr:x>0.34709</cdr:x>
      <cdr:y>0.42416</cdr:y>
    </cdr:to>
    <cdr:sp macro="" textlink="">
      <cdr:nvSpPr>
        <cdr:cNvPr id="17" name="TextBox 1"/>
        <cdr:cNvSpPr txBox="1"/>
      </cdr:nvSpPr>
      <cdr:spPr>
        <a:xfrm xmlns:a="http://schemas.openxmlformats.org/drawingml/2006/main">
          <a:off x="665247" y="1123210"/>
          <a:ext cx="1467156" cy="4808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err="1">
              <a:solidFill>
                <a:srgbClr val="335377"/>
              </a:solidFill>
            </a:rPr>
            <a:t>Kostengroei</a:t>
          </a:r>
          <a:r>
            <a:rPr lang="en-GB" dirty="0">
              <a:solidFill>
                <a:srgbClr val="335377"/>
              </a:solidFill>
            </a:rPr>
            <a:t>: +101%</a:t>
          </a:r>
          <a:endParaRPr lang="nl-NL" sz="1100" dirty="0">
            <a:solidFill>
              <a:srgbClr val="335377"/>
            </a:solidFill>
          </a:endParaRPr>
        </a:p>
      </cdr:txBody>
    </cdr:sp>
  </cdr:relSizeAnchor>
  <cdr:relSizeAnchor xmlns:cdr="http://schemas.openxmlformats.org/drawingml/2006/chartDrawing">
    <cdr:from>
      <cdr:x>0.15428</cdr:x>
      <cdr:y>0.02943</cdr:y>
    </cdr:from>
    <cdr:to>
      <cdr:x>0.17608</cdr:x>
      <cdr:y>0.22569</cdr:y>
    </cdr:to>
    <cdr:sp macro="" textlink="">
      <cdr:nvSpPr>
        <cdr:cNvPr id="18" name="Left Brace 17"/>
        <cdr:cNvSpPr/>
      </cdr:nvSpPr>
      <cdr:spPr>
        <a:xfrm xmlns:a="http://schemas.openxmlformats.org/drawingml/2006/main">
          <a:off x="1008112" y="121302"/>
          <a:ext cx="142452" cy="808978"/>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l-NL"/>
        </a:p>
      </cdr:txBody>
    </cdr:sp>
  </cdr:relSizeAnchor>
  <cdr:relSizeAnchor xmlns:cdr="http://schemas.openxmlformats.org/drawingml/2006/chartDrawing">
    <cdr:from>
      <cdr:x>0.28206</cdr:x>
      <cdr:y>0.10105</cdr:y>
    </cdr:from>
    <cdr:to>
      <cdr:x>0.42047</cdr:x>
      <cdr:y>0.1734</cdr:y>
    </cdr:to>
    <cdr:sp macro="" textlink="">
      <cdr:nvSpPr>
        <cdr:cNvPr id="19" name="TextBox 1"/>
        <cdr:cNvSpPr txBox="1"/>
      </cdr:nvSpPr>
      <cdr:spPr>
        <a:xfrm xmlns:a="http://schemas.openxmlformats.org/drawingml/2006/main">
          <a:off x="1511758" y="345946"/>
          <a:ext cx="741834" cy="247686"/>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err="1">
              <a:solidFill>
                <a:srgbClr val="335377"/>
              </a:solidFill>
            </a:rPr>
            <a:t>Prijsontwikkelingen</a:t>
          </a:r>
          <a:endParaRPr lang="nl-NL" sz="800" dirty="0">
            <a:solidFill>
              <a:srgbClr val="335377"/>
            </a:solidFill>
          </a:endParaRPr>
        </a:p>
      </cdr:txBody>
    </cdr:sp>
  </cdr:relSizeAnchor>
  <cdr:relSizeAnchor xmlns:cdr="http://schemas.openxmlformats.org/drawingml/2006/chartDrawing">
    <cdr:from>
      <cdr:x>0.27757</cdr:x>
      <cdr:y>0.20361</cdr:y>
    </cdr:from>
    <cdr:to>
      <cdr:x>0.41598</cdr:x>
      <cdr:y>0.2393</cdr:y>
    </cdr:to>
    <cdr:sp macro="" textlink="">
      <cdr:nvSpPr>
        <cdr:cNvPr id="20" name="TextBox 1"/>
        <cdr:cNvSpPr txBox="1"/>
      </cdr:nvSpPr>
      <cdr:spPr>
        <a:xfrm xmlns:a="http://schemas.openxmlformats.org/drawingml/2006/main">
          <a:off x="1487696" y="697047"/>
          <a:ext cx="741834" cy="122182"/>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err="1">
              <a:solidFill>
                <a:srgbClr val="335377"/>
              </a:solidFill>
            </a:rPr>
            <a:t>Productiviteitsgroei</a:t>
          </a:r>
          <a:endParaRPr lang="nl-NL" sz="900" dirty="0">
            <a:solidFill>
              <a:srgbClr val="335377"/>
            </a:solidFill>
          </a:endParaRPr>
        </a:p>
      </cdr:txBody>
    </cdr:sp>
  </cdr:relSizeAnchor>
  <cdr:relSizeAnchor xmlns:cdr="http://schemas.openxmlformats.org/drawingml/2006/chartDrawing">
    <cdr:from>
      <cdr:x>0.30855</cdr:x>
      <cdr:y>0.07384</cdr:y>
    </cdr:from>
    <cdr:to>
      <cdr:x>0.31945</cdr:x>
      <cdr:y>0.09168</cdr:y>
    </cdr:to>
    <cdr:sp macro="" textlink="">
      <cdr:nvSpPr>
        <cdr:cNvPr id="5" name="Multiply 4"/>
        <cdr:cNvSpPr/>
      </cdr:nvSpPr>
      <cdr:spPr bwMode="auto">
        <a:xfrm xmlns:a="http://schemas.openxmlformats.org/drawingml/2006/main">
          <a:off x="2016224" y="304373"/>
          <a:ext cx="71225" cy="73536"/>
        </a:xfrm>
        <a:prstGeom xmlns:a="http://schemas.openxmlformats.org/drawingml/2006/main" prst="mathMultiply">
          <a:avLst/>
        </a:prstGeom>
        <a:solidFill xmlns:a="http://schemas.openxmlformats.org/drawingml/2006/main">
          <a:schemeClr val="tx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nl-NL"/>
        </a:p>
      </cdr:txBody>
    </cdr:sp>
  </cdr:relSizeAnchor>
  <cdr:relSizeAnchor xmlns:cdr="http://schemas.openxmlformats.org/drawingml/2006/chartDrawing">
    <cdr:from>
      <cdr:x>0.30855</cdr:x>
      <cdr:y>0.17469</cdr:y>
    </cdr:from>
    <cdr:to>
      <cdr:x>0.31945</cdr:x>
      <cdr:y>0.19253</cdr:y>
    </cdr:to>
    <cdr:sp macro="" textlink="">
      <cdr:nvSpPr>
        <cdr:cNvPr id="22" name="Multiply 21"/>
        <cdr:cNvSpPr/>
      </cdr:nvSpPr>
      <cdr:spPr bwMode="auto">
        <a:xfrm xmlns:a="http://schemas.openxmlformats.org/drawingml/2006/main">
          <a:off x="2016224" y="720081"/>
          <a:ext cx="71225" cy="73536"/>
        </a:xfrm>
        <a:prstGeom xmlns:a="http://schemas.openxmlformats.org/drawingml/2006/main" prst="mathMultiply">
          <a:avLst/>
        </a:prstGeom>
        <a:solidFill xmlns:a="http://schemas.openxmlformats.org/drawingml/2006/main">
          <a:schemeClr val="tx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nl-NL"/>
        </a:p>
      </cdr:txBody>
    </cdr:sp>
  </cdr:relSizeAnchor>
  <cdr:relSizeAnchor xmlns:cdr="http://schemas.openxmlformats.org/drawingml/2006/chartDrawing">
    <cdr:from>
      <cdr:x>0.14615</cdr:x>
      <cdr:y>0.14738</cdr:y>
    </cdr:from>
    <cdr:to>
      <cdr:x>0.20049</cdr:x>
      <cdr:y>0.30894</cdr:y>
    </cdr:to>
    <cdr:cxnSp macro="">
      <cdr:nvCxnSpPr>
        <cdr:cNvPr id="23" name="Verbindingslijn: gekromd 22">
          <a:extLst xmlns:a="http://schemas.openxmlformats.org/drawingml/2006/main">
            <a:ext uri="{FF2B5EF4-FFF2-40B4-BE49-F238E27FC236}">
              <a16:creationId xmlns:a16="http://schemas.microsoft.com/office/drawing/2014/main" id="{F8750B6B-E3B0-458F-AC78-2689A0EFAB98}"/>
            </a:ext>
          </a:extLst>
        </cdr:cNvPr>
        <cdr:cNvCxnSpPr/>
      </cdr:nvCxnSpPr>
      <cdr:spPr bwMode="auto">
        <a:xfrm xmlns:a="http://schemas.openxmlformats.org/drawingml/2006/main" rot="16200000" flipV="1">
          <a:off x="759320" y="695901"/>
          <a:ext cx="610983" cy="333899"/>
        </a:xfrm>
        <a:prstGeom xmlns:a="http://schemas.openxmlformats.org/drawingml/2006/main" prst="curvedConnector3">
          <a:avLst>
            <a:gd name="adj1" fmla="val 6677"/>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0F870-413C-40F5-BE2A-87EFF8013EB4}" type="datetimeFigureOut">
              <a:rPr lang="nl-NL" smtClean="0"/>
              <a:t>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EA854-973A-4E3C-BE22-9EE892E62A47}" type="slidenum">
              <a:rPr lang="nl-NL" smtClean="0"/>
              <a:t>‹nr.›</a:t>
            </a:fld>
            <a:endParaRPr lang="nl-NL"/>
          </a:p>
        </p:txBody>
      </p:sp>
    </p:spTree>
    <p:extLst>
      <p:ext uri="{BB962C8B-B14F-4D97-AF65-F5344CB8AC3E}">
        <p14:creationId xmlns:p14="http://schemas.microsoft.com/office/powerpoint/2010/main" val="200251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0E4CA-E37D-46D0-AC13-6CF2A9F9AC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2C71E7-93E7-48CB-AAB8-B63A0291A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1E0E64A-A535-48F4-B11A-8D1DC10B73E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5" name="Tijdelijke aanduiding voor voettekst 4">
            <a:extLst>
              <a:ext uri="{FF2B5EF4-FFF2-40B4-BE49-F238E27FC236}">
                <a16:creationId xmlns:a16="http://schemas.microsoft.com/office/drawing/2014/main" id="{E80BF9ED-7D3D-40FE-9074-9AF7A574237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50924D45-DA95-4558-B175-84CB003268AF}"/>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196605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1661-07FC-424F-85EC-323B4095F8E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CBC5BAB-EFC3-49B3-891B-B4B9DDBD77C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0660A1-F4E8-4DFA-9D7F-A8853179F2EE}"/>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5" name="Tijdelijke aanduiding voor voettekst 4">
            <a:extLst>
              <a:ext uri="{FF2B5EF4-FFF2-40B4-BE49-F238E27FC236}">
                <a16:creationId xmlns:a16="http://schemas.microsoft.com/office/drawing/2014/main" id="{074D695C-56C1-4C97-97E5-7FECBB32097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3108E6A-08E6-4034-B521-707984E77874}"/>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109618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CAD7B76-4128-4197-ADC0-9A4EB7F47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998E8-BC54-494D-BB21-2C7E2C7D088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8804BE-EAD4-49B5-BDC5-97FC0D024A13}"/>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5" name="Tijdelijke aanduiding voor voettekst 4">
            <a:extLst>
              <a:ext uri="{FF2B5EF4-FFF2-40B4-BE49-F238E27FC236}">
                <a16:creationId xmlns:a16="http://schemas.microsoft.com/office/drawing/2014/main" id="{24A88FBD-2AEF-4F2A-B969-0E34D4CD5F0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EB8C5E49-DF23-43FF-8FFC-B60D7D37034D}"/>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47476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1E0E64A-A535-48F4-B11A-8D1DC10B73E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5" name="Tijdelijke aanduiding voor voettekst 4">
            <a:extLst>
              <a:ext uri="{FF2B5EF4-FFF2-40B4-BE49-F238E27FC236}">
                <a16:creationId xmlns:a16="http://schemas.microsoft.com/office/drawing/2014/main" id="{E80BF9ED-7D3D-40FE-9074-9AF7A574237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50924D45-DA95-4558-B175-84CB003268AF}"/>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108696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8A0A3-9C0A-4D3D-8542-A91C73233144}"/>
              </a:ext>
            </a:extLst>
          </p:cNvPr>
          <p:cNvSpPr>
            <a:spLocks noGrp="1"/>
          </p:cNvSpPr>
          <p:nvPr>
            <p:ph type="title"/>
          </p:nvPr>
        </p:nvSpPr>
        <p:spPr/>
        <p:txBody>
          <a:bodyPr/>
          <a:lstStyle>
            <a:lvl1pPr>
              <a:defRPr>
                <a:solidFill>
                  <a:srgbClr val="335377"/>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07AA85C4-7732-4C6B-B9CC-B9C86309AD5D}"/>
              </a:ext>
            </a:extLst>
          </p:cNvPr>
          <p:cNvSpPr>
            <a:spLocks noGrp="1"/>
          </p:cNvSpPr>
          <p:nvPr>
            <p:ph idx="1"/>
          </p:nvPr>
        </p:nvSpPr>
        <p:spPr/>
        <p:txBody>
          <a:bodyPr/>
          <a:lstStyle>
            <a:lvl1pPr>
              <a:defRPr>
                <a:solidFill>
                  <a:srgbClr val="335377"/>
                </a:solidFill>
              </a:defRPr>
            </a:lvl1pPr>
            <a:lvl2pPr>
              <a:defRPr>
                <a:solidFill>
                  <a:srgbClr val="335377"/>
                </a:solidFill>
              </a:defRPr>
            </a:lvl2pPr>
            <a:lvl3pPr>
              <a:defRPr>
                <a:solidFill>
                  <a:srgbClr val="335377"/>
                </a:solidFill>
              </a:defRPr>
            </a:lvl3pPr>
            <a:lvl4pPr>
              <a:defRPr>
                <a:solidFill>
                  <a:srgbClr val="335377"/>
                </a:solidFill>
              </a:defRPr>
            </a:lvl4pPr>
            <a:lvl5pPr>
              <a:defRPr>
                <a:solidFill>
                  <a:srgbClr val="335377"/>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A5BDD36-29D5-4EB0-A153-74DDF36A5AE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dirty="0"/>
          </a:p>
        </p:txBody>
      </p:sp>
      <p:sp>
        <p:nvSpPr>
          <p:cNvPr id="5" name="Tijdelijke aanduiding voor voettekst 4">
            <a:extLst>
              <a:ext uri="{FF2B5EF4-FFF2-40B4-BE49-F238E27FC236}">
                <a16:creationId xmlns:a16="http://schemas.microsoft.com/office/drawing/2014/main" id="{0D959803-9CA3-4EBA-B25F-09544F431E9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94BE403-B8C9-410E-9C71-E4F8959517DE}"/>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993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EFF82-548B-4FA6-A92E-D57F7514FFC1}"/>
              </a:ext>
            </a:extLst>
          </p:cNvPr>
          <p:cNvSpPr>
            <a:spLocks noGrp="1"/>
          </p:cNvSpPr>
          <p:nvPr>
            <p:ph type="title"/>
          </p:nvPr>
        </p:nvSpPr>
        <p:spPr>
          <a:xfrm>
            <a:off x="831850" y="1709738"/>
            <a:ext cx="10515600" cy="2852737"/>
          </a:xfrm>
        </p:spPr>
        <p:txBody>
          <a:bodyPr anchor="b"/>
          <a:lstStyle>
            <a:lvl1pPr>
              <a:defRPr sz="6000">
                <a:solidFill>
                  <a:srgbClr val="335377"/>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DFAAF4D8-6B64-4370-8253-9618612A2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D525EC62-EC8D-422E-8402-23290031867C}"/>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5" name="Tijdelijke aanduiding voor voettekst 4">
            <a:extLst>
              <a:ext uri="{FF2B5EF4-FFF2-40B4-BE49-F238E27FC236}">
                <a16:creationId xmlns:a16="http://schemas.microsoft.com/office/drawing/2014/main" id="{7DFBA5C4-A488-40FF-A5AA-AC084C5E71A1}"/>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3A5A887C-597C-443C-9080-8206782C47E4}"/>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65606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E4445-4983-4B9A-B923-C898CBDD41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FA5D97-5A4C-48A9-935F-D53895F6CC3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17839D-7265-47A0-9360-D102EB163EA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A33D14-5862-4A04-9B3B-F82E6189E2EE}"/>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6" name="Tijdelijke aanduiding voor voettekst 5">
            <a:extLst>
              <a:ext uri="{FF2B5EF4-FFF2-40B4-BE49-F238E27FC236}">
                <a16:creationId xmlns:a16="http://schemas.microsoft.com/office/drawing/2014/main" id="{774FCA70-3161-4826-BFC2-A2DDAA78DE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19D541BB-46CE-4C86-8732-F778102A859A}"/>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2644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1E2A9-9348-4E8E-9855-085CC59084F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C96296-3276-4CAE-977F-669022F19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AD7ED25-27D9-4733-90A3-61F5D3222F3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02531A-E8DF-4627-8BDD-C64925A97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8DDB65E-812A-4533-93DF-376BF407B26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4FA313-4202-4506-80EE-EAA1D9F7A0B8}"/>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8" name="Tijdelijke aanduiding voor voettekst 7">
            <a:extLst>
              <a:ext uri="{FF2B5EF4-FFF2-40B4-BE49-F238E27FC236}">
                <a16:creationId xmlns:a16="http://schemas.microsoft.com/office/drawing/2014/main" id="{E906C8BE-8196-4326-8D76-C99D23A2EE17}"/>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E9037B90-2DE1-4472-A305-8C0B09709FDE}"/>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82009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595D6-4829-40D0-9AB9-D43AC5E4504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00AB1A2-D28B-41CA-B981-FD4859020A90}"/>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4" name="Tijdelijke aanduiding voor voettekst 3">
            <a:extLst>
              <a:ext uri="{FF2B5EF4-FFF2-40B4-BE49-F238E27FC236}">
                <a16:creationId xmlns:a16="http://schemas.microsoft.com/office/drawing/2014/main" id="{5D44D96B-5A62-4303-B3F4-0435BFE0898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75F77377-1780-4C79-9163-5E604E05140C}"/>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52170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5FCBE02-5E53-4665-8C13-FCEB683B0712}"/>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3" name="Tijdelijke aanduiding voor voettekst 2">
            <a:extLst>
              <a:ext uri="{FF2B5EF4-FFF2-40B4-BE49-F238E27FC236}">
                <a16:creationId xmlns:a16="http://schemas.microsoft.com/office/drawing/2014/main" id="{DBBFC88A-AF5A-4AF1-8E2B-410FD45D79C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F7791095-8993-4504-972C-C2B8E133D1EC}"/>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36845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49F6C-7376-4841-85AB-61ABD3F70C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CD100A7-C18C-4DB1-8125-C409CAB58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AB6FF62-2182-45A1-A94A-C96F36629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AD99293-9CE2-4D44-86FD-4049A2591CC9}"/>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6" name="Tijdelijke aanduiding voor voettekst 5">
            <a:extLst>
              <a:ext uri="{FF2B5EF4-FFF2-40B4-BE49-F238E27FC236}">
                <a16:creationId xmlns:a16="http://schemas.microsoft.com/office/drawing/2014/main" id="{EE6169C5-0D11-4A09-9F8A-4E0622FFBFB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F62705EF-4485-41AC-9186-2E986D5CBF30}"/>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417844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66D42-1A31-4259-B0BE-79BC9EE09C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093C88-62A8-4056-9793-18A0C656D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F73CB3-C1B8-4437-8FB9-8907A185B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1A2B96-A75E-4887-8F1B-DC585B44F371}"/>
              </a:ext>
            </a:extLst>
          </p:cNvPr>
          <p:cNvSpPr>
            <a:spLocks noGrp="1"/>
          </p:cNvSpPr>
          <p:nvPr>
            <p:ph type="dt" sz="half" idx="10"/>
          </p:nvPr>
        </p:nvSpPr>
        <p:spPr>
          <a:xfrm>
            <a:off x="838200" y="6356350"/>
            <a:ext cx="2743200" cy="365125"/>
          </a:xfrm>
          <a:prstGeom prst="rect">
            <a:avLst/>
          </a:prstGeom>
        </p:spPr>
        <p:txBody>
          <a:bodyPr/>
          <a:lstStyle/>
          <a:p>
            <a:fld id="{95869A93-9D81-49AD-9A54-1D01ADF0F51E}" type="datetimeFigureOut">
              <a:rPr lang="nl-NL" smtClean="0"/>
              <a:t>8-11-2019</a:t>
            </a:fld>
            <a:endParaRPr lang="nl-NL"/>
          </a:p>
        </p:txBody>
      </p:sp>
      <p:sp>
        <p:nvSpPr>
          <p:cNvPr id="6" name="Tijdelijke aanduiding voor voettekst 5">
            <a:extLst>
              <a:ext uri="{FF2B5EF4-FFF2-40B4-BE49-F238E27FC236}">
                <a16:creationId xmlns:a16="http://schemas.microsoft.com/office/drawing/2014/main" id="{0C09D34A-E815-4C23-A1C9-F2F9E32017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E5CC8B0-6B43-46AE-9537-BA3F91130667}"/>
              </a:ext>
            </a:extLst>
          </p:cNvPr>
          <p:cNvSpPr>
            <a:spLocks noGrp="1"/>
          </p:cNvSpPr>
          <p:nvPr>
            <p:ph type="sldNum" sz="quarter" idx="12"/>
          </p:nvPr>
        </p:nvSpPr>
        <p:spPr>
          <a:xfrm>
            <a:off x="4724400" y="6362700"/>
            <a:ext cx="2743200" cy="365125"/>
          </a:xfrm>
          <a:prstGeom prst="rect">
            <a:avLst/>
          </a:prstGeom>
        </p:spPr>
        <p:txBody>
          <a:bodyPr/>
          <a:lstStyle/>
          <a:p>
            <a:fld id="{3A904C30-9A30-4CF9-966C-BCAE0FA86F9F}" type="slidenum">
              <a:rPr lang="nl-NL" smtClean="0"/>
              <a:t>‹nr.›</a:t>
            </a:fld>
            <a:endParaRPr lang="nl-NL"/>
          </a:p>
        </p:txBody>
      </p:sp>
    </p:spTree>
    <p:extLst>
      <p:ext uri="{BB962C8B-B14F-4D97-AF65-F5344CB8AC3E}">
        <p14:creationId xmlns:p14="http://schemas.microsoft.com/office/powerpoint/2010/main" val="292458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E1552DA-19DF-4DF6-98BC-75355E43F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4AF72AA-7E17-49A4-B17C-5AAA9CA4E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Rechthoek 6">
            <a:extLst>
              <a:ext uri="{FF2B5EF4-FFF2-40B4-BE49-F238E27FC236}">
                <a16:creationId xmlns:a16="http://schemas.microsoft.com/office/drawing/2014/main" id="{382A8C9D-CABD-43B5-9A2F-DF7A998C3887}"/>
              </a:ext>
            </a:extLst>
          </p:cNvPr>
          <p:cNvSpPr/>
          <p:nvPr userDrawn="1"/>
        </p:nvSpPr>
        <p:spPr>
          <a:xfrm>
            <a:off x="0" y="5673378"/>
            <a:ext cx="12192000" cy="484981"/>
          </a:xfrm>
          <a:prstGeom prst="rect">
            <a:avLst/>
          </a:prstGeom>
          <a:solidFill>
            <a:srgbClr val="E3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82039917-BC8D-40E3-91A5-8B2687A72CD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43975" y="6273453"/>
            <a:ext cx="3095625" cy="473422"/>
          </a:xfrm>
          <a:prstGeom prst="rect">
            <a:avLst/>
          </a:prstGeom>
        </p:spPr>
      </p:pic>
    </p:spTree>
    <p:extLst>
      <p:ext uri="{BB962C8B-B14F-4D97-AF65-F5344CB8AC3E}">
        <p14:creationId xmlns:p14="http://schemas.microsoft.com/office/powerpoint/2010/main" val="411619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C6CC8-1B7B-4F0C-9D7C-097B7B8CD023}"/>
              </a:ext>
            </a:extLst>
          </p:cNvPr>
          <p:cNvSpPr>
            <a:spLocks noGrp="1"/>
          </p:cNvSpPr>
          <p:nvPr>
            <p:ph type="ctrTitle"/>
          </p:nvPr>
        </p:nvSpPr>
        <p:spPr>
          <a:xfrm>
            <a:off x="660400" y="406400"/>
            <a:ext cx="9984946" cy="2387600"/>
          </a:xfrm>
        </p:spPr>
        <p:txBody>
          <a:bodyPr>
            <a:noAutofit/>
          </a:bodyPr>
          <a:lstStyle/>
          <a:p>
            <a:pPr algn="l"/>
            <a:r>
              <a:rPr lang="nl-NL" sz="4800" dirty="0">
                <a:solidFill>
                  <a:srgbClr val="335377"/>
                </a:solidFill>
              </a:rPr>
              <a:t>Meting van doelmatigheid en doeltreffendheid bij </a:t>
            </a:r>
            <a:r>
              <a:rPr lang="nl-NL" sz="4800" dirty="0" err="1">
                <a:solidFill>
                  <a:srgbClr val="335377"/>
                </a:solidFill>
              </a:rPr>
              <a:t>zbo’s</a:t>
            </a:r>
            <a:endParaRPr lang="nl-NL" sz="4800" dirty="0">
              <a:solidFill>
                <a:srgbClr val="E3B813"/>
              </a:solidFill>
            </a:endParaRPr>
          </a:p>
        </p:txBody>
      </p:sp>
      <p:sp>
        <p:nvSpPr>
          <p:cNvPr id="3" name="Ondertitel 2">
            <a:extLst>
              <a:ext uri="{FF2B5EF4-FFF2-40B4-BE49-F238E27FC236}">
                <a16:creationId xmlns:a16="http://schemas.microsoft.com/office/drawing/2014/main" id="{BB4B1B4C-8FB8-4633-AAB0-69DD77400D0D}"/>
              </a:ext>
            </a:extLst>
          </p:cNvPr>
          <p:cNvSpPr>
            <a:spLocks noGrp="1"/>
          </p:cNvSpPr>
          <p:nvPr>
            <p:ph type="subTitle" idx="1"/>
          </p:nvPr>
        </p:nvSpPr>
        <p:spPr>
          <a:xfrm>
            <a:off x="660400" y="2794000"/>
            <a:ext cx="9144000" cy="1655762"/>
          </a:xfrm>
        </p:spPr>
        <p:txBody>
          <a:bodyPr>
            <a:normAutofit/>
          </a:bodyPr>
          <a:lstStyle/>
          <a:p>
            <a:pPr algn="l"/>
            <a:r>
              <a:rPr lang="nl-NL" dirty="0">
                <a:solidFill>
                  <a:srgbClr val="E3B813"/>
                </a:solidFill>
              </a:rPr>
              <a:t>Workshop</a:t>
            </a:r>
            <a:endParaRPr lang="nl-NL" dirty="0"/>
          </a:p>
        </p:txBody>
      </p:sp>
      <p:sp>
        <p:nvSpPr>
          <p:cNvPr id="4" name="Ondertitel 2">
            <a:extLst>
              <a:ext uri="{FF2B5EF4-FFF2-40B4-BE49-F238E27FC236}">
                <a16:creationId xmlns:a16="http://schemas.microsoft.com/office/drawing/2014/main" id="{20FF5CD9-845D-4577-B9BC-D475E71B36A0}"/>
              </a:ext>
            </a:extLst>
          </p:cNvPr>
          <p:cNvSpPr txBox="1">
            <a:spLocks/>
          </p:cNvSpPr>
          <p:nvPr/>
        </p:nvSpPr>
        <p:spPr>
          <a:xfrm>
            <a:off x="660400" y="3234725"/>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dirty="0"/>
          </a:p>
          <a:p>
            <a:pPr algn="l"/>
            <a:r>
              <a:rPr lang="nl-NL" dirty="0">
                <a:solidFill>
                  <a:srgbClr val="335377"/>
                </a:solidFill>
              </a:rPr>
              <a:t>IPSE Studies/BZK</a:t>
            </a:r>
          </a:p>
          <a:p>
            <a:pPr algn="l"/>
            <a:r>
              <a:rPr lang="nl-NL" dirty="0">
                <a:solidFill>
                  <a:srgbClr val="335377"/>
                </a:solidFill>
              </a:rPr>
              <a:t>New Babylon, 29 oktober 2019</a:t>
            </a:r>
          </a:p>
          <a:p>
            <a:pPr algn="l"/>
            <a:endParaRPr lang="nl-NL" dirty="0">
              <a:solidFill>
                <a:srgbClr val="335377"/>
              </a:solidFill>
            </a:endParaRPr>
          </a:p>
          <a:p>
            <a:pPr algn="l"/>
            <a:r>
              <a:rPr lang="nl-NL" i="1" dirty="0">
                <a:solidFill>
                  <a:srgbClr val="E3B813"/>
                </a:solidFill>
              </a:rPr>
              <a:t>In deze versie zijn de slides waarop voorlopige uitkomsten stonden van het onderzoek naar de productiviteitsontwikkeling bij IND, CJIB, SVB, RDW, Kadaster weggelaten</a:t>
            </a:r>
            <a:endParaRPr lang="nl-NL" dirty="0">
              <a:solidFill>
                <a:srgbClr val="335377"/>
              </a:solidFill>
            </a:endParaRPr>
          </a:p>
        </p:txBody>
      </p:sp>
    </p:spTree>
    <p:extLst>
      <p:ext uri="{BB962C8B-B14F-4D97-AF65-F5344CB8AC3E}">
        <p14:creationId xmlns:p14="http://schemas.microsoft.com/office/powerpoint/2010/main" val="198315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B52C9-948F-2B47-82AF-5AB816288529}"/>
              </a:ext>
            </a:extLst>
          </p:cNvPr>
          <p:cNvSpPr>
            <a:spLocks noGrp="1"/>
          </p:cNvSpPr>
          <p:nvPr>
            <p:ph type="title"/>
          </p:nvPr>
        </p:nvSpPr>
        <p:spPr/>
        <p:txBody>
          <a:bodyPr/>
          <a:lstStyle/>
          <a:p>
            <a:r>
              <a:rPr lang="nl-NL" dirty="0"/>
              <a:t>Kostendoelmatigheid</a:t>
            </a:r>
          </a:p>
        </p:txBody>
      </p:sp>
      <p:sp>
        <p:nvSpPr>
          <p:cNvPr id="5" name="Tijdelijke aanduiding voor inhoud 4">
            <a:extLst>
              <a:ext uri="{FF2B5EF4-FFF2-40B4-BE49-F238E27FC236}">
                <a16:creationId xmlns:a16="http://schemas.microsoft.com/office/drawing/2014/main" id="{654C1B1F-05FA-4481-8763-2BC9D1288294}"/>
              </a:ext>
            </a:extLst>
          </p:cNvPr>
          <p:cNvSpPr>
            <a:spLocks noGrp="1"/>
          </p:cNvSpPr>
          <p:nvPr>
            <p:ph idx="1"/>
          </p:nvPr>
        </p:nvSpPr>
        <p:spPr>
          <a:xfrm>
            <a:off x="812802" y="1686007"/>
            <a:ext cx="4994422" cy="4351338"/>
          </a:xfrm>
        </p:spPr>
        <p:txBody>
          <a:bodyPr/>
          <a:lstStyle/>
          <a:p>
            <a:pPr marL="0" indent="0">
              <a:buNone/>
            </a:pPr>
            <a:r>
              <a:rPr lang="nl-NL" dirty="0"/>
              <a:t>De </a:t>
            </a:r>
            <a:r>
              <a:rPr lang="nl-NL" b="1" dirty="0"/>
              <a:t>kostendoelmatigheid</a:t>
            </a:r>
            <a:r>
              <a:rPr lang="nl-NL" dirty="0"/>
              <a:t> geeft de verhouding weer tussen de </a:t>
            </a:r>
            <a:r>
              <a:rPr lang="nl-NL" b="1" dirty="0"/>
              <a:t>laagst haalbare </a:t>
            </a:r>
            <a:r>
              <a:rPr lang="nl-NL" dirty="0"/>
              <a:t>en </a:t>
            </a:r>
            <a:r>
              <a:rPr lang="nl-NL" b="1" dirty="0"/>
              <a:t>feitelijke</a:t>
            </a:r>
            <a:r>
              <a:rPr lang="nl-NL" dirty="0"/>
              <a:t> kosten</a:t>
            </a:r>
          </a:p>
          <a:p>
            <a:pPr marL="0" indent="0">
              <a:buNone/>
            </a:pPr>
            <a:endParaRPr lang="nl-NL" dirty="0"/>
          </a:p>
        </p:txBody>
      </p:sp>
      <p:sp>
        <p:nvSpPr>
          <p:cNvPr id="31" name="Freeform 9">
            <a:extLst>
              <a:ext uri="{FF2B5EF4-FFF2-40B4-BE49-F238E27FC236}">
                <a16:creationId xmlns:a16="http://schemas.microsoft.com/office/drawing/2014/main" id="{CD24F375-DA66-4790-8197-626949B04450}"/>
              </a:ext>
            </a:extLst>
          </p:cNvPr>
          <p:cNvSpPr>
            <a:spLocks/>
          </p:cNvSpPr>
          <p:nvPr/>
        </p:nvSpPr>
        <p:spPr bwMode="auto">
          <a:xfrm>
            <a:off x="6393012" y="1686007"/>
            <a:ext cx="4146550" cy="3267075"/>
          </a:xfrm>
          <a:custGeom>
            <a:avLst/>
            <a:gdLst>
              <a:gd name="T0" fmla="*/ 0 w 2612"/>
              <a:gd name="T1" fmla="*/ 0 h 2058"/>
              <a:gd name="T2" fmla="*/ 0 w 2612"/>
              <a:gd name="T3" fmla="*/ 2147483647 h 2058"/>
              <a:gd name="T4" fmla="*/ 2147483647 w 2612"/>
              <a:gd name="T5" fmla="*/ 2147483647 h 2058"/>
              <a:gd name="T6" fmla="*/ 0 60000 65536"/>
              <a:gd name="T7" fmla="*/ 0 60000 65536"/>
              <a:gd name="T8" fmla="*/ 0 60000 65536"/>
            </a:gdLst>
            <a:ahLst/>
            <a:cxnLst>
              <a:cxn ang="T6">
                <a:pos x="T0" y="T1"/>
              </a:cxn>
              <a:cxn ang="T7">
                <a:pos x="T2" y="T3"/>
              </a:cxn>
              <a:cxn ang="T8">
                <a:pos x="T4" y="T5"/>
              </a:cxn>
            </a:cxnLst>
            <a:rect l="0" t="0" r="r" b="b"/>
            <a:pathLst>
              <a:path w="2612" h="2058">
                <a:moveTo>
                  <a:pt x="0" y="0"/>
                </a:moveTo>
                <a:lnTo>
                  <a:pt x="0" y="2058"/>
                </a:lnTo>
                <a:lnTo>
                  <a:pt x="2612" y="2058"/>
                </a:ln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2" name="Rectangle 11">
            <a:extLst>
              <a:ext uri="{FF2B5EF4-FFF2-40B4-BE49-F238E27FC236}">
                <a16:creationId xmlns:a16="http://schemas.microsoft.com/office/drawing/2014/main" id="{A7F0E0C5-5B80-4079-856C-AECAF6CF9F36}"/>
              </a:ext>
            </a:extLst>
          </p:cNvPr>
          <p:cNvSpPr>
            <a:spLocks noChangeArrowheads="1"/>
          </p:cNvSpPr>
          <p:nvPr/>
        </p:nvSpPr>
        <p:spPr bwMode="auto">
          <a:xfrm>
            <a:off x="7750324" y="5115007"/>
            <a:ext cx="1025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nl-NL" sz="2000" b="0" dirty="0" err="1">
                <a:solidFill>
                  <a:srgbClr val="000000"/>
                </a:solidFill>
                <a:latin typeface="Calibri" pitchFamily="34" charset="0"/>
              </a:rPr>
              <a:t>Productie</a:t>
            </a:r>
            <a:endParaRPr lang="en-US" altLang="nl-NL" b="0" dirty="0"/>
          </a:p>
        </p:txBody>
      </p:sp>
      <p:sp>
        <p:nvSpPr>
          <p:cNvPr id="33" name="Oval 22">
            <a:extLst>
              <a:ext uri="{FF2B5EF4-FFF2-40B4-BE49-F238E27FC236}">
                <a16:creationId xmlns:a16="http://schemas.microsoft.com/office/drawing/2014/main" id="{738D9D49-9E96-4E43-BD26-38FFFC15326F}"/>
              </a:ext>
            </a:extLst>
          </p:cNvPr>
          <p:cNvSpPr>
            <a:spLocks noChangeArrowheads="1"/>
          </p:cNvSpPr>
          <p:nvPr/>
        </p:nvSpPr>
        <p:spPr bwMode="auto">
          <a:xfrm>
            <a:off x="7575699" y="299252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4" name="Oval 26">
            <a:extLst>
              <a:ext uri="{FF2B5EF4-FFF2-40B4-BE49-F238E27FC236}">
                <a16:creationId xmlns:a16="http://schemas.microsoft.com/office/drawing/2014/main" id="{422D6DFE-BAD7-44C1-A00F-00810BB31D6D}"/>
              </a:ext>
            </a:extLst>
          </p:cNvPr>
          <p:cNvSpPr>
            <a:spLocks noChangeArrowheads="1"/>
          </p:cNvSpPr>
          <p:nvPr/>
        </p:nvSpPr>
        <p:spPr bwMode="auto">
          <a:xfrm>
            <a:off x="8712349" y="3167145"/>
            <a:ext cx="88900" cy="87312"/>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5" name="Oval 32">
            <a:extLst>
              <a:ext uri="{FF2B5EF4-FFF2-40B4-BE49-F238E27FC236}">
                <a16:creationId xmlns:a16="http://schemas.microsoft.com/office/drawing/2014/main" id="{00EB1786-40BA-44E1-A7C7-65161D523CFE}"/>
              </a:ext>
            </a:extLst>
          </p:cNvPr>
          <p:cNvSpPr>
            <a:spLocks noChangeArrowheads="1"/>
          </p:cNvSpPr>
          <p:nvPr/>
        </p:nvSpPr>
        <p:spPr bwMode="auto">
          <a:xfrm>
            <a:off x="7308999" y="3206832"/>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6" name="Oval 38">
            <a:extLst>
              <a:ext uri="{FF2B5EF4-FFF2-40B4-BE49-F238E27FC236}">
                <a16:creationId xmlns:a16="http://schemas.microsoft.com/office/drawing/2014/main" id="{ABC0A687-5781-4CEC-A521-D027FAE9E0B3}"/>
              </a:ext>
            </a:extLst>
          </p:cNvPr>
          <p:cNvSpPr>
            <a:spLocks noChangeArrowheads="1"/>
          </p:cNvSpPr>
          <p:nvPr/>
        </p:nvSpPr>
        <p:spPr bwMode="auto">
          <a:xfrm>
            <a:off x="8458349" y="290362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7" name="Oval 32">
            <a:extLst>
              <a:ext uri="{FF2B5EF4-FFF2-40B4-BE49-F238E27FC236}">
                <a16:creationId xmlns:a16="http://schemas.microsoft.com/office/drawing/2014/main" id="{F363645F-056F-468E-8A2B-85508E4AA00C}"/>
              </a:ext>
            </a:extLst>
          </p:cNvPr>
          <p:cNvSpPr>
            <a:spLocks noChangeArrowheads="1"/>
          </p:cNvSpPr>
          <p:nvPr/>
        </p:nvSpPr>
        <p:spPr bwMode="auto">
          <a:xfrm>
            <a:off x="7397899" y="344972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8" name="Oval 32">
            <a:extLst>
              <a:ext uri="{FF2B5EF4-FFF2-40B4-BE49-F238E27FC236}">
                <a16:creationId xmlns:a16="http://schemas.microsoft.com/office/drawing/2014/main" id="{3B90C762-D886-4F39-A5C8-2E5147F8802E}"/>
              </a:ext>
            </a:extLst>
          </p:cNvPr>
          <p:cNvSpPr>
            <a:spLocks noChangeArrowheads="1"/>
          </p:cNvSpPr>
          <p:nvPr/>
        </p:nvSpPr>
        <p:spPr bwMode="auto">
          <a:xfrm>
            <a:off x="6934349" y="380532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39" name="Oval 32">
            <a:extLst>
              <a:ext uri="{FF2B5EF4-FFF2-40B4-BE49-F238E27FC236}">
                <a16:creationId xmlns:a16="http://schemas.microsoft.com/office/drawing/2014/main" id="{16538B23-0DE1-43F0-AF42-BC6A88C45E76}"/>
              </a:ext>
            </a:extLst>
          </p:cNvPr>
          <p:cNvSpPr>
            <a:spLocks noChangeArrowheads="1"/>
          </p:cNvSpPr>
          <p:nvPr/>
        </p:nvSpPr>
        <p:spPr bwMode="auto">
          <a:xfrm>
            <a:off x="7007374" y="32274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0" name="Oval 32">
            <a:extLst>
              <a:ext uri="{FF2B5EF4-FFF2-40B4-BE49-F238E27FC236}">
                <a16:creationId xmlns:a16="http://schemas.microsoft.com/office/drawing/2014/main" id="{C006F9D5-40A4-4C83-B68B-686039CACF55}"/>
              </a:ext>
            </a:extLst>
          </p:cNvPr>
          <p:cNvSpPr>
            <a:spLocks noChangeArrowheads="1"/>
          </p:cNvSpPr>
          <p:nvPr/>
        </p:nvSpPr>
        <p:spPr bwMode="auto">
          <a:xfrm>
            <a:off x="7905899" y="2919495"/>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1" name="Oval 32">
            <a:extLst>
              <a:ext uri="{FF2B5EF4-FFF2-40B4-BE49-F238E27FC236}">
                <a16:creationId xmlns:a16="http://schemas.microsoft.com/office/drawing/2014/main" id="{AD9BFB3E-7672-42DF-9843-6C975573F1C3}"/>
              </a:ext>
            </a:extLst>
          </p:cNvPr>
          <p:cNvSpPr>
            <a:spLocks noChangeArrowheads="1"/>
          </p:cNvSpPr>
          <p:nvPr/>
        </p:nvSpPr>
        <p:spPr bwMode="auto">
          <a:xfrm>
            <a:off x="7886849" y="36973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2" name="Oval 32">
            <a:extLst>
              <a:ext uri="{FF2B5EF4-FFF2-40B4-BE49-F238E27FC236}">
                <a16:creationId xmlns:a16="http://schemas.microsoft.com/office/drawing/2014/main" id="{6C1A6609-0250-4812-AFA5-C707F026132D}"/>
              </a:ext>
            </a:extLst>
          </p:cNvPr>
          <p:cNvSpPr>
            <a:spLocks noChangeArrowheads="1"/>
          </p:cNvSpPr>
          <p:nvPr/>
        </p:nvSpPr>
        <p:spPr bwMode="auto">
          <a:xfrm>
            <a:off x="9582299" y="2660732"/>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3" name="Oval 32">
            <a:extLst>
              <a:ext uri="{FF2B5EF4-FFF2-40B4-BE49-F238E27FC236}">
                <a16:creationId xmlns:a16="http://schemas.microsoft.com/office/drawing/2014/main" id="{CDE7B313-47C3-4AAA-922F-49769EFD20EB}"/>
              </a:ext>
            </a:extLst>
          </p:cNvPr>
          <p:cNvSpPr>
            <a:spLocks noChangeArrowheads="1"/>
          </p:cNvSpPr>
          <p:nvPr/>
        </p:nvSpPr>
        <p:spPr bwMode="auto">
          <a:xfrm>
            <a:off x="9493399" y="20717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4" name="Oval 32">
            <a:extLst>
              <a:ext uri="{FF2B5EF4-FFF2-40B4-BE49-F238E27FC236}">
                <a16:creationId xmlns:a16="http://schemas.microsoft.com/office/drawing/2014/main" id="{A3921591-42A1-40A1-A3A6-21F84053A4DE}"/>
              </a:ext>
            </a:extLst>
          </p:cNvPr>
          <p:cNvSpPr>
            <a:spLocks noChangeArrowheads="1"/>
          </p:cNvSpPr>
          <p:nvPr/>
        </p:nvSpPr>
        <p:spPr bwMode="auto">
          <a:xfrm>
            <a:off x="8407549" y="34052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5" name="Oval 32">
            <a:extLst>
              <a:ext uri="{FF2B5EF4-FFF2-40B4-BE49-F238E27FC236}">
                <a16:creationId xmlns:a16="http://schemas.microsoft.com/office/drawing/2014/main" id="{72286D3E-0CE8-4729-8BF8-DEA1BA3D89EC}"/>
              </a:ext>
            </a:extLst>
          </p:cNvPr>
          <p:cNvSpPr>
            <a:spLocks noChangeArrowheads="1"/>
          </p:cNvSpPr>
          <p:nvPr/>
        </p:nvSpPr>
        <p:spPr bwMode="auto">
          <a:xfrm>
            <a:off x="8105924" y="31893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6" name="TextBox 5">
            <a:extLst>
              <a:ext uri="{FF2B5EF4-FFF2-40B4-BE49-F238E27FC236}">
                <a16:creationId xmlns:a16="http://schemas.microsoft.com/office/drawing/2014/main" id="{9B56E34A-5D23-4D6F-B696-3A2E8ABFA41C}"/>
              </a:ext>
            </a:extLst>
          </p:cNvPr>
          <p:cNvSpPr txBox="1">
            <a:spLocks noChangeArrowheads="1"/>
          </p:cNvSpPr>
          <p:nvPr/>
        </p:nvSpPr>
        <p:spPr bwMode="auto">
          <a:xfrm rot="-5400000">
            <a:off x="5441624" y="3085482"/>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nl-NL" altLang="nl-NL" sz="2000" b="0" dirty="0">
                <a:solidFill>
                  <a:srgbClr val="000000"/>
                </a:solidFill>
                <a:latin typeface="Calibri" pitchFamily="34" charset="0"/>
              </a:rPr>
              <a:t>Kosten</a:t>
            </a:r>
          </a:p>
        </p:txBody>
      </p:sp>
      <p:sp>
        <p:nvSpPr>
          <p:cNvPr id="47" name="Oval 38">
            <a:extLst>
              <a:ext uri="{FF2B5EF4-FFF2-40B4-BE49-F238E27FC236}">
                <a16:creationId xmlns:a16="http://schemas.microsoft.com/office/drawing/2014/main" id="{F1CADD6B-A32D-4105-A285-2ECE97539D1E}"/>
              </a:ext>
            </a:extLst>
          </p:cNvPr>
          <p:cNvSpPr>
            <a:spLocks noChangeArrowheads="1"/>
          </p:cNvSpPr>
          <p:nvPr/>
        </p:nvSpPr>
        <p:spPr bwMode="auto">
          <a:xfrm>
            <a:off x="8915549" y="2679782"/>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8" name="Oval 38">
            <a:extLst>
              <a:ext uri="{FF2B5EF4-FFF2-40B4-BE49-F238E27FC236}">
                <a16:creationId xmlns:a16="http://schemas.microsoft.com/office/drawing/2014/main" id="{6C928C78-816E-4C20-AF7A-13C6437F4EB6}"/>
              </a:ext>
            </a:extLst>
          </p:cNvPr>
          <p:cNvSpPr>
            <a:spLocks noChangeArrowheads="1"/>
          </p:cNvSpPr>
          <p:nvPr/>
        </p:nvSpPr>
        <p:spPr bwMode="auto">
          <a:xfrm>
            <a:off x="9194949" y="3133807"/>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49" name="Oval 38">
            <a:extLst>
              <a:ext uri="{FF2B5EF4-FFF2-40B4-BE49-F238E27FC236}">
                <a16:creationId xmlns:a16="http://schemas.microsoft.com/office/drawing/2014/main" id="{EF5AD35C-2E7D-4BE7-ABE9-DD47945E1338}"/>
              </a:ext>
            </a:extLst>
          </p:cNvPr>
          <p:cNvSpPr>
            <a:spLocks noChangeArrowheads="1"/>
          </p:cNvSpPr>
          <p:nvPr/>
        </p:nvSpPr>
        <p:spPr bwMode="auto">
          <a:xfrm>
            <a:off x="9325124" y="2716295"/>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50" name="Oval 38">
            <a:extLst>
              <a:ext uri="{FF2B5EF4-FFF2-40B4-BE49-F238E27FC236}">
                <a16:creationId xmlns:a16="http://schemas.microsoft.com/office/drawing/2014/main" id="{81176EA8-2C90-4DD7-98BB-DF21C175EC86}"/>
              </a:ext>
            </a:extLst>
          </p:cNvPr>
          <p:cNvSpPr>
            <a:spLocks noChangeArrowheads="1"/>
          </p:cNvSpPr>
          <p:nvPr/>
        </p:nvSpPr>
        <p:spPr bwMode="auto">
          <a:xfrm>
            <a:off x="9067949" y="2832182"/>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51" name="Oval 38">
            <a:extLst>
              <a:ext uri="{FF2B5EF4-FFF2-40B4-BE49-F238E27FC236}">
                <a16:creationId xmlns:a16="http://schemas.microsoft.com/office/drawing/2014/main" id="{B0FB6108-F522-41B0-8D73-056E3682ABE6}"/>
              </a:ext>
            </a:extLst>
          </p:cNvPr>
          <p:cNvSpPr>
            <a:spLocks noChangeArrowheads="1"/>
          </p:cNvSpPr>
          <p:nvPr/>
        </p:nvSpPr>
        <p:spPr bwMode="auto">
          <a:xfrm>
            <a:off x="9515624" y="24019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52" name="Oval 38">
            <a:extLst>
              <a:ext uri="{FF2B5EF4-FFF2-40B4-BE49-F238E27FC236}">
                <a16:creationId xmlns:a16="http://schemas.microsoft.com/office/drawing/2014/main" id="{8F623D02-1934-4758-9FBD-6C3E947C9867}"/>
              </a:ext>
            </a:extLst>
          </p:cNvPr>
          <p:cNvSpPr>
            <a:spLocks noChangeArrowheads="1"/>
          </p:cNvSpPr>
          <p:nvPr/>
        </p:nvSpPr>
        <p:spPr bwMode="auto">
          <a:xfrm>
            <a:off x="8623449" y="2622632"/>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53" name="Oval 38">
            <a:extLst>
              <a:ext uri="{FF2B5EF4-FFF2-40B4-BE49-F238E27FC236}">
                <a16:creationId xmlns:a16="http://schemas.microsoft.com/office/drawing/2014/main" id="{2D2561E7-0F16-4971-BC3F-79D1ACBC2793}"/>
              </a:ext>
            </a:extLst>
          </p:cNvPr>
          <p:cNvSpPr>
            <a:spLocks noChangeArrowheads="1"/>
          </p:cNvSpPr>
          <p:nvPr/>
        </p:nvSpPr>
        <p:spPr bwMode="auto">
          <a:xfrm>
            <a:off x="9215587" y="2373395"/>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sp>
        <p:nvSpPr>
          <p:cNvPr id="54" name="Oval 38">
            <a:extLst>
              <a:ext uri="{FF2B5EF4-FFF2-40B4-BE49-F238E27FC236}">
                <a16:creationId xmlns:a16="http://schemas.microsoft.com/office/drawing/2014/main" id="{EEA3D7A0-4A28-4182-8F25-AD5B184EA941}"/>
              </a:ext>
            </a:extLst>
          </p:cNvPr>
          <p:cNvSpPr>
            <a:spLocks noChangeArrowheads="1"/>
          </p:cNvSpPr>
          <p:nvPr/>
        </p:nvSpPr>
        <p:spPr bwMode="auto">
          <a:xfrm>
            <a:off x="6750199" y="3036970"/>
            <a:ext cx="88900" cy="88900"/>
          </a:xfrm>
          <a:prstGeom prst="ellipse">
            <a:avLst/>
          </a:prstGeom>
          <a:solidFill>
            <a:srgbClr val="000000"/>
          </a:solidFill>
          <a:ln w="0">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nl-NL" altLang="nl-NL"/>
          </a:p>
        </p:txBody>
      </p:sp>
      <p:cxnSp>
        <p:nvCxnSpPr>
          <p:cNvPr id="55" name="Straight Connector 3">
            <a:extLst>
              <a:ext uri="{FF2B5EF4-FFF2-40B4-BE49-F238E27FC236}">
                <a16:creationId xmlns:a16="http://schemas.microsoft.com/office/drawing/2014/main" id="{29176446-9350-4BE8-89E9-746C4D3DB969}"/>
              </a:ext>
            </a:extLst>
          </p:cNvPr>
          <p:cNvCxnSpPr/>
          <p:nvPr/>
        </p:nvCxnSpPr>
        <p:spPr bwMode="auto">
          <a:xfrm>
            <a:off x="8150374" y="3278270"/>
            <a:ext cx="0" cy="1674812"/>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7">
            <a:extLst>
              <a:ext uri="{FF2B5EF4-FFF2-40B4-BE49-F238E27FC236}">
                <a16:creationId xmlns:a16="http://schemas.microsoft.com/office/drawing/2014/main" id="{1C825688-4AE7-410C-BFAE-8E5B70004312}"/>
              </a:ext>
            </a:extLst>
          </p:cNvPr>
          <p:cNvCxnSpPr/>
          <p:nvPr/>
        </p:nvCxnSpPr>
        <p:spPr bwMode="auto">
          <a:xfrm flipH="1">
            <a:off x="6393012" y="3242551"/>
            <a:ext cx="1757362" cy="17462"/>
          </a:xfrm>
          <a:prstGeom prst="line">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24">
            <a:extLst>
              <a:ext uri="{FF2B5EF4-FFF2-40B4-BE49-F238E27FC236}">
                <a16:creationId xmlns:a16="http://schemas.microsoft.com/office/drawing/2014/main" id="{68690B28-20EE-48D7-9550-7AFF6665A98B}"/>
              </a:ext>
            </a:extLst>
          </p:cNvPr>
          <p:cNvSpPr/>
          <p:nvPr/>
        </p:nvSpPr>
        <p:spPr bwMode="auto">
          <a:xfrm rot="5400000">
            <a:off x="4955530" y="-1134656"/>
            <a:ext cx="3105150" cy="6192838"/>
          </a:xfrm>
          <a:prstGeom prst="arc">
            <a:avLst>
              <a:gd name="adj1" fmla="val 16341724"/>
              <a:gd name="adj2" fmla="val 21509043"/>
            </a:avLst>
          </a:prstGeom>
          <a:noFill/>
          <a:ln w="28575" cap="flat" cmpd="sng" algn="ctr">
            <a:solidFill>
              <a:schemeClr val="tx1"/>
            </a:solidFill>
            <a:prstDash val="solid"/>
            <a:round/>
            <a:headEnd type="none" w="med" len="med"/>
            <a:tailEnd type="none" w="med" len="med"/>
          </a:ln>
          <a:effectLst/>
        </p:spPr>
        <p:txBody>
          <a:bodyPr/>
          <a:lstStyle/>
          <a:p>
            <a:pPr>
              <a:defRPr/>
            </a:pPr>
            <a:endParaRPr lang="nl-NL"/>
          </a:p>
        </p:txBody>
      </p:sp>
    </p:spTree>
    <p:extLst>
      <p:ext uri="{BB962C8B-B14F-4D97-AF65-F5344CB8AC3E}">
        <p14:creationId xmlns:p14="http://schemas.microsoft.com/office/powerpoint/2010/main" val="1694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56"/>
                                        </p:tgtEl>
                                      </p:cBhvr>
                                    </p:animEffect>
                                    <p:set>
                                      <p:cBhvr>
                                        <p:cTn id="21" dur="1" fill="hold">
                                          <p:stCondLst>
                                            <p:cond delay="499"/>
                                          </p:stCondLst>
                                        </p:cTn>
                                        <p:tgtEl>
                                          <p:spTgt spid="5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1.94444E-6 7.40741E-7 L 0.00833 0.06458 " pathEditMode="relative" rAng="0" ptsTypes="AA">
                                      <p:cBhvr>
                                        <p:cTn id="70" dur="2000" fill="hold"/>
                                        <p:tgtEl>
                                          <p:spTgt spid="57"/>
                                        </p:tgtEl>
                                        <p:attrNameLst>
                                          <p:attrName>ppt_x</p:attrName>
                                          <p:attrName>ppt_y</p:attrName>
                                        </p:attrNameLst>
                                      </p:cBhvr>
                                      <p:rCtr x="417"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014CB-21CD-E64C-B9D6-78D13A4D7121}"/>
              </a:ext>
            </a:extLst>
          </p:cNvPr>
          <p:cNvSpPr>
            <a:spLocks noGrp="1"/>
          </p:cNvSpPr>
          <p:nvPr>
            <p:ph type="title"/>
          </p:nvPr>
        </p:nvSpPr>
        <p:spPr/>
        <p:txBody>
          <a:bodyPr/>
          <a:lstStyle/>
          <a:p>
            <a:r>
              <a:rPr lang="nl-NL" dirty="0"/>
              <a:t>Bij unieke organisaties is de doelmatigheid slecht meetbaar </a:t>
            </a:r>
          </a:p>
        </p:txBody>
      </p:sp>
      <p:sp>
        <p:nvSpPr>
          <p:cNvPr id="3" name="Tijdelijke aanduiding voor inhoud 2">
            <a:extLst>
              <a:ext uri="{FF2B5EF4-FFF2-40B4-BE49-F238E27FC236}">
                <a16:creationId xmlns:a16="http://schemas.microsoft.com/office/drawing/2014/main" id="{F469D632-E2B7-D842-B25E-D1B1A0EAC70E}"/>
              </a:ext>
            </a:extLst>
          </p:cNvPr>
          <p:cNvSpPr>
            <a:spLocks noGrp="1"/>
          </p:cNvSpPr>
          <p:nvPr>
            <p:ph idx="1"/>
          </p:nvPr>
        </p:nvSpPr>
        <p:spPr/>
        <p:txBody>
          <a:bodyPr/>
          <a:lstStyle/>
          <a:p>
            <a:r>
              <a:rPr lang="nl-NL" dirty="0"/>
              <a:t>Inschatten doelmatigheid vereist kennis over kostenminimum (of prestatiemaximum)</a:t>
            </a:r>
          </a:p>
          <a:p>
            <a:endParaRPr lang="nl-NL" dirty="0"/>
          </a:p>
          <a:p>
            <a:r>
              <a:rPr lang="nl-NL" dirty="0"/>
              <a:t>Wat zijn de “laagst” mogelijke kosten? </a:t>
            </a:r>
          </a:p>
          <a:p>
            <a:endParaRPr lang="nl-NL" dirty="0"/>
          </a:p>
          <a:p>
            <a:endParaRPr lang="nl-NL" dirty="0"/>
          </a:p>
          <a:p>
            <a:endParaRPr lang="nl-NL" dirty="0"/>
          </a:p>
        </p:txBody>
      </p:sp>
    </p:spTree>
    <p:extLst>
      <p:ext uri="{BB962C8B-B14F-4D97-AF65-F5344CB8AC3E}">
        <p14:creationId xmlns:p14="http://schemas.microsoft.com/office/powerpoint/2010/main" val="139556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lstStyle/>
          <a:p>
            <a:r>
              <a:rPr lang="nl-NL" dirty="0">
                <a:solidFill>
                  <a:srgbClr val="335377"/>
                </a:solidFill>
              </a:rPr>
              <a:t>Productiviteit</a:t>
            </a:r>
          </a:p>
        </p:txBody>
      </p:sp>
    </p:spTree>
    <p:extLst>
      <p:ext uri="{BB962C8B-B14F-4D97-AF65-F5344CB8AC3E}">
        <p14:creationId xmlns:p14="http://schemas.microsoft.com/office/powerpoint/2010/main" val="422335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5107F-ADB8-4288-9764-2ADD7468EB7C}"/>
              </a:ext>
            </a:extLst>
          </p:cNvPr>
          <p:cNvSpPr>
            <a:spLocks noGrp="1"/>
          </p:cNvSpPr>
          <p:nvPr>
            <p:ph type="title"/>
          </p:nvPr>
        </p:nvSpPr>
        <p:spPr/>
        <p:txBody>
          <a:bodyPr/>
          <a:lstStyle/>
          <a:p>
            <a:r>
              <a:rPr lang="nl-NL" dirty="0"/>
              <a:t>Productiviteit is een simpel kengetal dat de verhouding tussen </a:t>
            </a:r>
            <a:r>
              <a:rPr lang="nl-NL" i="1" dirty="0"/>
              <a:t>output </a:t>
            </a:r>
            <a:r>
              <a:rPr lang="nl-NL" dirty="0"/>
              <a:t>en </a:t>
            </a:r>
            <a:r>
              <a:rPr lang="nl-NL" i="1" dirty="0"/>
              <a:t>input</a:t>
            </a:r>
            <a:r>
              <a:rPr lang="nl-NL" dirty="0"/>
              <a:t> weergeeft</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16ED0F03-BFAF-4244-A7D5-423BF1D757AF}"/>
                  </a:ext>
                </a:extLst>
              </p:cNvPr>
              <p:cNvSpPr>
                <a:spLocks noGrp="1"/>
              </p:cNvSpPr>
              <p:nvPr>
                <p:ph idx="1"/>
              </p:nvPr>
            </p:nvSpPr>
            <p:spPr/>
            <p:txBody>
              <a:bodyPr/>
              <a:lstStyle/>
              <a:p>
                <a:r>
                  <a:rPr lang="nl-NL" dirty="0"/>
                  <a:t>Productiviteit </a:t>
                </a:r>
                <a14:m>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𝑦</m:t>
                        </m:r>
                      </m:num>
                      <m:den>
                        <m:r>
                          <a:rPr lang="nl-NL" b="0" i="1" smtClean="0">
                            <a:latin typeface="Cambria Math" panose="02040503050406030204" pitchFamily="18" charset="0"/>
                          </a:rPr>
                          <m:t>𝑥</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i="1">
                            <a:latin typeface="Cambria Math" panose="02040503050406030204" pitchFamily="18" charset="0"/>
                          </a:rPr>
                          <m:t>𝑖𝑛𝑑𝑒𝑥</m:t>
                        </m:r>
                        <m:r>
                          <a:rPr lang="nl-NL" b="0" i="1" smtClean="0">
                            <a:latin typeface="Cambria Math" panose="02040503050406030204" pitchFamily="18" charset="0"/>
                          </a:rPr>
                          <m:t> </m:t>
                        </m:r>
                        <m:r>
                          <a:rPr lang="nl-NL" b="0" i="1" smtClean="0">
                            <a:latin typeface="Cambria Math" panose="02040503050406030204" pitchFamily="18" charset="0"/>
                          </a:rPr>
                          <m:t>𝑝𝑟𝑜𝑑𝑢𝑐𝑡𝑖𝑒</m:t>
                        </m:r>
                      </m:num>
                      <m:den>
                        <m:r>
                          <a:rPr lang="nl-NL" b="0" i="1" smtClean="0">
                            <a:latin typeface="Cambria Math" panose="02040503050406030204" pitchFamily="18" charset="0"/>
                          </a:rPr>
                          <m:t>𝑖𝑛𝑑𝑒𝑥</m:t>
                        </m:r>
                        <m:r>
                          <a:rPr lang="nl-NL" b="0" i="1" smtClean="0">
                            <a:latin typeface="Cambria Math" panose="02040503050406030204" pitchFamily="18" charset="0"/>
                          </a:rPr>
                          <m:t> </m:t>
                        </m:r>
                        <m:r>
                          <a:rPr lang="nl-NL" b="0" i="1" smtClean="0">
                            <a:latin typeface="Cambria Math" panose="02040503050406030204" pitchFamily="18" charset="0"/>
                          </a:rPr>
                          <m:t>𝑖𝑛𝑔𝑒𝑧𝑒𝑡𝑡𝑒</m:t>
                        </m:r>
                        <m:r>
                          <a:rPr lang="nl-NL" b="0" i="1" smtClean="0">
                            <a:latin typeface="Cambria Math" panose="02040503050406030204" pitchFamily="18" charset="0"/>
                          </a:rPr>
                          <m:t> </m:t>
                        </m:r>
                        <m:r>
                          <a:rPr lang="nl-NL" b="0" i="1" smtClean="0">
                            <a:latin typeface="Cambria Math" panose="02040503050406030204" pitchFamily="18" charset="0"/>
                          </a:rPr>
                          <m:t>𝑚𝑖𝑑𝑑𝑒𝑙𝑒𝑛</m:t>
                        </m:r>
                      </m:den>
                    </m:f>
                  </m:oMath>
                </a14:m>
                <a:r>
                  <a:rPr lang="nl-NL" dirty="0"/>
                  <a:t> </a:t>
                </a:r>
              </a:p>
              <a:p>
                <a:endParaRPr lang="nl-NL" dirty="0"/>
              </a:p>
              <a:p>
                <a:r>
                  <a:rPr lang="nl-NL" dirty="0"/>
                  <a:t>De verhouding tussen </a:t>
                </a:r>
                <a:r>
                  <a:rPr lang="nl-NL" i="1" dirty="0"/>
                  <a:t>output </a:t>
                </a:r>
                <a:r>
                  <a:rPr lang="nl-NL" dirty="0"/>
                  <a:t>en </a:t>
                </a:r>
                <a:r>
                  <a:rPr lang="nl-NL" i="1" dirty="0"/>
                  <a:t>input</a:t>
                </a:r>
                <a:r>
                  <a:rPr lang="nl-NL" dirty="0"/>
                  <a:t> </a:t>
                </a:r>
              </a:p>
              <a:p>
                <a:pPr lvl="1"/>
                <a:r>
                  <a:rPr lang="nl-NL" i="1" dirty="0"/>
                  <a:t>“Doelmatigheid van de bedrijfsvoering”</a:t>
                </a:r>
              </a:p>
              <a:p>
                <a:endParaRPr lang="nl-NL" dirty="0"/>
              </a:p>
              <a:p>
                <a:r>
                  <a:rPr lang="nl-NL" dirty="0"/>
                  <a:t>Productiviteit krijgt betekenis bij vergelijking tussen instellingen, of binnen instellingen maar in de loop der tijd</a:t>
                </a:r>
              </a:p>
              <a:p>
                <a:endParaRPr lang="nl-NL" dirty="0"/>
              </a:p>
              <a:p>
                <a:endParaRPr lang="nl-NL" dirty="0"/>
              </a:p>
            </p:txBody>
          </p:sp>
        </mc:Choice>
        <mc:Fallback xmlns="">
          <p:sp>
            <p:nvSpPr>
              <p:cNvPr id="3" name="Tijdelijke aanduiding voor inhoud 2">
                <a:extLst>
                  <a:ext uri="{FF2B5EF4-FFF2-40B4-BE49-F238E27FC236}">
                    <a16:creationId xmlns:a16="http://schemas.microsoft.com/office/drawing/2014/main" id="{16ED0F03-BFAF-4244-A7D5-423BF1D757AF}"/>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nl-NL">
                    <a:noFill/>
                  </a:rPr>
                  <a:t> </a:t>
                </a:r>
              </a:p>
            </p:txBody>
          </p:sp>
        </mc:Fallback>
      </mc:AlternateContent>
    </p:spTree>
    <p:extLst>
      <p:ext uri="{BB962C8B-B14F-4D97-AF65-F5344CB8AC3E}">
        <p14:creationId xmlns:p14="http://schemas.microsoft.com/office/powerpoint/2010/main" val="39628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lstStyle/>
          <a:p>
            <a:r>
              <a:rPr lang="nl-NL" dirty="0">
                <a:solidFill>
                  <a:srgbClr val="335377"/>
                </a:solidFill>
              </a:rPr>
              <a:t>Doeltreffendheid</a:t>
            </a:r>
          </a:p>
        </p:txBody>
      </p:sp>
    </p:spTree>
    <p:extLst>
      <p:ext uri="{BB962C8B-B14F-4D97-AF65-F5344CB8AC3E}">
        <p14:creationId xmlns:p14="http://schemas.microsoft.com/office/powerpoint/2010/main" val="340315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7A3BB-8088-4FDF-AA0E-48A75E0C949E}"/>
              </a:ext>
            </a:extLst>
          </p:cNvPr>
          <p:cNvSpPr>
            <a:spLocks noGrp="1"/>
          </p:cNvSpPr>
          <p:nvPr>
            <p:ph type="title"/>
          </p:nvPr>
        </p:nvSpPr>
        <p:spPr/>
        <p:txBody>
          <a:bodyPr>
            <a:normAutofit fontScale="90000"/>
          </a:bodyPr>
          <a:lstStyle/>
          <a:p>
            <a:r>
              <a:rPr lang="nl-NL" dirty="0"/>
              <a:t>Doeltreffendheid (effectiviteit) is de  mate waarin het beoogde (</a:t>
            </a:r>
            <a:r>
              <a:rPr lang="nl-NL" dirty="0" err="1"/>
              <a:t>beleids</a:t>
            </a:r>
            <a:r>
              <a:rPr lang="nl-NL" dirty="0"/>
              <a:t>)doel wordt gerealiseerd (</a:t>
            </a:r>
            <a:r>
              <a:rPr lang="nl-NL" i="1" dirty="0" err="1"/>
              <a:t>outcome</a:t>
            </a:r>
            <a:r>
              <a:rPr lang="nl-NL" dirty="0"/>
              <a:t>)</a:t>
            </a:r>
          </a:p>
        </p:txBody>
      </p:sp>
      <p:sp>
        <p:nvSpPr>
          <p:cNvPr id="3" name="Tijdelijke aanduiding voor inhoud 2">
            <a:extLst>
              <a:ext uri="{FF2B5EF4-FFF2-40B4-BE49-F238E27FC236}">
                <a16:creationId xmlns:a16="http://schemas.microsoft.com/office/drawing/2014/main" id="{41EA1F06-33EC-4505-B9A9-FEC5E34375A4}"/>
              </a:ext>
            </a:extLst>
          </p:cNvPr>
          <p:cNvSpPr>
            <a:spLocks noGrp="1"/>
          </p:cNvSpPr>
          <p:nvPr>
            <p:ph idx="1"/>
          </p:nvPr>
        </p:nvSpPr>
        <p:spPr>
          <a:xfrm>
            <a:off x="838200" y="1885260"/>
            <a:ext cx="10515600" cy="4351338"/>
          </a:xfrm>
        </p:spPr>
        <p:txBody>
          <a:bodyPr/>
          <a:lstStyle/>
          <a:p>
            <a:r>
              <a:rPr lang="nl-NL" dirty="0"/>
              <a:t>Type indicator sterk afhankelijk van organisatie</a:t>
            </a:r>
          </a:p>
          <a:p>
            <a:endParaRPr lang="nl-NL" dirty="0"/>
          </a:p>
          <a:p>
            <a:r>
              <a:rPr lang="nl-NL" dirty="0"/>
              <a:t>Vervuiling door externe factoren: wat kunnen we toeschrijven aan </a:t>
            </a:r>
            <a:r>
              <a:rPr lang="nl-NL" dirty="0" err="1"/>
              <a:t>zbo’s</a:t>
            </a:r>
            <a:r>
              <a:rPr lang="nl-NL" dirty="0"/>
              <a:t>?</a:t>
            </a:r>
          </a:p>
          <a:p>
            <a:pPr marL="0" indent="0">
              <a:buNone/>
            </a:pPr>
            <a:endParaRPr lang="nl-NL" dirty="0"/>
          </a:p>
          <a:p>
            <a:r>
              <a:rPr lang="nl-NL" dirty="0"/>
              <a:t>Experimenten vaak noodzakelijk om doeltreffendheid te meten (zie bijv. UWV)</a:t>
            </a:r>
          </a:p>
        </p:txBody>
      </p:sp>
    </p:spTree>
    <p:extLst>
      <p:ext uri="{BB962C8B-B14F-4D97-AF65-F5344CB8AC3E}">
        <p14:creationId xmlns:p14="http://schemas.microsoft.com/office/powerpoint/2010/main" val="171095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25D74-8E9B-42B4-96EE-E3AF242A3919}"/>
              </a:ext>
            </a:extLst>
          </p:cNvPr>
          <p:cNvSpPr>
            <a:spLocks noGrp="1"/>
          </p:cNvSpPr>
          <p:nvPr>
            <p:ph type="title"/>
          </p:nvPr>
        </p:nvSpPr>
        <p:spPr/>
        <p:txBody>
          <a:bodyPr/>
          <a:lstStyle/>
          <a:p>
            <a:r>
              <a:rPr lang="nl-NL" dirty="0"/>
              <a:t>Enigszins grip op te krijgen via kwaliteitsindicatoren</a:t>
            </a:r>
          </a:p>
        </p:txBody>
      </p:sp>
      <p:sp>
        <p:nvSpPr>
          <p:cNvPr id="3" name="Tijdelijke aanduiding voor inhoud 2">
            <a:extLst>
              <a:ext uri="{FF2B5EF4-FFF2-40B4-BE49-F238E27FC236}">
                <a16:creationId xmlns:a16="http://schemas.microsoft.com/office/drawing/2014/main" id="{2A348E07-DB33-4FE1-A143-5FEC5DE6A464}"/>
              </a:ext>
            </a:extLst>
          </p:cNvPr>
          <p:cNvSpPr>
            <a:spLocks noGrp="1"/>
          </p:cNvSpPr>
          <p:nvPr>
            <p:ph idx="1"/>
          </p:nvPr>
        </p:nvSpPr>
        <p:spPr/>
        <p:txBody>
          <a:bodyPr/>
          <a:lstStyle/>
          <a:p>
            <a:r>
              <a:rPr lang="nl-NL" dirty="0"/>
              <a:t>Praktischer is om te starten met kwaliteitsindicatoren</a:t>
            </a:r>
          </a:p>
          <a:p>
            <a:pPr lvl="1"/>
            <a:r>
              <a:rPr lang="nl-NL" dirty="0"/>
              <a:t>Klanttevredenheid;</a:t>
            </a:r>
          </a:p>
          <a:p>
            <a:pPr lvl="1"/>
            <a:r>
              <a:rPr lang="nl-NL" dirty="0"/>
              <a:t>Doorlooptijden;</a:t>
            </a:r>
          </a:p>
          <a:p>
            <a:pPr lvl="1"/>
            <a:r>
              <a:rPr lang="nl-NL" dirty="0"/>
              <a:t>Klachten;</a:t>
            </a:r>
          </a:p>
          <a:p>
            <a:pPr lvl="1"/>
            <a:r>
              <a:rPr lang="nl-NL" dirty="0"/>
              <a:t>…</a:t>
            </a:r>
          </a:p>
          <a:p>
            <a:pPr lvl="1"/>
            <a:endParaRPr lang="nl-NL" dirty="0"/>
          </a:p>
          <a:p>
            <a:r>
              <a:rPr lang="nl-NL" dirty="0"/>
              <a:t>Ook hier vaak problemen met toerekening prestaties aan actoren</a:t>
            </a:r>
          </a:p>
          <a:p>
            <a:pPr lvl="1"/>
            <a:endParaRPr lang="nl-NL" dirty="0"/>
          </a:p>
          <a:p>
            <a:endParaRPr lang="nl-NL" dirty="0"/>
          </a:p>
        </p:txBody>
      </p:sp>
    </p:spTree>
    <p:extLst>
      <p:ext uri="{BB962C8B-B14F-4D97-AF65-F5344CB8AC3E}">
        <p14:creationId xmlns:p14="http://schemas.microsoft.com/office/powerpoint/2010/main" val="66580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3C35E-0D77-42B1-8920-0FF9320BC745}"/>
              </a:ext>
            </a:extLst>
          </p:cNvPr>
          <p:cNvSpPr>
            <a:spLocks noGrp="1"/>
          </p:cNvSpPr>
          <p:nvPr>
            <p:ph type="title"/>
          </p:nvPr>
        </p:nvSpPr>
        <p:spPr/>
        <p:txBody>
          <a:bodyPr/>
          <a:lstStyle/>
          <a:p>
            <a:r>
              <a:rPr lang="nl-NL" dirty="0"/>
              <a:t>Definities samengevat</a:t>
            </a:r>
          </a:p>
        </p:txBody>
      </p:sp>
      <p:graphicFrame>
        <p:nvGraphicFramePr>
          <p:cNvPr id="4" name="Tijdelijke aanduiding voor inhoud 3">
            <a:extLst>
              <a:ext uri="{FF2B5EF4-FFF2-40B4-BE49-F238E27FC236}">
                <a16:creationId xmlns:a16="http://schemas.microsoft.com/office/drawing/2014/main" id="{9A19F6B9-6081-4F77-9666-966CF7F9350A}"/>
              </a:ext>
            </a:extLst>
          </p:cNvPr>
          <p:cNvGraphicFramePr>
            <a:graphicFrameLocks noGrp="1"/>
          </p:cNvGraphicFramePr>
          <p:nvPr>
            <p:ph idx="1"/>
            <p:extLst>
              <p:ext uri="{D42A27DB-BD31-4B8C-83A1-F6EECF244321}">
                <p14:modId xmlns:p14="http://schemas.microsoft.com/office/powerpoint/2010/main" val="1945198996"/>
              </p:ext>
            </p:extLst>
          </p:nvPr>
        </p:nvGraphicFramePr>
        <p:xfrm>
          <a:off x="1970113" y="1690688"/>
          <a:ext cx="8251773" cy="2875044"/>
        </p:xfrm>
        <a:graphic>
          <a:graphicData uri="http://schemas.openxmlformats.org/drawingml/2006/table">
            <a:tbl>
              <a:tblPr firstRow="1" firstCol="1" bandRow="1"/>
              <a:tblGrid>
                <a:gridCol w="2003244">
                  <a:extLst>
                    <a:ext uri="{9D8B030D-6E8A-4147-A177-3AD203B41FA5}">
                      <a16:colId xmlns:a16="http://schemas.microsoft.com/office/drawing/2014/main" val="1237808844"/>
                    </a:ext>
                  </a:extLst>
                </a:gridCol>
                <a:gridCol w="6248529">
                  <a:extLst>
                    <a:ext uri="{9D8B030D-6E8A-4147-A177-3AD203B41FA5}">
                      <a16:colId xmlns:a16="http://schemas.microsoft.com/office/drawing/2014/main" val="3238586034"/>
                    </a:ext>
                  </a:extLst>
                </a:gridCol>
              </a:tblGrid>
              <a:tr h="494382">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Begrip</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60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Definitie</a:t>
                      </a: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2123467812"/>
                  </a:ext>
                </a:extLst>
              </a:tr>
              <a:tr h="943140">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De verhouding tussen de totale productie (</a:t>
                      </a:r>
                      <a:r>
                        <a:rPr lang="nl-NL" sz="1600" i="1"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output</a:t>
                      </a: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en de daarvoor ingezette middelen (</a:t>
                      </a:r>
                      <a:r>
                        <a:rPr lang="nl-NL" sz="1600" i="1"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input</a:t>
                      </a: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23595670"/>
                  </a:ext>
                </a:extLst>
              </a:tr>
              <a:tr h="943140">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Doelmatigheid</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Mate waarin een gegeven productie (</a:t>
                      </a:r>
                      <a:r>
                        <a:rPr lang="nl-NL" sz="1600" i="1">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output) </a:t>
                      </a: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tegen de laagst mogelijke kosten wordt gerealiseerd.</a:t>
                      </a: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753095961"/>
                  </a:ext>
                </a:extLst>
              </a:tr>
              <a:tr h="494382">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Doeltreffendheid</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Mate waarin het beoogde (</a:t>
                      </a:r>
                      <a:r>
                        <a:rPr lang="nl-NL" sz="1600" dirty="0" err="1">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beleids</a:t>
                      </a: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)doel wordt gerealiseerd (</a:t>
                      </a:r>
                      <a:r>
                        <a:rPr lang="nl-NL" sz="1600" i="1" dirty="0" err="1">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outcome</a:t>
                      </a: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a:t>
                      </a:r>
                    </a:p>
                  </a:txBody>
                  <a:tcPr marL="95724" marR="95724" marT="24817" marB="248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562148053"/>
                  </a:ext>
                </a:extLst>
              </a:tr>
            </a:tbl>
          </a:graphicData>
        </a:graphic>
      </p:graphicFrame>
    </p:spTree>
    <p:extLst>
      <p:ext uri="{BB962C8B-B14F-4D97-AF65-F5344CB8AC3E}">
        <p14:creationId xmlns:p14="http://schemas.microsoft.com/office/powerpoint/2010/main" val="183995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normAutofit fontScale="90000"/>
          </a:bodyPr>
          <a:lstStyle/>
          <a:p>
            <a:r>
              <a:rPr lang="nl-NL" dirty="0">
                <a:solidFill>
                  <a:srgbClr val="335377"/>
                </a:solidFill>
              </a:rPr>
              <a:t>Productiviteitsmeting bij </a:t>
            </a:r>
            <a:r>
              <a:rPr lang="nl-NL" dirty="0" err="1">
                <a:solidFill>
                  <a:srgbClr val="335377"/>
                </a:solidFill>
              </a:rPr>
              <a:t>zbo’s</a:t>
            </a:r>
            <a:r>
              <a:rPr lang="nl-NL" dirty="0">
                <a:solidFill>
                  <a:srgbClr val="335377"/>
                </a:solidFill>
              </a:rPr>
              <a:t> en agentschappen</a:t>
            </a:r>
            <a:br>
              <a:rPr lang="nl-NL" dirty="0">
                <a:solidFill>
                  <a:srgbClr val="335377"/>
                </a:solidFill>
              </a:rPr>
            </a:br>
            <a:endParaRPr lang="nl-NL" dirty="0">
              <a:solidFill>
                <a:srgbClr val="335377"/>
              </a:solidFill>
            </a:endParaRPr>
          </a:p>
        </p:txBody>
      </p:sp>
    </p:spTree>
    <p:extLst>
      <p:ext uri="{BB962C8B-B14F-4D97-AF65-F5344CB8AC3E}">
        <p14:creationId xmlns:p14="http://schemas.microsoft.com/office/powerpoint/2010/main" val="27222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B6FD5-560B-4E6E-B932-35B90FD28DA0}"/>
              </a:ext>
            </a:extLst>
          </p:cNvPr>
          <p:cNvSpPr>
            <a:spLocks noGrp="1"/>
          </p:cNvSpPr>
          <p:nvPr>
            <p:ph type="title"/>
          </p:nvPr>
        </p:nvSpPr>
        <p:spPr/>
        <p:txBody>
          <a:bodyPr/>
          <a:lstStyle/>
          <a:p>
            <a:r>
              <a:rPr lang="nl-NL" dirty="0"/>
              <a:t>Vijf </a:t>
            </a:r>
            <a:r>
              <a:rPr lang="nl-NL" dirty="0" err="1"/>
              <a:t>zbo’s</a:t>
            </a:r>
            <a:r>
              <a:rPr lang="nl-NL" dirty="0"/>
              <a:t> en agentschappen</a:t>
            </a:r>
          </a:p>
        </p:txBody>
      </p:sp>
      <p:graphicFrame>
        <p:nvGraphicFramePr>
          <p:cNvPr id="4" name="Tijdelijke aanduiding voor inhoud 3">
            <a:extLst>
              <a:ext uri="{FF2B5EF4-FFF2-40B4-BE49-F238E27FC236}">
                <a16:creationId xmlns:a16="http://schemas.microsoft.com/office/drawing/2014/main" id="{F519FB91-EB24-4CA7-BCF8-24B9CA18F4A8}"/>
              </a:ext>
            </a:extLst>
          </p:cNvPr>
          <p:cNvGraphicFramePr>
            <a:graphicFrameLocks noGrp="1"/>
          </p:cNvGraphicFramePr>
          <p:nvPr>
            <p:ph idx="1"/>
            <p:extLst>
              <p:ext uri="{D42A27DB-BD31-4B8C-83A1-F6EECF244321}">
                <p14:modId xmlns:p14="http://schemas.microsoft.com/office/powerpoint/2010/main" val="1897481236"/>
              </p:ext>
            </p:extLst>
          </p:nvPr>
        </p:nvGraphicFramePr>
        <p:xfrm>
          <a:off x="2131707" y="1976096"/>
          <a:ext cx="7779174" cy="2341452"/>
        </p:xfrm>
        <a:graphic>
          <a:graphicData uri="http://schemas.openxmlformats.org/drawingml/2006/table">
            <a:tbl>
              <a:tblPr firstRow="1" firstCol="1" bandRow="1"/>
              <a:tblGrid>
                <a:gridCol w="1082008">
                  <a:extLst>
                    <a:ext uri="{9D8B030D-6E8A-4147-A177-3AD203B41FA5}">
                      <a16:colId xmlns:a16="http://schemas.microsoft.com/office/drawing/2014/main" val="1148292531"/>
                    </a:ext>
                  </a:extLst>
                </a:gridCol>
                <a:gridCol w="1234822">
                  <a:extLst>
                    <a:ext uri="{9D8B030D-6E8A-4147-A177-3AD203B41FA5}">
                      <a16:colId xmlns:a16="http://schemas.microsoft.com/office/drawing/2014/main" val="1824791234"/>
                    </a:ext>
                  </a:extLst>
                </a:gridCol>
                <a:gridCol w="1027651">
                  <a:extLst>
                    <a:ext uri="{9D8B030D-6E8A-4147-A177-3AD203B41FA5}">
                      <a16:colId xmlns:a16="http://schemas.microsoft.com/office/drawing/2014/main" val="4093384106"/>
                    </a:ext>
                  </a:extLst>
                </a:gridCol>
                <a:gridCol w="871760">
                  <a:extLst>
                    <a:ext uri="{9D8B030D-6E8A-4147-A177-3AD203B41FA5}">
                      <a16:colId xmlns:a16="http://schemas.microsoft.com/office/drawing/2014/main" val="2632485071"/>
                    </a:ext>
                  </a:extLst>
                </a:gridCol>
                <a:gridCol w="1390713">
                  <a:extLst>
                    <a:ext uri="{9D8B030D-6E8A-4147-A177-3AD203B41FA5}">
                      <a16:colId xmlns:a16="http://schemas.microsoft.com/office/drawing/2014/main" val="1431396566"/>
                    </a:ext>
                  </a:extLst>
                </a:gridCol>
                <a:gridCol w="2172220">
                  <a:extLst>
                    <a:ext uri="{9D8B030D-6E8A-4147-A177-3AD203B41FA5}">
                      <a16:colId xmlns:a16="http://schemas.microsoft.com/office/drawing/2014/main" val="3681664278"/>
                    </a:ext>
                  </a:extLst>
                </a:gridCol>
              </a:tblGrid>
              <a:tr h="646642">
                <a:tc>
                  <a:txBody>
                    <a:bodyPr/>
                    <a:lstStyle/>
                    <a:p>
                      <a:pPr>
                        <a:lnSpc>
                          <a:spcPts val="1450"/>
                        </a:lnSpc>
                        <a:spcAft>
                          <a:spcPts val="0"/>
                        </a:spcAft>
                      </a:pPr>
                      <a:r>
                        <a:rPr lang="nl-NL" sz="160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 </a:t>
                      </a: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Vorm</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Moeder</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FTE’s</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600" dirty="0" err="1">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Apparaats-kosten</a:t>
                      </a: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Financiering</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2270964812"/>
                  </a:ext>
                </a:extLst>
              </a:tr>
              <a:tr h="338962">
                <a:tc>
                  <a:txBody>
                    <a:bodyPr/>
                    <a:lstStyle/>
                    <a:p>
                      <a:pPr>
                        <a:lnSpc>
                          <a:spcPts val="1450"/>
                        </a:lnSpc>
                        <a:spcAft>
                          <a:spcPts val="0"/>
                        </a:spcAft>
                      </a:pPr>
                      <a:r>
                        <a:rPr lang="nl-NL" sz="160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IND</a:t>
                      </a: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agentschap</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JenV</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3.057</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€384 mln.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Begroting</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200739765"/>
                  </a:ext>
                </a:extLst>
              </a:tr>
              <a:tr h="338962">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CJIB</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agentschap</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JenV</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877</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€128 mln.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Begroting</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969639077"/>
                  </a:ext>
                </a:extLst>
              </a:tr>
              <a:tr h="338962">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SVB</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zbo</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SZW</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3.488</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€314 mln.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Begroting</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313907945"/>
                  </a:ext>
                </a:extLst>
              </a:tr>
              <a:tr h="338962">
                <a:tc>
                  <a:txBody>
                    <a:bodyPr/>
                    <a:lstStyle/>
                    <a:p>
                      <a:pPr>
                        <a:lnSpc>
                          <a:spcPts val="1450"/>
                        </a:lnSpc>
                        <a:spcAft>
                          <a:spcPts val="0"/>
                        </a:spcAft>
                      </a:pPr>
                      <a:r>
                        <a:rPr lang="nl-NL" sz="16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RDW</a:t>
                      </a:r>
                      <a:endPar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zbo</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IenW</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1.491</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€221 mln.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Tarief</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611953001"/>
                  </a:ext>
                </a:extLst>
              </a:tr>
              <a:tr h="338962">
                <a:tc>
                  <a:txBody>
                    <a:bodyPr/>
                    <a:lstStyle/>
                    <a:p>
                      <a:pPr>
                        <a:lnSpc>
                          <a:spcPts val="1450"/>
                        </a:lnSpc>
                        <a:spcAft>
                          <a:spcPts val="0"/>
                        </a:spcAft>
                      </a:pPr>
                      <a:r>
                        <a:rPr lang="nl-NL" sz="160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Kadaster</a:t>
                      </a: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zbo</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IenW</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1.669</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€278 mln.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Tarief</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585530180"/>
                  </a:ext>
                </a:extLst>
              </a:tr>
            </a:tbl>
          </a:graphicData>
        </a:graphic>
      </p:graphicFrame>
    </p:spTree>
    <p:extLst>
      <p:ext uri="{BB962C8B-B14F-4D97-AF65-F5344CB8AC3E}">
        <p14:creationId xmlns:p14="http://schemas.microsoft.com/office/powerpoint/2010/main" val="237142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5D26B-0113-4C94-B467-44A35114E2E5}"/>
              </a:ext>
            </a:extLst>
          </p:cNvPr>
          <p:cNvSpPr>
            <a:spLocks noGrp="1"/>
          </p:cNvSpPr>
          <p:nvPr>
            <p:ph type="title"/>
          </p:nvPr>
        </p:nvSpPr>
        <p:spPr/>
        <p:txBody>
          <a:bodyPr>
            <a:normAutofit fontScale="90000"/>
          </a:bodyPr>
          <a:lstStyle/>
          <a:p>
            <a:r>
              <a:rPr lang="nl-NL" dirty="0"/>
              <a:t>Aanleiding workshop: productiviteitsonderzoek bij vijf grote </a:t>
            </a:r>
            <a:r>
              <a:rPr lang="nl-NL" dirty="0" err="1"/>
              <a:t>zbo’s</a:t>
            </a:r>
            <a:r>
              <a:rPr lang="nl-NL" dirty="0"/>
              <a:t> en agentschappen</a:t>
            </a:r>
          </a:p>
        </p:txBody>
      </p:sp>
      <p:pic>
        <p:nvPicPr>
          <p:cNvPr id="4" name="Afbeelding 3">
            <a:extLst>
              <a:ext uri="{FF2B5EF4-FFF2-40B4-BE49-F238E27FC236}">
                <a16:creationId xmlns:a16="http://schemas.microsoft.com/office/drawing/2014/main" id="{E7D37D70-60F2-4379-B837-EF1D75AD035C}"/>
              </a:ext>
            </a:extLst>
          </p:cNvPr>
          <p:cNvPicPr>
            <a:picLocks noChangeAspect="1"/>
          </p:cNvPicPr>
          <p:nvPr/>
        </p:nvPicPr>
        <p:blipFill>
          <a:blip r:embed="rId2"/>
          <a:stretch>
            <a:fillRect/>
          </a:stretch>
        </p:blipFill>
        <p:spPr>
          <a:xfrm>
            <a:off x="1411168" y="2061752"/>
            <a:ext cx="2732903" cy="946756"/>
          </a:xfrm>
          <a:prstGeom prst="rect">
            <a:avLst/>
          </a:prstGeom>
        </p:spPr>
      </p:pic>
      <p:pic>
        <p:nvPicPr>
          <p:cNvPr id="1026" name="Picture 2" descr="Afbeeldingsresultaat voor kadaster">
            <a:extLst>
              <a:ext uri="{FF2B5EF4-FFF2-40B4-BE49-F238E27FC236}">
                <a16:creationId xmlns:a16="http://schemas.microsoft.com/office/drawing/2014/main" id="{7AFC0157-C502-4339-961C-10D04ED00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325" y="2377917"/>
            <a:ext cx="1225498" cy="9467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elateerde afbeelding">
            <a:extLst>
              <a:ext uri="{FF2B5EF4-FFF2-40B4-BE49-F238E27FC236}">
                <a16:creationId xmlns:a16="http://schemas.microsoft.com/office/drawing/2014/main" id="{8FC2D9A6-260E-49EB-B116-A3B06C8AF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81" y="3324674"/>
            <a:ext cx="2396441" cy="13959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sociale verzekeringsbank">
            <a:extLst>
              <a:ext uri="{FF2B5EF4-FFF2-40B4-BE49-F238E27FC236}">
                <a16:creationId xmlns:a16="http://schemas.microsoft.com/office/drawing/2014/main" id="{E55697B0-C559-4984-8DD4-ED106EC4A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25" y="3906259"/>
            <a:ext cx="1962463"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rdw">
            <a:extLst>
              <a:ext uri="{FF2B5EF4-FFF2-40B4-BE49-F238E27FC236}">
                <a16:creationId xmlns:a16="http://schemas.microsoft.com/office/drawing/2014/main" id="{B5825E45-0A12-4D30-954C-7BC5EF782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4468" y="2876999"/>
            <a:ext cx="255270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8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9C45E-4699-BB48-B298-9BE685F44BB2}"/>
              </a:ext>
            </a:extLst>
          </p:cNvPr>
          <p:cNvSpPr>
            <a:spLocks noGrp="1"/>
          </p:cNvSpPr>
          <p:nvPr>
            <p:ph type="title"/>
          </p:nvPr>
        </p:nvSpPr>
        <p:spPr/>
        <p:txBody>
          <a:bodyPr/>
          <a:lstStyle/>
          <a:p>
            <a:r>
              <a:rPr lang="nl-NL" dirty="0"/>
              <a:t>Opzet onderzoek: productie / kosten + en inventarisatie kwaliteitsindicatoren</a:t>
            </a:r>
          </a:p>
        </p:txBody>
      </p:sp>
      <p:pic>
        <p:nvPicPr>
          <p:cNvPr id="2050" name="Picture 2" descr="Image result for counting beans">
            <a:extLst>
              <a:ext uri="{FF2B5EF4-FFF2-40B4-BE49-F238E27FC236}">
                <a16:creationId xmlns:a16="http://schemas.microsoft.com/office/drawing/2014/main" id="{F42A6219-4F06-42F4-8964-3077C3759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22825"/>
            <a:ext cx="2500138" cy="1906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sts euro">
            <a:extLst>
              <a:ext uri="{FF2B5EF4-FFF2-40B4-BE49-F238E27FC236}">
                <a16:creationId xmlns:a16="http://schemas.microsoft.com/office/drawing/2014/main" id="{D1D0853B-98F5-463F-908E-603B7CF3C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501" y="2281691"/>
            <a:ext cx="2910272" cy="19886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3">
            <a:extLst>
              <a:ext uri="{FF2B5EF4-FFF2-40B4-BE49-F238E27FC236}">
                <a16:creationId xmlns:a16="http://schemas.microsoft.com/office/drawing/2014/main" id="{8605BB2D-72A8-4A64-9B7A-65AA48FEF88F}"/>
              </a:ext>
            </a:extLst>
          </p:cNvPr>
          <p:cNvCxnSpPr/>
          <p:nvPr/>
        </p:nvCxnSpPr>
        <p:spPr>
          <a:xfrm flipH="1">
            <a:off x="3452191" y="2322825"/>
            <a:ext cx="682487" cy="1906399"/>
          </a:xfrm>
          <a:prstGeom prst="line">
            <a:avLst/>
          </a:prstGeom>
          <a:ln w="19050">
            <a:solidFill>
              <a:srgbClr val="E3B813"/>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klanttevredenheid">
            <a:extLst>
              <a:ext uri="{FF2B5EF4-FFF2-40B4-BE49-F238E27FC236}">
                <a16:creationId xmlns:a16="http://schemas.microsoft.com/office/drawing/2014/main" id="{96D8253C-2F52-4493-982B-45714439D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435" y="2240558"/>
            <a:ext cx="3666962" cy="1988666"/>
          </a:xfrm>
          <a:prstGeom prst="rect">
            <a:avLst/>
          </a:prstGeom>
          <a:noFill/>
          <a:extLst>
            <a:ext uri="{909E8E84-426E-40DD-AFC4-6F175D3DCCD1}">
              <a14:hiddenFill xmlns:a14="http://schemas.microsoft.com/office/drawing/2010/main">
                <a:solidFill>
                  <a:srgbClr val="FFFFFF"/>
                </a:solidFill>
              </a14:hiddenFill>
            </a:ext>
          </a:extLst>
        </p:spPr>
      </p:pic>
      <p:sp>
        <p:nvSpPr>
          <p:cNvPr id="6" name="Plusteken 5">
            <a:extLst>
              <a:ext uri="{FF2B5EF4-FFF2-40B4-BE49-F238E27FC236}">
                <a16:creationId xmlns:a16="http://schemas.microsoft.com/office/drawing/2014/main" id="{8BA68A9E-C409-4E08-A66E-A41E4A3CECC7}"/>
              </a:ext>
            </a:extLst>
          </p:cNvPr>
          <p:cNvSpPr/>
          <p:nvPr/>
        </p:nvSpPr>
        <p:spPr>
          <a:xfrm>
            <a:off x="7224773" y="2777691"/>
            <a:ext cx="914400" cy="914400"/>
          </a:xfrm>
          <a:prstGeom prst="mathPlus">
            <a:avLst/>
          </a:prstGeom>
          <a:solidFill>
            <a:srgbClr val="E3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851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BDCEE-05CC-468B-82CA-11A11F960028}"/>
              </a:ext>
            </a:extLst>
          </p:cNvPr>
          <p:cNvSpPr>
            <a:spLocks noGrp="1"/>
          </p:cNvSpPr>
          <p:nvPr>
            <p:ph type="title"/>
          </p:nvPr>
        </p:nvSpPr>
        <p:spPr/>
        <p:txBody>
          <a:bodyPr>
            <a:normAutofit fontScale="90000"/>
          </a:bodyPr>
          <a:lstStyle/>
          <a:p>
            <a:r>
              <a:rPr lang="nl-NL" dirty="0"/>
              <a:t>Voorbeelden van decompositie kostengroei naar 1) productie, 2) prijzen en 3) </a:t>
            </a:r>
            <a:r>
              <a:rPr lang="nl-NL" b="1" dirty="0"/>
              <a:t>productiviteit</a:t>
            </a:r>
          </a:p>
        </p:txBody>
      </p:sp>
      <p:graphicFrame>
        <p:nvGraphicFramePr>
          <p:cNvPr id="4" name="Chart 1">
            <a:extLst>
              <a:ext uri="{FF2B5EF4-FFF2-40B4-BE49-F238E27FC236}">
                <a16:creationId xmlns:a16="http://schemas.microsoft.com/office/drawing/2014/main" id="{B81CE213-B6C7-4672-B831-B4D9D8557F95}"/>
              </a:ext>
            </a:extLst>
          </p:cNvPr>
          <p:cNvGraphicFramePr>
            <a:graphicFrameLocks/>
          </p:cNvGraphicFramePr>
          <p:nvPr>
            <p:extLst>
              <p:ext uri="{D42A27DB-BD31-4B8C-83A1-F6EECF244321}">
                <p14:modId xmlns:p14="http://schemas.microsoft.com/office/powerpoint/2010/main" val="101626538"/>
              </p:ext>
            </p:extLst>
          </p:nvPr>
        </p:nvGraphicFramePr>
        <p:xfrm>
          <a:off x="648427" y="1773439"/>
          <a:ext cx="5019261" cy="3371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ek 5">
            <a:extLst>
              <a:ext uri="{FF2B5EF4-FFF2-40B4-BE49-F238E27FC236}">
                <a16:creationId xmlns:a16="http://schemas.microsoft.com/office/drawing/2014/main" id="{707AC422-B39B-4B8E-92F4-4BA2320FCC56}"/>
              </a:ext>
            </a:extLst>
          </p:cNvPr>
          <p:cNvGraphicFramePr>
            <a:graphicFrameLocks/>
          </p:cNvGraphicFramePr>
          <p:nvPr>
            <p:extLst>
              <p:ext uri="{D42A27DB-BD31-4B8C-83A1-F6EECF244321}">
                <p14:modId xmlns:p14="http://schemas.microsoft.com/office/powerpoint/2010/main" val="4191692525"/>
              </p:ext>
            </p:extLst>
          </p:nvPr>
        </p:nvGraphicFramePr>
        <p:xfrm>
          <a:off x="6111323" y="1598920"/>
          <a:ext cx="5242477" cy="3660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32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A9D3-4783-4B8D-9332-09BB483CF633}"/>
              </a:ext>
            </a:extLst>
          </p:cNvPr>
          <p:cNvSpPr>
            <a:spLocks noGrp="1"/>
          </p:cNvSpPr>
          <p:nvPr>
            <p:ph type="title"/>
          </p:nvPr>
        </p:nvSpPr>
        <p:spPr>
          <a:xfrm>
            <a:off x="654091" y="165479"/>
            <a:ext cx="10515600" cy="1325563"/>
          </a:xfrm>
        </p:spPr>
        <p:txBody>
          <a:bodyPr>
            <a:normAutofit/>
          </a:bodyPr>
          <a:lstStyle/>
          <a:p>
            <a:r>
              <a:rPr lang="nl-NL" sz="3600" dirty="0"/>
              <a:t>Drie uitdagingen voor doelmatigheidsonderzoek in de publieke sector</a:t>
            </a:r>
          </a:p>
        </p:txBody>
      </p:sp>
      <p:grpSp>
        <p:nvGrpSpPr>
          <p:cNvPr id="17" name="Group 19">
            <a:extLst>
              <a:ext uri="{FF2B5EF4-FFF2-40B4-BE49-F238E27FC236}">
                <a16:creationId xmlns:a16="http://schemas.microsoft.com/office/drawing/2014/main" id="{E3378CED-EE0F-490C-9C48-614CD77DF2C9}"/>
              </a:ext>
            </a:extLst>
          </p:cNvPr>
          <p:cNvGrpSpPr>
            <a:grpSpLocks/>
          </p:cNvGrpSpPr>
          <p:nvPr/>
        </p:nvGrpSpPr>
        <p:grpSpPr bwMode="auto">
          <a:xfrm>
            <a:off x="1676400" y="1591466"/>
            <a:ext cx="8839201" cy="5484800"/>
            <a:chOff x="432" y="1535"/>
            <a:chExt cx="5373" cy="3455"/>
          </a:xfrm>
        </p:grpSpPr>
        <p:sp>
          <p:nvSpPr>
            <p:cNvPr id="18" name="AutoShape 3">
              <a:extLst>
                <a:ext uri="{FF2B5EF4-FFF2-40B4-BE49-F238E27FC236}">
                  <a16:creationId xmlns:a16="http://schemas.microsoft.com/office/drawing/2014/main" id="{2190D1F3-E00F-41FE-9866-9B661F5A8106}"/>
                </a:ext>
              </a:extLst>
            </p:cNvPr>
            <p:cNvSpPr>
              <a:spLocks noChangeArrowheads="1"/>
            </p:cNvSpPr>
            <p:nvPr/>
          </p:nvSpPr>
          <p:spPr bwMode="auto">
            <a:xfrm rot="5400000">
              <a:off x="1140" y="828"/>
              <a:ext cx="299" cy="1714"/>
            </a:xfrm>
            <a:prstGeom prst="homePlate">
              <a:avLst>
                <a:gd name="adj" fmla="val 25000"/>
              </a:avLst>
            </a:prstGeom>
            <a:solidFill>
              <a:srgbClr val="E3B813"/>
            </a:solidFill>
            <a:ln w="6350">
              <a:solidFill>
                <a:srgbClr val="DDDDDD"/>
              </a:solidFill>
              <a:miter lim="800000"/>
              <a:headEnd/>
              <a:tailEnd/>
            </a:ln>
            <a:effectLst>
              <a:outerShdw dist="35921" dir="2700000" algn="ctr" rotWithShape="0">
                <a:srgbClr val="777777"/>
              </a:outerShdw>
            </a:effectLst>
          </p:spPr>
          <p:txBody>
            <a:bodyPr wrap="none" lIns="72000" tIns="0" rIns="0" bIns="0" anchor="ct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50" i="0" u="none" strike="noStrike" kern="1200" cap="none" spc="0" normalizeH="0" baseline="0" noProof="0" dirty="0">
                <a:ln>
                  <a:noFill/>
                </a:ln>
                <a:solidFill>
                  <a:srgbClr val="000000"/>
                </a:solidFill>
                <a:effectLst/>
                <a:uLnTx/>
                <a:uFillTx/>
                <a:ea typeface="+mn-ea"/>
                <a:cs typeface="+mn-cs"/>
              </a:endParaRPr>
            </a:p>
          </p:txBody>
        </p:sp>
        <p:sp>
          <p:nvSpPr>
            <p:cNvPr id="19" name="Rectangle 4">
              <a:extLst>
                <a:ext uri="{FF2B5EF4-FFF2-40B4-BE49-F238E27FC236}">
                  <a16:creationId xmlns:a16="http://schemas.microsoft.com/office/drawing/2014/main" id="{CF3BDE62-6037-4E6B-B4F4-1201883FCC43}"/>
                </a:ext>
              </a:extLst>
            </p:cNvPr>
            <p:cNvSpPr>
              <a:spLocks noChangeArrowheads="1"/>
            </p:cNvSpPr>
            <p:nvPr/>
          </p:nvSpPr>
          <p:spPr bwMode="auto">
            <a:xfrm>
              <a:off x="489" y="1946"/>
              <a:ext cx="1606" cy="3044"/>
            </a:xfrm>
            <a:prstGeom prst="rect">
              <a:avLst/>
            </a:prstGeom>
            <a:noFill/>
            <a:ln w="6350">
              <a:noFill/>
              <a:miter lim="800000"/>
              <a:headEnd/>
              <a:tailEnd/>
            </a:ln>
            <a:effectLst/>
          </p:spPr>
          <p:txBody>
            <a:bodyPr lIns="0" tIns="0" rIns="0" bIns="0">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1587" marR="0" lvl="1" algn="l" defTabSz="914400" rtl="0" eaLnBrk="0" fontAlgn="base" latinLnBrk="0" hangingPunct="0">
                <a:lnSpc>
                  <a:spcPct val="100000"/>
                </a:lnSpc>
                <a:spcBef>
                  <a:spcPct val="0"/>
                </a:spcBef>
                <a:spcAft>
                  <a:spcPct val="0"/>
                </a:spcAft>
                <a:buClrTx/>
                <a:buSzTx/>
                <a:tabLst>
                  <a:tab pos="8521700" algn="r"/>
                </a:tabLst>
                <a:defRPr/>
              </a:pPr>
              <a:r>
                <a:rPr lang="de-DE" altLang="de-DE" sz="1800" dirty="0">
                  <a:solidFill>
                    <a:srgbClr val="335377"/>
                  </a:solidFill>
                  <a:latin typeface="+mn-lt"/>
                </a:rPr>
                <a:t>Output en </a:t>
              </a:r>
              <a:r>
                <a:rPr lang="de-DE" altLang="de-DE" sz="1800" dirty="0" err="1">
                  <a:solidFill>
                    <a:srgbClr val="335377"/>
                  </a:solidFill>
                  <a:latin typeface="+mn-lt"/>
                </a:rPr>
                <a:t>outcome</a:t>
              </a:r>
              <a:r>
                <a:rPr lang="de-DE" altLang="de-DE" sz="1800" dirty="0">
                  <a:solidFill>
                    <a:srgbClr val="335377"/>
                  </a:solidFill>
                  <a:latin typeface="+mn-lt"/>
                </a:rPr>
                <a:t> </a:t>
              </a:r>
              <a:r>
                <a:rPr lang="de-DE" altLang="de-DE" sz="1800" dirty="0" err="1">
                  <a:solidFill>
                    <a:srgbClr val="335377"/>
                  </a:solidFill>
                  <a:latin typeface="+mn-lt"/>
                </a:rPr>
                <a:t>publieke</a:t>
              </a:r>
              <a:r>
                <a:rPr lang="de-DE" altLang="de-DE" sz="1800" dirty="0">
                  <a:solidFill>
                    <a:srgbClr val="335377"/>
                  </a:solidFill>
                  <a:latin typeface="+mn-lt"/>
                </a:rPr>
                <a:t> </a:t>
              </a:r>
              <a:r>
                <a:rPr lang="de-DE" altLang="de-DE" sz="1800" dirty="0" err="1">
                  <a:solidFill>
                    <a:srgbClr val="335377"/>
                  </a:solidFill>
                  <a:latin typeface="+mn-lt"/>
                </a:rPr>
                <a:t>sector</a:t>
              </a:r>
              <a:r>
                <a:rPr lang="de-DE" altLang="de-DE" sz="1800" dirty="0">
                  <a:solidFill>
                    <a:srgbClr val="335377"/>
                  </a:solidFill>
                  <a:latin typeface="+mn-lt"/>
                </a:rPr>
                <a:t> </a:t>
              </a:r>
              <a:r>
                <a:rPr lang="de-DE" altLang="de-DE" sz="1800" dirty="0" err="1">
                  <a:solidFill>
                    <a:srgbClr val="335377"/>
                  </a:solidFill>
                  <a:latin typeface="+mn-lt"/>
                </a:rPr>
                <a:t>beperkt</a:t>
              </a:r>
              <a:r>
                <a:rPr lang="de-DE" altLang="de-DE" sz="1800" dirty="0">
                  <a:solidFill>
                    <a:srgbClr val="335377"/>
                  </a:solidFill>
                  <a:latin typeface="+mn-lt"/>
                </a:rPr>
                <a:t> </a:t>
              </a:r>
              <a:r>
                <a:rPr lang="de-DE" altLang="de-DE" sz="1800" dirty="0" err="1">
                  <a:solidFill>
                    <a:srgbClr val="335377"/>
                  </a:solidFill>
                  <a:latin typeface="+mn-lt"/>
                </a:rPr>
                <a:t>meetbaar</a:t>
              </a:r>
              <a:r>
                <a:rPr lang="de-DE" altLang="de-DE" sz="1800" dirty="0">
                  <a:solidFill>
                    <a:srgbClr val="335377"/>
                  </a:solidFill>
                  <a:latin typeface="+mn-lt"/>
                </a:rPr>
                <a:t>, </a:t>
              </a:r>
              <a:r>
                <a:rPr lang="de-DE" altLang="de-DE" sz="1800" dirty="0" err="1">
                  <a:solidFill>
                    <a:srgbClr val="335377"/>
                  </a:solidFill>
                  <a:latin typeface="+mn-lt"/>
                </a:rPr>
                <a:t>veranderingen</a:t>
              </a:r>
              <a:r>
                <a:rPr lang="de-DE" altLang="de-DE" sz="1800" dirty="0">
                  <a:solidFill>
                    <a:srgbClr val="335377"/>
                  </a:solidFill>
                  <a:latin typeface="+mn-lt"/>
                </a:rPr>
                <a:t> in de </a:t>
              </a:r>
              <a:r>
                <a:rPr lang="de-DE" altLang="de-DE" sz="1800" dirty="0" err="1">
                  <a:solidFill>
                    <a:srgbClr val="335377"/>
                  </a:solidFill>
                  <a:latin typeface="+mn-lt"/>
                </a:rPr>
                <a:t>tijd</a:t>
              </a:r>
              <a:endParaRPr lang="de-DE" altLang="de-DE" sz="1800" dirty="0">
                <a:solidFill>
                  <a:srgbClr val="335377"/>
                </a:solidFill>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endParaRPr lang="de-DE" altLang="de-DE" sz="1800" dirty="0">
                <a:solidFill>
                  <a:srgbClr val="335377"/>
                </a:solidFill>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Bij</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uitvoeringsorganisaties</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meer</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mogelijk</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dan</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vaak</a:t>
              </a:r>
              <a:r>
                <a:rPr lang="de-DE" altLang="de-DE" sz="1800" dirty="0">
                  <a:solidFill>
                    <a:srgbClr val="335377"/>
                  </a:solidFill>
                  <a:latin typeface="+mn-lt"/>
                  <a:sym typeface="Wingdings" panose="05000000000000000000" pitchFamily="2" charset="2"/>
                </a:rPr>
                <a:t> gedacht</a:t>
              </a:r>
              <a:endParaRPr lang="de-DE" altLang="de-DE" sz="18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kumimoji="1" lang="de-DE" altLang="de-DE" sz="1800" i="0" u="none" strike="noStrike" kern="1200" cap="none" spc="0" normalizeH="0" baseline="0" noProof="0" dirty="0">
                <a:ln>
                  <a:noFill/>
                </a:ln>
                <a:solidFill>
                  <a:srgbClr val="335377"/>
                </a:solidFill>
                <a:effectLst/>
                <a:uLnTx/>
                <a:uFillTx/>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r>
                <a:rPr lang="de-DE" altLang="de-DE" sz="1800" dirty="0" err="1">
                  <a:solidFill>
                    <a:srgbClr val="335377"/>
                  </a:solidFill>
                  <a:latin typeface="+mn-lt"/>
                </a:rPr>
                <a:t>Geen</a:t>
              </a:r>
              <a:r>
                <a:rPr lang="de-DE" altLang="de-DE" sz="1800" dirty="0">
                  <a:solidFill>
                    <a:srgbClr val="335377"/>
                  </a:solidFill>
                  <a:latin typeface="+mn-lt"/>
                </a:rPr>
                <a:t> </a:t>
              </a:r>
              <a:r>
                <a:rPr lang="de-DE" altLang="de-DE" sz="1800" dirty="0" err="1">
                  <a:solidFill>
                    <a:srgbClr val="335377"/>
                  </a:solidFill>
                  <a:latin typeface="+mn-lt"/>
                </a:rPr>
                <a:t>prijzen</a:t>
              </a:r>
              <a:endParaRPr lang="de-DE" altLang="de-DE" sz="1800" dirty="0">
                <a:solidFill>
                  <a:srgbClr val="335377"/>
                </a:solidFill>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endParaRPr lang="de-DE" altLang="de-DE" sz="18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571500" lvl="2" indent="-112713" algn="l">
                <a:buFontTx/>
                <a:buChar char="•"/>
                <a:tabLst>
                  <a:tab pos="8521700" algn="r"/>
                </a:tabLst>
                <a:defRPr/>
              </a:pPr>
              <a:endParaRPr lang="de-DE" altLang="de-DE" sz="1400" dirty="0">
                <a:solidFill>
                  <a:srgbClr val="335377"/>
                </a:solidFill>
                <a:latin typeface="+mn-lt"/>
              </a:endParaRPr>
            </a:p>
            <a:p>
              <a:pPr marL="1587" lvl="1" algn="l">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kumimoji="1" lang="de-DE" altLang="de-DE" sz="1400" i="0" u="none" strike="noStrike" kern="1200" cap="none" spc="0" normalizeH="0" baseline="0" noProof="0" dirty="0">
                <a:ln>
                  <a:noFill/>
                </a:ln>
                <a:solidFill>
                  <a:srgbClr val="335377"/>
                </a:solidFill>
                <a:effectLst/>
                <a:uLnTx/>
                <a:uFillTx/>
                <a:latin typeface="+mn-lt"/>
                <a:ea typeface="+mn-ea"/>
                <a:cs typeface="+mn-cs"/>
              </a:endParaRPr>
            </a:p>
          </p:txBody>
        </p:sp>
        <p:sp>
          <p:nvSpPr>
            <p:cNvPr id="20" name="Text Box 5">
              <a:extLst>
                <a:ext uri="{FF2B5EF4-FFF2-40B4-BE49-F238E27FC236}">
                  <a16:creationId xmlns:a16="http://schemas.microsoft.com/office/drawing/2014/main" id="{BFDE0E4C-F5BD-4A5B-BBF3-C492E148D798}"/>
                </a:ext>
              </a:extLst>
            </p:cNvPr>
            <p:cNvSpPr txBox="1">
              <a:spLocks noChangeArrowheads="1"/>
            </p:cNvSpPr>
            <p:nvPr/>
          </p:nvSpPr>
          <p:spPr bwMode="auto">
            <a:xfrm>
              <a:off x="556" y="1596"/>
              <a:ext cx="1469" cy="155"/>
            </a:xfrm>
            <a:prstGeom prst="rect">
              <a:avLst/>
            </a:prstGeom>
            <a:noFill/>
            <a:ln w="6350">
              <a:no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335377"/>
                  </a:solidFill>
                  <a:effectLst/>
                  <a:uLnTx/>
                  <a:uFillTx/>
                  <a:latin typeface="+mn-lt"/>
                  <a:ea typeface="+mn-ea"/>
                  <a:cs typeface="+mn-cs"/>
                </a:rPr>
                <a:t>Meetbaarheid</a:t>
              </a:r>
              <a:endParaRPr kumimoji="0" lang="de-DE" sz="1600" b="1" i="0" u="none" strike="noStrike" kern="1200" cap="none" spc="0" normalizeH="0" baseline="0" noProof="0" dirty="0">
                <a:ln>
                  <a:noFill/>
                </a:ln>
                <a:solidFill>
                  <a:srgbClr val="335377"/>
                </a:solidFill>
                <a:effectLst/>
                <a:uLnTx/>
                <a:uFillTx/>
                <a:latin typeface="+mn-lt"/>
                <a:ea typeface="+mn-ea"/>
                <a:cs typeface="+mn-cs"/>
              </a:endParaRPr>
            </a:p>
          </p:txBody>
        </p:sp>
        <p:sp>
          <p:nvSpPr>
            <p:cNvPr id="21" name="Rectangle 6">
              <a:extLst>
                <a:ext uri="{FF2B5EF4-FFF2-40B4-BE49-F238E27FC236}">
                  <a16:creationId xmlns:a16="http://schemas.microsoft.com/office/drawing/2014/main" id="{2FFA8F06-EB16-4FD8-AF14-E11205EC11C5}"/>
                </a:ext>
              </a:extLst>
            </p:cNvPr>
            <p:cNvSpPr>
              <a:spLocks noChangeArrowheads="1"/>
            </p:cNvSpPr>
            <p:nvPr/>
          </p:nvSpPr>
          <p:spPr bwMode="auto">
            <a:xfrm>
              <a:off x="432" y="1890"/>
              <a:ext cx="1720" cy="1960"/>
            </a:xfrm>
            <a:prstGeom prst="rect">
              <a:avLst/>
            </a:prstGeom>
            <a:noFill/>
            <a:ln w="6350">
              <a:solidFill>
                <a:srgbClr val="002060"/>
              </a:solid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00" i="0" u="none" strike="noStrike" kern="1200" cap="none" spc="0" normalizeH="0" baseline="0" noProof="0">
                <a:ln>
                  <a:noFill/>
                </a:ln>
                <a:solidFill>
                  <a:srgbClr val="000000"/>
                </a:solidFill>
                <a:effectLst/>
                <a:uLnTx/>
                <a:uFillTx/>
                <a:ea typeface="+mn-ea"/>
                <a:cs typeface="+mn-cs"/>
              </a:endParaRPr>
            </a:p>
          </p:txBody>
        </p:sp>
        <p:sp>
          <p:nvSpPr>
            <p:cNvPr id="22" name="AutoShape 7">
              <a:extLst>
                <a:ext uri="{FF2B5EF4-FFF2-40B4-BE49-F238E27FC236}">
                  <a16:creationId xmlns:a16="http://schemas.microsoft.com/office/drawing/2014/main" id="{C04B7F11-F4BC-4987-8968-801E5E31CE3F}"/>
                </a:ext>
              </a:extLst>
            </p:cNvPr>
            <p:cNvSpPr>
              <a:spLocks noChangeArrowheads="1"/>
            </p:cNvSpPr>
            <p:nvPr/>
          </p:nvSpPr>
          <p:spPr bwMode="auto">
            <a:xfrm rot="5400000">
              <a:off x="2966" y="827"/>
              <a:ext cx="299" cy="1715"/>
            </a:xfrm>
            <a:prstGeom prst="homePlate">
              <a:avLst>
                <a:gd name="adj" fmla="val 25000"/>
              </a:avLst>
            </a:prstGeom>
            <a:solidFill>
              <a:srgbClr val="E3B813"/>
            </a:solidFill>
            <a:ln w="6350">
              <a:solidFill>
                <a:srgbClr val="DDDDDD"/>
              </a:solidFill>
              <a:miter lim="800000"/>
              <a:headEnd/>
              <a:tailEnd/>
            </a:ln>
            <a:effectLst>
              <a:outerShdw dist="35921" dir="2700000" algn="ctr" rotWithShape="0">
                <a:srgbClr val="777777"/>
              </a:outerShdw>
            </a:effectLst>
          </p:spPr>
          <p:txBody>
            <a:bodyPr wrap="none" lIns="72000" tIns="0" rIns="0" bIns="0" anchor="ct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00" i="0" u="none" strike="noStrike" kern="1200" cap="none" spc="0" normalizeH="0" baseline="0" noProof="0">
                <a:ln>
                  <a:noFill/>
                </a:ln>
                <a:solidFill>
                  <a:srgbClr val="000000"/>
                </a:solidFill>
                <a:effectLst/>
                <a:uLnTx/>
                <a:uFillTx/>
                <a:ea typeface="+mn-ea"/>
                <a:cs typeface="+mn-cs"/>
              </a:endParaRPr>
            </a:p>
          </p:txBody>
        </p:sp>
        <p:sp>
          <p:nvSpPr>
            <p:cNvPr id="23" name="Rectangle 8">
              <a:extLst>
                <a:ext uri="{FF2B5EF4-FFF2-40B4-BE49-F238E27FC236}">
                  <a16:creationId xmlns:a16="http://schemas.microsoft.com/office/drawing/2014/main" id="{4D51814E-1546-4557-9540-FBC3B130A534}"/>
                </a:ext>
              </a:extLst>
            </p:cNvPr>
            <p:cNvSpPr>
              <a:spLocks noChangeArrowheads="1"/>
            </p:cNvSpPr>
            <p:nvPr/>
          </p:nvSpPr>
          <p:spPr bwMode="auto">
            <a:xfrm>
              <a:off x="2314" y="1946"/>
              <a:ext cx="1606" cy="1473"/>
            </a:xfrm>
            <a:prstGeom prst="rect">
              <a:avLst/>
            </a:prstGeom>
            <a:noFill/>
            <a:ln w="6350">
              <a:noFill/>
              <a:miter lim="800000"/>
              <a:headEnd/>
              <a:tailEnd/>
            </a:ln>
            <a:effectLst/>
          </p:spPr>
          <p:txBody>
            <a:bodyPr lIns="0" tIns="0" rIns="0" bIns="0">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1587" marR="0" lvl="1" algn="l" defTabSz="914400" rtl="0" eaLnBrk="0" fontAlgn="base" latinLnBrk="0" hangingPunct="0">
                <a:lnSpc>
                  <a:spcPct val="100000"/>
                </a:lnSpc>
                <a:spcBef>
                  <a:spcPct val="0"/>
                </a:spcBef>
                <a:spcAft>
                  <a:spcPct val="0"/>
                </a:spcAft>
                <a:buClrTx/>
                <a:buSzTx/>
                <a:tabLst>
                  <a:tab pos="8521700" algn="r"/>
                </a:tabLst>
                <a:defRPr/>
              </a:pPr>
              <a:r>
                <a:rPr kumimoji="1" lang="de-DE" altLang="de-DE" sz="1800" i="0" u="none" strike="noStrike" kern="1200" cap="none" spc="0" normalizeH="0" baseline="0" noProof="0" dirty="0" err="1">
                  <a:ln>
                    <a:noFill/>
                  </a:ln>
                  <a:solidFill>
                    <a:srgbClr val="335377"/>
                  </a:solidFill>
                  <a:effectLst/>
                  <a:uLnTx/>
                  <a:uFillTx/>
                  <a:latin typeface="+mn-lt"/>
                  <a:ea typeface="+mn-ea"/>
                  <a:cs typeface="+mn-cs"/>
                </a:rPr>
                <a:t>Beperkte</a:t>
              </a:r>
              <a:r>
                <a:rPr kumimoji="1" lang="de-DE" altLang="de-DE" sz="1800" i="0" u="none" strike="noStrike" kern="1200" cap="none" spc="0" normalizeH="0" baseline="0" noProof="0" dirty="0">
                  <a:ln>
                    <a:noFill/>
                  </a:ln>
                  <a:solidFill>
                    <a:srgbClr val="335377"/>
                  </a:solidFill>
                  <a:effectLst/>
                  <a:uLnTx/>
                  <a:uFillTx/>
                  <a:latin typeface="+mn-lt"/>
                  <a:ea typeface="+mn-ea"/>
                  <a:cs typeface="+mn-cs"/>
                </a:rPr>
                <a:t> </a:t>
              </a:r>
              <a:r>
                <a:rPr kumimoji="1" lang="de-DE" altLang="de-DE" sz="1800" i="0" u="none" strike="noStrike" kern="1200" cap="none" spc="0" normalizeH="0" baseline="0" noProof="0" dirty="0" err="1">
                  <a:ln>
                    <a:noFill/>
                  </a:ln>
                  <a:solidFill>
                    <a:srgbClr val="335377"/>
                  </a:solidFill>
                  <a:effectLst/>
                  <a:uLnTx/>
                  <a:uFillTx/>
                  <a:latin typeface="+mn-lt"/>
                  <a:ea typeface="+mn-ea"/>
                  <a:cs typeface="+mn-cs"/>
                </a:rPr>
                <a:t>vergelijkbaarheid</a:t>
              </a:r>
              <a:r>
                <a:rPr kumimoji="1" lang="de-DE" altLang="de-DE" sz="1800" i="0" u="none" strike="noStrike" kern="1200" cap="none" spc="0" normalizeH="0" baseline="0" noProof="0" dirty="0">
                  <a:ln>
                    <a:noFill/>
                  </a:ln>
                  <a:solidFill>
                    <a:srgbClr val="335377"/>
                  </a:solidFill>
                  <a:effectLst/>
                  <a:uLnTx/>
                  <a:uFillTx/>
                  <a:latin typeface="+mn-lt"/>
                  <a:ea typeface="+mn-ea"/>
                  <a:cs typeface="+mn-cs"/>
                </a:rPr>
                <a:t> </a:t>
              </a:r>
              <a:r>
                <a:rPr kumimoji="1" lang="de-DE" altLang="de-DE" sz="1800" i="0" u="none" strike="noStrike" kern="1200" cap="none" spc="0" normalizeH="0" baseline="0" noProof="0" dirty="0" err="1">
                  <a:ln>
                    <a:noFill/>
                  </a:ln>
                  <a:solidFill>
                    <a:srgbClr val="335377"/>
                  </a:solidFill>
                  <a:effectLst/>
                  <a:uLnTx/>
                  <a:uFillTx/>
                  <a:latin typeface="+mn-lt"/>
                  <a:ea typeface="+mn-ea"/>
                  <a:cs typeface="+mn-cs"/>
                </a:rPr>
                <a:t>zbo‘s</a:t>
              </a:r>
              <a:r>
                <a:rPr kumimoji="1" lang="de-DE" altLang="de-DE" sz="1800" i="0" u="none" strike="noStrike" kern="1200" cap="none" spc="0" normalizeH="0" baseline="0" noProof="0" dirty="0">
                  <a:ln>
                    <a:noFill/>
                  </a:ln>
                  <a:solidFill>
                    <a:srgbClr val="335377"/>
                  </a:solidFill>
                  <a:effectLst/>
                  <a:uLnTx/>
                  <a:uFillTx/>
                  <a:latin typeface="+mn-lt"/>
                  <a:ea typeface="+mn-ea"/>
                  <a:cs typeface="+mn-cs"/>
                </a:rPr>
                <a:t> en </a:t>
              </a:r>
              <a:r>
                <a:rPr kumimoji="1" lang="de-DE" altLang="de-DE" sz="1800" i="0" u="none" strike="noStrike" kern="1200" cap="none" spc="0" normalizeH="0" baseline="0" noProof="0" dirty="0" err="1">
                  <a:ln>
                    <a:noFill/>
                  </a:ln>
                  <a:solidFill>
                    <a:srgbClr val="335377"/>
                  </a:solidFill>
                  <a:effectLst/>
                  <a:uLnTx/>
                  <a:uFillTx/>
                  <a:latin typeface="+mn-lt"/>
                  <a:ea typeface="+mn-ea"/>
                  <a:cs typeface="+mn-cs"/>
                </a:rPr>
                <a:t>agentschappen</a:t>
              </a:r>
              <a:endParaRPr kumimoji="1" lang="de-DE" altLang="de-DE" sz="1800" i="0" u="none" strike="noStrike" kern="1200" cap="none" spc="0" normalizeH="0" baseline="0" noProof="0" dirty="0">
                <a:ln>
                  <a:noFill/>
                </a:ln>
                <a:solidFill>
                  <a:srgbClr val="335377"/>
                </a:solidFill>
                <a:effectLst/>
                <a:uLnTx/>
                <a:uFillTx/>
                <a:latin typeface="+mn-lt"/>
                <a:ea typeface="+mn-ea"/>
                <a:cs typeface="+mn-cs"/>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r>
                <a:rPr kumimoji="1" lang="de-DE" altLang="de-DE" sz="1400" i="0" u="none" strike="noStrike" kern="1200" cap="none" spc="0" normalizeH="0" baseline="0" noProof="0" dirty="0">
                  <a:ln>
                    <a:noFill/>
                  </a:ln>
                  <a:solidFill>
                    <a:srgbClr val="335377"/>
                  </a:solidFill>
                  <a:effectLst/>
                  <a:uLnTx/>
                  <a:uFillTx/>
                  <a:latin typeface="+mn-lt"/>
                  <a:ea typeface="+mn-ea"/>
                  <a:cs typeface="+mn-cs"/>
                  <a:sym typeface="Wingdings" panose="05000000000000000000" pitchFamily="2" charset="2"/>
                </a:rPr>
                <a:t> </a:t>
              </a:r>
              <a:r>
                <a:rPr kumimoji="1" lang="de-DE" altLang="de-DE" sz="1600" i="0" u="none" strike="noStrike" kern="1200" cap="none" spc="0" normalizeH="0" baseline="0" noProof="0" dirty="0" err="1">
                  <a:ln>
                    <a:noFill/>
                  </a:ln>
                  <a:solidFill>
                    <a:srgbClr val="335377"/>
                  </a:solidFill>
                  <a:effectLst/>
                  <a:uLnTx/>
                  <a:uFillTx/>
                  <a:latin typeface="+mn-lt"/>
                  <a:ea typeface="+mn-ea"/>
                  <a:cs typeface="+mn-cs"/>
                  <a:sym typeface="Wingdings" panose="05000000000000000000" pitchFamily="2" charset="2"/>
                </a:rPr>
                <a:t>Productiviteitsanalyse</a:t>
              </a:r>
              <a:r>
                <a:rPr kumimoji="1" lang="de-DE" altLang="de-DE" sz="1600" i="0" u="none" strike="noStrike" kern="1200" cap="none" spc="0" normalizeH="0" baseline="0" noProof="0" dirty="0">
                  <a:ln>
                    <a:noFill/>
                  </a:ln>
                  <a:solidFill>
                    <a:srgbClr val="335377"/>
                  </a:solidFill>
                  <a:effectLst/>
                  <a:uLnTx/>
                  <a:uFillTx/>
                  <a:latin typeface="+mn-lt"/>
                  <a:ea typeface="+mn-ea"/>
                  <a:cs typeface="+mn-cs"/>
                  <a:sym typeface="Wingdings" panose="05000000000000000000" pitchFamily="2" charset="2"/>
                </a:rPr>
                <a:t> </a:t>
              </a:r>
              <a:r>
                <a:rPr kumimoji="1" lang="de-DE" altLang="de-DE" sz="1600" i="0" u="none" strike="noStrike" kern="1200" cap="none" spc="0" normalizeH="0" baseline="0" noProof="0" dirty="0" err="1">
                  <a:ln>
                    <a:noFill/>
                  </a:ln>
                  <a:solidFill>
                    <a:srgbClr val="335377"/>
                  </a:solidFill>
                  <a:effectLst/>
                  <a:uLnTx/>
                  <a:uFillTx/>
                  <a:latin typeface="+mn-lt"/>
                  <a:ea typeface="+mn-ea"/>
                  <a:cs typeface="+mn-cs"/>
                  <a:sym typeface="Wingdings" panose="05000000000000000000" pitchFamily="2" charset="2"/>
                </a:rPr>
                <a:t>i.p.v</a:t>
              </a:r>
              <a:r>
                <a:rPr kumimoji="1" lang="de-DE" altLang="de-DE" sz="1600" i="0" u="none" strike="noStrike" kern="1200" cap="none" spc="0" normalizeH="0" baseline="0" noProof="0" dirty="0">
                  <a:ln>
                    <a:noFill/>
                  </a:ln>
                  <a:solidFill>
                    <a:srgbClr val="335377"/>
                  </a:solidFill>
                  <a:effectLst/>
                  <a:uLnTx/>
                  <a:uFillTx/>
                  <a:latin typeface="+mn-lt"/>
                  <a:ea typeface="+mn-ea"/>
                  <a:cs typeface="+mn-cs"/>
                  <a:sym typeface="Wingdings" panose="05000000000000000000" pitchFamily="2" charset="2"/>
                </a:rPr>
                <a:t>. </a:t>
              </a:r>
              <a:r>
                <a:rPr kumimoji="1" lang="de-DE" altLang="de-DE" sz="1600" i="0" u="none" strike="noStrike" kern="1200" cap="none" spc="0" normalizeH="0" baseline="0" noProof="0" dirty="0" err="1">
                  <a:ln>
                    <a:noFill/>
                  </a:ln>
                  <a:solidFill>
                    <a:srgbClr val="335377"/>
                  </a:solidFill>
                  <a:effectLst/>
                  <a:uLnTx/>
                  <a:uFillTx/>
                  <a:latin typeface="+mn-lt"/>
                  <a:ea typeface="+mn-ea"/>
                  <a:cs typeface="+mn-cs"/>
                  <a:sym typeface="Wingdings" panose="05000000000000000000" pitchFamily="2" charset="2"/>
                </a:rPr>
                <a:t>doelmatigheid</a:t>
              </a:r>
              <a:endParaRPr lang="de-DE" altLang="de-DE" sz="16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587" marR="0" lvl="1" algn="l" defTabSz="914400" rtl="0" eaLnBrk="0" fontAlgn="base" latinLnBrk="0" hangingPunct="0">
                <a:lnSpc>
                  <a:spcPct val="100000"/>
                </a:lnSpc>
                <a:spcBef>
                  <a:spcPct val="0"/>
                </a:spcBef>
                <a:spcAft>
                  <a:spcPct val="0"/>
                </a:spcAft>
                <a:buClrTx/>
                <a:buSzTx/>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lang="de-DE" altLang="de-DE" sz="1400" dirty="0">
                <a:solidFill>
                  <a:srgbClr val="335377"/>
                </a:solidFill>
                <a:latin typeface="+mn-lt"/>
              </a:endParaRPr>
            </a:p>
            <a:p>
              <a:pPr marL="114300" marR="0" lvl="1" indent="-112713" algn="l" defTabSz="914400" rtl="0" eaLnBrk="0" fontAlgn="base" latinLnBrk="0" hangingPunct="0">
                <a:lnSpc>
                  <a:spcPct val="100000"/>
                </a:lnSpc>
                <a:spcBef>
                  <a:spcPct val="0"/>
                </a:spcBef>
                <a:spcAft>
                  <a:spcPct val="0"/>
                </a:spcAft>
                <a:buClrTx/>
                <a:buSzTx/>
                <a:buFontTx/>
                <a:buChar char="•"/>
                <a:tabLst>
                  <a:tab pos="8521700" algn="r"/>
                </a:tabLst>
                <a:defRPr/>
              </a:pPr>
              <a:endParaRPr kumimoji="1" lang="de-DE" altLang="de-DE" sz="1400" i="0" u="none" strike="noStrike" kern="1200" cap="none" spc="0" normalizeH="0" baseline="0" noProof="0" dirty="0">
                <a:ln>
                  <a:noFill/>
                </a:ln>
                <a:solidFill>
                  <a:srgbClr val="335377"/>
                </a:solidFill>
                <a:effectLst/>
                <a:uLnTx/>
                <a:uFillTx/>
                <a:latin typeface="+mn-lt"/>
                <a:ea typeface="+mn-ea"/>
                <a:cs typeface="+mn-cs"/>
              </a:endParaRPr>
            </a:p>
          </p:txBody>
        </p:sp>
        <p:sp>
          <p:nvSpPr>
            <p:cNvPr id="24" name="Text Box 9">
              <a:extLst>
                <a:ext uri="{FF2B5EF4-FFF2-40B4-BE49-F238E27FC236}">
                  <a16:creationId xmlns:a16="http://schemas.microsoft.com/office/drawing/2014/main" id="{AB2D9B0C-1900-43E9-935F-1C0969D318B0}"/>
                </a:ext>
              </a:extLst>
            </p:cNvPr>
            <p:cNvSpPr txBox="1">
              <a:spLocks noChangeArrowheads="1"/>
            </p:cNvSpPr>
            <p:nvPr/>
          </p:nvSpPr>
          <p:spPr bwMode="auto">
            <a:xfrm>
              <a:off x="2381" y="1596"/>
              <a:ext cx="1469" cy="155"/>
            </a:xfrm>
            <a:prstGeom prst="rect">
              <a:avLst/>
            </a:prstGeom>
            <a:noFill/>
            <a:ln w="6350">
              <a:no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335377"/>
                  </a:solidFill>
                  <a:effectLst/>
                  <a:uLnTx/>
                  <a:uFillTx/>
                  <a:latin typeface="+mn-lt"/>
                  <a:ea typeface="+mn-ea"/>
                  <a:cs typeface="+mn-cs"/>
                </a:rPr>
                <a:t>Vergelijkbaarheid</a:t>
              </a:r>
              <a:endParaRPr kumimoji="0" lang="de-DE" sz="1600" b="1" i="0" u="none" strike="noStrike" kern="1200" cap="none" spc="0" normalizeH="0" baseline="0" noProof="0" dirty="0">
                <a:ln>
                  <a:noFill/>
                </a:ln>
                <a:solidFill>
                  <a:srgbClr val="335377"/>
                </a:solidFill>
                <a:effectLst/>
                <a:uLnTx/>
                <a:uFillTx/>
                <a:latin typeface="+mn-lt"/>
                <a:ea typeface="+mn-ea"/>
                <a:cs typeface="+mn-cs"/>
              </a:endParaRPr>
            </a:p>
          </p:txBody>
        </p:sp>
        <p:sp>
          <p:nvSpPr>
            <p:cNvPr id="25" name="Rectangle 10">
              <a:extLst>
                <a:ext uri="{FF2B5EF4-FFF2-40B4-BE49-F238E27FC236}">
                  <a16:creationId xmlns:a16="http://schemas.microsoft.com/office/drawing/2014/main" id="{A9683FE8-FFA7-4A0B-AF22-67BA951A7B0E}"/>
                </a:ext>
              </a:extLst>
            </p:cNvPr>
            <p:cNvSpPr>
              <a:spLocks noChangeArrowheads="1"/>
            </p:cNvSpPr>
            <p:nvPr/>
          </p:nvSpPr>
          <p:spPr bwMode="auto">
            <a:xfrm>
              <a:off x="2257" y="1890"/>
              <a:ext cx="1720" cy="1960"/>
            </a:xfrm>
            <a:prstGeom prst="rect">
              <a:avLst/>
            </a:prstGeom>
            <a:noFill/>
            <a:ln w="6350">
              <a:solidFill>
                <a:srgbClr val="002060"/>
              </a:solid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00" i="0" u="none" strike="noStrike" kern="1200" cap="none" spc="0" normalizeH="0" baseline="0" noProof="0">
                <a:ln>
                  <a:noFill/>
                </a:ln>
                <a:solidFill>
                  <a:srgbClr val="000000"/>
                </a:solidFill>
                <a:effectLst/>
                <a:uLnTx/>
                <a:uFillTx/>
                <a:ea typeface="+mn-ea"/>
                <a:cs typeface="+mn-cs"/>
              </a:endParaRPr>
            </a:p>
          </p:txBody>
        </p:sp>
        <p:sp>
          <p:nvSpPr>
            <p:cNvPr id="26" name="AutoShape 11">
              <a:extLst>
                <a:ext uri="{FF2B5EF4-FFF2-40B4-BE49-F238E27FC236}">
                  <a16:creationId xmlns:a16="http://schemas.microsoft.com/office/drawing/2014/main" id="{A5C28A21-0F24-4CEF-83AC-5F54D2796CA6}"/>
                </a:ext>
              </a:extLst>
            </p:cNvPr>
            <p:cNvSpPr>
              <a:spLocks noChangeArrowheads="1"/>
            </p:cNvSpPr>
            <p:nvPr/>
          </p:nvSpPr>
          <p:spPr bwMode="auto">
            <a:xfrm rot="5400000">
              <a:off x="4793" y="828"/>
              <a:ext cx="299" cy="1714"/>
            </a:xfrm>
            <a:prstGeom prst="homePlate">
              <a:avLst>
                <a:gd name="adj" fmla="val 25000"/>
              </a:avLst>
            </a:prstGeom>
            <a:solidFill>
              <a:srgbClr val="E3B813"/>
            </a:solidFill>
            <a:ln w="6350">
              <a:solidFill>
                <a:srgbClr val="DDDDDD"/>
              </a:solidFill>
              <a:miter lim="800000"/>
              <a:headEnd/>
              <a:tailEnd/>
            </a:ln>
            <a:effectLst>
              <a:outerShdw dist="35921" dir="2700000" algn="ctr" rotWithShape="0">
                <a:srgbClr val="777777"/>
              </a:outerShdw>
            </a:effectLst>
          </p:spPr>
          <p:txBody>
            <a:bodyPr wrap="none" lIns="72000" tIns="0" rIns="0" bIns="0" anchor="ct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00" i="0" u="none" strike="noStrike" kern="1200" cap="none" spc="0" normalizeH="0" baseline="0" noProof="0">
                <a:ln>
                  <a:noFill/>
                </a:ln>
                <a:solidFill>
                  <a:srgbClr val="000000"/>
                </a:solidFill>
                <a:effectLst/>
                <a:uLnTx/>
                <a:uFillTx/>
                <a:ea typeface="+mn-ea"/>
                <a:cs typeface="+mn-cs"/>
              </a:endParaRPr>
            </a:p>
          </p:txBody>
        </p:sp>
        <p:sp>
          <p:nvSpPr>
            <p:cNvPr id="27" name="Rectangle 12">
              <a:extLst>
                <a:ext uri="{FF2B5EF4-FFF2-40B4-BE49-F238E27FC236}">
                  <a16:creationId xmlns:a16="http://schemas.microsoft.com/office/drawing/2014/main" id="{92D6661F-EB7E-4297-9C2B-8359D6C58FB0}"/>
                </a:ext>
              </a:extLst>
            </p:cNvPr>
            <p:cNvSpPr>
              <a:spLocks noChangeArrowheads="1"/>
            </p:cNvSpPr>
            <p:nvPr/>
          </p:nvSpPr>
          <p:spPr bwMode="auto">
            <a:xfrm>
              <a:off x="4140" y="1946"/>
              <a:ext cx="1607" cy="2055"/>
            </a:xfrm>
            <a:prstGeom prst="rect">
              <a:avLst/>
            </a:prstGeom>
            <a:noFill/>
            <a:ln w="6350">
              <a:noFill/>
              <a:miter lim="800000"/>
              <a:headEnd/>
              <a:tailEnd/>
            </a:ln>
            <a:effectLst/>
          </p:spPr>
          <p:txBody>
            <a:bodyPr lIns="0" tIns="0" rIns="0" bIns="0">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1587" lvl="1" algn="l">
                <a:tabLst>
                  <a:tab pos="8521700" algn="r"/>
                </a:tabLst>
                <a:defRPr/>
              </a:pPr>
              <a:r>
                <a:rPr lang="de-DE" altLang="de-DE" sz="1800" dirty="0" err="1">
                  <a:solidFill>
                    <a:srgbClr val="335377"/>
                  </a:solidFill>
                  <a:latin typeface="+mn-lt"/>
                </a:rPr>
                <a:t>Steeds</a:t>
              </a:r>
              <a:r>
                <a:rPr lang="de-DE" altLang="de-DE" sz="1800" dirty="0">
                  <a:solidFill>
                    <a:srgbClr val="335377"/>
                  </a:solidFill>
                  <a:latin typeface="+mn-lt"/>
                </a:rPr>
                <a:t> </a:t>
              </a:r>
              <a:r>
                <a:rPr lang="de-DE" altLang="de-DE" sz="1800" dirty="0" err="1">
                  <a:solidFill>
                    <a:srgbClr val="335377"/>
                  </a:solidFill>
                  <a:latin typeface="+mn-lt"/>
                </a:rPr>
                <a:t>meer</a:t>
              </a:r>
              <a:r>
                <a:rPr lang="de-DE" altLang="de-DE" sz="1800" dirty="0">
                  <a:solidFill>
                    <a:srgbClr val="335377"/>
                  </a:solidFill>
                  <a:latin typeface="+mn-lt"/>
                </a:rPr>
                <a:t>, </a:t>
              </a:r>
              <a:r>
                <a:rPr lang="de-DE" altLang="de-DE" sz="1800" dirty="0" err="1">
                  <a:solidFill>
                    <a:srgbClr val="335377"/>
                  </a:solidFill>
                  <a:latin typeface="+mn-lt"/>
                </a:rPr>
                <a:t>maar</a:t>
              </a:r>
              <a:r>
                <a:rPr lang="de-DE" altLang="de-DE" sz="1800" dirty="0">
                  <a:solidFill>
                    <a:srgbClr val="335377"/>
                  </a:solidFill>
                  <a:latin typeface="+mn-lt"/>
                </a:rPr>
                <a:t> </a:t>
              </a:r>
              <a:r>
                <a:rPr lang="de-DE" altLang="de-DE" sz="1800" dirty="0" err="1">
                  <a:solidFill>
                    <a:srgbClr val="335377"/>
                  </a:solidFill>
                  <a:latin typeface="+mn-lt"/>
                </a:rPr>
                <a:t>ook</a:t>
              </a:r>
              <a:r>
                <a:rPr lang="de-DE" altLang="de-DE" sz="1800" dirty="0">
                  <a:solidFill>
                    <a:srgbClr val="335377"/>
                  </a:solidFill>
                  <a:latin typeface="+mn-lt"/>
                </a:rPr>
                <a:t>  fragmentarischer</a:t>
              </a:r>
            </a:p>
            <a:p>
              <a:pPr marL="1587" lvl="1" algn="l">
                <a:tabLst>
                  <a:tab pos="8521700" algn="r"/>
                </a:tabLst>
                <a:defRPr/>
              </a:pPr>
              <a:endParaRPr lang="de-DE" altLang="de-DE" sz="1800" dirty="0">
                <a:solidFill>
                  <a:srgbClr val="335377"/>
                </a:solidFill>
                <a:latin typeface="+mn-lt"/>
              </a:endParaRPr>
            </a:p>
            <a:p>
              <a:pPr marL="1587" lvl="1" algn="l">
                <a:tabLst>
                  <a:tab pos="8521700" algn="r"/>
                </a:tabLst>
                <a:defRPr/>
              </a:pPr>
              <a:r>
                <a:rPr lang="de-DE" altLang="de-DE" sz="1800" dirty="0" err="1">
                  <a:solidFill>
                    <a:srgbClr val="335377"/>
                  </a:solidFill>
                  <a:latin typeface="+mn-lt"/>
                </a:rPr>
                <a:t>Bij</a:t>
              </a:r>
              <a:r>
                <a:rPr lang="de-DE" altLang="de-DE" sz="1800" dirty="0">
                  <a:solidFill>
                    <a:srgbClr val="335377"/>
                  </a:solidFill>
                  <a:latin typeface="+mn-lt"/>
                </a:rPr>
                <a:t> </a:t>
              </a:r>
              <a:r>
                <a:rPr lang="de-DE" altLang="de-DE" sz="1800" dirty="0" err="1">
                  <a:solidFill>
                    <a:srgbClr val="335377"/>
                  </a:solidFill>
                  <a:latin typeface="+mn-lt"/>
                </a:rPr>
                <a:t>agentschappen</a:t>
              </a:r>
              <a:r>
                <a:rPr lang="de-DE" altLang="de-DE" sz="1800" dirty="0">
                  <a:solidFill>
                    <a:srgbClr val="335377"/>
                  </a:solidFill>
                  <a:latin typeface="+mn-lt"/>
                </a:rPr>
                <a:t> en </a:t>
              </a:r>
              <a:r>
                <a:rPr lang="de-DE" altLang="de-DE" sz="1800" dirty="0" err="1">
                  <a:solidFill>
                    <a:srgbClr val="335377"/>
                  </a:solidFill>
                  <a:latin typeface="+mn-lt"/>
                </a:rPr>
                <a:t>zbo‘s</a:t>
              </a:r>
              <a:r>
                <a:rPr lang="de-DE" altLang="de-DE" sz="1800" dirty="0">
                  <a:solidFill>
                    <a:srgbClr val="335377"/>
                  </a:solidFill>
                  <a:latin typeface="+mn-lt"/>
                </a:rPr>
                <a:t> </a:t>
              </a:r>
              <a:r>
                <a:rPr lang="de-DE" altLang="de-DE" sz="1800" dirty="0" err="1">
                  <a:solidFill>
                    <a:srgbClr val="335377"/>
                  </a:solidFill>
                  <a:latin typeface="+mn-lt"/>
                </a:rPr>
                <a:t>grote</a:t>
              </a:r>
              <a:r>
                <a:rPr lang="de-DE" altLang="de-DE" sz="1800" dirty="0">
                  <a:solidFill>
                    <a:srgbClr val="335377"/>
                  </a:solidFill>
                  <a:latin typeface="+mn-lt"/>
                </a:rPr>
                <a:t> </a:t>
              </a:r>
              <a:r>
                <a:rPr lang="de-DE" altLang="de-DE" sz="1800" dirty="0" err="1">
                  <a:solidFill>
                    <a:srgbClr val="335377"/>
                  </a:solidFill>
                  <a:latin typeface="+mn-lt"/>
                </a:rPr>
                <a:t>verschillen</a:t>
              </a:r>
              <a:r>
                <a:rPr lang="de-DE" altLang="de-DE" sz="1800" dirty="0">
                  <a:solidFill>
                    <a:srgbClr val="335377"/>
                  </a:solidFill>
                  <a:latin typeface="+mn-lt"/>
                </a:rPr>
                <a:t> </a:t>
              </a:r>
            </a:p>
            <a:p>
              <a:pPr marL="1587" lvl="1" algn="l">
                <a:tabLst>
                  <a:tab pos="8521700" algn="r"/>
                </a:tabLst>
                <a:defRPr/>
              </a:pPr>
              <a:endParaRPr lang="de-DE" altLang="de-DE" sz="1800" dirty="0">
                <a:solidFill>
                  <a:srgbClr val="335377"/>
                </a:solidFill>
                <a:latin typeface="+mn-lt"/>
              </a:endParaRPr>
            </a:p>
            <a:p>
              <a:pPr marL="1587" lvl="1" algn="l">
                <a:tabLst>
                  <a:tab pos="8521700" algn="r"/>
                </a:tabLst>
                <a:defRPr/>
              </a:pPr>
              <a:r>
                <a:rPr lang="de-DE" altLang="de-DE" sz="1800" dirty="0">
                  <a:solidFill>
                    <a:srgbClr val="335377"/>
                  </a:solidFill>
                  <a:latin typeface="+mn-lt"/>
                  <a:sym typeface="Wingdings" panose="05000000000000000000" pitchFamily="2" charset="2"/>
                </a:rPr>
                <a:t> Niet </a:t>
              </a:r>
              <a:r>
                <a:rPr lang="de-DE" altLang="de-DE" sz="1800" dirty="0" err="1">
                  <a:solidFill>
                    <a:srgbClr val="335377"/>
                  </a:solidFill>
                  <a:latin typeface="+mn-lt"/>
                  <a:sym typeface="Wingdings" panose="05000000000000000000" pitchFamily="2" charset="2"/>
                </a:rPr>
                <a:t>overal</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evenveel</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aandacht</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voor</a:t>
              </a:r>
              <a:r>
                <a:rPr lang="de-DE" altLang="de-DE" sz="1800" dirty="0">
                  <a:solidFill>
                    <a:srgbClr val="335377"/>
                  </a:solidFill>
                  <a:latin typeface="+mn-lt"/>
                  <a:sym typeface="Wingdings" panose="05000000000000000000" pitchFamily="2" charset="2"/>
                </a:rPr>
                <a:t> </a:t>
              </a:r>
              <a:r>
                <a:rPr lang="de-DE" altLang="de-DE" sz="1800" dirty="0" err="1">
                  <a:solidFill>
                    <a:srgbClr val="335377"/>
                  </a:solidFill>
                  <a:latin typeface="+mn-lt"/>
                  <a:sym typeface="Wingdings" panose="05000000000000000000" pitchFamily="2" charset="2"/>
                </a:rPr>
                <a:t>verantwoording</a:t>
              </a:r>
              <a:r>
                <a:rPr lang="de-DE" altLang="de-DE" sz="1800" dirty="0">
                  <a:solidFill>
                    <a:srgbClr val="335377"/>
                  </a:solidFill>
                  <a:latin typeface="+mn-lt"/>
                  <a:sym typeface="Wingdings" panose="05000000000000000000" pitchFamily="2" charset="2"/>
                </a:rPr>
                <a:t> en </a:t>
              </a:r>
              <a:r>
                <a:rPr lang="de-DE" altLang="de-DE" sz="1800" dirty="0" err="1">
                  <a:solidFill>
                    <a:srgbClr val="335377"/>
                  </a:solidFill>
                  <a:latin typeface="+mn-lt"/>
                  <a:sym typeface="Wingdings" panose="05000000000000000000" pitchFamily="2" charset="2"/>
                </a:rPr>
                <a:t>prestaties</a:t>
              </a:r>
              <a:endParaRPr lang="de-DE" altLang="de-DE" sz="1800" dirty="0">
                <a:solidFill>
                  <a:srgbClr val="335377"/>
                </a:solidFill>
                <a:latin typeface="+mn-lt"/>
              </a:endParaRPr>
            </a:p>
            <a:p>
              <a:pPr marL="571500" lvl="2" indent="-112713" algn="l">
                <a:buFontTx/>
                <a:buChar char="•"/>
                <a:tabLst>
                  <a:tab pos="8521700" algn="r"/>
                </a:tabLst>
                <a:defRPr/>
              </a:pPr>
              <a:endParaRPr lang="de-DE" altLang="de-DE" sz="1800" dirty="0">
                <a:solidFill>
                  <a:srgbClr val="335377"/>
                </a:solidFill>
                <a:latin typeface="+mn-lt"/>
              </a:endParaRPr>
            </a:p>
            <a:p>
              <a:pPr marL="571500" lvl="2" indent="-112713" algn="l">
                <a:buFontTx/>
                <a:buChar char="•"/>
                <a:tabLst>
                  <a:tab pos="8521700" algn="r"/>
                </a:tabLst>
                <a:defRPr/>
              </a:pPr>
              <a:endParaRPr lang="de-DE" altLang="de-DE" sz="1400" dirty="0">
                <a:solidFill>
                  <a:srgbClr val="335377"/>
                </a:solidFill>
                <a:latin typeface="+mn-lt"/>
              </a:endParaRPr>
            </a:p>
          </p:txBody>
        </p:sp>
        <p:sp>
          <p:nvSpPr>
            <p:cNvPr id="28" name="Text Box 13">
              <a:extLst>
                <a:ext uri="{FF2B5EF4-FFF2-40B4-BE49-F238E27FC236}">
                  <a16:creationId xmlns:a16="http://schemas.microsoft.com/office/drawing/2014/main" id="{9C8B908F-AEE8-4A07-AE49-0FF9A3F80A4A}"/>
                </a:ext>
              </a:extLst>
            </p:cNvPr>
            <p:cNvSpPr txBox="1">
              <a:spLocks noChangeArrowheads="1"/>
            </p:cNvSpPr>
            <p:nvPr/>
          </p:nvSpPr>
          <p:spPr bwMode="auto">
            <a:xfrm>
              <a:off x="4209" y="1598"/>
              <a:ext cx="1469" cy="155"/>
            </a:xfrm>
            <a:prstGeom prst="rect">
              <a:avLst/>
            </a:prstGeom>
            <a:noFill/>
            <a:ln w="6350">
              <a:no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335377"/>
                  </a:solidFill>
                  <a:effectLst/>
                  <a:uLnTx/>
                  <a:uFillTx/>
                  <a:latin typeface="+mn-lt"/>
                  <a:ea typeface="+mn-ea"/>
                  <a:cs typeface="+mn-cs"/>
                </a:rPr>
                <a:t>Gegegevensbeschikbaarheid</a:t>
              </a:r>
              <a:endParaRPr kumimoji="0" lang="de-DE" sz="1600" b="1" i="0" u="none" strike="noStrike" kern="1200" cap="none" spc="0" normalizeH="0" baseline="0" noProof="0" dirty="0">
                <a:ln>
                  <a:noFill/>
                </a:ln>
                <a:solidFill>
                  <a:srgbClr val="335377"/>
                </a:solidFill>
                <a:effectLst/>
                <a:uLnTx/>
                <a:uFillTx/>
                <a:latin typeface="+mn-lt"/>
                <a:ea typeface="+mn-ea"/>
                <a:cs typeface="+mn-cs"/>
              </a:endParaRPr>
            </a:p>
          </p:txBody>
        </p:sp>
        <p:sp>
          <p:nvSpPr>
            <p:cNvPr id="29" name="Rectangle 14">
              <a:extLst>
                <a:ext uri="{FF2B5EF4-FFF2-40B4-BE49-F238E27FC236}">
                  <a16:creationId xmlns:a16="http://schemas.microsoft.com/office/drawing/2014/main" id="{28C811EE-8063-4A82-98B7-0D20489A9173}"/>
                </a:ext>
              </a:extLst>
            </p:cNvPr>
            <p:cNvSpPr>
              <a:spLocks noChangeArrowheads="1"/>
            </p:cNvSpPr>
            <p:nvPr/>
          </p:nvSpPr>
          <p:spPr bwMode="auto">
            <a:xfrm>
              <a:off x="4083" y="1890"/>
              <a:ext cx="1722" cy="1960"/>
            </a:xfrm>
            <a:prstGeom prst="rect">
              <a:avLst/>
            </a:prstGeom>
            <a:noFill/>
            <a:ln w="6350">
              <a:solidFill>
                <a:srgbClr val="002060"/>
              </a:solidFill>
              <a:miter lim="800000"/>
              <a:headEnd/>
              <a:tailEnd/>
            </a:ln>
            <a:effectLst/>
          </p:spPr>
          <p:txBody>
            <a:bodyPr lIns="0" tIns="0" rIns="0" bIns="0" anchor="ctr">
              <a:spAutoFit/>
            </a:bodyPr>
            <a:lstStyle>
              <a:defPPr>
                <a:defRPr lang="en-US"/>
              </a:defPPr>
              <a:lvl1pPr algn="ctr" rtl="0" eaLnBrk="0" fontAlgn="base" hangingPunct="0">
                <a:spcBef>
                  <a:spcPct val="0"/>
                </a:spcBef>
                <a:spcAft>
                  <a:spcPct val="0"/>
                </a:spcAft>
                <a:defRPr kumimoji="1" sz="1000" kern="1200">
                  <a:solidFill>
                    <a:srgbClr val="000000"/>
                  </a:solidFill>
                  <a:latin typeface="Arial" pitchFamily="34" charset="0"/>
                  <a:ea typeface="+mn-ea"/>
                  <a:cs typeface="+mn-cs"/>
                </a:defRPr>
              </a:lvl1pPr>
              <a:lvl2pPr marL="457200" algn="ctr" rtl="0" eaLnBrk="0" fontAlgn="base" hangingPunct="0">
                <a:spcBef>
                  <a:spcPct val="0"/>
                </a:spcBef>
                <a:spcAft>
                  <a:spcPct val="0"/>
                </a:spcAft>
                <a:defRPr kumimoji="1" sz="1000" kern="1200">
                  <a:solidFill>
                    <a:srgbClr val="000000"/>
                  </a:solidFill>
                  <a:latin typeface="Arial" pitchFamily="34" charset="0"/>
                  <a:ea typeface="+mn-ea"/>
                  <a:cs typeface="+mn-cs"/>
                </a:defRPr>
              </a:lvl2pPr>
              <a:lvl3pPr marL="914400" algn="ctr" rtl="0" eaLnBrk="0" fontAlgn="base" hangingPunct="0">
                <a:spcBef>
                  <a:spcPct val="0"/>
                </a:spcBef>
                <a:spcAft>
                  <a:spcPct val="0"/>
                </a:spcAft>
                <a:defRPr kumimoji="1" sz="1000" kern="1200">
                  <a:solidFill>
                    <a:srgbClr val="000000"/>
                  </a:solidFill>
                  <a:latin typeface="Arial" pitchFamily="34" charset="0"/>
                  <a:ea typeface="+mn-ea"/>
                  <a:cs typeface="+mn-cs"/>
                </a:defRPr>
              </a:lvl3pPr>
              <a:lvl4pPr marL="1371600" algn="ctr" rtl="0" eaLnBrk="0" fontAlgn="base" hangingPunct="0">
                <a:spcBef>
                  <a:spcPct val="0"/>
                </a:spcBef>
                <a:spcAft>
                  <a:spcPct val="0"/>
                </a:spcAft>
                <a:defRPr kumimoji="1" sz="1000" kern="1200">
                  <a:solidFill>
                    <a:srgbClr val="000000"/>
                  </a:solidFill>
                  <a:latin typeface="Arial" pitchFamily="34" charset="0"/>
                  <a:ea typeface="+mn-ea"/>
                  <a:cs typeface="+mn-cs"/>
                </a:defRPr>
              </a:lvl4pPr>
              <a:lvl5pPr marL="1828800" algn="ctr" rtl="0" eaLnBrk="0" fontAlgn="base" hangingPunct="0">
                <a:spcBef>
                  <a:spcPct val="0"/>
                </a:spcBef>
                <a:spcAft>
                  <a:spcPct val="0"/>
                </a:spcAft>
                <a:defRPr kumimoji="1" sz="1000" kern="1200">
                  <a:solidFill>
                    <a:srgbClr val="000000"/>
                  </a:solidFill>
                  <a:latin typeface="Arial" pitchFamily="34" charset="0"/>
                  <a:ea typeface="+mn-ea"/>
                  <a:cs typeface="+mn-cs"/>
                </a:defRPr>
              </a:lvl5pPr>
              <a:lvl6pPr marL="2286000" algn="l" defTabSz="914400" rtl="0" eaLnBrk="1" latinLnBrk="0" hangingPunct="1">
                <a:defRPr kumimoji="1" sz="1000" kern="1200">
                  <a:solidFill>
                    <a:srgbClr val="000000"/>
                  </a:solidFill>
                  <a:latin typeface="Arial" pitchFamily="34" charset="0"/>
                  <a:ea typeface="+mn-ea"/>
                  <a:cs typeface="+mn-cs"/>
                </a:defRPr>
              </a:lvl6pPr>
              <a:lvl7pPr marL="2743200" algn="l" defTabSz="914400" rtl="0" eaLnBrk="1" latinLnBrk="0" hangingPunct="1">
                <a:defRPr kumimoji="1" sz="1000" kern="1200">
                  <a:solidFill>
                    <a:srgbClr val="000000"/>
                  </a:solidFill>
                  <a:latin typeface="Arial" pitchFamily="34" charset="0"/>
                  <a:ea typeface="+mn-ea"/>
                  <a:cs typeface="+mn-cs"/>
                </a:defRPr>
              </a:lvl7pPr>
              <a:lvl8pPr marL="3200400" algn="l" defTabSz="914400" rtl="0" eaLnBrk="1" latinLnBrk="0" hangingPunct="1">
                <a:defRPr kumimoji="1" sz="1000" kern="1200">
                  <a:solidFill>
                    <a:srgbClr val="000000"/>
                  </a:solidFill>
                  <a:latin typeface="Arial" pitchFamily="34" charset="0"/>
                  <a:ea typeface="+mn-ea"/>
                  <a:cs typeface="+mn-cs"/>
                </a:defRPr>
              </a:lvl8pPr>
              <a:lvl9pPr marL="3657600" algn="l" defTabSz="914400" rtl="0" eaLnBrk="1" latinLnBrk="0" hangingPunct="1">
                <a:defRPr kumimoji="1" sz="1000" kern="1200">
                  <a:solidFill>
                    <a:srgbClr val="000000"/>
                  </a:solidFill>
                  <a:latin typeface="Arial"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sz="1000" i="0" u="none" strike="noStrike" kern="1200" cap="none" spc="0" normalizeH="0" baseline="0" noProof="0">
                <a:ln>
                  <a:noFill/>
                </a:ln>
                <a:solidFill>
                  <a:srgbClr val="000000"/>
                </a:solidFill>
                <a:effectLst/>
                <a:uLnTx/>
                <a:uFillTx/>
                <a:ea typeface="+mn-ea"/>
                <a:cs typeface="+mn-cs"/>
              </a:endParaRPr>
            </a:p>
          </p:txBody>
        </p:sp>
      </p:grpSp>
    </p:spTree>
    <p:extLst>
      <p:ext uri="{BB962C8B-B14F-4D97-AF65-F5344CB8AC3E}">
        <p14:creationId xmlns:p14="http://schemas.microsoft.com/office/powerpoint/2010/main" val="243992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2C10B1ED-6EBD-4D8F-9CDF-4BA575153D7C}"/>
              </a:ext>
            </a:extLst>
          </p:cNvPr>
          <p:cNvGraphicFramePr>
            <a:graphicFrameLocks/>
          </p:cNvGraphicFramePr>
          <p:nvPr>
            <p:extLst>
              <p:ext uri="{D42A27DB-BD31-4B8C-83A1-F6EECF244321}">
                <p14:modId xmlns:p14="http://schemas.microsoft.com/office/powerpoint/2010/main" val="2541422266"/>
              </p:ext>
            </p:extLst>
          </p:nvPr>
        </p:nvGraphicFramePr>
        <p:xfrm>
          <a:off x="0" y="994800"/>
          <a:ext cx="12191999" cy="4275097"/>
        </p:xfrm>
        <a:graphic>
          <a:graphicData uri="http://schemas.openxmlformats.org/drawingml/2006/table">
            <a:tbl>
              <a:tblPr firstRow="1" firstCol="1" bandRow="1"/>
              <a:tblGrid>
                <a:gridCol w="1345096">
                  <a:extLst>
                    <a:ext uri="{9D8B030D-6E8A-4147-A177-3AD203B41FA5}">
                      <a16:colId xmlns:a16="http://schemas.microsoft.com/office/drawing/2014/main" val="2813149891"/>
                    </a:ext>
                  </a:extLst>
                </a:gridCol>
                <a:gridCol w="894521">
                  <a:extLst>
                    <a:ext uri="{9D8B030D-6E8A-4147-A177-3AD203B41FA5}">
                      <a16:colId xmlns:a16="http://schemas.microsoft.com/office/drawing/2014/main" val="1148292531"/>
                    </a:ext>
                  </a:extLst>
                </a:gridCol>
                <a:gridCol w="2182336">
                  <a:extLst>
                    <a:ext uri="{9D8B030D-6E8A-4147-A177-3AD203B41FA5}">
                      <a16:colId xmlns:a16="http://schemas.microsoft.com/office/drawing/2014/main" val="1824791234"/>
                    </a:ext>
                  </a:extLst>
                </a:gridCol>
                <a:gridCol w="2107374">
                  <a:extLst>
                    <a:ext uri="{9D8B030D-6E8A-4147-A177-3AD203B41FA5}">
                      <a16:colId xmlns:a16="http://schemas.microsoft.com/office/drawing/2014/main" val="4093384106"/>
                    </a:ext>
                  </a:extLst>
                </a:gridCol>
                <a:gridCol w="5662672">
                  <a:extLst>
                    <a:ext uri="{9D8B030D-6E8A-4147-A177-3AD203B41FA5}">
                      <a16:colId xmlns:a16="http://schemas.microsoft.com/office/drawing/2014/main" val="2497749338"/>
                    </a:ext>
                  </a:extLst>
                </a:gridCol>
              </a:tblGrid>
              <a:tr h="373777">
                <a:tc>
                  <a:txBody>
                    <a:bodyPr/>
                    <a:lstStyle/>
                    <a:p>
                      <a:pPr>
                        <a:lnSpc>
                          <a:spcPts val="1450"/>
                        </a:lnSpc>
                        <a:spcAft>
                          <a:spcPts val="0"/>
                        </a:spcAft>
                      </a:pP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Variabele</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Maat</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Benodigd</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Voorbeeld</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2270964812"/>
                  </a:ext>
                </a:extLst>
              </a:tr>
              <a:tr h="476378">
                <a:tc rowSpan="7">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Productiviteit</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rowSpan="4">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Middelen</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rowSpan="4">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Volume ingezette middelen (totale apparaatskosten)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Personeelskosten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Som van personele lasten in- of exclusief inhuur</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200739765"/>
                  </a:ext>
                </a:extLst>
              </a:tr>
              <a:tr h="369781">
                <a:tc vMerge="1">
                  <a:txBody>
                    <a:bodyPr/>
                    <a:lstStyle/>
                    <a:p>
                      <a:endParaRPr lang="nl-NL"/>
                    </a:p>
                  </a:txBody>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Materiële kosten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Bureaukosten, huur, </a:t>
                      </a:r>
                      <a:r>
                        <a:rPr lang="nl-NL" sz="1200" b="0" i="1"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outsourcing</a:t>
                      </a:r>
                      <a:r>
                        <a:rPr lang="nl-NL" sz="1200" b="0" i="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enzovoort</a:t>
                      </a:r>
                    </a:p>
                    <a:p>
                      <a:pPr>
                        <a:lnSpc>
                          <a:spcPts val="1450"/>
                        </a:lnSpc>
                        <a:spcAft>
                          <a:spcPts val="0"/>
                        </a:spcAft>
                      </a:pP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969639077"/>
                  </a:ext>
                </a:extLst>
              </a:tr>
              <a:tr h="369781">
                <a:tc vMerge="1">
                  <a:txBody>
                    <a:bodyPr/>
                    <a:lstStyle/>
                    <a:p>
                      <a:endParaRPr lang="nl-NL"/>
                    </a:p>
                  </a:txBody>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Kapitaalkosten </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Kosten van kapitaal afgeleid uit afschrijvingen of reële investeringen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371140186"/>
                  </a:ext>
                </a:extLst>
              </a:tr>
              <a:tr h="468081">
                <a:tc vMerge="1">
                  <a:txBody>
                    <a:bodyPr/>
                    <a:lstStyle/>
                    <a:p>
                      <a:endParaRPr lang="nl-NL"/>
                    </a:p>
                  </a:txBody>
                  <a:tcPr/>
                </a:tc>
                <a:tc vMerge="1">
                  <a:txBody>
                    <a:bodyPr/>
                    <a:lstStyle/>
                    <a:p>
                      <a:pPr>
                        <a:lnSpc>
                          <a:spcPts val="1450"/>
                        </a:lnSpc>
                        <a:spcAft>
                          <a:spcPts val="0"/>
                        </a:spcAft>
                      </a:pPr>
                      <a:endParaRPr lang="nl-NL" sz="105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vMerge="1">
                  <a:txBody>
                    <a:bodyPr/>
                    <a:lstStyle/>
                    <a:p>
                      <a:pPr>
                        <a:lnSpc>
                          <a:spcPts val="1450"/>
                        </a:lnSpc>
                        <a:spcAft>
                          <a:spcPts val="0"/>
                        </a:spcAft>
                      </a:pPr>
                      <a:endParaRPr lang="nl-NL" sz="105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Prijzen van ingezette middelen naar soort (deflatoren)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Prijs overheidspersoneel, ontwikkeling </a:t>
                      </a:r>
                      <a:r>
                        <a:rPr lang="nl-NL" sz="1200" b="0" dirty="0" err="1">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CAO-lonen</a:t>
                      </a: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 CPI, prijsindex overheidsinvesteringen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632899489"/>
                  </a:ext>
                </a:extLst>
              </a:tr>
              <a:tr h="887165">
                <a:tc vMerge="1">
                  <a:txBody>
                    <a:bodyPr/>
                    <a:lstStyle/>
                    <a:p>
                      <a:pPr>
                        <a:lnSpc>
                          <a:spcPts val="1450"/>
                        </a:lnSpc>
                        <a:spcAft>
                          <a:spcPts val="0"/>
                        </a:spcAft>
                      </a:pP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rowSpan="3">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Productie</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rowSpan="2">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Volume meetbare productie</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Aantallen eindproducten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Geïnde geldboetes (CJIB)</a:t>
                      </a:r>
                    </a:p>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Rijbewijzen (RDW)</a:t>
                      </a:r>
                    </a:p>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AOW-klanten (SVB)</a:t>
                      </a:r>
                    </a:p>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Hypotheekakten (Kadaster)</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313907945"/>
                  </a:ext>
                </a:extLst>
              </a:tr>
              <a:tr h="358535">
                <a:tc vMerge="1">
                  <a:txBody>
                    <a:bodyPr/>
                    <a:lstStyle/>
                    <a:p>
                      <a:endParaRPr lang="nl-NL"/>
                    </a:p>
                  </a:txBody>
                  <a:tcPr/>
                </a:tc>
                <a:tc vMerge="1">
                  <a:txBody>
                    <a:bodyPr/>
                    <a:lstStyle/>
                    <a:p>
                      <a:endParaRPr lang="nl-NL"/>
                    </a:p>
                  </a:txBody>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Bijbehorende gewichten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Kostprijzen, tijdsbestedingsonderzoek, schaduwprijzen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09147706"/>
                  </a:ext>
                </a:extLst>
              </a:tr>
              <a:tr h="480386">
                <a:tc vMerge="1">
                  <a:txBody>
                    <a:bodyPr/>
                    <a:lstStyle/>
                    <a:p>
                      <a:endParaRPr lang="nl-NL"/>
                    </a:p>
                  </a:txBody>
                  <a:tcPr/>
                </a:tc>
                <a:tc vMerge="1">
                  <a:txBody>
                    <a:bodyPr/>
                    <a:lstStyle/>
                    <a:p>
                      <a:pPr>
                        <a:lnSpc>
                          <a:spcPts val="1450"/>
                        </a:lnSpc>
                        <a:spcAft>
                          <a:spcPts val="0"/>
                        </a:spcAft>
                      </a:pPr>
                      <a:endParaRPr lang="nl-NL" sz="16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Omvang niet-gemeten productie</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Kosten of omzet in euro’s</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Inputfinanciering met slecht meetbare tegenprestatie (CJIB),  omzet advisering/nevenactiviteiten (Kadaster)</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611953001"/>
                  </a:ext>
                </a:extLst>
              </a:tr>
              <a:tr h="258539">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Doeltreffendheid</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Via kwaliteit</a:t>
                      </a:r>
                      <a:endPar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Kwaliteitsindicatoren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Maatwerk, vaak beperkte mogelijkheden</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Klachten, doorlooptijden, klanttevredenheid</a:t>
                      </a:r>
                    </a:p>
                  </a:txBody>
                  <a:tcPr marL="110765" marR="110765" marT="28717" marB="28717">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585530180"/>
                  </a:ext>
                </a:extLst>
              </a:tr>
            </a:tbl>
          </a:graphicData>
        </a:graphic>
      </p:graphicFrame>
      <p:sp>
        <p:nvSpPr>
          <p:cNvPr id="7" name="Titel 1">
            <a:extLst>
              <a:ext uri="{FF2B5EF4-FFF2-40B4-BE49-F238E27FC236}">
                <a16:creationId xmlns:a16="http://schemas.microsoft.com/office/drawing/2014/main" id="{6D9154E1-4026-4831-B5E0-85283FD7B839}"/>
              </a:ext>
            </a:extLst>
          </p:cNvPr>
          <p:cNvSpPr>
            <a:spLocks noGrp="1"/>
          </p:cNvSpPr>
          <p:nvPr>
            <p:ph type="title"/>
          </p:nvPr>
        </p:nvSpPr>
        <p:spPr>
          <a:xfrm>
            <a:off x="0" y="482400"/>
            <a:ext cx="10515600" cy="413351"/>
          </a:xfrm>
        </p:spPr>
        <p:txBody>
          <a:bodyPr>
            <a:normAutofit fontScale="90000"/>
          </a:bodyPr>
          <a:lstStyle/>
          <a:p>
            <a:r>
              <a:rPr lang="nl-NL" sz="2400" dirty="0"/>
              <a:t>Opzet handreiking: benodigde gegevens voor productiviteitsanalyse </a:t>
            </a:r>
            <a:r>
              <a:rPr lang="nl-NL" sz="2400" dirty="0" err="1"/>
              <a:t>zbo’s</a:t>
            </a:r>
            <a:r>
              <a:rPr lang="nl-NL" sz="2400" dirty="0"/>
              <a:t> en agentschappen</a:t>
            </a:r>
          </a:p>
        </p:txBody>
      </p:sp>
    </p:spTree>
    <p:extLst>
      <p:ext uri="{BB962C8B-B14F-4D97-AF65-F5344CB8AC3E}">
        <p14:creationId xmlns:p14="http://schemas.microsoft.com/office/powerpoint/2010/main" val="1144502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DFF02-75BA-9F40-A8E5-7531D3F33E3D}"/>
              </a:ext>
            </a:extLst>
          </p:cNvPr>
          <p:cNvSpPr>
            <a:spLocks noGrp="1"/>
          </p:cNvSpPr>
          <p:nvPr>
            <p:ph type="title"/>
          </p:nvPr>
        </p:nvSpPr>
        <p:spPr/>
        <p:txBody>
          <a:bodyPr/>
          <a:lstStyle/>
          <a:p>
            <a:r>
              <a:rPr lang="nl-NL" dirty="0"/>
              <a:t>Productie-indicatoren en omvang voor de vijf </a:t>
            </a:r>
            <a:r>
              <a:rPr lang="nl-NL" dirty="0" err="1"/>
              <a:t>zbo’s</a:t>
            </a:r>
            <a:r>
              <a:rPr lang="nl-NL" dirty="0"/>
              <a:t>/</a:t>
            </a:r>
            <a:r>
              <a:rPr lang="nl-NL" dirty="0" err="1"/>
              <a:t>ag’s</a:t>
            </a:r>
            <a:r>
              <a:rPr lang="nl-NL" dirty="0"/>
              <a:t>, 2017</a:t>
            </a:r>
          </a:p>
        </p:txBody>
      </p:sp>
      <p:graphicFrame>
        <p:nvGraphicFramePr>
          <p:cNvPr id="3" name="Tabel 2">
            <a:extLst>
              <a:ext uri="{FF2B5EF4-FFF2-40B4-BE49-F238E27FC236}">
                <a16:creationId xmlns:a16="http://schemas.microsoft.com/office/drawing/2014/main" id="{AB862D18-FF74-45AE-99D3-AC88B7262CE3}"/>
              </a:ext>
            </a:extLst>
          </p:cNvPr>
          <p:cNvGraphicFramePr>
            <a:graphicFrameLocks noGrp="1"/>
          </p:cNvGraphicFramePr>
          <p:nvPr>
            <p:extLst>
              <p:ext uri="{D42A27DB-BD31-4B8C-83A1-F6EECF244321}">
                <p14:modId xmlns:p14="http://schemas.microsoft.com/office/powerpoint/2010/main" val="727492611"/>
              </p:ext>
            </p:extLst>
          </p:nvPr>
        </p:nvGraphicFramePr>
        <p:xfrm>
          <a:off x="288758" y="1690688"/>
          <a:ext cx="11405934" cy="2985010"/>
        </p:xfrm>
        <a:graphic>
          <a:graphicData uri="http://schemas.openxmlformats.org/drawingml/2006/table">
            <a:tbl>
              <a:tblPr firstRow="1" bandRow="1"/>
              <a:tblGrid>
                <a:gridCol w="1106905">
                  <a:extLst>
                    <a:ext uri="{9D8B030D-6E8A-4147-A177-3AD203B41FA5}">
                      <a16:colId xmlns:a16="http://schemas.microsoft.com/office/drawing/2014/main" val="3033144915"/>
                    </a:ext>
                  </a:extLst>
                </a:gridCol>
                <a:gridCol w="1228732">
                  <a:extLst>
                    <a:ext uri="{9D8B030D-6E8A-4147-A177-3AD203B41FA5}">
                      <a16:colId xmlns:a16="http://schemas.microsoft.com/office/drawing/2014/main" val="3009199069"/>
                    </a:ext>
                  </a:extLst>
                </a:gridCol>
                <a:gridCol w="1776804">
                  <a:extLst>
                    <a:ext uri="{9D8B030D-6E8A-4147-A177-3AD203B41FA5}">
                      <a16:colId xmlns:a16="http://schemas.microsoft.com/office/drawing/2014/main" val="3292744633"/>
                    </a:ext>
                  </a:extLst>
                </a:gridCol>
                <a:gridCol w="917060">
                  <a:extLst>
                    <a:ext uri="{9D8B030D-6E8A-4147-A177-3AD203B41FA5}">
                      <a16:colId xmlns:a16="http://schemas.microsoft.com/office/drawing/2014/main" val="484476365"/>
                    </a:ext>
                  </a:extLst>
                </a:gridCol>
                <a:gridCol w="1189312">
                  <a:extLst>
                    <a:ext uri="{9D8B030D-6E8A-4147-A177-3AD203B41FA5}">
                      <a16:colId xmlns:a16="http://schemas.microsoft.com/office/drawing/2014/main" val="3083514383"/>
                    </a:ext>
                  </a:extLst>
                </a:gridCol>
                <a:gridCol w="917060">
                  <a:extLst>
                    <a:ext uri="{9D8B030D-6E8A-4147-A177-3AD203B41FA5}">
                      <a16:colId xmlns:a16="http://schemas.microsoft.com/office/drawing/2014/main" val="409979837"/>
                    </a:ext>
                  </a:extLst>
                </a:gridCol>
                <a:gridCol w="1246629">
                  <a:extLst>
                    <a:ext uri="{9D8B030D-6E8A-4147-A177-3AD203B41FA5}">
                      <a16:colId xmlns:a16="http://schemas.microsoft.com/office/drawing/2014/main" val="1231751485"/>
                    </a:ext>
                  </a:extLst>
                </a:gridCol>
                <a:gridCol w="917060">
                  <a:extLst>
                    <a:ext uri="{9D8B030D-6E8A-4147-A177-3AD203B41FA5}">
                      <a16:colId xmlns:a16="http://schemas.microsoft.com/office/drawing/2014/main" val="260630272"/>
                    </a:ext>
                  </a:extLst>
                </a:gridCol>
                <a:gridCol w="1189312">
                  <a:extLst>
                    <a:ext uri="{9D8B030D-6E8A-4147-A177-3AD203B41FA5}">
                      <a16:colId xmlns:a16="http://schemas.microsoft.com/office/drawing/2014/main" val="3543287497"/>
                    </a:ext>
                  </a:extLst>
                </a:gridCol>
                <a:gridCol w="917060">
                  <a:extLst>
                    <a:ext uri="{9D8B030D-6E8A-4147-A177-3AD203B41FA5}">
                      <a16:colId xmlns:a16="http://schemas.microsoft.com/office/drawing/2014/main" val="1790480856"/>
                    </a:ext>
                  </a:extLst>
                </a:gridCol>
              </a:tblGrid>
              <a:tr h="199724">
                <a:tc gridSpan="2">
                  <a:txBody>
                    <a:bodyPr/>
                    <a:lstStyle/>
                    <a:p>
                      <a:pPr algn="ctr">
                        <a:lnSpc>
                          <a:spcPts val="1450"/>
                        </a:lnSpc>
                        <a:spcAft>
                          <a:spcPts val="0"/>
                        </a:spcAft>
                      </a:pPr>
                      <a:r>
                        <a:rPr lang="nl-NL" sz="18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IND</a:t>
                      </a:r>
                      <a:endParaRPr lang="nl-NL" sz="18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EABD0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BD0C"/>
                    </a:solidFill>
                  </a:tcPr>
                </a:tc>
                <a:tc hMerge="1">
                  <a:txBody>
                    <a:bodyPr/>
                    <a:lstStyle/>
                    <a:p>
                      <a:endParaRPr lang="nl-NL"/>
                    </a:p>
                  </a:txBody>
                  <a:tcPr/>
                </a:tc>
                <a:tc gridSpan="2">
                  <a:txBody>
                    <a:bodyPr/>
                    <a:lstStyle/>
                    <a:p>
                      <a:pPr algn="ctr">
                        <a:lnSpc>
                          <a:spcPts val="1450"/>
                        </a:lnSpc>
                        <a:spcAft>
                          <a:spcPts val="0"/>
                        </a:spcAft>
                      </a:pPr>
                      <a:r>
                        <a:rPr lang="nl-NL" sz="18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CJIB</a:t>
                      </a:r>
                      <a:endParaRPr lang="nl-NL" sz="18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EABD0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BD0C"/>
                    </a:solidFill>
                  </a:tcPr>
                </a:tc>
                <a:tc hMerge="1">
                  <a:txBody>
                    <a:bodyPr/>
                    <a:lstStyle/>
                    <a:p>
                      <a:endParaRPr lang="nl-NL"/>
                    </a:p>
                  </a:txBody>
                  <a:tcPr/>
                </a:tc>
                <a:tc gridSpan="2">
                  <a:txBody>
                    <a:bodyPr/>
                    <a:lstStyle/>
                    <a:p>
                      <a:pPr algn="ctr">
                        <a:lnSpc>
                          <a:spcPts val="1450"/>
                        </a:lnSpc>
                        <a:spcAft>
                          <a:spcPts val="0"/>
                        </a:spcAft>
                      </a:pPr>
                      <a:r>
                        <a:rPr lang="nl-NL" sz="18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SVB</a:t>
                      </a:r>
                      <a:endParaRPr lang="nl-NL" sz="18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EABD0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BD0C"/>
                    </a:solidFill>
                  </a:tcPr>
                </a:tc>
                <a:tc hMerge="1">
                  <a:txBody>
                    <a:bodyPr/>
                    <a:lstStyle/>
                    <a:p>
                      <a:endParaRPr lang="nl-NL"/>
                    </a:p>
                  </a:txBody>
                  <a:tcPr/>
                </a:tc>
                <a:tc gridSpan="2">
                  <a:txBody>
                    <a:bodyPr/>
                    <a:lstStyle/>
                    <a:p>
                      <a:pPr algn="ctr">
                        <a:lnSpc>
                          <a:spcPts val="1450"/>
                        </a:lnSpc>
                        <a:spcAft>
                          <a:spcPts val="0"/>
                        </a:spcAft>
                      </a:pPr>
                      <a:r>
                        <a:rPr lang="nl-NL" sz="18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RDW</a:t>
                      </a:r>
                      <a:endParaRPr lang="nl-NL" sz="18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EABD0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BD0C"/>
                    </a:solidFill>
                  </a:tcPr>
                </a:tc>
                <a:tc hMerge="1">
                  <a:txBody>
                    <a:bodyPr/>
                    <a:lstStyle/>
                    <a:p>
                      <a:endParaRPr lang="nl-NL"/>
                    </a:p>
                  </a:txBody>
                  <a:tcPr/>
                </a:tc>
                <a:tc gridSpan="2">
                  <a:txBody>
                    <a:bodyPr/>
                    <a:lstStyle/>
                    <a:p>
                      <a:pPr marL="0" marR="0" lvl="0" indent="0" algn="ctr" defTabSz="914400" rtl="0" eaLnBrk="1" fontAlgn="auto" latinLnBrk="0" hangingPunct="1">
                        <a:lnSpc>
                          <a:spcPts val="1450"/>
                        </a:lnSpc>
                        <a:spcBef>
                          <a:spcPts val="0"/>
                        </a:spcBef>
                        <a:spcAft>
                          <a:spcPts val="0"/>
                        </a:spcAft>
                        <a:buClrTx/>
                        <a:buSzTx/>
                        <a:buFontTx/>
                        <a:buNone/>
                        <a:tabLst/>
                        <a:defRPr/>
                      </a:pPr>
                      <a:r>
                        <a:rPr lang="nl-NL" sz="1800" b="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Kadaster</a:t>
                      </a:r>
                      <a:endParaRPr lang="nl-NL" sz="1800" b="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EABD0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BD0C"/>
                    </a:solidFill>
                  </a:tcPr>
                </a:tc>
                <a:tc hMerge="1">
                  <a:txBody>
                    <a:bodyPr/>
                    <a:lstStyle/>
                    <a:p>
                      <a:endParaRPr lang="nl-NL"/>
                    </a:p>
                  </a:txBody>
                  <a:tcPr/>
                </a:tc>
                <a:extLst>
                  <a:ext uri="{0D108BD9-81ED-4DB2-BD59-A6C34878D82A}">
                    <a16:rowId xmlns:a16="http://schemas.microsoft.com/office/drawing/2014/main" val="820851571"/>
                  </a:ext>
                </a:extLst>
              </a:tr>
              <a:tr h="370840">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Asielaanvraag</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32.755</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Geldboetes</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9.732.463</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AOW-klant</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3.422.100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Kentekenbewijs</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3.937.408</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Hypotheekakte</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426.000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chemeClr val="tx1"/>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150559416"/>
                  </a:ext>
                </a:extLst>
              </a:tr>
              <a:tr h="370840">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Beslissing regulier</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75.070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Vrijheidsstraf</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21.516</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AKW-klant</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1.908.350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Rijbewijs</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1.928.621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Overige akten</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508.500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167823510"/>
                  </a:ext>
                </a:extLst>
              </a:tr>
              <a:tr h="370840">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Beslissing naturalisatie</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19.602</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Taakstraf</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36.347</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err="1">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Anw</a:t>
                      </a: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-klant</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31.442</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Typegoedkeuring</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45.840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Meetpost</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59.100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590151194"/>
                  </a:ext>
                </a:extLst>
              </a:tr>
              <a:tr h="370840">
                <a:tc>
                  <a:txBody>
                    <a:bodyPr/>
                    <a:lstStyle/>
                    <a:p>
                      <a:pPr>
                        <a:lnSpc>
                          <a:spcPts val="1450"/>
                        </a:lnSpc>
                      </a:pPr>
                      <a:endParaRPr lang="nl-NL" sz="1200" b="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err="1">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Schadevergoedingsmaat-regel</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13.332</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PGB-klant</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123.941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Individuele keuring</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355.831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Splitsing</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36.060</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73593940"/>
                  </a:ext>
                </a:extLst>
              </a:tr>
              <a:tr h="370840">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Ontnemingsmaatregel</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1.483</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Overige productie</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14%</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Steekproef</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224.036</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Overige productie</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47%</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800590340"/>
                  </a:ext>
                </a:extLst>
              </a:tr>
              <a:tr h="370840">
                <a:tc>
                  <a:txBody>
                    <a:bodyPr/>
                    <a:lstStyle/>
                    <a:p>
                      <a:pPr>
                        <a:lnSpc>
                          <a:spcPts val="1450"/>
                        </a:lnSpc>
                      </a:pPr>
                      <a:endParaRPr lang="nl-NL" sz="1200" b="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Overige productie</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21%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Bedrijfsbezoek</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rPr>
                        <a:t>20.031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a:solidFill>
                          <a:srgbClr val="335377"/>
                        </a:solidFill>
                        <a:effectLst/>
                        <a:latin typeface="Source Sans Pro Light" panose="020B0403030403020204" pitchFamily="34"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213807724"/>
                  </a:ext>
                </a:extLst>
              </a:tr>
              <a:tr h="370840">
                <a:tc>
                  <a:txBody>
                    <a:bodyPr/>
                    <a:lstStyle/>
                    <a:p>
                      <a:pPr>
                        <a:lnSpc>
                          <a:spcPts val="1450"/>
                        </a:lnSpc>
                      </a:pPr>
                      <a:endParaRPr lang="nl-NL" sz="1200" b="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a:solidFill>
                          <a:srgbClr val="335377"/>
                        </a:solidFill>
                        <a:effectLst/>
                        <a:latin typeface="Source Sans Pro Light" panose="020B0403030403020204" pitchFamily="34"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spcAft>
                          <a:spcPts val="0"/>
                        </a:spcAft>
                      </a:pPr>
                      <a:r>
                        <a:rPr lang="nl-NL" sz="1200" b="0" kern="120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Overige productie</a:t>
                      </a:r>
                      <a:endParaRPr lang="nl-NL" sz="1200" b="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1200" b="0" kern="1200" dirty="0">
                          <a:solidFill>
                            <a:srgbClr val="335377"/>
                          </a:solidFill>
                          <a:effectLst/>
                          <a:latin typeface="Source Sans Pro Light" panose="020B0403030403020204" pitchFamily="34" charset="0"/>
                          <a:ea typeface="Times New Roman" panose="02020603050405020304" pitchFamily="18" charset="0"/>
                          <a:cs typeface="Calibri" panose="020F0502020204030204" pitchFamily="34" charset="0"/>
                        </a:rPr>
                        <a:t>11%</a:t>
                      </a:r>
                      <a:endParaRPr lang="nl-NL" sz="1200" b="0" dirty="0">
                        <a:solidFill>
                          <a:srgbClr val="335377"/>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w="12700" cap="flat" cmpd="sng" algn="ctr">
                      <a:solidFill>
                        <a:schemeClr val="tx1"/>
                      </a:solidFill>
                      <a:prstDash val="solid"/>
                      <a:round/>
                      <a:headEnd type="none" w="med" len="med"/>
                      <a:tailEnd type="none" w="med" len="med"/>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w="12700" cap="flat" cmpd="sng" algn="ctr">
                      <a:solidFill>
                        <a:schemeClr val="tx1"/>
                      </a:solidFill>
                      <a:prstDash val="solid"/>
                      <a:round/>
                      <a:headEnd type="none" w="med" len="med"/>
                      <a:tailEnd type="none" w="med" len="med"/>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nSpc>
                          <a:spcPts val="1450"/>
                        </a:lnSpc>
                      </a:pPr>
                      <a:endParaRPr lang="nl-NL" sz="1200" b="0" dirty="0">
                        <a:solidFill>
                          <a:srgbClr val="335377"/>
                        </a:solidFill>
                        <a:effectLst/>
                        <a:latin typeface="Source Sans Pro Light" panose="020B0403030403020204" pitchFamily="34"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647846802"/>
                  </a:ext>
                </a:extLst>
              </a:tr>
            </a:tbl>
          </a:graphicData>
        </a:graphic>
      </p:graphicFrame>
    </p:spTree>
    <p:extLst>
      <p:ext uri="{BB962C8B-B14F-4D97-AF65-F5344CB8AC3E}">
        <p14:creationId xmlns:p14="http://schemas.microsoft.com/office/powerpoint/2010/main" val="3730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normAutofit/>
          </a:bodyPr>
          <a:lstStyle/>
          <a:p>
            <a:r>
              <a:rPr lang="nl-NL" dirty="0">
                <a:solidFill>
                  <a:srgbClr val="335377"/>
                </a:solidFill>
              </a:rPr>
              <a:t>Casus: CJIB</a:t>
            </a:r>
            <a:endParaRPr lang="nl-NL" dirty="0">
              <a:solidFill>
                <a:srgbClr val="E3B813"/>
              </a:solidFill>
            </a:endParaRPr>
          </a:p>
        </p:txBody>
      </p:sp>
    </p:spTree>
    <p:extLst>
      <p:ext uri="{BB962C8B-B14F-4D97-AF65-F5344CB8AC3E}">
        <p14:creationId xmlns:p14="http://schemas.microsoft.com/office/powerpoint/2010/main" val="389799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5BBD4-CCAE-7942-9B3E-31F385B91FBE}"/>
              </a:ext>
            </a:extLst>
          </p:cNvPr>
          <p:cNvSpPr>
            <a:spLocks noGrp="1"/>
          </p:cNvSpPr>
          <p:nvPr>
            <p:ph type="title"/>
          </p:nvPr>
        </p:nvSpPr>
        <p:spPr/>
        <p:txBody>
          <a:bodyPr/>
          <a:lstStyle/>
          <a:p>
            <a:r>
              <a:rPr lang="nl-NL" dirty="0"/>
              <a:t>Productie CJIB</a:t>
            </a:r>
          </a:p>
        </p:txBody>
      </p:sp>
      <p:pic>
        <p:nvPicPr>
          <p:cNvPr id="10" name="Tijdelijke aanduiding voor inhoud 9">
            <a:extLst>
              <a:ext uri="{FF2B5EF4-FFF2-40B4-BE49-F238E27FC236}">
                <a16:creationId xmlns:a16="http://schemas.microsoft.com/office/drawing/2014/main" id="{0C86A419-85C1-4BE3-B951-78301E21FB5E}"/>
              </a:ext>
            </a:extLst>
          </p:cNvPr>
          <p:cNvPicPr>
            <a:picLocks noGrp="1" noChangeAspect="1"/>
          </p:cNvPicPr>
          <p:nvPr>
            <p:ph idx="1"/>
          </p:nvPr>
        </p:nvPicPr>
        <p:blipFill>
          <a:blip r:embed="rId2"/>
          <a:stretch>
            <a:fillRect/>
          </a:stretch>
        </p:blipFill>
        <p:spPr>
          <a:xfrm>
            <a:off x="838200" y="2057281"/>
            <a:ext cx="4572396" cy="2743438"/>
          </a:xfrm>
          <a:prstGeom prst="rect">
            <a:avLst/>
          </a:prstGeom>
        </p:spPr>
      </p:pic>
      <p:pic>
        <p:nvPicPr>
          <p:cNvPr id="11" name="Afbeelding 10">
            <a:extLst>
              <a:ext uri="{FF2B5EF4-FFF2-40B4-BE49-F238E27FC236}">
                <a16:creationId xmlns:a16="http://schemas.microsoft.com/office/drawing/2014/main" id="{6333C6CC-2BAE-4F2D-B24F-9C63597FAC64}"/>
              </a:ext>
            </a:extLst>
          </p:cNvPr>
          <p:cNvPicPr>
            <a:picLocks noChangeAspect="1"/>
          </p:cNvPicPr>
          <p:nvPr/>
        </p:nvPicPr>
        <p:blipFill>
          <a:blip r:embed="rId3"/>
          <a:stretch>
            <a:fillRect/>
          </a:stretch>
        </p:blipFill>
        <p:spPr>
          <a:xfrm>
            <a:off x="5852452" y="2057281"/>
            <a:ext cx="4676037" cy="2633700"/>
          </a:xfrm>
          <a:prstGeom prst="rect">
            <a:avLst/>
          </a:prstGeom>
        </p:spPr>
      </p:pic>
      <p:sp>
        <p:nvSpPr>
          <p:cNvPr id="12" name="Tekstvak 11">
            <a:extLst>
              <a:ext uri="{FF2B5EF4-FFF2-40B4-BE49-F238E27FC236}">
                <a16:creationId xmlns:a16="http://schemas.microsoft.com/office/drawing/2014/main" id="{DC94DD7B-1AE0-49EC-B759-57B25010EE4D}"/>
              </a:ext>
            </a:extLst>
          </p:cNvPr>
          <p:cNvSpPr txBox="1"/>
          <p:nvPr/>
        </p:nvSpPr>
        <p:spPr>
          <a:xfrm>
            <a:off x="838200" y="1689319"/>
            <a:ext cx="3657091" cy="369332"/>
          </a:xfrm>
          <a:prstGeom prst="rect">
            <a:avLst/>
          </a:prstGeom>
          <a:noFill/>
        </p:spPr>
        <p:txBody>
          <a:bodyPr wrap="none" rtlCol="0">
            <a:spAutoFit/>
          </a:bodyPr>
          <a:lstStyle/>
          <a:p>
            <a:r>
              <a:rPr lang="nl-NL" dirty="0">
                <a:solidFill>
                  <a:srgbClr val="335377"/>
                </a:solidFill>
              </a:rPr>
              <a:t>Geldboetes (indexcijfers, 1996 = 100)</a:t>
            </a:r>
          </a:p>
        </p:txBody>
      </p:sp>
      <p:sp>
        <p:nvSpPr>
          <p:cNvPr id="13" name="Tekstvak 12">
            <a:extLst>
              <a:ext uri="{FF2B5EF4-FFF2-40B4-BE49-F238E27FC236}">
                <a16:creationId xmlns:a16="http://schemas.microsoft.com/office/drawing/2014/main" id="{62FA8559-8489-4E91-8528-C1E5CAF6AF92}"/>
              </a:ext>
            </a:extLst>
          </p:cNvPr>
          <p:cNvSpPr txBox="1"/>
          <p:nvPr/>
        </p:nvSpPr>
        <p:spPr>
          <a:xfrm>
            <a:off x="5852452" y="1689319"/>
            <a:ext cx="4334905" cy="369332"/>
          </a:xfrm>
          <a:prstGeom prst="rect">
            <a:avLst/>
          </a:prstGeom>
          <a:noFill/>
        </p:spPr>
        <p:txBody>
          <a:bodyPr wrap="none" rtlCol="0">
            <a:spAutoFit/>
          </a:bodyPr>
          <a:lstStyle/>
          <a:p>
            <a:r>
              <a:rPr lang="nl-NL" dirty="0">
                <a:solidFill>
                  <a:srgbClr val="335377"/>
                </a:solidFill>
              </a:rPr>
              <a:t>Overige producten (indexcijfers, 1996 = 100)</a:t>
            </a:r>
          </a:p>
        </p:txBody>
      </p:sp>
    </p:spTree>
    <p:extLst>
      <p:ext uri="{BB962C8B-B14F-4D97-AF65-F5344CB8AC3E}">
        <p14:creationId xmlns:p14="http://schemas.microsoft.com/office/powerpoint/2010/main" val="289457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565D7-FEC2-4A50-A7F8-C991C479FCEA}"/>
              </a:ext>
            </a:extLst>
          </p:cNvPr>
          <p:cNvSpPr>
            <a:spLocks noGrp="1"/>
          </p:cNvSpPr>
          <p:nvPr>
            <p:ph type="title"/>
          </p:nvPr>
        </p:nvSpPr>
        <p:spPr/>
        <p:txBody>
          <a:bodyPr/>
          <a:lstStyle/>
          <a:p>
            <a:r>
              <a:rPr lang="nl-NL" dirty="0"/>
              <a:t>Uitdaging: ontbreken van marktprijzen als objectieve waarderingsgrondslag</a:t>
            </a:r>
          </a:p>
        </p:txBody>
      </p:sp>
      <p:sp>
        <p:nvSpPr>
          <p:cNvPr id="3" name="Tijdelijke aanduiding voor inhoud 2">
            <a:extLst>
              <a:ext uri="{FF2B5EF4-FFF2-40B4-BE49-F238E27FC236}">
                <a16:creationId xmlns:a16="http://schemas.microsoft.com/office/drawing/2014/main" id="{8901565C-0F51-4A60-A3A6-C5142E7A428C}"/>
              </a:ext>
            </a:extLst>
          </p:cNvPr>
          <p:cNvSpPr>
            <a:spLocks noGrp="1"/>
          </p:cNvSpPr>
          <p:nvPr>
            <p:ph idx="1"/>
          </p:nvPr>
        </p:nvSpPr>
        <p:spPr/>
        <p:txBody>
          <a:bodyPr>
            <a:normAutofit lnSpcReduction="10000"/>
          </a:bodyPr>
          <a:lstStyle/>
          <a:p>
            <a:pPr marL="0" indent="0">
              <a:buNone/>
            </a:pPr>
            <a:r>
              <a:rPr lang="nl-NL" dirty="0"/>
              <a:t>Hoe tellen we de verschillende producten bij elkaar op?</a:t>
            </a:r>
          </a:p>
          <a:p>
            <a:pPr marL="0" indent="0">
              <a:buNone/>
            </a:pPr>
            <a:endParaRPr lang="nl-NL" dirty="0"/>
          </a:p>
          <a:p>
            <a:pPr marL="0" indent="0">
              <a:buNone/>
            </a:pPr>
            <a:r>
              <a:rPr lang="nl-NL" dirty="0"/>
              <a:t>Prijzen: de maatschappelijke waarde die we toedichten aan een product</a:t>
            </a:r>
          </a:p>
          <a:p>
            <a:pPr marL="0" indent="0">
              <a:buNone/>
            </a:pPr>
            <a:endParaRPr lang="nl-NL" dirty="0"/>
          </a:p>
          <a:p>
            <a:pPr marL="0" indent="0">
              <a:buNone/>
            </a:pPr>
            <a:r>
              <a:rPr lang="nl-NL" dirty="0"/>
              <a:t>Geen marktprijzen: </a:t>
            </a:r>
            <a:r>
              <a:rPr lang="nl-NL" b="1" dirty="0"/>
              <a:t>weging op basis van kostprijzen of omzetaandelen</a:t>
            </a:r>
          </a:p>
          <a:p>
            <a:pPr marL="0" indent="0">
              <a:buNone/>
            </a:pPr>
            <a:endParaRPr lang="nl-NL" dirty="0"/>
          </a:p>
          <a:p>
            <a:pPr marL="0" indent="0">
              <a:buNone/>
            </a:pPr>
            <a:endParaRPr lang="nl-NL" dirty="0"/>
          </a:p>
          <a:p>
            <a:pPr marL="0" indent="0">
              <a:buNone/>
            </a:pPr>
            <a:r>
              <a:rPr lang="nl-NL" dirty="0">
                <a:sym typeface="Wingdings" pitchFamily="2" charset="2"/>
              </a:rPr>
              <a:t>	</a:t>
            </a:r>
            <a:endParaRPr lang="nl-NL" dirty="0"/>
          </a:p>
        </p:txBody>
      </p:sp>
    </p:spTree>
    <p:extLst>
      <p:ext uri="{BB962C8B-B14F-4D97-AF65-F5344CB8AC3E}">
        <p14:creationId xmlns:p14="http://schemas.microsoft.com/office/powerpoint/2010/main" val="96916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BDF69-7535-FD45-BB64-240BA8E22299}"/>
              </a:ext>
            </a:extLst>
          </p:cNvPr>
          <p:cNvSpPr>
            <a:spLocks noGrp="1"/>
          </p:cNvSpPr>
          <p:nvPr>
            <p:ph type="title"/>
          </p:nvPr>
        </p:nvSpPr>
        <p:spPr>
          <a:xfrm>
            <a:off x="692426" y="182812"/>
            <a:ext cx="10515600" cy="1325563"/>
          </a:xfrm>
        </p:spPr>
        <p:txBody>
          <a:bodyPr/>
          <a:lstStyle/>
          <a:p>
            <a:r>
              <a:rPr lang="nl-NL" dirty="0"/>
              <a:t>Voorbeeld  weging op basis van relatieve kostprijzen</a:t>
            </a:r>
          </a:p>
        </p:txBody>
      </p:sp>
      <p:graphicFrame>
        <p:nvGraphicFramePr>
          <p:cNvPr id="6" name="Tabel 5">
            <a:extLst>
              <a:ext uri="{FF2B5EF4-FFF2-40B4-BE49-F238E27FC236}">
                <a16:creationId xmlns:a16="http://schemas.microsoft.com/office/drawing/2014/main" id="{7F098D7A-82FB-458F-AD79-3A9CB9A2C1EE}"/>
              </a:ext>
            </a:extLst>
          </p:cNvPr>
          <p:cNvGraphicFramePr>
            <a:graphicFrameLocks noGrp="1"/>
          </p:cNvGraphicFramePr>
          <p:nvPr>
            <p:extLst>
              <p:ext uri="{D42A27DB-BD31-4B8C-83A1-F6EECF244321}">
                <p14:modId xmlns:p14="http://schemas.microsoft.com/office/powerpoint/2010/main" val="1293923973"/>
              </p:ext>
            </p:extLst>
          </p:nvPr>
        </p:nvGraphicFramePr>
        <p:xfrm>
          <a:off x="838200" y="1949319"/>
          <a:ext cx="2402094" cy="2022067"/>
        </p:xfrm>
        <a:graphic>
          <a:graphicData uri="http://schemas.openxmlformats.org/drawingml/2006/table">
            <a:tbl>
              <a:tblPr firstRow="1" firstCol="1" bandRow="1"/>
              <a:tblGrid>
                <a:gridCol w="1764674">
                  <a:extLst>
                    <a:ext uri="{9D8B030D-6E8A-4147-A177-3AD203B41FA5}">
                      <a16:colId xmlns:a16="http://schemas.microsoft.com/office/drawing/2014/main" val="2029437582"/>
                    </a:ext>
                  </a:extLst>
                </a:gridCol>
                <a:gridCol w="637420">
                  <a:extLst>
                    <a:ext uri="{9D8B030D-6E8A-4147-A177-3AD203B41FA5}">
                      <a16:colId xmlns:a16="http://schemas.microsoft.com/office/drawing/2014/main" val="1613175591"/>
                    </a:ext>
                  </a:extLst>
                </a:gridCol>
              </a:tblGrid>
              <a:tr h="402181">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Kostprijs</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2693308637"/>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Geldboete</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€9,01</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4169422090"/>
                  </a:ext>
                </a:extLst>
              </a:tr>
              <a:tr h="209160">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Vrijheidsstraf</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€108,81</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941653507"/>
                  </a:ext>
                </a:extLst>
              </a:tr>
              <a:tr h="209160">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Taakstraf</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€76,21</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06369802"/>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Schadevergoedingsmaatregel</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€415,74</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784971467"/>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Ontnemingsmaatregel</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€3.889,33</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279724353"/>
                  </a:ext>
                </a:extLst>
              </a:tr>
            </a:tbl>
          </a:graphicData>
        </a:graphic>
      </p:graphicFrame>
      <p:sp>
        <p:nvSpPr>
          <p:cNvPr id="8" name="Rechthoek 7">
            <a:extLst>
              <a:ext uri="{FF2B5EF4-FFF2-40B4-BE49-F238E27FC236}">
                <a16:creationId xmlns:a16="http://schemas.microsoft.com/office/drawing/2014/main" id="{F392A63C-3A3A-4396-9D6C-50B7F1E46A8C}"/>
              </a:ext>
            </a:extLst>
          </p:cNvPr>
          <p:cNvSpPr/>
          <p:nvPr/>
        </p:nvSpPr>
        <p:spPr>
          <a:xfrm>
            <a:off x="838200" y="1544181"/>
            <a:ext cx="6096000" cy="369332"/>
          </a:xfrm>
          <a:prstGeom prst="rect">
            <a:avLst/>
          </a:prstGeom>
        </p:spPr>
        <p:txBody>
          <a:bodyPr>
            <a:spAutoFit/>
          </a:bodyPr>
          <a:lstStyle/>
          <a:p>
            <a:r>
              <a:rPr lang="nl-NL" dirty="0">
                <a:latin typeface="Source Sans Pro Light" panose="020B0403030403020204" pitchFamily="34" charset="0"/>
                <a:ea typeface="Times New Roman" panose="02020603050405020304" pitchFamily="18" charset="0"/>
                <a:cs typeface="Times New Roman" panose="02020603050405020304" pitchFamily="18" charset="0"/>
              </a:rPr>
              <a:t>Kostprijzen 2017</a:t>
            </a:r>
            <a:endParaRPr lang="nl-NL" dirty="0"/>
          </a:p>
        </p:txBody>
      </p:sp>
      <p:sp>
        <p:nvSpPr>
          <p:cNvPr id="9" name="Rechthoek 8">
            <a:extLst>
              <a:ext uri="{FF2B5EF4-FFF2-40B4-BE49-F238E27FC236}">
                <a16:creationId xmlns:a16="http://schemas.microsoft.com/office/drawing/2014/main" id="{DFF9DD1F-19F0-476A-9657-5D8813B2DAAC}"/>
              </a:ext>
            </a:extLst>
          </p:cNvPr>
          <p:cNvSpPr/>
          <p:nvPr/>
        </p:nvSpPr>
        <p:spPr>
          <a:xfrm>
            <a:off x="5950226" y="1579987"/>
            <a:ext cx="4612160" cy="369332"/>
          </a:xfrm>
          <a:prstGeom prst="rect">
            <a:avLst/>
          </a:prstGeom>
        </p:spPr>
        <p:txBody>
          <a:bodyPr wrap="none">
            <a:spAutoFit/>
          </a:bodyPr>
          <a:lstStyle/>
          <a:p>
            <a:r>
              <a:rPr lang="nl-NL" dirty="0">
                <a:latin typeface="Source Sans Pro Light" panose="020B0403030403020204" pitchFamily="34" charset="0"/>
                <a:ea typeface="Times New Roman" panose="02020603050405020304" pitchFamily="18" charset="0"/>
                <a:cs typeface="Times New Roman" panose="02020603050405020304" pitchFamily="18" charset="0"/>
              </a:rPr>
              <a:t>Gemiddelde verhouding kostprijzen 1996 - 2017</a:t>
            </a:r>
            <a:endParaRPr lang="nl-NL" dirty="0"/>
          </a:p>
        </p:txBody>
      </p:sp>
      <p:graphicFrame>
        <p:nvGraphicFramePr>
          <p:cNvPr id="10" name="Tabel 9">
            <a:extLst>
              <a:ext uri="{FF2B5EF4-FFF2-40B4-BE49-F238E27FC236}">
                <a16:creationId xmlns:a16="http://schemas.microsoft.com/office/drawing/2014/main" id="{50BE359B-37F9-4FCE-B920-E2840B4619DD}"/>
              </a:ext>
            </a:extLst>
          </p:cNvPr>
          <p:cNvGraphicFramePr>
            <a:graphicFrameLocks noGrp="1"/>
          </p:cNvGraphicFramePr>
          <p:nvPr>
            <p:extLst>
              <p:ext uri="{D42A27DB-BD31-4B8C-83A1-F6EECF244321}">
                <p14:modId xmlns:p14="http://schemas.microsoft.com/office/powerpoint/2010/main" val="1140163458"/>
              </p:ext>
            </p:extLst>
          </p:nvPr>
        </p:nvGraphicFramePr>
        <p:xfrm>
          <a:off x="6096000" y="1928015"/>
          <a:ext cx="2402094" cy="2023483"/>
        </p:xfrm>
        <a:graphic>
          <a:graphicData uri="http://schemas.openxmlformats.org/drawingml/2006/table">
            <a:tbl>
              <a:tblPr firstRow="1" firstCol="1" bandRow="1"/>
              <a:tblGrid>
                <a:gridCol w="1764674">
                  <a:extLst>
                    <a:ext uri="{9D8B030D-6E8A-4147-A177-3AD203B41FA5}">
                      <a16:colId xmlns:a16="http://schemas.microsoft.com/office/drawing/2014/main" val="2029437582"/>
                    </a:ext>
                  </a:extLst>
                </a:gridCol>
                <a:gridCol w="637420">
                  <a:extLst>
                    <a:ext uri="{9D8B030D-6E8A-4147-A177-3AD203B41FA5}">
                      <a16:colId xmlns:a16="http://schemas.microsoft.com/office/drawing/2014/main" val="1613175591"/>
                    </a:ext>
                  </a:extLst>
                </a:gridCol>
              </a:tblGrid>
              <a:tr h="402181">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Product</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gn="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Gewicht</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2693308637"/>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Geldboete</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1,00</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4169422090"/>
                  </a:ext>
                </a:extLst>
              </a:tr>
              <a:tr h="209160">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Vrijheidsstraf</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11,91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941653507"/>
                  </a:ext>
                </a:extLst>
              </a:tr>
              <a:tr h="209160">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Taakstraf</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5,71</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06369802"/>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Schadevergoedingsmaatregel</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52,96</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784971467"/>
                  </a:ext>
                </a:extLst>
              </a:tr>
              <a:tr h="400522">
                <a:tc>
                  <a:txBody>
                    <a:bodyPr/>
                    <a:lstStyle/>
                    <a:p>
                      <a:pPr>
                        <a:lnSpc>
                          <a:spcPts val="1450"/>
                        </a:lnSpc>
                        <a:spcAft>
                          <a:spcPts val="0"/>
                        </a:spcAft>
                      </a:pPr>
                      <a:r>
                        <a:rPr lang="nl-NL" sz="9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Ontnemingsmaatregel</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algn="r">
                        <a:lnSpc>
                          <a:spcPts val="1450"/>
                        </a:lnSpc>
                        <a:spcAft>
                          <a:spcPts val="0"/>
                        </a:spcAft>
                      </a:pPr>
                      <a:r>
                        <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331,75</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2279724353"/>
                  </a:ext>
                </a:extLst>
              </a:tr>
            </a:tbl>
          </a:graphicData>
        </a:graphic>
      </p:graphicFrame>
      <p:sp>
        <p:nvSpPr>
          <p:cNvPr id="3" name="Pijl: rechts 2">
            <a:extLst>
              <a:ext uri="{FF2B5EF4-FFF2-40B4-BE49-F238E27FC236}">
                <a16:creationId xmlns:a16="http://schemas.microsoft.com/office/drawing/2014/main" id="{CA0D0B29-CC7E-48C7-B061-4F90C0C5EF97}"/>
              </a:ext>
            </a:extLst>
          </p:cNvPr>
          <p:cNvSpPr/>
          <p:nvPr/>
        </p:nvSpPr>
        <p:spPr>
          <a:xfrm>
            <a:off x="3886200" y="2755615"/>
            <a:ext cx="1596887" cy="790981"/>
          </a:xfrm>
          <a:prstGeom prst="rightArrow">
            <a:avLst/>
          </a:prstGeom>
          <a:solidFill>
            <a:srgbClr val="3353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13335D84-5EB8-4B6A-A74F-13EF8903706E}"/>
              </a:ext>
            </a:extLst>
          </p:cNvPr>
          <p:cNvSpPr/>
          <p:nvPr/>
        </p:nvSpPr>
        <p:spPr>
          <a:xfrm>
            <a:off x="3942403" y="2350477"/>
            <a:ext cx="1231427" cy="369332"/>
          </a:xfrm>
          <a:prstGeom prst="rect">
            <a:avLst/>
          </a:prstGeom>
        </p:spPr>
        <p:txBody>
          <a:bodyPr wrap="none">
            <a:spAutoFit/>
          </a:bodyPr>
          <a:lstStyle/>
          <a:p>
            <a:r>
              <a:rPr lang="nl-NL" dirty="0">
                <a:latin typeface="Source Sans Pro Light" panose="020B0403030403020204" pitchFamily="34" charset="0"/>
                <a:ea typeface="Times New Roman" panose="02020603050405020304" pitchFamily="18" charset="0"/>
                <a:cs typeface="Times New Roman" panose="02020603050405020304" pitchFamily="18" charset="0"/>
              </a:rPr>
              <a:t>1996 - 2017</a:t>
            </a:r>
            <a:endParaRPr lang="nl-NL" dirty="0"/>
          </a:p>
        </p:txBody>
      </p:sp>
      <p:sp>
        <p:nvSpPr>
          <p:cNvPr id="7" name="Rechthoek 6">
            <a:extLst>
              <a:ext uri="{FF2B5EF4-FFF2-40B4-BE49-F238E27FC236}">
                <a16:creationId xmlns:a16="http://schemas.microsoft.com/office/drawing/2014/main" id="{939E811E-7AAB-452B-A4D8-09568D12EA54}"/>
              </a:ext>
            </a:extLst>
          </p:cNvPr>
          <p:cNvSpPr/>
          <p:nvPr/>
        </p:nvSpPr>
        <p:spPr>
          <a:xfrm>
            <a:off x="692426" y="4628822"/>
            <a:ext cx="8331127" cy="646331"/>
          </a:xfrm>
          <a:prstGeom prst="rect">
            <a:avLst/>
          </a:prstGeom>
        </p:spPr>
        <p:txBody>
          <a:bodyPr wrap="none">
            <a:spAutoFit/>
          </a:bodyPr>
          <a:lstStyle/>
          <a:p>
            <a:pPr marL="285750" indent="-285750">
              <a:buFont typeface="Wingdings" panose="05000000000000000000" pitchFamily="2" charset="2"/>
              <a:buChar char="à"/>
            </a:pPr>
            <a:r>
              <a:rPr lang="nl-NL" dirty="0">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Veel mogelijkheden ontwikkeld (zoals </a:t>
            </a:r>
            <a:r>
              <a:rPr lang="nl-NL" dirty="0" err="1">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Paasche</a:t>
            </a:r>
            <a:r>
              <a:rPr lang="nl-NL" dirty="0">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-index, </a:t>
            </a:r>
            <a:r>
              <a:rPr lang="nl-NL" dirty="0" err="1">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Lasperyes</a:t>
            </a:r>
            <a:r>
              <a:rPr lang="nl-NL" dirty="0">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-index, Fisher-index) </a:t>
            </a:r>
          </a:p>
          <a:p>
            <a:pPr marL="285750" indent="-285750">
              <a:buFont typeface="Wingdings" panose="05000000000000000000" pitchFamily="2" charset="2"/>
              <a:buChar char="à"/>
            </a:pPr>
            <a:r>
              <a:rPr lang="nl-NL" dirty="0">
                <a:latin typeface="Source Sans Pro Light" panose="020B0403030403020204" pitchFamily="34" charset="0"/>
                <a:ea typeface="Times New Roman" panose="02020603050405020304" pitchFamily="18" charset="0"/>
                <a:cs typeface="Times New Roman" panose="02020603050405020304" pitchFamily="18" charset="0"/>
                <a:sym typeface="Wingdings" panose="05000000000000000000" pitchFamily="2" charset="2"/>
              </a:rPr>
              <a:t>elke methode heeft voor- en nadelen</a:t>
            </a:r>
            <a:endParaRPr lang="nl-NL" dirty="0"/>
          </a:p>
        </p:txBody>
      </p:sp>
    </p:spTree>
    <p:extLst>
      <p:ext uri="{BB962C8B-B14F-4D97-AF65-F5344CB8AC3E}">
        <p14:creationId xmlns:p14="http://schemas.microsoft.com/office/powerpoint/2010/main" val="1969810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0E473-6053-4D16-9EFE-D008CD590987}"/>
              </a:ext>
            </a:extLst>
          </p:cNvPr>
          <p:cNvSpPr>
            <a:spLocks noGrp="1"/>
          </p:cNvSpPr>
          <p:nvPr>
            <p:ph type="title"/>
          </p:nvPr>
        </p:nvSpPr>
        <p:spPr/>
        <p:txBody>
          <a:bodyPr/>
          <a:lstStyle/>
          <a:p>
            <a:r>
              <a:rPr lang="nl-NL" dirty="0"/>
              <a:t>Gewogen productie CJIB</a:t>
            </a:r>
          </a:p>
        </p:txBody>
      </p:sp>
      <p:graphicFrame>
        <p:nvGraphicFramePr>
          <p:cNvPr id="7" name="Grafiek 6">
            <a:extLst>
              <a:ext uri="{FF2B5EF4-FFF2-40B4-BE49-F238E27FC236}">
                <a16:creationId xmlns:a16="http://schemas.microsoft.com/office/drawing/2014/main" id="{94C69C6D-C628-4C40-862D-0A2877D4CA0F}"/>
              </a:ext>
            </a:extLst>
          </p:cNvPr>
          <p:cNvGraphicFramePr/>
          <p:nvPr>
            <p:extLst>
              <p:ext uri="{D42A27DB-BD31-4B8C-83A1-F6EECF244321}">
                <p14:modId xmlns:p14="http://schemas.microsoft.com/office/powerpoint/2010/main" val="2466809430"/>
              </p:ext>
            </p:extLst>
          </p:nvPr>
        </p:nvGraphicFramePr>
        <p:xfrm>
          <a:off x="838200" y="1676700"/>
          <a:ext cx="6766200" cy="3504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vak 9">
            <a:extLst>
              <a:ext uri="{FF2B5EF4-FFF2-40B4-BE49-F238E27FC236}">
                <a16:creationId xmlns:a16="http://schemas.microsoft.com/office/drawing/2014/main" id="{C3BFB697-6ACD-4E46-9C36-4AFF0B839690}"/>
              </a:ext>
            </a:extLst>
          </p:cNvPr>
          <p:cNvSpPr txBox="1"/>
          <p:nvPr/>
        </p:nvSpPr>
        <p:spPr>
          <a:xfrm>
            <a:off x="7416025" y="1419622"/>
            <a:ext cx="4679975" cy="2308324"/>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335377"/>
                </a:solidFill>
              </a:rPr>
              <a:t>Productie groeit tussen 1996 en 2007 explosief</a:t>
            </a:r>
          </a:p>
          <a:p>
            <a:pPr marL="285750" indent="-285750">
              <a:buFont typeface="Arial" panose="020B0604020202020204" pitchFamily="34" charset="0"/>
              <a:buChar char="•"/>
            </a:pPr>
            <a:r>
              <a:rPr lang="nl-NL" dirty="0">
                <a:solidFill>
                  <a:srgbClr val="335377"/>
                </a:solidFill>
              </a:rPr>
              <a:t>Vanaf 2007 daalt productie </a:t>
            </a:r>
          </a:p>
          <a:p>
            <a:pPr marL="285750" indent="-285750">
              <a:buFont typeface="Arial" panose="020B0604020202020204" pitchFamily="34" charset="0"/>
              <a:buChar char="•"/>
            </a:pPr>
            <a:r>
              <a:rPr lang="nl-NL" dirty="0">
                <a:solidFill>
                  <a:srgbClr val="335377"/>
                </a:solidFill>
              </a:rPr>
              <a:t>Sterke indicatie dat werklast per product is toegenomen </a:t>
            </a:r>
          </a:p>
          <a:p>
            <a:pPr marL="742950" lvl="1" indent="-285750">
              <a:buFont typeface="Arial" panose="020B0604020202020204" pitchFamily="34" charset="0"/>
              <a:buChar char="•"/>
            </a:pPr>
            <a:r>
              <a:rPr lang="nl-NL" dirty="0">
                <a:solidFill>
                  <a:srgbClr val="335377"/>
                </a:solidFill>
              </a:rPr>
              <a:t>Ketensamenwerking;</a:t>
            </a:r>
          </a:p>
          <a:p>
            <a:pPr marL="742950" lvl="1" indent="-285750">
              <a:buFont typeface="Arial" panose="020B0604020202020204" pitchFamily="34" charset="0"/>
              <a:buChar char="•"/>
            </a:pPr>
            <a:r>
              <a:rPr lang="nl-NL" dirty="0">
                <a:solidFill>
                  <a:srgbClr val="335377"/>
                </a:solidFill>
              </a:rPr>
              <a:t>Betalingsregelingen, aanmaningen.</a:t>
            </a:r>
          </a:p>
          <a:p>
            <a:pPr marL="285750" indent="-285750">
              <a:buFont typeface="Arial" panose="020B0604020202020204" pitchFamily="34" charset="0"/>
              <a:buChar char="•"/>
            </a:pPr>
            <a:endParaRPr lang="nl-NL" dirty="0">
              <a:solidFill>
                <a:srgbClr val="335377"/>
              </a:solidFill>
            </a:endParaRPr>
          </a:p>
        </p:txBody>
      </p:sp>
    </p:spTree>
    <p:extLst>
      <p:ext uri="{BB962C8B-B14F-4D97-AF65-F5344CB8AC3E}">
        <p14:creationId xmlns:p14="http://schemas.microsoft.com/office/powerpoint/2010/main" val="26661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B8A00-98D8-C240-A16B-39351A53DFC8}"/>
              </a:ext>
            </a:extLst>
          </p:cNvPr>
          <p:cNvSpPr>
            <a:spLocks noGrp="1"/>
          </p:cNvSpPr>
          <p:nvPr>
            <p:ph type="title"/>
          </p:nvPr>
        </p:nvSpPr>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7AF98299-1C64-9443-8B35-1F741B3206D4}"/>
              </a:ext>
            </a:extLst>
          </p:cNvPr>
          <p:cNvSpPr>
            <a:spLocks noGrp="1"/>
          </p:cNvSpPr>
          <p:nvPr>
            <p:ph idx="1"/>
          </p:nvPr>
        </p:nvSpPr>
        <p:spPr/>
        <p:txBody>
          <a:bodyPr/>
          <a:lstStyle/>
          <a:p>
            <a:pPr marL="0" indent="0">
              <a:buNone/>
            </a:pPr>
            <a:r>
              <a:rPr lang="nl-NL" dirty="0"/>
              <a:t>Opzet voor een praktische handreiking voor de evaluatie van doelmatigheid en doeltreffendheid bij </a:t>
            </a:r>
            <a:r>
              <a:rPr lang="nl-NL" dirty="0" err="1"/>
              <a:t>zbo’s</a:t>
            </a:r>
            <a:endParaRPr lang="nl-NL" dirty="0"/>
          </a:p>
          <a:p>
            <a:pPr marL="0" indent="0">
              <a:buNone/>
            </a:pPr>
            <a:endParaRPr lang="nl-NL" dirty="0"/>
          </a:p>
          <a:p>
            <a:pPr marL="0" indent="0">
              <a:buNone/>
            </a:pPr>
            <a:r>
              <a:rPr lang="nl-NL" dirty="0"/>
              <a:t>Door middel van bundelen kennis uitvoering, beleid en onderzoek</a:t>
            </a:r>
          </a:p>
        </p:txBody>
      </p:sp>
    </p:spTree>
    <p:extLst>
      <p:ext uri="{BB962C8B-B14F-4D97-AF65-F5344CB8AC3E}">
        <p14:creationId xmlns:p14="http://schemas.microsoft.com/office/powerpoint/2010/main" val="4123761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42A80-D1D3-EC48-B402-88C457038970}"/>
              </a:ext>
            </a:extLst>
          </p:cNvPr>
          <p:cNvSpPr>
            <a:spLocks noGrp="1"/>
          </p:cNvSpPr>
          <p:nvPr>
            <p:ph type="title"/>
          </p:nvPr>
        </p:nvSpPr>
        <p:spPr/>
        <p:txBody>
          <a:bodyPr/>
          <a:lstStyle/>
          <a:p>
            <a:r>
              <a:rPr lang="nl-NL" dirty="0"/>
              <a:t>Uitdaging #2: stabiliteit van producten in de loop der tijd (“appels en peren”)</a:t>
            </a:r>
          </a:p>
        </p:txBody>
      </p:sp>
      <p:sp>
        <p:nvSpPr>
          <p:cNvPr id="3" name="Tijdelijke aanduiding voor inhoud 2">
            <a:extLst>
              <a:ext uri="{FF2B5EF4-FFF2-40B4-BE49-F238E27FC236}">
                <a16:creationId xmlns:a16="http://schemas.microsoft.com/office/drawing/2014/main" id="{077CEFAF-E252-9349-892A-8117FD7DF30A}"/>
              </a:ext>
            </a:extLst>
          </p:cNvPr>
          <p:cNvSpPr>
            <a:spLocks noGrp="1"/>
          </p:cNvSpPr>
          <p:nvPr>
            <p:ph idx="1"/>
          </p:nvPr>
        </p:nvSpPr>
        <p:spPr/>
        <p:txBody>
          <a:bodyPr/>
          <a:lstStyle/>
          <a:p>
            <a:r>
              <a:rPr lang="nl-NL" dirty="0"/>
              <a:t>Producten veranderen in de loop der tijd. Drie voorbeelden:</a:t>
            </a:r>
          </a:p>
          <a:p>
            <a:pPr marL="914400" lvl="1" indent="-457200">
              <a:buFont typeface="+mj-lt"/>
              <a:buAutoNum type="arabicPeriod"/>
            </a:pPr>
            <a:r>
              <a:rPr lang="nl-NL" dirty="0"/>
              <a:t>RDW: afschaffing papieren rijbewijs</a:t>
            </a:r>
          </a:p>
          <a:p>
            <a:pPr marL="914400" lvl="1" indent="-457200">
              <a:buFont typeface="+mj-lt"/>
              <a:buAutoNum type="arabicPeriod"/>
            </a:pPr>
            <a:r>
              <a:rPr lang="nl-NL" dirty="0"/>
              <a:t>SVB: Europese regelgeving</a:t>
            </a:r>
          </a:p>
          <a:p>
            <a:pPr marL="914400" lvl="1" indent="-457200">
              <a:buFont typeface="+mj-lt"/>
              <a:buAutoNum type="arabicPeriod"/>
            </a:pPr>
            <a:r>
              <a:rPr lang="nl-NL" dirty="0"/>
              <a:t>CJIB: Schuldhulpverlening en aanmaningen bij geldboetes</a:t>
            </a:r>
          </a:p>
          <a:p>
            <a:pPr marL="914400" lvl="1" indent="-457200">
              <a:buFont typeface="+mj-lt"/>
              <a:buAutoNum type="arabicPeriod"/>
            </a:pPr>
            <a:endParaRPr lang="nl-NL" dirty="0"/>
          </a:p>
          <a:p>
            <a:r>
              <a:rPr lang="nl-NL" dirty="0"/>
              <a:t>Dilemma: hoe hiervoor corrigeren?</a:t>
            </a:r>
          </a:p>
          <a:p>
            <a:pPr lvl="1"/>
            <a:r>
              <a:rPr lang="nl-NL" dirty="0"/>
              <a:t>Productgewichten opplussen: wat is productiviteit, wat is kwaliteit?</a:t>
            </a:r>
          </a:p>
          <a:p>
            <a:pPr lvl="1"/>
            <a:r>
              <a:rPr lang="nl-NL" dirty="0"/>
              <a:t>Aanpassen gewichten kan, maar risico op arbitraire en </a:t>
            </a:r>
            <a:r>
              <a:rPr lang="nl-NL" dirty="0" err="1"/>
              <a:t>intransparante</a:t>
            </a:r>
            <a:r>
              <a:rPr lang="nl-NL" dirty="0"/>
              <a:t> weging</a:t>
            </a:r>
          </a:p>
        </p:txBody>
      </p:sp>
    </p:spTree>
    <p:extLst>
      <p:ext uri="{BB962C8B-B14F-4D97-AF65-F5344CB8AC3E}">
        <p14:creationId xmlns:p14="http://schemas.microsoft.com/office/powerpoint/2010/main" val="402942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0B014-BBED-4150-84D3-60D9A3285313}"/>
              </a:ext>
            </a:extLst>
          </p:cNvPr>
          <p:cNvSpPr>
            <a:spLocks noGrp="1"/>
          </p:cNvSpPr>
          <p:nvPr>
            <p:ph type="title"/>
          </p:nvPr>
        </p:nvSpPr>
        <p:spPr/>
        <p:txBody>
          <a:bodyPr/>
          <a:lstStyle/>
          <a:p>
            <a:r>
              <a:rPr lang="nl-NL" dirty="0"/>
              <a:t>Uitdaging #3: niet alle productie is meetbaar of wordt gemeten</a:t>
            </a:r>
          </a:p>
        </p:txBody>
      </p:sp>
      <p:sp>
        <p:nvSpPr>
          <p:cNvPr id="3" name="Tijdelijke aanduiding voor inhoud 2">
            <a:extLst>
              <a:ext uri="{FF2B5EF4-FFF2-40B4-BE49-F238E27FC236}">
                <a16:creationId xmlns:a16="http://schemas.microsoft.com/office/drawing/2014/main" id="{E9AA0D06-6045-4E75-9A9E-483A119383DB}"/>
              </a:ext>
            </a:extLst>
          </p:cNvPr>
          <p:cNvSpPr>
            <a:spLocks noGrp="1"/>
          </p:cNvSpPr>
          <p:nvPr>
            <p:ph idx="1"/>
          </p:nvPr>
        </p:nvSpPr>
        <p:spPr/>
        <p:txBody>
          <a:bodyPr/>
          <a:lstStyle/>
          <a:p>
            <a:r>
              <a:rPr lang="nl-NL" dirty="0"/>
              <a:t>Niet alles is meetbaar</a:t>
            </a:r>
          </a:p>
          <a:p>
            <a:endParaRPr lang="nl-NL" dirty="0"/>
          </a:p>
          <a:p>
            <a:r>
              <a:rPr lang="nl-NL" dirty="0"/>
              <a:t>En wat meetbaar is, wordt niet altijd gemeten</a:t>
            </a:r>
          </a:p>
          <a:p>
            <a:endParaRPr lang="nl-NL" dirty="0"/>
          </a:p>
          <a:p>
            <a:r>
              <a:rPr lang="nl-NL" dirty="0"/>
              <a:t>Meting hangt af van onderzoeksvraagstelling </a:t>
            </a:r>
            <a:r>
              <a:rPr lang="nl-NL" dirty="0">
                <a:sym typeface="Wingdings" panose="05000000000000000000" pitchFamily="2" charset="2"/>
              </a:rPr>
              <a:t> </a:t>
            </a:r>
            <a:r>
              <a:rPr lang="nl-NL" b="1" dirty="0"/>
              <a:t>weet wat je meet!</a:t>
            </a:r>
            <a:endParaRPr lang="nl-NL" dirty="0"/>
          </a:p>
        </p:txBody>
      </p:sp>
    </p:spTree>
    <p:extLst>
      <p:ext uri="{BB962C8B-B14F-4D97-AF65-F5344CB8AC3E}">
        <p14:creationId xmlns:p14="http://schemas.microsoft.com/office/powerpoint/2010/main" val="331758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normAutofit/>
          </a:bodyPr>
          <a:lstStyle/>
          <a:p>
            <a:r>
              <a:rPr lang="nl-NL" dirty="0" err="1">
                <a:solidFill>
                  <a:srgbClr val="335377"/>
                </a:solidFill>
              </a:rPr>
              <a:t>Productiviteitsbeïnvloedende</a:t>
            </a:r>
            <a:r>
              <a:rPr lang="nl-NL" dirty="0">
                <a:solidFill>
                  <a:srgbClr val="335377"/>
                </a:solidFill>
              </a:rPr>
              <a:t> factoren: eerste verkenning</a:t>
            </a:r>
          </a:p>
        </p:txBody>
      </p:sp>
    </p:spTree>
    <p:extLst>
      <p:ext uri="{BB962C8B-B14F-4D97-AF65-F5344CB8AC3E}">
        <p14:creationId xmlns:p14="http://schemas.microsoft.com/office/powerpoint/2010/main" val="2448749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17677-5CEC-4EE0-8B5C-0BAA183CEF80}"/>
              </a:ext>
            </a:extLst>
          </p:cNvPr>
          <p:cNvSpPr>
            <a:spLocks noGrp="1"/>
          </p:cNvSpPr>
          <p:nvPr>
            <p:ph type="title"/>
          </p:nvPr>
        </p:nvSpPr>
        <p:spPr/>
        <p:txBody>
          <a:bodyPr/>
          <a:lstStyle/>
          <a:p>
            <a:r>
              <a:rPr lang="nl-NL" dirty="0"/>
              <a:t>Relevante vragen</a:t>
            </a:r>
          </a:p>
        </p:txBody>
      </p:sp>
      <p:graphicFrame>
        <p:nvGraphicFramePr>
          <p:cNvPr id="4" name="Tijdelijke aanduiding voor inhoud 3">
            <a:extLst>
              <a:ext uri="{FF2B5EF4-FFF2-40B4-BE49-F238E27FC236}">
                <a16:creationId xmlns:a16="http://schemas.microsoft.com/office/drawing/2014/main" id="{93EE9CCC-5E5C-4952-B6E6-881B91684A08}"/>
              </a:ext>
            </a:extLst>
          </p:cNvPr>
          <p:cNvGraphicFramePr>
            <a:graphicFrameLocks noGrp="1"/>
          </p:cNvGraphicFramePr>
          <p:nvPr>
            <p:ph idx="1"/>
            <p:extLst>
              <p:ext uri="{D42A27DB-BD31-4B8C-83A1-F6EECF244321}">
                <p14:modId xmlns:p14="http://schemas.microsoft.com/office/powerpoint/2010/main" val="1060080774"/>
              </p:ext>
            </p:extLst>
          </p:nvPr>
        </p:nvGraphicFramePr>
        <p:xfrm>
          <a:off x="1411513" y="1554320"/>
          <a:ext cx="8683200" cy="3749360"/>
        </p:xfrm>
        <a:graphic>
          <a:graphicData uri="http://schemas.openxmlformats.org/drawingml/2006/table">
            <a:tbl>
              <a:tblPr firstRow="1" firstCol="1" bandRow="1"/>
              <a:tblGrid>
                <a:gridCol w="1478979">
                  <a:extLst>
                    <a:ext uri="{9D8B030D-6E8A-4147-A177-3AD203B41FA5}">
                      <a16:colId xmlns:a16="http://schemas.microsoft.com/office/drawing/2014/main" val="4159397117"/>
                    </a:ext>
                  </a:extLst>
                </a:gridCol>
                <a:gridCol w="7204221">
                  <a:extLst>
                    <a:ext uri="{9D8B030D-6E8A-4147-A177-3AD203B41FA5}">
                      <a16:colId xmlns:a16="http://schemas.microsoft.com/office/drawing/2014/main" val="3071719833"/>
                    </a:ext>
                  </a:extLst>
                </a:gridCol>
              </a:tblGrid>
              <a:tr h="0">
                <a:tc>
                  <a:txBody>
                    <a:bodyPr/>
                    <a:lstStyle/>
                    <a:p>
                      <a:pPr>
                        <a:lnSpc>
                          <a:spcPts val="1450"/>
                        </a:lnSpc>
                        <a:spcAft>
                          <a:spcPts val="0"/>
                        </a:spcAft>
                      </a:pPr>
                      <a:r>
                        <a:rPr lang="nl-NL" sz="95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Factor</a:t>
                      </a:r>
                      <a:endParaRPr lang="nl-NL" sz="95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tc>
                  <a:txBody>
                    <a:bodyPr/>
                    <a:lstStyle/>
                    <a:p>
                      <a:pPr>
                        <a:lnSpc>
                          <a:spcPts val="1450"/>
                        </a:lnSpc>
                        <a:spcAft>
                          <a:spcPts val="0"/>
                        </a:spcAft>
                      </a:pPr>
                      <a:r>
                        <a:rPr lang="nl-NL" sz="95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Relevante vragen</a:t>
                      </a:r>
                      <a:endParaRPr lang="nl-NL" sz="95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EABD0C"/>
                    </a:solidFill>
                  </a:tcPr>
                </a:tc>
                <a:extLst>
                  <a:ext uri="{0D108BD9-81ED-4DB2-BD59-A6C34878D82A}">
                    <a16:rowId xmlns:a16="http://schemas.microsoft.com/office/drawing/2014/main" val="825023190"/>
                  </a:ext>
                </a:extLst>
              </a:tr>
              <a:tr h="0">
                <a:tc>
                  <a:txBody>
                    <a:bodyPr/>
                    <a:lstStyle/>
                    <a:p>
                      <a:pPr>
                        <a:lnSpc>
                          <a:spcPts val="1450"/>
                        </a:lnSpc>
                        <a:spcAft>
                          <a:spcPts val="0"/>
                        </a:spcAft>
                      </a:pPr>
                      <a:r>
                        <a:rPr lang="nl-NL" sz="12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Bekostiging</a:t>
                      </a:r>
                      <a:endParaRPr lang="nl-NL" sz="12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Hoe wordt de organisatie bekostigd?</a:t>
                      </a:r>
                      <a:b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b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Bevat de bekostiging prikkels voor productiviteitsgroei?</a:t>
                      </a:r>
                      <a:b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b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Zijn er aanwijzingen dat de bekostigingswijze in de loop der tijd is gewijzigd?</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818860996"/>
                  </a:ext>
                </a:extLst>
              </a:tr>
              <a:tr h="0">
                <a:tc>
                  <a:txBody>
                    <a:bodyPr/>
                    <a:lstStyle/>
                    <a:p>
                      <a:pPr>
                        <a:lnSpc>
                          <a:spcPts val="1450"/>
                        </a:lnSpc>
                        <a:spcAft>
                          <a:spcPts val="0"/>
                        </a:spcAft>
                      </a:pPr>
                      <a:r>
                        <a:rPr lang="nl-NL" sz="12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Aard van dienstverlening</a:t>
                      </a:r>
                      <a:endParaRPr lang="nl-NL" sz="12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Levert de organisatie homogene en transparante diensten (administratief, gestandaardiseerde producten) of zijn deze juist complexer van aard?</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961785705"/>
                  </a:ext>
                </a:extLst>
              </a:tr>
              <a:tr h="0">
                <a:tc>
                  <a:txBody>
                    <a:bodyPr/>
                    <a:lstStyle/>
                    <a:p>
                      <a:pPr>
                        <a:lnSpc>
                          <a:spcPts val="1450"/>
                        </a:lnSpc>
                        <a:spcAft>
                          <a:spcPts val="0"/>
                        </a:spcAft>
                      </a:pPr>
                      <a:r>
                        <a:rPr lang="nl-NL" sz="120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Autonomie</a:t>
                      </a:r>
                      <a:endParaRPr lang="nl-NL" sz="120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Hoeveel autonomie heeft de organisatie bij de inrichting van de bedrijfsvoering en de beleidsvoering?</a:t>
                      </a:r>
                      <a:b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b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Beschikt de organisatie over personele autonomie (bijv. eigen cao), financiële autonomie (bijv. beperkingen reservevorming, tariefbeleid), beleidsautonomie? </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1453089389"/>
                  </a:ext>
                </a:extLst>
              </a:tr>
              <a:tr h="0">
                <a:tc>
                  <a:txBody>
                    <a:bodyPr/>
                    <a:lstStyle/>
                    <a:p>
                      <a:pPr>
                        <a:lnSpc>
                          <a:spcPts val="1450"/>
                        </a:lnSpc>
                        <a:spcAft>
                          <a:spcPts val="0"/>
                        </a:spcAft>
                      </a:pPr>
                      <a:r>
                        <a:rPr lang="nl-NL" sz="1200" dirty="0">
                          <a:solidFill>
                            <a:srgbClr val="2A5078"/>
                          </a:solidFill>
                          <a:effectLst/>
                          <a:latin typeface="Source Sans Pro SemiBold" panose="020B0603030403020204" pitchFamily="34" charset="0"/>
                          <a:ea typeface="Times New Roman" panose="02020603050405020304" pitchFamily="18" charset="0"/>
                          <a:cs typeface="Times New Roman" panose="02020603050405020304" pitchFamily="18" charset="0"/>
                        </a:rPr>
                        <a:t>Omgeving</a:t>
                      </a: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tc>
                  <a:txBody>
                    <a:bodyPr/>
                    <a:lstStyle/>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Opereert de organisatie in een politieke luwte of juist onder een continue maatschappelijke belangstelling?</a:t>
                      </a:r>
                      <a:b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b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Welke exogene factoren beïnvloeden de vraagzijde van de organisatie? Is het werkaanbod van de organisatie gevoelige voor exogene vraagschommelingen of is juist sprake van een stabiele, voorspelbare productie?</a:t>
                      </a:r>
                      <a:b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br>
                      <a:endPar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endParaRPr>
                    </a:p>
                    <a:p>
                      <a:pPr marL="342900" lvl="0" indent="-342900">
                        <a:lnSpc>
                          <a:spcPts val="1450"/>
                        </a:lnSpc>
                        <a:spcAft>
                          <a:spcPts val="0"/>
                        </a:spcAft>
                        <a:buClr>
                          <a:srgbClr val="2A5078"/>
                        </a:buClr>
                        <a:buFont typeface="Source Sans Pro Light" panose="020B0403030403020204" pitchFamily="34" charset="0"/>
                        <a:buChar char="•"/>
                      </a:pPr>
                      <a:r>
                        <a:rPr lang="nl-NL" sz="1200" dirty="0">
                          <a:solidFill>
                            <a:srgbClr val="2A5078"/>
                          </a:solidFill>
                          <a:effectLst/>
                          <a:latin typeface="Source Sans Pro Light" panose="020B0403030403020204" pitchFamily="34" charset="0"/>
                          <a:ea typeface="Times New Roman" panose="02020603050405020304" pitchFamily="18" charset="0"/>
                          <a:cs typeface="Times New Roman" panose="02020603050405020304" pitchFamily="18" charset="0"/>
                        </a:rPr>
                        <a:t>Stelt de omgeving meer algemeen hoge eisen aan de wendbaarheid van de organisatie, bijvoorbeeld door juridische, politieke of maatschappelijke ontwikkelingen?</a:t>
                      </a:r>
                    </a:p>
                  </a:txBody>
                  <a:tcPr marL="68580" marR="68580" marT="17780" marB="17780">
                    <a:lnL>
                      <a:noFill/>
                    </a:lnL>
                    <a:lnR>
                      <a:noFill/>
                    </a:lnR>
                    <a:lnT w="12700" cap="flat" cmpd="sng" algn="ctr">
                      <a:solidFill>
                        <a:srgbClr val="EABD0C"/>
                      </a:solidFill>
                      <a:prstDash val="solid"/>
                      <a:round/>
                      <a:headEnd type="none" w="med" len="med"/>
                      <a:tailEnd type="none" w="med" len="med"/>
                    </a:lnT>
                    <a:lnB w="12700" cap="flat" cmpd="sng" algn="ctr">
                      <a:solidFill>
                        <a:srgbClr val="EABD0C"/>
                      </a:solidFill>
                      <a:prstDash val="solid"/>
                      <a:round/>
                      <a:headEnd type="none" w="med" len="med"/>
                      <a:tailEnd type="none" w="med" len="med"/>
                    </a:lnB>
                    <a:solidFill>
                      <a:srgbClr val="FCF9E6"/>
                    </a:solidFill>
                  </a:tcPr>
                </a:tc>
                <a:extLst>
                  <a:ext uri="{0D108BD9-81ED-4DB2-BD59-A6C34878D82A}">
                    <a16:rowId xmlns:a16="http://schemas.microsoft.com/office/drawing/2014/main" val="3819285753"/>
                  </a:ext>
                </a:extLst>
              </a:tr>
            </a:tbl>
          </a:graphicData>
        </a:graphic>
      </p:graphicFrame>
    </p:spTree>
    <p:extLst>
      <p:ext uri="{BB962C8B-B14F-4D97-AF65-F5344CB8AC3E}">
        <p14:creationId xmlns:p14="http://schemas.microsoft.com/office/powerpoint/2010/main" val="71501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357E-76FA-4BC6-B6A3-2CFF6AA1D210}"/>
              </a:ext>
            </a:extLst>
          </p:cNvPr>
          <p:cNvSpPr>
            <a:spLocks noGrp="1"/>
          </p:cNvSpPr>
          <p:nvPr>
            <p:ph type="title"/>
          </p:nvPr>
        </p:nvSpPr>
        <p:spPr/>
        <p:txBody>
          <a:bodyPr/>
          <a:lstStyle/>
          <a:p>
            <a:r>
              <a:rPr lang="nl-NL" dirty="0"/>
              <a:t>Reacties in beeld: uitvoering</a:t>
            </a:r>
          </a:p>
        </p:txBody>
      </p:sp>
      <p:pic>
        <p:nvPicPr>
          <p:cNvPr id="4" name="Afbeelding 3">
            <a:extLst>
              <a:ext uri="{FF2B5EF4-FFF2-40B4-BE49-F238E27FC236}">
                <a16:creationId xmlns:a16="http://schemas.microsoft.com/office/drawing/2014/main" id="{D030C0A2-9255-AA44-A931-7C54D365FBC5}"/>
              </a:ext>
            </a:extLst>
          </p:cNvPr>
          <p:cNvPicPr>
            <a:picLocks noChangeAspect="1"/>
          </p:cNvPicPr>
          <p:nvPr/>
        </p:nvPicPr>
        <p:blipFill>
          <a:blip r:embed="rId2"/>
          <a:stretch>
            <a:fillRect/>
          </a:stretch>
        </p:blipFill>
        <p:spPr>
          <a:xfrm>
            <a:off x="1999800" y="1905575"/>
            <a:ext cx="2023820" cy="3046850"/>
          </a:xfrm>
          <a:prstGeom prst="rect">
            <a:avLst/>
          </a:prstGeom>
        </p:spPr>
      </p:pic>
      <p:pic>
        <p:nvPicPr>
          <p:cNvPr id="4098" name="Picture 2" descr="Image result for constructief">
            <a:extLst>
              <a:ext uri="{FF2B5EF4-FFF2-40B4-BE49-F238E27FC236}">
                <a16:creationId xmlns:a16="http://schemas.microsoft.com/office/drawing/2014/main" id="{20B96D4F-7FCF-429D-A88D-0DDF99425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76" y="2371417"/>
            <a:ext cx="2512604" cy="201008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BD78D79-81CC-A441-822A-872054F23562}"/>
              </a:ext>
            </a:extLst>
          </p:cNvPr>
          <p:cNvPicPr>
            <a:picLocks noChangeAspect="1"/>
          </p:cNvPicPr>
          <p:nvPr/>
        </p:nvPicPr>
        <p:blipFill>
          <a:blip r:embed="rId4"/>
          <a:stretch>
            <a:fillRect/>
          </a:stretch>
        </p:blipFill>
        <p:spPr>
          <a:xfrm>
            <a:off x="4839698" y="2392758"/>
            <a:ext cx="2512604" cy="1889322"/>
          </a:xfrm>
          <a:prstGeom prst="rect">
            <a:avLst/>
          </a:prstGeom>
        </p:spPr>
      </p:pic>
    </p:spTree>
    <p:extLst>
      <p:ext uri="{BB962C8B-B14F-4D97-AF65-F5344CB8AC3E}">
        <p14:creationId xmlns:p14="http://schemas.microsoft.com/office/powerpoint/2010/main" val="232744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B935B-612A-41F8-A978-D4EC7B8F0B74}"/>
              </a:ext>
            </a:extLst>
          </p:cNvPr>
          <p:cNvSpPr>
            <a:spLocks noGrp="1"/>
          </p:cNvSpPr>
          <p:nvPr>
            <p:ph type="title"/>
          </p:nvPr>
        </p:nvSpPr>
        <p:spPr/>
        <p:txBody>
          <a:bodyPr/>
          <a:lstStyle/>
          <a:p>
            <a:r>
              <a:rPr lang="nl-NL" dirty="0"/>
              <a:t>Reactie in beeld: eigenaren</a:t>
            </a:r>
          </a:p>
        </p:txBody>
      </p:sp>
      <p:pic>
        <p:nvPicPr>
          <p:cNvPr id="3" name="Afbeelding 2">
            <a:extLst>
              <a:ext uri="{FF2B5EF4-FFF2-40B4-BE49-F238E27FC236}">
                <a16:creationId xmlns:a16="http://schemas.microsoft.com/office/drawing/2014/main" id="{D8DD7A7F-ACE1-0140-98FF-8D374842B0F5}"/>
              </a:ext>
            </a:extLst>
          </p:cNvPr>
          <p:cNvPicPr>
            <a:picLocks noChangeAspect="1"/>
          </p:cNvPicPr>
          <p:nvPr/>
        </p:nvPicPr>
        <p:blipFill>
          <a:blip r:embed="rId2"/>
          <a:stretch>
            <a:fillRect/>
          </a:stretch>
        </p:blipFill>
        <p:spPr>
          <a:xfrm>
            <a:off x="4896677" y="1880702"/>
            <a:ext cx="2897809" cy="2897809"/>
          </a:xfrm>
          <a:prstGeom prst="rect">
            <a:avLst/>
          </a:prstGeom>
        </p:spPr>
      </p:pic>
      <p:pic>
        <p:nvPicPr>
          <p:cNvPr id="5" name="Afbeelding 4">
            <a:extLst>
              <a:ext uri="{FF2B5EF4-FFF2-40B4-BE49-F238E27FC236}">
                <a16:creationId xmlns:a16="http://schemas.microsoft.com/office/drawing/2014/main" id="{5A009D1C-BEB2-2D47-8831-BBDE897966CE}"/>
              </a:ext>
            </a:extLst>
          </p:cNvPr>
          <p:cNvPicPr>
            <a:picLocks noChangeAspect="1"/>
          </p:cNvPicPr>
          <p:nvPr/>
        </p:nvPicPr>
        <p:blipFill>
          <a:blip r:embed="rId3"/>
          <a:stretch>
            <a:fillRect/>
          </a:stretch>
        </p:blipFill>
        <p:spPr>
          <a:xfrm>
            <a:off x="1393134" y="2131114"/>
            <a:ext cx="2396987" cy="2396987"/>
          </a:xfrm>
          <a:prstGeom prst="rect">
            <a:avLst/>
          </a:prstGeom>
        </p:spPr>
      </p:pic>
      <p:pic>
        <p:nvPicPr>
          <p:cNvPr id="6" name="Afbeelding 5">
            <a:extLst>
              <a:ext uri="{FF2B5EF4-FFF2-40B4-BE49-F238E27FC236}">
                <a16:creationId xmlns:a16="http://schemas.microsoft.com/office/drawing/2014/main" id="{F6E9AEF0-98B3-3845-99B1-3DF2EA8C42D8}"/>
              </a:ext>
            </a:extLst>
          </p:cNvPr>
          <p:cNvPicPr>
            <a:picLocks noChangeAspect="1"/>
          </p:cNvPicPr>
          <p:nvPr/>
        </p:nvPicPr>
        <p:blipFill>
          <a:blip r:embed="rId4"/>
          <a:stretch>
            <a:fillRect/>
          </a:stretch>
        </p:blipFill>
        <p:spPr>
          <a:xfrm>
            <a:off x="8901042" y="2578894"/>
            <a:ext cx="1422400" cy="1422400"/>
          </a:xfrm>
          <a:prstGeom prst="rect">
            <a:avLst/>
          </a:prstGeom>
        </p:spPr>
      </p:pic>
    </p:spTree>
    <p:extLst>
      <p:ext uri="{BB962C8B-B14F-4D97-AF65-F5344CB8AC3E}">
        <p14:creationId xmlns:p14="http://schemas.microsoft.com/office/powerpoint/2010/main" val="259357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7A1C-8816-4D98-AE83-FADCBA99B009}"/>
              </a:ext>
            </a:extLst>
          </p:cNvPr>
          <p:cNvSpPr>
            <a:spLocks noGrp="1"/>
          </p:cNvSpPr>
          <p:nvPr>
            <p:ph type="title"/>
          </p:nvPr>
        </p:nvSpPr>
        <p:spPr/>
        <p:txBody>
          <a:bodyPr/>
          <a:lstStyle/>
          <a:p>
            <a:r>
              <a:rPr lang="nl-NL" dirty="0"/>
              <a:t>Discussie</a:t>
            </a:r>
          </a:p>
        </p:txBody>
      </p:sp>
      <p:sp>
        <p:nvSpPr>
          <p:cNvPr id="3" name="Tijdelijke aanduiding voor inhoud 2">
            <a:extLst>
              <a:ext uri="{FF2B5EF4-FFF2-40B4-BE49-F238E27FC236}">
                <a16:creationId xmlns:a16="http://schemas.microsoft.com/office/drawing/2014/main" id="{43724219-B629-4E20-B98B-14B016353FB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9183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55E41-6030-4341-A1A2-B6C90773F322}"/>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1C2AE4A-AC28-D849-A4AF-4BA3B03D85FE}"/>
              </a:ext>
            </a:extLst>
          </p:cNvPr>
          <p:cNvSpPr>
            <a:spLocks noGrp="1"/>
          </p:cNvSpPr>
          <p:nvPr>
            <p:ph idx="1"/>
          </p:nvPr>
        </p:nvSpPr>
        <p:spPr/>
        <p:txBody>
          <a:bodyPr/>
          <a:lstStyle/>
          <a:p>
            <a:pPr marL="514350" indent="-514350">
              <a:buFont typeface="+mj-lt"/>
              <a:buAutoNum type="arabicPeriod"/>
            </a:pPr>
            <a:r>
              <a:rPr lang="nl-NL" dirty="0"/>
              <a:t>Presentatie onderzoek naar productiviteitsontwikkeling </a:t>
            </a:r>
            <a:r>
              <a:rPr lang="nl-NL" dirty="0" err="1"/>
              <a:t>zbo’s</a:t>
            </a:r>
            <a:r>
              <a:rPr lang="nl-NL" dirty="0"/>
              <a:t> en agentschappen  </a:t>
            </a:r>
          </a:p>
          <a:p>
            <a:pPr marL="514350" indent="-514350">
              <a:buFont typeface="+mj-lt"/>
              <a:buAutoNum type="arabicPeriod"/>
            </a:pPr>
            <a:r>
              <a:rPr lang="nl-NL" dirty="0"/>
              <a:t>Discussie</a:t>
            </a:r>
          </a:p>
          <a:p>
            <a:pPr marL="514350" indent="-514350">
              <a:buFont typeface="+mj-lt"/>
              <a:buAutoNum type="arabicPeriod"/>
            </a:pPr>
            <a:r>
              <a:rPr lang="nl-NL" dirty="0"/>
              <a:t>Handreiking </a:t>
            </a:r>
          </a:p>
          <a:p>
            <a:pPr marL="514350" indent="-514350">
              <a:buFont typeface="+mj-lt"/>
              <a:buAutoNum type="arabicPeriod"/>
            </a:pPr>
            <a:endParaRPr lang="nl-NL" dirty="0"/>
          </a:p>
        </p:txBody>
      </p:sp>
    </p:spTree>
    <p:extLst>
      <p:ext uri="{BB962C8B-B14F-4D97-AF65-F5344CB8AC3E}">
        <p14:creationId xmlns:p14="http://schemas.microsoft.com/office/powerpoint/2010/main" val="354045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49BC8-1BFD-4834-9004-33DCD94BCEC4}"/>
              </a:ext>
            </a:extLst>
          </p:cNvPr>
          <p:cNvSpPr>
            <a:spLocks noGrp="1"/>
          </p:cNvSpPr>
          <p:nvPr>
            <p:ph type="ctrTitle"/>
          </p:nvPr>
        </p:nvSpPr>
        <p:spPr/>
        <p:txBody>
          <a:bodyPr/>
          <a:lstStyle/>
          <a:p>
            <a:r>
              <a:rPr lang="nl-NL" dirty="0">
                <a:solidFill>
                  <a:srgbClr val="335377"/>
                </a:solidFill>
              </a:rPr>
              <a:t>Doelmatigheid</a:t>
            </a:r>
          </a:p>
        </p:txBody>
      </p:sp>
    </p:spTree>
    <p:extLst>
      <p:ext uri="{BB962C8B-B14F-4D97-AF65-F5344CB8AC3E}">
        <p14:creationId xmlns:p14="http://schemas.microsoft.com/office/powerpoint/2010/main" val="377812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EC805-07E8-4B5E-B454-6295B3CF983B}"/>
              </a:ext>
            </a:extLst>
          </p:cNvPr>
          <p:cNvSpPr>
            <a:spLocks noGrp="1"/>
          </p:cNvSpPr>
          <p:nvPr>
            <p:ph type="title"/>
          </p:nvPr>
        </p:nvSpPr>
        <p:spPr/>
        <p:txBody>
          <a:bodyPr/>
          <a:lstStyle/>
          <a:p>
            <a:r>
              <a:rPr lang="nl-NL" dirty="0"/>
              <a:t>Waar hebben we het over?</a:t>
            </a:r>
          </a:p>
        </p:txBody>
      </p:sp>
      <p:sp>
        <p:nvSpPr>
          <p:cNvPr id="7" name="Tijdelijke aanduiding voor inhoud 6">
            <a:extLst>
              <a:ext uri="{FF2B5EF4-FFF2-40B4-BE49-F238E27FC236}">
                <a16:creationId xmlns:a16="http://schemas.microsoft.com/office/drawing/2014/main" id="{B573C266-43B4-48F3-B0E2-C7A4B9ABED15}"/>
              </a:ext>
            </a:extLst>
          </p:cNvPr>
          <p:cNvSpPr>
            <a:spLocks noGrp="1"/>
          </p:cNvSpPr>
          <p:nvPr>
            <p:ph idx="1"/>
          </p:nvPr>
        </p:nvSpPr>
        <p:spPr>
          <a:xfrm>
            <a:off x="590227" y="1253331"/>
            <a:ext cx="10515600" cy="4351338"/>
          </a:xfrm>
        </p:spPr>
        <p:txBody>
          <a:bodyPr>
            <a:normAutofit/>
          </a:bodyPr>
          <a:lstStyle/>
          <a:p>
            <a:pPr marL="457200" lvl="1" indent="0">
              <a:buNone/>
            </a:pPr>
            <a:r>
              <a:rPr lang="nl-NL" sz="2000" dirty="0"/>
              <a:t>Regeling agentschappen</a:t>
            </a:r>
          </a:p>
          <a:p>
            <a:pPr marL="914400" lvl="2" indent="0">
              <a:buNone/>
            </a:pPr>
            <a:r>
              <a:rPr lang="nl-NL" sz="1600" dirty="0"/>
              <a:t>Verhouding tussen ingezette middelen en de geleverde prestaties (in kwaliteit en kwantiteit) </a:t>
            </a:r>
          </a:p>
          <a:p>
            <a:pPr lvl="2"/>
            <a:endParaRPr lang="nl-NL" sz="1600" dirty="0">
              <a:solidFill>
                <a:schemeClr val="bg2"/>
              </a:solidFill>
            </a:endParaRPr>
          </a:p>
          <a:p>
            <a:pPr marL="457200" lvl="1" indent="0">
              <a:buNone/>
            </a:pPr>
            <a:r>
              <a:rPr lang="nl-NL" sz="2000" dirty="0">
                <a:solidFill>
                  <a:schemeClr val="bg2"/>
                </a:solidFill>
              </a:rPr>
              <a:t>Rijksbegroting.nl</a:t>
            </a:r>
          </a:p>
          <a:p>
            <a:pPr marL="914400" lvl="2" indent="0">
              <a:buNone/>
            </a:pPr>
            <a:r>
              <a:rPr lang="nl-NL" sz="1600" dirty="0">
                <a:solidFill>
                  <a:schemeClr val="bg2"/>
                </a:solidFill>
              </a:rPr>
              <a:t>Doelmatigheid van de </a:t>
            </a:r>
            <a:r>
              <a:rPr lang="nl-NL" sz="1600" i="1" dirty="0">
                <a:solidFill>
                  <a:schemeClr val="bg2"/>
                </a:solidFill>
              </a:rPr>
              <a:t>bedrijfsvoering: </a:t>
            </a:r>
            <a:r>
              <a:rPr lang="nl-NL" sz="1600" dirty="0">
                <a:solidFill>
                  <a:schemeClr val="bg2"/>
                </a:solidFill>
              </a:rPr>
              <a:t>relatie tussen </a:t>
            </a:r>
            <a:r>
              <a:rPr lang="nl-NL" sz="1600" i="1" dirty="0">
                <a:solidFill>
                  <a:schemeClr val="bg2"/>
                </a:solidFill>
              </a:rPr>
              <a:t>input </a:t>
            </a:r>
            <a:r>
              <a:rPr lang="nl-NL" sz="1600" dirty="0">
                <a:solidFill>
                  <a:schemeClr val="bg2"/>
                </a:solidFill>
              </a:rPr>
              <a:t>en </a:t>
            </a:r>
            <a:r>
              <a:rPr lang="nl-NL" sz="1600" i="1" dirty="0">
                <a:solidFill>
                  <a:schemeClr val="bg2"/>
                </a:solidFill>
              </a:rPr>
              <a:t>output</a:t>
            </a:r>
          </a:p>
          <a:p>
            <a:pPr marL="914400" lvl="2" indent="0">
              <a:buNone/>
            </a:pPr>
            <a:r>
              <a:rPr lang="nl-NL" sz="1600" dirty="0">
                <a:solidFill>
                  <a:schemeClr val="bg2"/>
                </a:solidFill>
              </a:rPr>
              <a:t>Doelmatigheid van het </a:t>
            </a:r>
            <a:r>
              <a:rPr lang="nl-NL" sz="1600" i="1" dirty="0">
                <a:solidFill>
                  <a:schemeClr val="bg2"/>
                </a:solidFill>
              </a:rPr>
              <a:t>beleid</a:t>
            </a:r>
            <a:r>
              <a:rPr lang="nl-NL" sz="1600" dirty="0">
                <a:solidFill>
                  <a:schemeClr val="bg2"/>
                </a:solidFill>
              </a:rPr>
              <a:t>: relatie tussen </a:t>
            </a:r>
            <a:r>
              <a:rPr lang="nl-NL" sz="1600" i="1" dirty="0">
                <a:solidFill>
                  <a:schemeClr val="bg2"/>
                </a:solidFill>
              </a:rPr>
              <a:t>input </a:t>
            </a:r>
            <a:r>
              <a:rPr lang="nl-NL" sz="1600" dirty="0">
                <a:solidFill>
                  <a:schemeClr val="bg2"/>
                </a:solidFill>
              </a:rPr>
              <a:t>en </a:t>
            </a:r>
            <a:r>
              <a:rPr lang="nl-NL" sz="1600" i="1" dirty="0" err="1">
                <a:solidFill>
                  <a:schemeClr val="bg2"/>
                </a:solidFill>
              </a:rPr>
              <a:t>outcome</a:t>
            </a:r>
            <a:endParaRPr lang="nl-NL" sz="1600" i="1" dirty="0">
              <a:solidFill>
                <a:schemeClr val="bg2"/>
              </a:solidFill>
            </a:endParaRPr>
          </a:p>
          <a:p>
            <a:pPr marL="914400" lvl="2" indent="0">
              <a:buNone/>
            </a:pPr>
            <a:endParaRPr lang="nl-NL" sz="1600" i="1" dirty="0">
              <a:solidFill>
                <a:schemeClr val="bg2"/>
              </a:solidFill>
            </a:endParaRPr>
          </a:p>
          <a:p>
            <a:pPr marL="457200" lvl="1" indent="0">
              <a:buNone/>
            </a:pPr>
            <a:r>
              <a:rPr lang="nl-NL" sz="2000" dirty="0" err="1">
                <a:solidFill>
                  <a:schemeClr val="bg2"/>
                </a:solidFill>
              </a:rPr>
              <a:t>Andersson</a:t>
            </a:r>
            <a:r>
              <a:rPr lang="nl-NL" sz="2000" dirty="0">
                <a:solidFill>
                  <a:schemeClr val="bg2"/>
                </a:solidFill>
              </a:rPr>
              <a:t> </a:t>
            </a:r>
            <a:r>
              <a:rPr lang="nl-NL" sz="2000" dirty="0" err="1">
                <a:solidFill>
                  <a:schemeClr val="bg2"/>
                </a:solidFill>
              </a:rPr>
              <a:t>Elffers</a:t>
            </a:r>
            <a:r>
              <a:rPr lang="nl-NL" sz="2000" dirty="0">
                <a:solidFill>
                  <a:schemeClr val="bg2"/>
                </a:solidFill>
              </a:rPr>
              <a:t> Felix (uit evaluatie Kadaster)</a:t>
            </a:r>
          </a:p>
          <a:p>
            <a:pPr marL="914400" lvl="2" indent="0">
              <a:buNone/>
            </a:pPr>
            <a:r>
              <a:rPr lang="nl-NL" sz="1600" dirty="0">
                <a:solidFill>
                  <a:schemeClr val="bg2"/>
                </a:solidFill>
              </a:rPr>
              <a:t>De mate waarin kosten die het Kadaster maakt in verhouding staan tot de inspanningen die gepleegd worden dan wel de resultaten die geboekt worden</a:t>
            </a:r>
            <a:endParaRPr lang="nl-NL" sz="1600" i="1" dirty="0">
              <a:solidFill>
                <a:schemeClr val="bg2"/>
              </a:solidFill>
            </a:endParaRPr>
          </a:p>
          <a:p>
            <a:pPr marL="457200" lvl="1" indent="0">
              <a:buNone/>
            </a:pPr>
            <a:endParaRPr lang="nl-NL" sz="1600" i="1" dirty="0">
              <a:solidFill>
                <a:schemeClr val="bg2"/>
              </a:solidFill>
            </a:endParaRPr>
          </a:p>
          <a:p>
            <a:pPr marL="457200" lvl="1" indent="0">
              <a:buNone/>
            </a:pPr>
            <a:r>
              <a:rPr lang="nl-NL" sz="2000" dirty="0">
                <a:solidFill>
                  <a:schemeClr val="bg2"/>
                </a:solidFill>
              </a:rPr>
              <a:t>Algemene Rekenkamer</a:t>
            </a:r>
          </a:p>
          <a:p>
            <a:pPr marL="914400" lvl="2" indent="0">
              <a:buNone/>
            </a:pPr>
            <a:r>
              <a:rPr lang="nl-NL" sz="1600" dirty="0">
                <a:solidFill>
                  <a:schemeClr val="bg2"/>
                </a:solidFill>
              </a:rPr>
              <a:t>Doelmatigheid gaat over de vraag of dezelfde prestaties of effecten met de inzet van minder middelen gerealiseerd kunnen worden, dan wel de vraag of niet méér prestaties of effecten verwezenlijkt kunnen worden met dezelfde inzet van middelen </a:t>
            </a:r>
          </a:p>
          <a:p>
            <a:pPr lvl="2"/>
            <a:endParaRPr lang="nl-NL" sz="1600" dirty="0">
              <a:solidFill>
                <a:schemeClr val="bg2"/>
              </a:solidFill>
            </a:endParaRPr>
          </a:p>
        </p:txBody>
      </p:sp>
    </p:spTree>
    <p:extLst>
      <p:ext uri="{BB962C8B-B14F-4D97-AF65-F5344CB8AC3E}">
        <p14:creationId xmlns:p14="http://schemas.microsoft.com/office/powerpoint/2010/main" val="243323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EC805-07E8-4B5E-B454-6295B3CF983B}"/>
              </a:ext>
            </a:extLst>
          </p:cNvPr>
          <p:cNvSpPr>
            <a:spLocks noGrp="1"/>
          </p:cNvSpPr>
          <p:nvPr>
            <p:ph type="title"/>
          </p:nvPr>
        </p:nvSpPr>
        <p:spPr/>
        <p:txBody>
          <a:bodyPr/>
          <a:lstStyle/>
          <a:p>
            <a:r>
              <a:rPr lang="nl-NL" dirty="0"/>
              <a:t>Waar hebben we het over?</a:t>
            </a:r>
          </a:p>
        </p:txBody>
      </p:sp>
      <p:sp>
        <p:nvSpPr>
          <p:cNvPr id="7" name="Tijdelijke aanduiding voor inhoud 6">
            <a:extLst>
              <a:ext uri="{FF2B5EF4-FFF2-40B4-BE49-F238E27FC236}">
                <a16:creationId xmlns:a16="http://schemas.microsoft.com/office/drawing/2014/main" id="{B573C266-43B4-48F3-B0E2-C7A4B9ABED15}"/>
              </a:ext>
            </a:extLst>
          </p:cNvPr>
          <p:cNvSpPr>
            <a:spLocks noGrp="1"/>
          </p:cNvSpPr>
          <p:nvPr>
            <p:ph idx="1"/>
          </p:nvPr>
        </p:nvSpPr>
        <p:spPr>
          <a:xfrm>
            <a:off x="590227" y="1253331"/>
            <a:ext cx="10515600" cy="4351338"/>
          </a:xfrm>
        </p:spPr>
        <p:txBody>
          <a:bodyPr>
            <a:normAutofit/>
          </a:bodyPr>
          <a:lstStyle/>
          <a:p>
            <a:pPr marL="457200" lvl="1" indent="0">
              <a:buNone/>
            </a:pPr>
            <a:r>
              <a:rPr lang="nl-NL" sz="2000" dirty="0">
                <a:solidFill>
                  <a:schemeClr val="bg2"/>
                </a:solidFill>
              </a:rPr>
              <a:t>Regeling agentschappen</a:t>
            </a:r>
          </a:p>
          <a:p>
            <a:pPr marL="914400" lvl="2" indent="0">
              <a:buNone/>
            </a:pPr>
            <a:r>
              <a:rPr lang="nl-NL" sz="1600" dirty="0">
                <a:solidFill>
                  <a:schemeClr val="bg2"/>
                </a:solidFill>
              </a:rPr>
              <a:t>Verhouding tussen ingezette middelen en de geleverde prestaties (in kwaliteit en kwantiteit) </a:t>
            </a:r>
          </a:p>
          <a:p>
            <a:pPr lvl="2"/>
            <a:endParaRPr lang="nl-NL" sz="1600" dirty="0">
              <a:solidFill>
                <a:schemeClr val="bg2"/>
              </a:solidFill>
            </a:endParaRPr>
          </a:p>
          <a:p>
            <a:pPr marL="457200" lvl="1" indent="0">
              <a:buNone/>
            </a:pPr>
            <a:r>
              <a:rPr lang="nl-NL" sz="2000" dirty="0"/>
              <a:t>Rijksbegroting.nl</a:t>
            </a:r>
          </a:p>
          <a:p>
            <a:pPr marL="914400" lvl="2" indent="0">
              <a:buNone/>
            </a:pPr>
            <a:r>
              <a:rPr lang="nl-NL" sz="1600" dirty="0"/>
              <a:t>Doelmatigheid van de </a:t>
            </a:r>
            <a:r>
              <a:rPr lang="nl-NL" sz="1600" i="1" dirty="0"/>
              <a:t>bedrijfsvoering: </a:t>
            </a:r>
            <a:r>
              <a:rPr lang="nl-NL" sz="1600" dirty="0"/>
              <a:t>relatie tussen </a:t>
            </a:r>
            <a:r>
              <a:rPr lang="nl-NL" sz="1600" i="1" dirty="0"/>
              <a:t>input </a:t>
            </a:r>
            <a:r>
              <a:rPr lang="nl-NL" sz="1600" dirty="0"/>
              <a:t>en </a:t>
            </a:r>
            <a:r>
              <a:rPr lang="nl-NL" sz="1600" i="1" dirty="0"/>
              <a:t>output</a:t>
            </a:r>
          </a:p>
          <a:p>
            <a:pPr marL="914400" lvl="2" indent="0">
              <a:buNone/>
            </a:pPr>
            <a:r>
              <a:rPr lang="nl-NL" sz="1600" dirty="0"/>
              <a:t>Doelmatigheid van het </a:t>
            </a:r>
            <a:r>
              <a:rPr lang="nl-NL" sz="1600" i="1" dirty="0"/>
              <a:t>beleid</a:t>
            </a:r>
            <a:r>
              <a:rPr lang="nl-NL" sz="1600" dirty="0"/>
              <a:t>: relatie tussen </a:t>
            </a:r>
            <a:r>
              <a:rPr lang="nl-NL" sz="1600" i="1" dirty="0"/>
              <a:t>input </a:t>
            </a:r>
            <a:r>
              <a:rPr lang="nl-NL" sz="1600" dirty="0"/>
              <a:t>en </a:t>
            </a:r>
            <a:r>
              <a:rPr lang="nl-NL" sz="1600" i="1" dirty="0" err="1"/>
              <a:t>outcome</a:t>
            </a:r>
            <a:endParaRPr lang="nl-NL" sz="1600" i="1" dirty="0"/>
          </a:p>
          <a:p>
            <a:pPr marL="457200" lvl="1" indent="0">
              <a:buNone/>
            </a:pPr>
            <a:endParaRPr lang="nl-NL" sz="1600" i="1" dirty="0">
              <a:solidFill>
                <a:schemeClr val="bg2"/>
              </a:solidFill>
            </a:endParaRPr>
          </a:p>
          <a:p>
            <a:pPr marL="457200" lvl="1" indent="0">
              <a:buNone/>
            </a:pPr>
            <a:r>
              <a:rPr lang="nl-NL" sz="2000" dirty="0" err="1">
                <a:solidFill>
                  <a:schemeClr val="bg2"/>
                </a:solidFill>
              </a:rPr>
              <a:t>Andersson</a:t>
            </a:r>
            <a:r>
              <a:rPr lang="nl-NL" sz="2000" dirty="0">
                <a:solidFill>
                  <a:schemeClr val="bg2"/>
                </a:solidFill>
              </a:rPr>
              <a:t> </a:t>
            </a:r>
            <a:r>
              <a:rPr lang="nl-NL" sz="2000" dirty="0" err="1">
                <a:solidFill>
                  <a:schemeClr val="bg2"/>
                </a:solidFill>
              </a:rPr>
              <a:t>Elffers</a:t>
            </a:r>
            <a:r>
              <a:rPr lang="nl-NL" sz="2000" dirty="0">
                <a:solidFill>
                  <a:schemeClr val="bg2"/>
                </a:solidFill>
              </a:rPr>
              <a:t> Felix (uit evaluatie Kadaster)</a:t>
            </a:r>
          </a:p>
          <a:p>
            <a:pPr marL="914400" lvl="2" indent="0">
              <a:buNone/>
            </a:pPr>
            <a:r>
              <a:rPr lang="nl-NL" sz="1600" dirty="0">
                <a:solidFill>
                  <a:schemeClr val="bg2"/>
                </a:solidFill>
              </a:rPr>
              <a:t>De mate waarin kosten die het Kadaster maakt in verhouding staan tot de inspanningen die gepleegd worden dan wel de resultaten die geboekt worden</a:t>
            </a:r>
          </a:p>
          <a:p>
            <a:pPr marL="914400" lvl="2" indent="0">
              <a:buNone/>
            </a:pPr>
            <a:endParaRPr lang="nl-NL" sz="1600" dirty="0">
              <a:solidFill>
                <a:schemeClr val="bg2"/>
              </a:solidFill>
            </a:endParaRPr>
          </a:p>
          <a:p>
            <a:pPr marL="457200" lvl="1" indent="0">
              <a:buNone/>
            </a:pPr>
            <a:r>
              <a:rPr lang="nl-NL" sz="2000" dirty="0">
                <a:solidFill>
                  <a:schemeClr val="bg2"/>
                </a:solidFill>
              </a:rPr>
              <a:t>Algemene Rekenkamer</a:t>
            </a:r>
          </a:p>
          <a:p>
            <a:pPr marL="914400" lvl="2" indent="0">
              <a:buNone/>
            </a:pPr>
            <a:r>
              <a:rPr lang="nl-NL" sz="1600" dirty="0">
                <a:solidFill>
                  <a:schemeClr val="bg2"/>
                </a:solidFill>
              </a:rPr>
              <a:t>Doelmatigheid gaat over de vraag of dezelfde prestaties of effecten met de inzet van minder middelen gerealiseerd kunnen worden, dan wel de vraag of niet méér prestaties of effecten verwezenlijkt kunnen worden met dezelfde inzet van middelen </a:t>
            </a:r>
          </a:p>
          <a:p>
            <a:pPr marL="914400" lvl="2" indent="0">
              <a:buNone/>
            </a:pPr>
            <a:endParaRPr lang="nl-NL" sz="1600" dirty="0">
              <a:solidFill>
                <a:schemeClr val="bg2"/>
              </a:solidFill>
            </a:endParaRPr>
          </a:p>
        </p:txBody>
      </p:sp>
    </p:spTree>
    <p:extLst>
      <p:ext uri="{BB962C8B-B14F-4D97-AF65-F5344CB8AC3E}">
        <p14:creationId xmlns:p14="http://schemas.microsoft.com/office/powerpoint/2010/main" val="190159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EC805-07E8-4B5E-B454-6295B3CF983B}"/>
              </a:ext>
            </a:extLst>
          </p:cNvPr>
          <p:cNvSpPr>
            <a:spLocks noGrp="1"/>
          </p:cNvSpPr>
          <p:nvPr>
            <p:ph type="title"/>
          </p:nvPr>
        </p:nvSpPr>
        <p:spPr/>
        <p:txBody>
          <a:bodyPr/>
          <a:lstStyle/>
          <a:p>
            <a:r>
              <a:rPr lang="nl-NL" dirty="0"/>
              <a:t>Waar hebben we het over?</a:t>
            </a:r>
          </a:p>
        </p:txBody>
      </p:sp>
      <p:sp>
        <p:nvSpPr>
          <p:cNvPr id="7" name="Tijdelijke aanduiding voor inhoud 6">
            <a:extLst>
              <a:ext uri="{FF2B5EF4-FFF2-40B4-BE49-F238E27FC236}">
                <a16:creationId xmlns:a16="http://schemas.microsoft.com/office/drawing/2014/main" id="{B573C266-43B4-48F3-B0E2-C7A4B9ABED15}"/>
              </a:ext>
            </a:extLst>
          </p:cNvPr>
          <p:cNvSpPr>
            <a:spLocks noGrp="1"/>
          </p:cNvSpPr>
          <p:nvPr>
            <p:ph idx="1"/>
          </p:nvPr>
        </p:nvSpPr>
        <p:spPr>
          <a:xfrm>
            <a:off x="590227" y="1253331"/>
            <a:ext cx="10515600" cy="4351338"/>
          </a:xfrm>
        </p:spPr>
        <p:txBody>
          <a:bodyPr>
            <a:normAutofit/>
          </a:bodyPr>
          <a:lstStyle/>
          <a:p>
            <a:pPr marL="457200" lvl="1" indent="0">
              <a:buNone/>
            </a:pPr>
            <a:r>
              <a:rPr lang="nl-NL" sz="2000" dirty="0">
                <a:solidFill>
                  <a:schemeClr val="bg2"/>
                </a:solidFill>
              </a:rPr>
              <a:t>Regeling agentschappen</a:t>
            </a:r>
          </a:p>
          <a:p>
            <a:pPr marL="914400" lvl="2" indent="0">
              <a:buNone/>
            </a:pPr>
            <a:r>
              <a:rPr lang="nl-NL" sz="1600" dirty="0">
                <a:solidFill>
                  <a:schemeClr val="bg2"/>
                </a:solidFill>
              </a:rPr>
              <a:t>Verhouding tussen ingezette middelen en de geleverde prestaties (in kwaliteit en kwantiteit) </a:t>
            </a:r>
          </a:p>
          <a:p>
            <a:pPr lvl="2"/>
            <a:endParaRPr lang="nl-NL" sz="1600" dirty="0">
              <a:solidFill>
                <a:schemeClr val="bg2"/>
              </a:solidFill>
            </a:endParaRPr>
          </a:p>
          <a:p>
            <a:pPr marL="457200" lvl="1" indent="0">
              <a:buNone/>
            </a:pPr>
            <a:r>
              <a:rPr lang="nl-NL" sz="2000" dirty="0">
                <a:solidFill>
                  <a:schemeClr val="bg2"/>
                </a:solidFill>
              </a:rPr>
              <a:t>Rijksbegroting.nl</a:t>
            </a:r>
          </a:p>
          <a:p>
            <a:pPr marL="914400" lvl="2" indent="0">
              <a:buNone/>
            </a:pPr>
            <a:r>
              <a:rPr lang="nl-NL" sz="1600" dirty="0">
                <a:solidFill>
                  <a:schemeClr val="bg2"/>
                </a:solidFill>
              </a:rPr>
              <a:t>Doelmatigheid van de </a:t>
            </a:r>
            <a:r>
              <a:rPr lang="nl-NL" sz="1600" i="1" dirty="0">
                <a:solidFill>
                  <a:schemeClr val="bg2"/>
                </a:solidFill>
              </a:rPr>
              <a:t>bedrijfsvoering: </a:t>
            </a:r>
            <a:r>
              <a:rPr lang="nl-NL" sz="1600" dirty="0">
                <a:solidFill>
                  <a:schemeClr val="bg2"/>
                </a:solidFill>
              </a:rPr>
              <a:t>relatie tussen </a:t>
            </a:r>
            <a:r>
              <a:rPr lang="nl-NL" sz="1600" i="1" dirty="0">
                <a:solidFill>
                  <a:schemeClr val="bg2"/>
                </a:solidFill>
              </a:rPr>
              <a:t>input </a:t>
            </a:r>
            <a:r>
              <a:rPr lang="nl-NL" sz="1600" dirty="0">
                <a:solidFill>
                  <a:schemeClr val="bg2"/>
                </a:solidFill>
              </a:rPr>
              <a:t>en </a:t>
            </a:r>
            <a:r>
              <a:rPr lang="nl-NL" sz="1600" i="1" dirty="0">
                <a:solidFill>
                  <a:schemeClr val="bg2"/>
                </a:solidFill>
              </a:rPr>
              <a:t>output</a:t>
            </a:r>
          </a:p>
          <a:p>
            <a:pPr marL="914400" lvl="2" indent="0">
              <a:buNone/>
            </a:pPr>
            <a:r>
              <a:rPr lang="nl-NL" sz="1600" dirty="0">
                <a:solidFill>
                  <a:schemeClr val="bg2"/>
                </a:solidFill>
              </a:rPr>
              <a:t>Doelmatigheid van het </a:t>
            </a:r>
            <a:r>
              <a:rPr lang="nl-NL" sz="1600" i="1" dirty="0">
                <a:solidFill>
                  <a:schemeClr val="bg2"/>
                </a:solidFill>
              </a:rPr>
              <a:t>beleid</a:t>
            </a:r>
            <a:r>
              <a:rPr lang="nl-NL" sz="1600" dirty="0">
                <a:solidFill>
                  <a:schemeClr val="bg2"/>
                </a:solidFill>
              </a:rPr>
              <a:t>: relatie tussen </a:t>
            </a:r>
            <a:r>
              <a:rPr lang="nl-NL" sz="1600" i="1" dirty="0">
                <a:solidFill>
                  <a:schemeClr val="bg2"/>
                </a:solidFill>
              </a:rPr>
              <a:t>input </a:t>
            </a:r>
            <a:r>
              <a:rPr lang="nl-NL" sz="1600" dirty="0">
                <a:solidFill>
                  <a:schemeClr val="bg2"/>
                </a:solidFill>
              </a:rPr>
              <a:t>en </a:t>
            </a:r>
            <a:r>
              <a:rPr lang="nl-NL" sz="1600" i="1" dirty="0" err="1">
                <a:solidFill>
                  <a:schemeClr val="bg2"/>
                </a:solidFill>
              </a:rPr>
              <a:t>outcome</a:t>
            </a:r>
            <a:endParaRPr lang="nl-NL" sz="1600" i="1" dirty="0">
              <a:solidFill>
                <a:schemeClr val="bg2"/>
              </a:solidFill>
            </a:endParaRPr>
          </a:p>
          <a:p>
            <a:pPr marL="457200" lvl="1" indent="0">
              <a:buNone/>
            </a:pPr>
            <a:endParaRPr lang="nl-NL" sz="1600" i="1" dirty="0">
              <a:solidFill>
                <a:schemeClr val="bg2"/>
              </a:solidFill>
            </a:endParaRPr>
          </a:p>
          <a:p>
            <a:pPr marL="457200" lvl="1" indent="0">
              <a:buNone/>
            </a:pPr>
            <a:r>
              <a:rPr lang="nl-NL" sz="2000" dirty="0" err="1"/>
              <a:t>Andersson</a:t>
            </a:r>
            <a:r>
              <a:rPr lang="nl-NL" sz="2000" dirty="0"/>
              <a:t> </a:t>
            </a:r>
            <a:r>
              <a:rPr lang="nl-NL" sz="2000" dirty="0" err="1"/>
              <a:t>Elffers</a:t>
            </a:r>
            <a:r>
              <a:rPr lang="nl-NL" sz="2000" dirty="0"/>
              <a:t> Felix (uit evaluatie Kadaster)</a:t>
            </a:r>
          </a:p>
          <a:p>
            <a:pPr marL="914400" lvl="2" indent="0">
              <a:buNone/>
            </a:pPr>
            <a:r>
              <a:rPr lang="nl-NL" sz="1600" dirty="0"/>
              <a:t>De mate waarin kosten die het Kadaster maakt in verhouding staan tot de inspanningen die gepleegd worden dan wel de resultaten die geboekt worden</a:t>
            </a:r>
          </a:p>
          <a:p>
            <a:pPr marL="914400" lvl="2" indent="0">
              <a:buNone/>
            </a:pPr>
            <a:endParaRPr lang="nl-NL" sz="1600" dirty="0">
              <a:solidFill>
                <a:schemeClr val="bg2"/>
              </a:solidFill>
            </a:endParaRPr>
          </a:p>
          <a:p>
            <a:pPr marL="457200" lvl="1" indent="0">
              <a:buNone/>
            </a:pPr>
            <a:r>
              <a:rPr lang="nl-NL" sz="2000" dirty="0">
                <a:solidFill>
                  <a:schemeClr val="bg2"/>
                </a:solidFill>
              </a:rPr>
              <a:t>Algemene Rekenkamer</a:t>
            </a:r>
          </a:p>
          <a:p>
            <a:pPr marL="914400" lvl="2" indent="0">
              <a:buNone/>
            </a:pPr>
            <a:r>
              <a:rPr lang="nl-NL" sz="1600" dirty="0">
                <a:solidFill>
                  <a:schemeClr val="bg2"/>
                </a:solidFill>
              </a:rPr>
              <a:t>Doelmatigheid gaat over de vraag of dezelfde prestaties of effecten met de inzet van minder middelen gerealiseerd kunnen worden, dan wel de vraag of niet méér prestaties of effecten verwezenlijkt kunnen worden met dezelfde inzet van middelen </a:t>
            </a:r>
          </a:p>
          <a:p>
            <a:pPr marL="914400" lvl="2" indent="0">
              <a:buNone/>
            </a:pPr>
            <a:endParaRPr lang="nl-NL" sz="1600" dirty="0">
              <a:solidFill>
                <a:schemeClr val="bg2"/>
              </a:solidFill>
            </a:endParaRPr>
          </a:p>
        </p:txBody>
      </p:sp>
    </p:spTree>
    <p:extLst>
      <p:ext uri="{BB962C8B-B14F-4D97-AF65-F5344CB8AC3E}">
        <p14:creationId xmlns:p14="http://schemas.microsoft.com/office/powerpoint/2010/main" val="100933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EC805-07E8-4B5E-B454-6295B3CF983B}"/>
              </a:ext>
            </a:extLst>
          </p:cNvPr>
          <p:cNvSpPr>
            <a:spLocks noGrp="1"/>
          </p:cNvSpPr>
          <p:nvPr>
            <p:ph type="title"/>
          </p:nvPr>
        </p:nvSpPr>
        <p:spPr/>
        <p:txBody>
          <a:bodyPr/>
          <a:lstStyle/>
          <a:p>
            <a:r>
              <a:rPr lang="nl-NL" dirty="0"/>
              <a:t>Waar hebben we het over?</a:t>
            </a:r>
          </a:p>
        </p:txBody>
      </p:sp>
      <p:sp>
        <p:nvSpPr>
          <p:cNvPr id="7" name="Tijdelijke aanduiding voor inhoud 6">
            <a:extLst>
              <a:ext uri="{FF2B5EF4-FFF2-40B4-BE49-F238E27FC236}">
                <a16:creationId xmlns:a16="http://schemas.microsoft.com/office/drawing/2014/main" id="{B573C266-43B4-48F3-B0E2-C7A4B9ABED15}"/>
              </a:ext>
            </a:extLst>
          </p:cNvPr>
          <p:cNvSpPr>
            <a:spLocks noGrp="1"/>
          </p:cNvSpPr>
          <p:nvPr>
            <p:ph idx="1"/>
          </p:nvPr>
        </p:nvSpPr>
        <p:spPr>
          <a:xfrm>
            <a:off x="590227" y="1253331"/>
            <a:ext cx="10515600" cy="4351338"/>
          </a:xfrm>
        </p:spPr>
        <p:txBody>
          <a:bodyPr>
            <a:normAutofit/>
          </a:bodyPr>
          <a:lstStyle/>
          <a:p>
            <a:pPr marL="457200" lvl="1" indent="0">
              <a:buNone/>
            </a:pPr>
            <a:r>
              <a:rPr lang="nl-NL" sz="2000" dirty="0">
                <a:solidFill>
                  <a:schemeClr val="bg2"/>
                </a:solidFill>
              </a:rPr>
              <a:t>Regeling agentschappen</a:t>
            </a:r>
          </a:p>
          <a:p>
            <a:pPr marL="914400" lvl="2" indent="0">
              <a:buNone/>
            </a:pPr>
            <a:r>
              <a:rPr lang="nl-NL" sz="1600" dirty="0">
                <a:solidFill>
                  <a:schemeClr val="bg2"/>
                </a:solidFill>
              </a:rPr>
              <a:t>Verhouding tussen ingezette middelen en de geleverde prestaties (in kwaliteit en kwantiteit) </a:t>
            </a:r>
          </a:p>
          <a:p>
            <a:pPr lvl="2"/>
            <a:endParaRPr lang="nl-NL" sz="1600" dirty="0">
              <a:solidFill>
                <a:schemeClr val="bg2"/>
              </a:solidFill>
            </a:endParaRPr>
          </a:p>
          <a:p>
            <a:pPr marL="457200" lvl="1" indent="0">
              <a:buNone/>
            </a:pPr>
            <a:r>
              <a:rPr lang="nl-NL" sz="2000" dirty="0">
                <a:solidFill>
                  <a:schemeClr val="bg2"/>
                </a:solidFill>
              </a:rPr>
              <a:t>Rijksbegroting.nl</a:t>
            </a:r>
          </a:p>
          <a:p>
            <a:pPr marL="914400" lvl="2" indent="0">
              <a:buNone/>
            </a:pPr>
            <a:r>
              <a:rPr lang="nl-NL" sz="1600" dirty="0">
                <a:solidFill>
                  <a:schemeClr val="bg2"/>
                </a:solidFill>
              </a:rPr>
              <a:t>Doelmatigheid van de </a:t>
            </a:r>
            <a:r>
              <a:rPr lang="nl-NL" sz="1600" i="1" dirty="0">
                <a:solidFill>
                  <a:schemeClr val="bg2"/>
                </a:solidFill>
              </a:rPr>
              <a:t>bedrijfsvoering: </a:t>
            </a:r>
            <a:r>
              <a:rPr lang="nl-NL" sz="1600" dirty="0">
                <a:solidFill>
                  <a:schemeClr val="bg2"/>
                </a:solidFill>
              </a:rPr>
              <a:t>relatie tussen </a:t>
            </a:r>
            <a:r>
              <a:rPr lang="nl-NL" sz="1600" i="1" dirty="0">
                <a:solidFill>
                  <a:schemeClr val="bg2"/>
                </a:solidFill>
              </a:rPr>
              <a:t>input </a:t>
            </a:r>
            <a:r>
              <a:rPr lang="nl-NL" sz="1600" dirty="0">
                <a:solidFill>
                  <a:schemeClr val="bg2"/>
                </a:solidFill>
              </a:rPr>
              <a:t>en </a:t>
            </a:r>
            <a:r>
              <a:rPr lang="nl-NL" sz="1600" i="1" dirty="0">
                <a:solidFill>
                  <a:schemeClr val="bg2"/>
                </a:solidFill>
              </a:rPr>
              <a:t>output</a:t>
            </a:r>
          </a:p>
          <a:p>
            <a:pPr marL="914400" lvl="2" indent="0">
              <a:buNone/>
            </a:pPr>
            <a:r>
              <a:rPr lang="nl-NL" sz="1600" dirty="0">
                <a:solidFill>
                  <a:schemeClr val="bg2"/>
                </a:solidFill>
              </a:rPr>
              <a:t>Doelmatigheid van het </a:t>
            </a:r>
            <a:r>
              <a:rPr lang="nl-NL" sz="1600" i="1" dirty="0">
                <a:solidFill>
                  <a:schemeClr val="bg2"/>
                </a:solidFill>
              </a:rPr>
              <a:t>beleid</a:t>
            </a:r>
            <a:r>
              <a:rPr lang="nl-NL" sz="1600" dirty="0">
                <a:solidFill>
                  <a:schemeClr val="bg2"/>
                </a:solidFill>
              </a:rPr>
              <a:t>: relatie tussen </a:t>
            </a:r>
            <a:r>
              <a:rPr lang="nl-NL" sz="1600" i="1" dirty="0">
                <a:solidFill>
                  <a:schemeClr val="bg2"/>
                </a:solidFill>
              </a:rPr>
              <a:t>input </a:t>
            </a:r>
            <a:r>
              <a:rPr lang="nl-NL" sz="1600" dirty="0">
                <a:solidFill>
                  <a:schemeClr val="bg2"/>
                </a:solidFill>
              </a:rPr>
              <a:t>en </a:t>
            </a:r>
            <a:r>
              <a:rPr lang="nl-NL" sz="1600" i="1" dirty="0" err="1">
                <a:solidFill>
                  <a:schemeClr val="bg2"/>
                </a:solidFill>
              </a:rPr>
              <a:t>outcome</a:t>
            </a:r>
            <a:endParaRPr lang="nl-NL" sz="1600" i="1" dirty="0">
              <a:solidFill>
                <a:schemeClr val="bg2"/>
              </a:solidFill>
            </a:endParaRPr>
          </a:p>
          <a:p>
            <a:pPr marL="457200" lvl="1" indent="0">
              <a:buNone/>
            </a:pPr>
            <a:endParaRPr lang="nl-NL" sz="1600" i="1" dirty="0">
              <a:solidFill>
                <a:schemeClr val="bg2"/>
              </a:solidFill>
            </a:endParaRPr>
          </a:p>
          <a:p>
            <a:pPr marL="457200" lvl="1" indent="0">
              <a:buNone/>
            </a:pPr>
            <a:r>
              <a:rPr lang="nl-NL" sz="2000" dirty="0" err="1">
                <a:solidFill>
                  <a:schemeClr val="bg2"/>
                </a:solidFill>
              </a:rPr>
              <a:t>Andersson</a:t>
            </a:r>
            <a:r>
              <a:rPr lang="nl-NL" sz="2000" dirty="0">
                <a:solidFill>
                  <a:schemeClr val="bg2"/>
                </a:solidFill>
              </a:rPr>
              <a:t> </a:t>
            </a:r>
            <a:r>
              <a:rPr lang="nl-NL" sz="2000" dirty="0" err="1">
                <a:solidFill>
                  <a:schemeClr val="bg2"/>
                </a:solidFill>
              </a:rPr>
              <a:t>Elffers</a:t>
            </a:r>
            <a:r>
              <a:rPr lang="nl-NL" sz="2000" dirty="0">
                <a:solidFill>
                  <a:schemeClr val="bg2"/>
                </a:solidFill>
              </a:rPr>
              <a:t> Felix (uit evaluatie Kadaster)</a:t>
            </a:r>
          </a:p>
          <a:p>
            <a:pPr marL="914400" lvl="2" indent="0">
              <a:buNone/>
            </a:pPr>
            <a:r>
              <a:rPr lang="nl-NL" sz="1600" dirty="0">
                <a:solidFill>
                  <a:schemeClr val="bg2"/>
                </a:solidFill>
              </a:rPr>
              <a:t>De mate waarin kosten die het Kadaster maakt in verhouding staan tot de inspanningen die gepleegd worden dan wel de resultaten die geboekt worden</a:t>
            </a:r>
          </a:p>
          <a:p>
            <a:pPr marL="914400" lvl="2" indent="0">
              <a:buNone/>
            </a:pPr>
            <a:endParaRPr lang="nl-NL" sz="1600" dirty="0">
              <a:solidFill>
                <a:schemeClr val="bg2"/>
              </a:solidFill>
            </a:endParaRPr>
          </a:p>
          <a:p>
            <a:pPr marL="457200" lvl="1" indent="0">
              <a:buNone/>
            </a:pPr>
            <a:r>
              <a:rPr lang="nl-NL" sz="2000" dirty="0"/>
              <a:t>Algemene Rekenkamer</a:t>
            </a:r>
          </a:p>
          <a:p>
            <a:pPr marL="914400" lvl="2" indent="0">
              <a:buNone/>
            </a:pPr>
            <a:r>
              <a:rPr lang="nl-NL" sz="1600" dirty="0"/>
              <a:t>Doelmatigheid gaat over de vraag of dezelfde prestaties of effecten met de inzet van minder middelen gerealiseerd kunnen worden, dan wel de vraag of niet méér prestaties of effecten verwezenlijkt kunnen worden met dezelfde inzet van middelen </a:t>
            </a:r>
          </a:p>
          <a:p>
            <a:pPr marL="914400" lvl="2" indent="0">
              <a:buNone/>
            </a:pPr>
            <a:endParaRPr lang="nl-NL" sz="1600" dirty="0">
              <a:solidFill>
                <a:schemeClr val="bg2"/>
              </a:solidFill>
            </a:endParaRPr>
          </a:p>
        </p:txBody>
      </p:sp>
    </p:spTree>
    <p:extLst>
      <p:ext uri="{BB962C8B-B14F-4D97-AF65-F5344CB8AC3E}">
        <p14:creationId xmlns:p14="http://schemas.microsoft.com/office/powerpoint/2010/main" val="174357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E Studies rapport">
    <a:dk1>
      <a:srgbClr val="254043"/>
    </a:dk1>
    <a:lt1>
      <a:sysClr val="window" lastClr="FFFFFF"/>
    </a:lt1>
    <a:dk2>
      <a:srgbClr val="2A5078"/>
    </a:dk2>
    <a:lt2>
      <a:srgbClr val="FFFFFF"/>
    </a:lt2>
    <a:accent1>
      <a:srgbClr val="EABD0C"/>
    </a:accent1>
    <a:accent2>
      <a:srgbClr val="748052"/>
    </a:accent2>
    <a:accent3>
      <a:srgbClr val="5895DE"/>
    </a:accent3>
    <a:accent4>
      <a:srgbClr val="80516F"/>
    </a:accent4>
    <a:accent5>
      <a:srgbClr val="CC6C51"/>
    </a:accent5>
    <a:accent6>
      <a:srgbClr val="2A5078"/>
    </a:accent6>
    <a:hlink>
      <a:srgbClr val="254043"/>
    </a:hlink>
    <a:folHlink>
      <a:srgbClr val="254043"/>
    </a:folHlink>
  </a:clrScheme>
  <a:fontScheme name="IPSE tudies rapport">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3429</TotalTime>
  <Words>1629</Words>
  <Application>Microsoft Office PowerPoint</Application>
  <PresentationFormat>Breedbeeld</PresentationFormat>
  <Paragraphs>358</Paragraphs>
  <Slides>36</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36</vt:i4>
      </vt:variant>
    </vt:vector>
  </HeadingPairs>
  <TitlesOfParts>
    <vt:vector size="45" baseType="lpstr">
      <vt:lpstr>Arial</vt:lpstr>
      <vt:lpstr>Calibri</vt:lpstr>
      <vt:lpstr>Calibri Light</vt:lpstr>
      <vt:lpstr>Cambria Math</vt:lpstr>
      <vt:lpstr>Source Sans Pro Light</vt:lpstr>
      <vt:lpstr>Source Sans Pro SemiBold</vt:lpstr>
      <vt:lpstr>Tahoma</vt:lpstr>
      <vt:lpstr>Wingdings</vt:lpstr>
      <vt:lpstr>Kantoorthema</vt:lpstr>
      <vt:lpstr>Meting van doelmatigheid en doeltreffendheid bij zbo’s</vt:lpstr>
      <vt:lpstr>Aanleiding workshop: productiviteitsonderzoek bij vijf grote zbo’s en agentschappen</vt:lpstr>
      <vt:lpstr>Doel van vandaag</vt:lpstr>
      <vt:lpstr>Programma</vt:lpstr>
      <vt:lpstr>Doelmatigheid</vt:lpstr>
      <vt:lpstr>Waar hebben we het over?</vt:lpstr>
      <vt:lpstr>Waar hebben we het over?</vt:lpstr>
      <vt:lpstr>Waar hebben we het over?</vt:lpstr>
      <vt:lpstr>Waar hebben we het over?</vt:lpstr>
      <vt:lpstr>Kostendoelmatigheid</vt:lpstr>
      <vt:lpstr>Bij unieke organisaties is de doelmatigheid slecht meetbaar </vt:lpstr>
      <vt:lpstr>Productiviteit</vt:lpstr>
      <vt:lpstr>Productiviteit is een simpel kengetal dat de verhouding tussen output en input weergeeft</vt:lpstr>
      <vt:lpstr>Doeltreffendheid</vt:lpstr>
      <vt:lpstr>Doeltreffendheid (effectiviteit) is de  mate waarin het beoogde (beleids)doel wordt gerealiseerd (outcome)</vt:lpstr>
      <vt:lpstr>Enigszins grip op te krijgen via kwaliteitsindicatoren</vt:lpstr>
      <vt:lpstr>Definities samengevat</vt:lpstr>
      <vt:lpstr>Productiviteitsmeting bij zbo’s en agentschappen </vt:lpstr>
      <vt:lpstr>Vijf zbo’s en agentschappen</vt:lpstr>
      <vt:lpstr>Opzet onderzoek: productie / kosten + en inventarisatie kwaliteitsindicatoren</vt:lpstr>
      <vt:lpstr>Voorbeelden van decompositie kostengroei naar 1) productie, 2) prijzen en 3) productiviteit</vt:lpstr>
      <vt:lpstr>Drie uitdagingen voor doelmatigheidsonderzoek in de publieke sector</vt:lpstr>
      <vt:lpstr>Opzet handreiking: benodigde gegevens voor productiviteitsanalyse zbo’s en agentschappen</vt:lpstr>
      <vt:lpstr>Productie-indicatoren en omvang voor de vijf zbo’s/ag’s, 2017</vt:lpstr>
      <vt:lpstr>Casus: CJIB</vt:lpstr>
      <vt:lpstr>Productie CJIB</vt:lpstr>
      <vt:lpstr>Uitdaging: ontbreken van marktprijzen als objectieve waarderingsgrondslag</vt:lpstr>
      <vt:lpstr>Voorbeeld  weging op basis van relatieve kostprijzen</vt:lpstr>
      <vt:lpstr>Gewogen productie CJIB</vt:lpstr>
      <vt:lpstr>Uitdaging #2: stabiliteit van producten in de loop der tijd (“appels en peren”)</vt:lpstr>
      <vt:lpstr>Uitdaging #3: niet alle productie is meetbaar of wordt gemeten</vt:lpstr>
      <vt:lpstr>Productiviteitsbeïnvloedende factoren: eerste verkenning</vt:lpstr>
      <vt:lpstr>Relevante vragen</vt:lpstr>
      <vt:lpstr>Reacties in beeld: uitvoering</vt:lpstr>
      <vt:lpstr>Reactie in beeld: eigenaren</vt:lpstr>
      <vt:lpstr>Discussie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Niaounakis</dc:creator>
  <cp:lastModifiedBy>Thomas Niaounakis</cp:lastModifiedBy>
  <cp:revision>281</cp:revision>
  <cp:lastPrinted>2019-10-29T09:11:14Z</cp:lastPrinted>
  <dcterms:created xsi:type="dcterms:W3CDTF">2018-10-03T08:13:30Z</dcterms:created>
  <dcterms:modified xsi:type="dcterms:W3CDTF">2019-11-08T08:55:22Z</dcterms:modified>
</cp:coreProperties>
</file>