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5" r:id="rId2"/>
    <p:sldId id="264" r:id="rId3"/>
    <p:sldId id="306" r:id="rId4"/>
    <p:sldId id="307" r:id="rId5"/>
    <p:sldId id="279" r:id="rId6"/>
    <p:sldId id="282" r:id="rId7"/>
    <p:sldId id="310" r:id="rId8"/>
    <p:sldId id="309" r:id="rId9"/>
    <p:sldId id="308" r:id="rId10"/>
    <p:sldId id="295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3" r:id="rId19"/>
    <p:sldId id="304" r:id="rId20"/>
    <p:sldId id="288" r:id="rId21"/>
    <p:sldId id="311" r:id="rId22"/>
    <p:sldId id="289" r:id="rId23"/>
  </p:sldIdLst>
  <p:sldSz cx="12192000" cy="6858000"/>
  <p:notesSz cx="7315200" cy="96012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van heezik" initials="avh" lastIdx="2" clrIdx="0">
    <p:extLst>
      <p:ext uri="{19B8F6BF-5375-455C-9EA6-DF929625EA0E}">
        <p15:presenceInfo xmlns:p15="http://schemas.microsoft.com/office/powerpoint/2012/main" userId="15bcd0ef1d1384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813"/>
    <a:srgbClr val="315378"/>
    <a:srgbClr val="31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31" autoAdjust="0"/>
    <p:restoredTop sz="82844" autoAdjust="0"/>
  </p:normalViewPr>
  <p:slideViewPr>
    <p:cSldViewPr snapToGrid="0">
      <p:cViewPr varScale="1">
        <p:scale>
          <a:sx n="94" d="100"/>
          <a:sy n="94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60F870-413C-40F5-BE2A-87EFF8013EB4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4EA854-973A-4E3C-BE22-9EE892E62A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51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56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63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31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02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EASY, het online archiveringssysteem van DANS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81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34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038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13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0E4CA-E37D-46D0-AC13-6CF2A9F9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15378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2C71E7-93E7-48CB-AAB8-B63A0291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3B81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E0E64A-A535-48F4-B11A-8D1DC10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0BF9ED-7D3D-40FE-9074-9AF7A57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24D45-DA95-4558-B175-84CB0032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5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71661-07FC-424F-85EC-323B4095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BC5BAB-EFC3-49B3-891B-B4B9DDBD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0660A1-F4E8-4DFA-9D7F-A8853179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4D695C-56C1-4C97-97E5-7FECBB3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108E6A-08E6-4034-B521-707984E7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18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CAD7B76-4128-4197-ADC0-9A4EB7F47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0998E8-BC54-494D-BB21-2C7E2C7D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8804BE-EAD4-49B5-BDC5-97FC0D02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A88FBD-2AEF-4F2A-B969-0E34D4CD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8C5E49-DF23-43FF-8FFC-B60D7D37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76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A0A3-9C0A-4D3D-8542-A91C7323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15378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A85C4-7732-4C6B-B9CC-B9C86309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15378"/>
                </a:solidFill>
              </a:defRPr>
            </a:lvl1pPr>
            <a:lvl2pPr>
              <a:defRPr>
                <a:solidFill>
                  <a:srgbClr val="315378"/>
                </a:solidFill>
              </a:defRPr>
            </a:lvl2pPr>
            <a:lvl3pPr>
              <a:defRPr>
                <a:solidFill>
                  <a:srgbClr val="315378"/>
                </a:solidFill>
              </a:defRPr>
            </a:lvl3pPr>
            <a:lvl4pPr>
              <a:defRPr>
                <a:solidFill>
                  <a:srgbClr val="315378"/>
                </a:solidFill>
              </a:defRPr>
            </a:lvl4pPr>
            <a:lvl5pPr>
              <a:defRPr>
                <a:solidFill>
                  <a:srgbClr val="315378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5BDD36-29D5-4EB0-A153-74DDF36A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959803-9CA3-4EBA-B25F-09544F43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4BE403-B8C9-410E-9C71-E4F89595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EFF82-548B-4FA6-A92E-D57F7514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15378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AAF4D8-6B64-4370-8253-9618612A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3B81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EC62-EC8D-422E-8402-2329003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FBA5C4-A488-40FF-A5AA-AC084C5E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5A887C-597C-443C-9080-8206782C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6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E4445-4983-4B9A-B923-C898CBDD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FA5D97-5A4C-48A9-935F-D53895F6C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17839D-7265-47A0-9360-D102EB1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A33D14-5862-4A04-9B3B-F82E6189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4FCA70-3161-4826-BFC2-A2DDAA78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D541BB-46CE-4C86-8732-F778102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1E2A9-9348-4E8E-9855-085CC590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C96296-3276-4CAE-977F-669022F1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D7ED25-27D9-4733-90A3-61F5D322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02531A-E8DF-4627-8BDD-C64925A97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DDB65E-812A-4533-93DF-376BF407B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4FA313-4202-4506-80EE-EAA1D9F7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06C8BE-8196-4326-8D76-C99D23A2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037B90-2DE1-4472-A305-8C0B0970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595D6-4829-40D0-9AB9-D43AC5E4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0AB1A2-D28B-41CA-B981-FD485902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44D96B-5A62-4303-B3F4-0435BFE0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F77377-1780-4C79-9163-5E604E05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70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5FCBE02-5E53-4665-8C13-FCEB683B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BFC88A-AF5A-4AF1-8E2B-410FD45D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91095-8993-4504-972C-C2B8E133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9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49F6C-7376-4841-85AB-61ABD3F7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D100A7-C18C-4DB1-8125-C409CAB5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B6FF62-2182-45A1-A94A-C96F36629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D99293-9CE2-4D44-86FD-4049A25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6169C5-0D11-4A09-9F8A-4E0622FF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2705EF-4485-41AC-9186-2E986D5C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4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66D42-1A31-4259-B0BE-79BC9EE0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093C88-62A8-4056-9793-18A0C656D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F73CB3-C1B8-4437-8FB9-8907A185B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1A2B96-A75E-4887-8F1B-DC585B44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09D34A-E815-4C23-A1C9-F2F9E320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5CC8B0-6B43-46AE-9537-BA3F9113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58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1552DA-19DF-4DF6-98BC-75355E43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AF72AA-7E17-49A4-B17C-5AAA9CA4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2A8C9D-CABD-43B5-9A2F-DF7A998C3887}"/>
              </a:ext>
            </a:extLst>
          </p:cNvPr>
          <p:cNvSpPr/>
          <p:nvPr userDrawn="1"/>
        </p:nvSpPr>
        <p:spPr>
          <a:xfrm>
            <a:off x="0" y="5673378"/>
            <a:ext cx="12192000" cy="484981"/>
          </a:xfrm>
          <a:prstGeom prst="rect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2039917-BC8D-40E3-91A5-8B2687A72C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6273453"/>
            <a:ext cx="3095625" cy="4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ndsinpubliekesector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C6CC8-1B7B-4F0C-9D7C-097B7B8C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Productiviteitsdata </a:t>
            </a:r>
            <a:br>
              <a:rPr lang="nl-NL" dirty="0"/>
            </a:br>
            <a:r>
              <a:rPr lang="nl-NL" dirty="0"/>
              <a:t>publieke sector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4B1B4C-8FB8-4633-AAB0-69DD77400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Verzamelen, verwerken, analyseren en ontsluiten</a:t>
            </a:r>
          </a:p>
        </p:txBody>
      </p:sp>
    </p:spTree>
    <p:extLst>
      <p:ext uri="{BB962C8B-B14F-4D97-AF65-F5344CB8AC3E}">
        <p14:creationId xmlns:p14="http://schemas.microsoft.com/office/powerpoint/2010/main" val="18481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data verzamelen wij daarvoor?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94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nl-NL" sz="3000" dirty="0"/>
            </a:br>
            <a:br>
              <a:rPr lang="nl-NL" sz="3000" dirty="0"/>
            </a:br>
            <a:r>
              <a:rPr lang="nl-NL" sz="11200" dirty="0">
                <a:solidFill>
                  <a:srgbClr val="E3B813"/>
                </a:solidFill>
              </a:rPr>
              <a:t>Vijf groepen:</a:t>
            </a:r>
          </a:p>
          <a:p>
            <a:pPr marL="0" indent="0">
              <a:buNone/>
            </a:pPr>
            <a:r>
              <a:rPr lang="nl-NL" sz="11200" dirty="0"/>
              <a:t> </a:t>
            </a:r>
          </a:p>
          <a:p>
            <a:pPr marL="0" indent="0">
              <a:buNone/>
            </a:pPr>
            <a:r>
              <a:rPr lang="nl-NL" sz="11200" dirty="0"/>
              <a:t>1. Productiviteitsdata</a:t>
            </a:r>
          </a:p>
          <a:p>
            <a:pPr marL="0" indent="0">
              <a:buNone/>
            </a:pPr>
            <a:r>
              <a:rPr lang="nl-NL" sz="11200" dirty="0"/>
              <a:t>2. Kwaliteitsdata</a:t>
            </a:r>
          </a:p>
          <a:p>
            <a:pPr marL="0" indent="0">
              <a:buNone/>
            </a:pPr>
            <a:r>
              <a:rPr lang="nl-NL" sz="11200" dirty="0"/>
              <a:t>3. Casemixdata</a:t>
            </a:r>
          </a:p>
          <a:p>
            <a:pPr marL="0" indent="0">
              <a:buNone/>
            </a:pPr>
            <a:r>
              <a:rPr lang="nl-NL" sz="11200" dirty="0"/>
              <a:t>4. Omgevingsdata</a:t>
            </a:r>
          </a:p>
          <a:p>
            <a:pPr marL="0" indent="0">
              <a:buNone/>
            </a:pPr>
            <a:r>
              <a:rPr lang="nl-NL" sz="11200" dirty="0"/>
              <a:t>5. Sturingsdata</a:t>
            </a:r>
          </a:p>
          <a:p>
            <a:pPr marL="0" indent="0">
              <a:buNone/>
            </a:pPr>
            <a:r>
              <a:rPr lang="nl-NL" sz="7200" dirty="0"/>
              <a:t>	</a:t>
            </a:r>
            <a:endParaRPr lang="nl-NL" sz="23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65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Productiviteitsdata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74680" cy="3694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nl-NL" sz="3000" dirty="0"/>
            </a:br>
            <a:r>
              <a:rPr lang="nl-NL" sz="11200" dirty="0">
                <a:solidFill>
                  <a:srgbClr val="E3B813"/>
                </a:solidFill>
              </a:rPr>
              <a:t>Productiviteit: de verhouding tussen de geleverde prestaties (productie/output) en de ingezette middelen. </a:t>
            </a:r>
          </a:p>
          <a:p>
            <a:pPr marL="914400" lvl="2" indent="0">
              <a:buNone/>
            </a:pPr>
            <a:endParaRPr lang="nl-NL" sz="11200" dirty="0"/>
          </a:p>
          <a:p>
            <a:pPr marL="0" indent="0">
              <a:buNone/>
            </a:pPr>
            <a:r>
              <a:rPr lang="nl-NL" sz="11200" dirty="0"/>
              <a:t>Dus nodig:</a:t>
            </a:r>
          </a:p>
          <a:p>
            <a:pPr marL="0" indent="0">
              <a:buNone/>
            </a:pPr>
            <a:endParaRPr lang="nl-NL" sz="11200" dirty="0"/>
          </a:p>
          <a:p>
            <a:r>
              <a:rPr lang="nl-NL" sz="7200" dirty="0"/>
              <a:t>Cijfers over productie</a:t>
            </a:r>
          </a:p>
          <a:p>
            <a:r>
              <a:rPr lang="nl-NL" sz="7200" dirty="0"/>
              <a:t>Cijfers over ingezette middelen/kosten</a:t>
            </a:r>
          </a:p>
          <a:p>
            <a:r>
              <a:rPr lang="nl-NL" sz="7200" dirty="0"/>
              <a:t>Cijfers om te corrigeren voor loon-, prijs- en arbeidsduurontwikkelingen</a:t>
            </a:r>
          </a:p>
          <a:p>
            <a:pPr marL="0" indent="0">
              <a:buNone/>
            </a:pPr>
            <a:endParaRPr lang="nl-NL" sz="7200" dirty="0"/>
          </a:p>
          <a:p>
            <a:pPr marL="0" indent="0">
              <a:buNone/>
            </a:pPr>
            <a:endParaRPr lang="nl-NL" sz="72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56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94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nl-NL" sz="3000" dirty="0"/>
            </a:br>
            <a:r>
              <a:rPr lang="nl-NL" sz="11200" dirty="0">
                <a:solidFill>
                  <a:srgbClr val="E3B813"/>
                </a:solidFill>
              </a:rPr>
              <a:t>Kwaliteit: het vermogen van een product, dienst of proces om de verwachte waarde te leveren.</a:t>
            </a:r>
          </a:p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r>
              <a:rPr lang="nl-NL" sz="11200" dirty="0"/>
              <a:t>Dus nodig data over bijvoorbeeld:</a:t>
            </a:r>
          </a:p>
          <a:p>
            <a:r>
              <a:rPr lang="nl-NL" sz="7200" dirty="0"/>
              <a:t>Prestaties leerlingen (in onderwijs)</a:t>
            </a:r>
          </a:p>
          <a:p>
            <a:r>
              <a:rPr lang="nl-NL" sz="7200" dirty="0"/>
              <a:t>Percentage ophelderingen (politie)</a:t>
            </a:r>
          </a:p>
          <a:p>
            <a:r>
              <a:rPr lang="nl-NL" sz="7200" dirty="0"/>
              <a:t>Doorlooptijd rechtszaken (Rechtspraak)</a:t>
            </a:r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34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Casemixdata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94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nl-NL" sz="3000" dirty="0"/>
            </a:br>
            <a:r>
              <a:rPr lang="nl-NL" sz="11200" dirty="0" err="1">
                <a:solidFill>
                  <a:srgbClr val="E3B813"/>
                </a:solidFill>
              </a:rPr>
              <a:t>Casemix</a:t>
            </a:r>
            <a:r>
              <a:rPr lang="nl-NL" sz="11200" dirty="0">
                <a:solidFill>
                  <a:srgbClr val="E3B813"/>
                </a:solidFill>
              </a:rPr>
              <a:t>: samenstelling van populatie</a:t>
            </a:r>
          </a:p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r>
              <a:rPr lang="nl-NL" sz="11200" dirty="0"/>
              <a:t>Het gaat hier in feite om de zwaarte van het productieproces </a:t>
            </a:r>
          </a:p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r>
              <a:rPr lang="nl-NL" sz="11200" dirty="0"/>
              <a:t>Dus nodig data over bijvoorbeeld:</a:t>
            </a:r>
          </a:p>
          <a:p>
            <a:r>
              <a:rPr lang="nl-NL" sz="7200" dirty="0"/>
              <a:t>omvang oude patiënten (in zorg)</a:t>
            </a:r>
          </a:p>
          <a:p>
            <a:r>
              <a:rPr lang="nl-NL" sz="7200" dirty="0"/>
              <a:t>omvang achterstandsleerlingen (in onderwijs)</a:t>
            </a:r>
          </a:p>
          <a:p>
            <a:r>
              <a:rPr lang="nl-NL" sz="7200" dirty="0"/>
              <a:t>mate van stedelijkheid (wegbeheer)  </a:t>
            </a:r>
          </a:p>
          <a:p>
            <a:pPr marL="0" indent="0">
              <a:buNone/>
            </a:pPr>
            <a:endParaRPr lang="nl-NL" sz="72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59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Sturingsdata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94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11200" dirty="0">
                <a:solidFill>
                  <a:srgbClr val="E3B813"/>
                </a:solidFill>
              </a:rPr>
              <a:t>Sturen: ervoor zorgen dat iets in de gewenste richting gaat</a:t>
            </a:r>
          </a:p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r>
              <a:rPr lang="nl-NL" sz="11200" dirty="0"/>
              <a:t>Het gaat dan in feite om interventies van beleid, bestuur en management die invloed uitoefenen op de doelmatigheid</a:t>
            </a:r>
          </a:p>
          <a:p>
            <a:pPr marL="0" indent="0">
              <a:buNone/>
            </a:pPr>
            <a:br>
              <a:rPr lang="nl-NL" sz="11200" dirty="0"/>
            </a:br>
            <a:r>
              <a:rPr lang="nl-NL" sz="11200" dirty="0"/>
              <a:t>Dus nodig data over bijvoorbeeld:</a:t>
            </a:r>
          </a:p>
          <a:p>
            <a:r>
              <a:rPr lang="nl-NL" sz="7200" dirty="0"/>
              <a:t>Wetten</a:t>
            </a:r>
          </a:p>
          <a:p>
            <a:r>
              <a:rPr lang="nl-NL" sz="7200" dirty="0"/>
              <a:t>Regelgeving</a:t>
            </a:r>
          </a:p>
          <a:p>
            <a:r>
              <a:rPr lang="nl-NL" sz="7200" dirty="0" err="1"/>
              <a:t>Bedrijfsvoeringsmaatregelen</a:t>
            </a:r>
            <a:endParaRPr lang="nl-NL" sz="7200" dirty="0"/>
          </a:p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326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Omgevingsdata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684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11200" dirty="0">
                <a:solidFill>
                  <a:srgbClr val="E3B813"/>
                </a:solidFill>
              </a:rPr>
              <a:t>Omgeving: externe factoren die het functioneren van een organisatie of sector beïnvloeden en waarop deze geen of weinig greep heeft</a:t>
            </a:r>
          </a:p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r>
              <a:rPr lang="nl-NL" sz="11200" dirty="0"/>
              <a:t>Het gaat dan vooral om externe factoren die de vraag naar de publieke diensten/producten beïnvloeden</a:t>
            </a:r>
          </a:p>
          <a:p>
            <a:pPr marL="0" indent="0">
              <a:buNone/>
            </a:pPr>
            <a:endParaRPr lang="nl-NL" sz="11200" dirty="0"/>
          </a:p>
          <a:p>
            <a:pPr marL="0" indent="0">
              <a:buNone/>
            </a:pPr>
            <a:r>
              <a:rPr lang="nl-NL" sz="11200" dirty="0"/>
              <a:t>Dus nodig data over bijvoorbeeld:</a:t>
            </a:r>
          </a:p>
          <a:p>
            <a:r>
              <a:rPr lang="nl-NL" sz="7200" dirty="0"/>
              <a:t>Economische groei (BBP)</a:t>
            </a:r>
          </a:p>
          <a:p>
            <a:r>
              <a:rPr lang="nl-NL" sz="7200" dirty="0"/>
              <a:t>Wet- en regelgeving buiten organisatie/sector; bijv. invoering </a:t>
            </a:r>
            <a:r>
              <a:rPr lang="nl-NL" sz="7200" dirty="0" err="1"/>
              <a:t>OV-studentenkaart</a:t>
            </a:r>
            <a:r>
              <a:rPr lang="nl-NL" sz="7200" dirty="0"/>
              <a:t> (in 1991) leidt tot sterke groei treingebruik</a:t>
            </a:r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054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zijn onze databronnen?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DB1D39-D8DD-40E0-BF8C-41CF9FDB2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9" t="14186" r="41956"/>
          <a:stretch/>
        </p:blipFill>
        <p:spPr>
          <a:xfrm>
            <a:off x="7899499" y="1411465"/>
            <a:ext cx="2598254" cy="3667018"/>
          </a:xfrm>
          <a:prstGeom prst="rect">
            <a:avLst/>
          </a:prstGeom>
          <a:ln>
            <a:solidFill>
              <a:srgbClr val="31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842F10F-49EE-4658-A4B9-466A3BB7E4F1}"/>
              </a:ext>
            </a:extLst>
          </p:cNvPr>
          <p:cNvSpPr txBox="1">
            <a:spLocks/>
          </p:cNvSpPr>
          <p:nvPr/>
        </p:nvSpPr>
        <p:spPr>
          <a:xfrm>
            <a:off x="846625" y="1690688"/>
            <a:ext cx="5640236" cy="402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nl-NL" sz="18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CBS-Statline</a:t>
            </a:r>
          </a:p>
          <a:p>
            <a:pPr marL="285750" indent="-285750"/>
            <a:r>
              <a:rPr lang="nl-NL" sz="18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CBS-publicaties </a:t>
            </a:r>
          </a:p>
          <a:p>
            <a:pPr marL="285750" indent="-285750"/>
            <a:r>
              <a:rPr lang="nl-NL" sz="18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Jaarrekeningen ministeries</a:t>
            </a:r>
          </a:p>
          <a:p>
            <a:pPr marL="285750" indent="-285750"/>
            <a:r>
              <a:rPr lang="nl-NL" sz="18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Jaarverslagen branches/organisaties</a:t>
            </a:r>
          </a:p>
          <a:p>
            <a:pPr marL="285750" indent="-285750"/>
            <a:r>
              <a:rPr lang="nl-NL" sz="18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Specifieke databases </a:t>
            </a:r>
          </a:p>
          <a:p>
            <a:pPr marL="285750" indent="-285750"/>
            <a:r>
              <a:rPr lang="nl-NL" sz="18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Trendrapporten</a:t>
            </a:r>
          </a:p>
          <a:p>
            <a:pPr marL="285750" indent="-285750"/>
            <a:r>
              <a:rPr lang="nl-NL" sz="18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Overheidsdocumenten, bijv. van ministeries, Tweede Kamer, Algemene Rekenkamer, SCP</a:t>
            </a:r>
          </a:p>
          <a:p>
            <a:pPr marL="285750" indent="-285750"/>
            <a:r>
              <a:rPr lang="nl-NL" sz="18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Literatuur</a:t>
            </a:r>
            <a:endParaRPr lang="en-US" sz="1800" dirty="0">
              <a:solidFill>
                <a:srgbClr val="31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7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Verwerken en analyseren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100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nl-NL" sz="3000" dirty="0"/>
            </a:br>
            <a:r>
              <a:rPr lang="nl-NL" sz="11200" dirty="0"/>
              <a:t>Verwerken, vooral gericht op data op orde te brengen:</a:t>
            </a:r>
            <a:br>
              <a:rPr lang="nl-NL" sz="8600" dirty="0"/>
            </a:br>
            <a:endParaRPr lang="nl-NL" sz="8600" dirty="0"/>
          </a:p>
          <a:p>
            <a:pPr lvl="1"/>
            <a:r>
              <a:rPr lang="nl-NL" sz="7200" dirty="0"/>
              <a:t>Inconsistente data</a:t>
            </a:r>
          </a:p>
          <a:p>
            <a:pPr lvl="1"/>
            <a:r>
              <a:rPr lang="nl-NL" sz="7200" dirty="0"/>
              <a:t>Onjuiste data (uitbijters, dubbeltellingen etc.)</a:t>
            </a:r>
          </a:p>
          <a:p>
            <a:pPr lvl="1"/>
            <a:r>
              <a:rPr lang="nl-NL" sz="7200" dirty="0"/>
              <a:t>Onvolledige data</a:t>
            </a:r>
          </a:p>
          <a:p>
            <a:endParaRPr lang="nl-NL" sz="2900" dirty="0"/>
          </a:p>
          <a:p>
            <a:pPr marL="0" indent="0">
              <a:buNone/>
            </a:pPr>
            <a:r>
              <a:rPr lang="nl-NL" sz="11200" dirty="0"/>
              <a:t>Analyseren, twee stappen: </a:t>
            </a:r>
          </a:p>
          <a:p>
            <a:pPr marL="0" indent="0">
              <a:buNone/>
            </a:pPr>
            <a:endParaRPr lang="nl-NL" sz="4000" dirty="0"/>
          </a:p>
          <a:p>
            <a:pPr lvl="1"/>
            <a:r>
              <a:rPr lang="nl-NL" sz="7200" dirty="0"/>
              <a:t>Stap 1: modelleren van verhouding kosten (of </a:t>
            </a:r>
            <a:r>
              <a:rPr lang="nl-NL" sz="7200" dirty="0" err="1"/>
              <a:t>inputs</a:t>
            </a:r>
            <a:r>
              <a:rPr lang="nl-NL" sz="7200" dirty="0"/>
              <a:t>) en productie</a:t>
            </a:r>
          </a:p>
          <a:p>
            <a:pPr lvl="1"/>
            <a:r>
              <a:rPr lang="nl-NL" sz="7200" dirty="0"/>
              <a:t>Stap 2: schatten van dit soort verhoudingen (modellen) aan de hand van verschillende statistische analysetechnieken: 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nl-NL" sz="7200" dirty="0"/>
              <a:t>Bij benchmark onderzoek: frontier analyses (beste praktijk analyses) met </a:t>
            </a:r>
            <a:r>
              <a:rPr lang="nl-NL" sz="7200" dirty="0" err="1"/>
              <a:t>Stochastic</a:t>
            </a:r>
            <a:r>
              <a:rPr lang="nl-NL" sz="7200" dirty="0"/>
              <a:t> frontier analysis (SFA) of Data </a:t>
            </a:r>
            <a:r>
              <a:rPr lang="nl-NL" sz="7200" dirty="0" err="1"/>
              <a:t>envelopment</a:t>
            </a:r>
            <a:r>
              <a:rPr lang="nl-NL" sz="7200" dirty="0"/>
              <a:t> analysis (DEA)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nl-NL" sz="7200" dirty="0"/>
              <a:t>Bij trendonderzoek: Tijdreeksanalyses met diverse technieken</a:t>
            </a:r>
          </a:p>
        </p:txBody>
      </p:sp>
    </p:spTree>
    <p:extLst>
      <p:ext uri="{BB962C8B-B14F-4D97-AF65-F5344CB8AC3E}">
        <p14:creationId xmlns:p14="http://schemas.microsoft.com/office/powerpoint/2010/main" val="53915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471833"/>
            <a:ext cx="10515600" cy="1023145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Ontsluiten van data. Waarom?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" y="1602889"/>
            <a:ext cx="10855362" cy="400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B813"/>
                </a:solidFill>
              </a:rPr>
              <a:t>Ontsluiten: toegankelijk maken voor direct gebruik of verder onderzoek.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2E78060-FB90-48BA-A596-7C23F353E9C9}"/>
              </a:ext>
            </a:extLst>
          </p:cNvPr>
          <p:cNvSpPr txBox="1">
            <a:spLocks/>
          </p:cNvSpPr>
          <p:nvPr/>
        </p:nvSpPr>
        <p:spPr>
          <a:xfrm>
            <a:off x="1008081" y="2357598"/>
            <a:ext cx="10683240" cy="3145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315378"/>
                </a:solidFill>
              </a:rPr>
              <a:t>Schat</a:t>
            </a:r>
            <a:r>
              <a:rPr lang="en-GB" dirty="0">
                <a:solidFill>
                  <a:srgbClr val="315378"/>
                </a:solidFill>
              </a:rPr>
              <a:t> </a:t>
            </a:r>
            <a:r>
              <a:rPr lang="en-GB" dirty="0" err="1">
                <a:solidFill>
                  <a:srgbClr val="315378"/>
                </a:solidFill>
              </a:rPr>
              <a:t>aan</a:t>
            </a:r>
            <a:r>
              <a:rPr lang="en-GB" dirty="0">
                <a:solidFill>
                  <a:srgbClr val="315378"/>
                </a:solidFill>
              </a:rPr>
              <a:t> </a:t>
            </a:r>
            <a:r>
              <a:rPr lang="en-GB" dirty="0" err="1">
                <a:solidFill>
                  <a:srgbClr val="315378"/>
                </a:solidFill>
              </a:rPr>
              <a:t>informatie</a:t>
            </a:r>
            <a:r>
              <a:rPr lang="en-GB" dirty="0">
                <a:solidFill>
                  <a:srgbClr val="315378"/>
                </a:solidFill>
              </a:rPr>
              <a:t> </a:t>
            </a:r>
            <a:r>
              <a:rPr lang="nl-NL" dirty="0">
                <a:solidFill>
                  <a:srgbClr val="315378"/>
                </a:solidFill>
              </a:rPr>
              <a:t>voor politiek, beleid, bestuur en wetenschap 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315378"/>
                </a:solidFill>
              </a:rPr>
              <a:t>(en voor alle andere burgers die willen weten wat er allemaal met hun belastinggeld is en wordt gedaan)</a:t>
            </a:r>
          </a:p>
          <a:p>
            <a:r>
              <a:rPr lang="en-GB" dirty="0" err="1">
                <a:solidFill>
                  <a:srgbClr val="315378"/>
                </a:solidFill>
              </a:rPr>
              <a:t>Deze</a:t>
            </a:r>
            <a:r>
              <a:rPr lang="en-GB" dirty="0">
                <a:solidFill>
                  <a:srgbClr val="315378"/>
                </a:solidFill>
              </a:rPr>
              <a:t> </a:t>
            </a:r>
            <a:r>
              <a:rPr lang="en-GB" dirty="0" err="1">
                <a:solidFill>
                  <a:srgbClr val="315378"/>
                </a:solidFill>
              </a:rPr>
              <a:t>schat</a:t>
            </a:r>
            <a:r>
              <a:rPr lang="en-GB" dirty="0">
                <a:solidFill>
                  <a:srgbClr val="315378"/>
                </a:solidFill>
              </a:rPr>
              <a:t> </a:t>
            </a:r>
            <a:r>
              <a:rPr lang="en-GB" dirty="0" err="1">
                <a:solidFill>
                  <a:srgbClr val="315378"/>
                </a:solidFill>
              </a:rPr>
              <a:t>delen</a:t>
            </a:r>
            <a:r>
              <a:rPr lang="en-GB" dirty="0">
                <a:solidFill>
                  <a:srgbClr val="315378"/>
                </a:solidFill>
              </a:rPr>
              <a:t> is </a:t>
            </a:r>
            <a:r>
              <a:rPr lang="en-GB" dirty="0" err="1">
                <a:solidFill>
                  <a:srgbClr val="315378"/>
                </a:solidFill>
              </a:rPr>
              <a:t>een</a:t>
            </a:r>
            <a:r>
              <a:rPr lang="en-GB" dirty="0">
                <a:solidFill>
                  <a:srgbClr val="315378"/>
                </a:solidFill>
              </a:rPr>
              <a:t> van de </a:t>
            </a:r>
            <a:r>
              <a:rPr lang="en-GB" dirty="0" err="1">
                <a:solidFill>
                  <a:srgbClr val="315378"/>
                </a:solidFill>
              </a:rPr>
              <a:t>hoofddoelen</a:t>
            </a:r>
            <a:r>
              <a:rPr lang="en-GB" dirty="0">
                <a:solidFill>
                  <a:srgbClr val="315378"/>
                </a:solidFill>
              </a:rPr>
              <a:t> van IPSE</a:t>
            </a:r>
          </a:p>
          <a:p>
            <a:pPr marL="457200" lvl="1" indent="0">
              <a:buNone/>
            </a:pPr>
            <a:r>
              <a:rPr lang="en-GB" sz="1900" dirty="0">
                <a:solidFill>
                  <a:srgbClr val="315378"/>
                </a:solidFill>
              </a:rPr>
              <a:t>→ ‘</a:t>
            </a:r>
            <a:r>
              <a:rPr lang="en-GB" sz="1900" dirty="0" err="1">
                <a:solidFill>
                  <a:srgbClr val="315378"/>
                </a:solidFill>
              </a:rPr>
              <a:t>Inzicht</a:t>
            </a:r>
            <a:r>
              <a:rPr lang="en-GB" sz="1900" dirty="0">
                <a:solidFill>
                  <a:srgbClr val="315378"/>
                </a:solidFill>
              </a:rPr>
              <a:t> in </a:t>
            </a:r>
            <a:r>
              <a:rPr lang="en-GB" sz="1900" dirty="0" err="1">
                <a:solidFill>
                  <a:srgbClr val="315378"/>
                </a:solidFill>
              </a:rPr>
              <a:t>productiviteit</a:t>
            </a:r>
            <a:r>
              <a:rPr lang="en-GB" sz="1900" dirty="0">
                <a:solidFill>
                  <a:srgbClr val="315378"/>
                </a:solidFill>
              </a:rPr>
              <a:t>’ (</a:t>
            </a:r>
            <a:r>
              <a:rPr lang="en-GB" sz="1900" dirty="0" err="1">
                <a:solidFill>
                  <a:srgbClr val="315378"/>
                </a:solidFill>
              </a:rPr>
              <a:t>en</a:t>
            </a:r>
            <a:r>
              <a:rPr lang="en-GB" sz="1900" dirty="0">
                <a:solidFill>
                  <a:srgbClr val="315378"/>
                </a:solidFill>
              </a:rPr>
              <a:t> hoe het </a:t>
            </a:r>
            <a:r>
              <a:rPr lang="en-GB" sz="1900" dirty="0" err="1">
                <a:solidFill>
                  <a:srgbClr val="315378"/>
                </a:solidFill>
              </a:rPr>
              <a:t>beleid</a:t>
            </a:r>
            <a:r>
              <a:rPr lang="en-GB" sz="1900" dirty="0">
                <a:solidFill>
                  <a:srgbClr val="315378"/>
                </a:solidFill>
              </a:rPr>
              <a:t> </a:t>
            </a:r>
            <a:r>
              <a:rPr lang="en-GB" sz="1900" dirty="0" err="1">
                <a:solidFill>
                  <a:srgbClr val="315378"/>
                </a:solidFill>
              </a:rPr>
              <a:t>dat</a:t>
            </a:r>
            <a:r>
              <a:rPr lang="en-GB" sz="1900" dirty="0">
                <a:solidFill>
                  <a:srgbClr val="315378"/>
                </a:solidFill>
              </a:rPr>
              <a:t> </a:t>
            </a:r>
            <a:r>
              <a:rPr lang="en-GB" sz="1900" dirty="0" err="1">
                <a:solidFill>
                  <a:srgbClr val="315378"/>
                </a:solidFill>
              </a:rPr>
              <a:t>kan</a:t>
            </a:r>
            <a:r>
              <a:rPr lang="en-GB" sz="1900" dirty="0">
                <a:solidFill>
                  <a:srgbClr val="315378"/>
                </a:solidFill>
              </a:rPr>
              <a:t> </a:t>
            </a:r>
            <a:r>
              <a:rPr lang="en-GB" sz="1900" dirty="0" err="1">
                <a:solidFill>
                  <a:srgbClr val="315378"/>
                </a:solidFill>
              </a:rPr>
              <a:t>stimuleren</a:t>
            </a:r>
            <a:r>
              <a:rPr lang="en-GB" sz="1900" dirty="0">
                <a:solidFill>
                  <a:srgbClr val="315378"/>
                </a:solidFill>
              </a:rPr>
              <a:t>) </a:t>
            </a:r>
          </a:p>
          <a:p>
            <a:r>
              <a:rPr lang="en-GB" dirty="0" err="1">
                <a:solidFill>
                  <a:srgbClr val="315378"/>
                </a:solidFill>
              </a:rPr>
              <a:t>Sluit</a:t>
            </a:r>
            <a:r>
              <a:rPr lang="en-GB" dirty="0">
                <a:solidFill>
                  <a:srgbClr val="315378"/>
                </a:solidFill>
              </a:rPr>
              <a:t> </a:t>
            </a:r>
            <a:r>
              <a:rPr lang="en-GB" dirty="0" err="1">
                <a:solidFill>
                  <a:srgbClr val="315378"/>
                </a:solidFill>
              </a:rPr>
              <a:t>aan</a:t>
            </a:r>
            <a:r>
              <a:rPr lang="en-GB" dirty="0">
                <a:solidFill>
                  <a:srgbClr val="315378"/>
                </a:solidFill>
              </a:rPr>
              <a:t> </a:t>
            </a:r>
            <a:r>
              <a:rPr lang="en-GB" dirty="0" err="1">
                <a:solidFill>
                  <a:srgbClr val="315378"/>
                </a:solidFill>
              </a:rPr>
              <a:t>bij</a:t>
            </a:r>
            <a:r>
              <a:rPr lang="en-GB" dirty="0">
                <a:solidFill>
                  <a:srgbClr val="315378"/>
                </a:solidFill>
              </a:rPr>
              <a:t> (inter)</a:t>
            </a:r>
            <a:r>
              <a:rPr lang="en-GB" dirty="0" err="1">
                <a:solidFill>
                  <a:srgbClr val="315378"/>
                </a:solidFill>
              </a:rPr>
              <a:t>nationaal</a:t>
            </a:r>
            <a:r>
              <a:rPr lang="en-GB" dirty="0">
                <a:solidFill>
                  <a:srgbClr val="315378"/>
                </a:solidFill>
              </a:rPr>
              <a:t> </a:t>
            </a:r>
            <a:r>
              <a:rPr lang="en-GB" dirty="0" err="1">
                <a:solidFill>
                  <a:srgbClr val="315378"/>
                </a:solidFill>
              </a:rPr>
              <a:t>beleid</a:t>
            </a:r>
            <a:r>
              <a:rPr lang="en-GB" dirty="0">
                <a:solidFill>
                  <a:srgbClr val="315378"/>
                </a:solidFill>
              </a:rPr>
              <a:t>:</a:t>
            </a:r>
          </a:p>
          <a:p>
            <a:pPr lvl="1">
              <a:buFont typeface="Calibri" panose="020F0502020204030204" pitchFamily="34" charset="0"/>
              <a:buChar char="▫"/>
            </a:pPr>
            <a:r>
              <a:rPr lang="en-GB" sz="1800" i="1" dirty="0" err="1">
                <a:solidFill>
                  <a:srgbClr val="315378"/>
                </a:solidFill>
              </a:rPr>
              <a:t>Inzicht</a:t>
            </a:r>
            <a:r>
              <a:rPr lang="en-GB" sz="1800" i="1" dirty="0">
                <a:solidFill>
                  <a:srgbClr val="315378"/>
                </a:solidFill>
              </a:rPr>
              <a:t> in </a:t>
            </a:r>
            <a:r>
              <a:rPr lang="en-GB" sz="1800" i="1" dirty="0" err="1">
                <a:solidFill>
                  <a:srgbClr val="315378"/>
                </a:solidFill>
              </a:rPr>
              <a:t>kwaliteit</a:t>
            </a:r>
            <a:r>
              <a:rPr lang="en-GB" sz="1800" dirty="0">
                <a:solidFill>
                  <a:srgbClr val="315378"/>
                </a:solidFill>
              </a:rPr>
              <a:t>: v</a:t>
            </a:r>
            <a:r>
              <a:rPr lang="nl-NL" sz="1800" dirty="0" err="1">
                <a:solidFill>
                  <a:srgbClr val="315378"/>
                </a:solidFill>
              </a:rPr>
              <a:t>ergroten</a:t>
            </a:r>
            <a:r>
              <a:rPr lang="nl-NL" sz="1800" dirty="0">
                <a:solidFill>
                  <a:srgbClr val="315378"/>
                </a:solidFill>
              </a:rPr>
              <a:t> inzicht in en toegevoegde waarde van specifiek beleid + versterking van het evaluatiestelsel</a:t>
            </a:r>
          </a:p>
          <a:p>
            <a:pPr lvl="1">
              <a:buFont typeface="Calibri" panose="020F0502020204030204" pitchFamily="34" charset="0"/>
              <a:buChar char="▫"/>
            </a:pPr>
            <a:r>
              <a:rPr lang="en-GB" sz="1800" i="1" dirty="0">
                <a:solidFill>
                  <a:srgbClr val="315378"/>
                </a:solidFill>
              </a:rPr>
              <a:t>open data / open </a:t>
            </a:r>
            <a:r>
              <a:rPr lang="en-GB" sz="1800" i="1" dirty="0" err="1">
                <a:solidFill>
                  <a:srgbClr val="315378"/>
                </a:solidFill>
              </a:rPr>
              <a:t>overheid</a:t>
            </a:r>
            <a:r>
              <a:rPr lang="en-GB" sz="1800" i="1" dirty="0">
                <a:solidFill>
                  <a:srgbClr val="315378"/>
                </a:solidFill>
              </a:rPr>
              <a:t> </a:t>
            </a:r>
            <a:r>
              <a:rPr lang="en-GB" sz="1800" dirty="0">
                <a:solidFill>
                  <a:srgbClr val="315378"/>
                </a:solidFill>
              </a:rPr>
              <a:t>(</a:t>
            </a:r>
            <a:r>
              <a:rPr lang="en-GB" sz="1800" dirty="0" err="1">
                <a:solidFill>
                  <a:srgbClr val="315378"/>
                </a:solidFill>
              </a:rPr>
              <a:t>o.a.</a:t>
            </a:r>
            <a:r>
              <a:rPr lang="en-GB" sz="1800" dirty="0">
                <a:solidFill>
                  <a:srgbClr val="315378"/>
                </a:solidFill>
              </a:rPr>
              <a:t>): </a:t>
            </a:r>
            <a:r>
              <a:rPr lang="en-GB" sz="1800" dirty="0" err="1">
                <a:solidFill>
                  <a:srgbClr val="315378"/>
                </a:solidFill>
              </a:rPr>
              <a:t>verhoging</a:t>
            </a:r>
            <a:r>
              <a:rPr lang="en-GB" sz="1800" dirty="0">
                <a:solidFill>
                  <a:srgbClr val="315378"/>
                </a:solidFill>
              </a:rPr>
              <a:t> efficiency </a:t>
            </a: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effectiviteit</a:t>
            </a:r>
            <a:r>
              <a:rPr lang="en-GB" sz="1800" dirty="0">
                <a:solidFill>
                  <a:srgbClr val="315378"/>
                </a:solidFill>
              </a:rPr>
              <a:t> van </a:t>
            </a:r>
            <a:r>
              <a:rPr lang="en-GB" sz="1800" dirty="0" err="1">
                <a:solidFill>
                  <a:srgbClr val="315378"/>
                </a:solidFill>
              </a:rPr>
              <a:t>publieke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dienstverlening</a:t>
            </a:r>
            <a:r>
              <a:rPr lang="en-GB" sz="1800" dirty="0">
                <a:solidFill>
                  <a:srgbClr val="315378"/>
                </a:solidFill>
              </a:rPr>
              <a:t>; </a:t>
            </a:r>
            <a:r>
              <a:rPr lang="en-GB" sz="1800" dirty="0" err="1">
                <a:solidFill>
                  <a:srgbClr val="315378"/>
                </a:solidFill>
              </a:rPr>
              <a:t>versterking</a:t>
            </a:r>
            <a:r>
              <a:rPr lang="en-GB" sz="1800" dirty="0">
                <a:solidFill>
                  <a:srgbClr val="315378"/>
                </a:solidFill>
              </a:rPr>
              <a:t> impact </a:t>
            </a:r>
            <a:r>
              <a:rPr lang="en-GB" sz="1800" dirty="0" err="1">
                <a:solidFill>
                  <a:srgbClr val="315378"/>
                </a:solidFill>
              </a:rPr>
              <a:t>beleidsmaatregelen</a:t>
            </a:r>
            <a:r>
              <a:rPr lang="en-GB" sz="1800" dirty="0">
                <a:solidFill>
                  <a:srgbClr val="315378"/>
                </a:solidFill>
              </a:rPr>
              <a:t>; </a:t>
            </a:r>
            <a:r>
              <a:rPr lang="en-GB" sz="1800" dirty="0" err="1">
                <a:solidFill>
                  <a:srgbClr val="315378"/>
                </a:solidFill>
              </a:rPr>
              <a:t>verbetering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transparantie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democratische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controle</a:t>
            </a:r>
            <a:endParaRPr lang="en-GB" sz="1800" dirty="0">
              <a:solidFill>
                <a:srgbClr val="315378"/>
              </a:solidFill>
            </a:endParaRPr>
          </a:p>
          <a:p>
            <a:pPr lvl="1">
              <a:buFont typeface="Calibri" panose="020F0502020204030204" pitchFamily="34" charset="0"/>
              <a:buChar char="▫"/>
            </a:pPr>
            <a:r>
              <a:rPr lang="en-GB" sz="1800" dirty="0">
                <a:solidFill>
                  <a:srgbClr val="315378"/>
                </a:solidFill>
              </a:rPr>
              <a:t>Internationale </a:t>
            </a:r>
            <a:r>
              <a:rPr lang="en-GB" sz="1800" dirty="0" err="1">
                <a:solidFill>
                  <a:srgbClr val="315378"/>
                </a:solidFill>
              </a:rPr>
              <a:t>initiatieven</a:t>
            </a:r>
            <a:r>
              <a:rPr lang="en-GB" sz="1800" dirty="0">
                <a:solidFill>
                  <a:srgbClr val="315378"/>
                </a:solidFill>
              </a:rPr>
              <a:t>, </a:t>
            </a:r>
            <a:r>
              <a:rPr lang="en-GB" sz="1800" dirty="0" err="1">
                <a:solidFill>
                  <a:srgbClr val="315378"/>
                </a:solidFill>
              </a:rPr>
              <a:t>bijv</a:t>
            </a:r>
            <a:r>
              <a:rPr lang="en-GB" sz="1800" dirty="0">
                <a:solidFill>
                  <a:srgbClr val="315378"/>
                </a:solidFill>
              </a:rPr>
              <a:t>. Public service productivity-datasets van Office for National Statistics (UK)</a:t>
            </a:r>
          </a:p>
          <a:p>
            <a:pPr lvl="1">
              <a:buFont typeface="Calibri" panose="020F0502020204030204" pitchFamily="34" charset="0"/>
              <a:buChar char="▫"/>
            </a:pPr>
            <a:endParaRPr lang="en-GB" sz="1400" dirty="0">
              <a:solidFill>
                <a:srgbClr val="315378"/>
              </a:solidFill>
            </a:endParaRPr>
          </a:p>
          <a:p>
            <a:endParaRPr lang="en-GB" sz="1800" dirty="0">
              <a:solidFill>
                <a:srgbClr val="315378"/>
              </a:solidFill>
            </a:endParaRPr>
          </a:p>
          <a:p>
            <a:pPr indent="0">
              <a:buNone/>
            </a:pPr>
            <a:endParaRPr lang="en-GB" sz="1800" dirty="0">
              <a:solidFill>
                <a:srgbClr val="315378"/>
              </a:solidFill>
            </a:endParaRPr>
          </a:p>
          <a:p>
            <a:pPr marL="457200">
              <a:buFontTx/>
              <a:buChar char="-"/>
            </a:pPr>
            <a:endParaRPr lang="en-GB" sz="1800" dirty="0">
              <a:solidFill>
                <a:srgbClr val="31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6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ontsluiten?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02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Door middel van: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1800" dirty="0"/>
              <a:t>Presentatie in wetenschappelijke rapporten, artikelen en seminars</a:t>
            </a:r>
          </a:p>
          <a:p>
            <a:r>
              <a:rPr lang="nl-NL" sz="1800" dirty="0"/>
              <a:t>Deponeren bij DANS (Easy) en data.overheid.nl</a:t>
            </a:r>
          </a:p>
          <a:p>
            <a:r>
              <a:rPr lang="nl-NL" sz="1800" dirty="0"/>
              <a:t>Beschikbaar stellen als gebruikersvriendelijke online database…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dirty="0"/>
              <a:t>…onder andere via de webapplicatie: Trends in Publieke Sector (</a:t>
            </a:r>
            <a:r>
              <a:rPr lang="nl-NL" dirty="0" err="1"/>
              <a:t>TiPS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br>
              <a:rPr lang="nl-NL" sz="1800" dirty="0"/>
            </a:b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0019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thema’s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1690688"/>
            <a:ext cx="5741296" cy="3657600"/>
          </a:xfrm>
          <a:noFill/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l-NL" sz="3000" dirty="0"/>
              <a:t>Verzamelen</a:t>
            </a:r>
          </a:p>
          <a:p>
            <a:pPr marL="514350" indent="-514350">
              <a:buAutoNum type="arabicPeriod"/>
            </a:pPr>
            <a:r>
              <a:rPr lang="nl-NL" sz="3000" dirty="0"/>
              <a:t>Verwerken en analyseren</a:t>
            </a:r>
          </a:p>
          <a:p>
            <a:pPr marL="514350" indent="-514350">
              <a:buAutoNum type="arabicPeriod"/>
            </a:pPr>
            <a:r>
              <a:rPr lang="nl-NL" sz="3000" dirty="0"/>
              <a:t>Ontsluiten</a:t>
            </a:r>
          </a:p>
          <a:p>
            <a:pPr marL="514350" indent="-514350">
              <a:buAutoNum type="arabicPeriod"/>
            </a:pPr>
            <a:endParaRPr lang="nl-NL" sz="3000" dirty="0"/>
          </a:p>
          <a:p>
            <a:pPr marL="0" indent="0">
              <a:buNone/>
            </a:pPr>
            <a:r>
              <a:rPr lang="nl-NL" sz="3000" dirty="0"/>
              <a:t>Maar eerst even voorstellen…</a:t>
            </a:r>
          </a:p>
          <a:p>
            <a:pPr marL="0" indent="0">
              <a:buNone/>
            </a:pPr>
            <a:endParaRPr lang="nl-NL" sz="3000" dirty="0"/>
          </a:p>
          <a:p>
            <a:pPr marL="457200" lvl="1" indent="0">
              <a:buNone/>
            </a:pPr>
            <a:br>
              <a:rPr lang="nl-NL" sz="2200" dirty="0"/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15941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6026"/>
            <a:ext cx="10515600" cy="1325563"/>
          </a:xfrm>
        </p:spPr>
        <p:txBody>
          <a:bodyPr/>
          <a:lstStyle/>
          <a:p>
            <a:r>
              <a:rPr lang="nl-NL" dirty="0"/>
              <a:t>Database Trends in Publieke Sector (</a:t>
            </a:r>
            <a:r>
              <a:rPr lang="nl-NL" dirty="0" err="1"/>
              <a:t>TiPS</a:t>
            </a:r>
            <a:r>
              <a:rPr lang="nl-NL" dirty="0"/>
              <a:t>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95AADB-355E-45D3-BDDA-1661D6B10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90" t="10117" r="20333" b="7608"/>
          <a:stretch/>
        </p:blipFill>
        <p:spPr>
          <a:xfrm>
            <a:off x="7035801" y="1754982"/>
            <a:ext cx="4543425" cy="3348036"/>
          </a:xfrm>
          <a:prstGeom prst="rect">
            <a:avLst/>
          </a:prstGeom>
          <a:ln>
            <a:solidFill>
              <a:srgbClr val="314F75"/>
            </a:solidFill>
          </a:ln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FD61C2-A915-4CED-868B-A27DD95EB55B}"/>
              </a:ext>
            </a:extLst>
          </p:cNvPr>
          <p:cNvSpPr txBox="1">
            <a:spLocks/>
          </p:cNvSpPr>
          <p:nvPr/>
        </p:nvSpPr>
        <p:spPr>
          <a:xfrm>
            <a:off x="838201" y="1816993"/>
            <a:ext cx="5257799" cy="298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E3B813"/>
                </a:solidFill>
              </a:rPr>
              <a:t>Bevat</a:t>
            </a:r>
            <a:r>
              <a:rPr lang="en-GB" dirty="0">
                <a:solidFill>
                  <a:srgbClr val="E3B813"/>
                </a:solidFill>
              </a:rPr>
              <a:t> </a:t>
            </a:r>
            <a:r>
              <a:rPr lang="en-GB" dirty="0" err="1">
                <a:solidFill>
                  <a:srgbClr val="E3B813"/>
                </a:solidFill>
              </a:rPr>
              <a:t>honderden</a:t>
            </a:r>
            <a:r>
              <a:rPr lang="en-GB" dirty="0">
                <a:solidFill>
                  <a:srgbClr val="E3B813"/>
                </a:solidFill>
              </a:rPr>
              <a:t> </a:t>
            </a:r>
            <a:r>
              <a:rPr lang="en-GB" dirty="0" err="1">
                <a:solidFill>
                  <a:srgbClr val="E3B813"/>
                </a:solidFill>
              </a:rPr>
              <a:t>tijdreeksen</a:t>
            </a:r>
            <a:r>
              <a:rPr lang="en-GB" dirty="0">
                <a:solidFill>
                  <a:srgbClr val="E3B813"/>
                </a:solidFill>
              </a:rPr>
              <a:t> over:</a:t>
            </a:r>
          </a:p>
          <a:p>
            <a:r>
              <a:rPr lang="en-GB" sz="1800" dirty="0" err="1">
                <a:solidFill>
                  <a:srgbClr val="315378"/>
                </a:solidFill>
              </a:rPr>
              <a:t>Kosten</a:t>
            </a:r>
            <a:r>
              <a:rPr lang="en-GB" sz="1800" dirty="0">
                <a:solidFill>
                  <a:srgbClr val="315378"/>
                </a:solidFill>
              </a:rPr>
              <a:t>, </a:t>
            </a:r>
            <a:r>
              <a:rPr lang="en-GB" sz="1800" dirty="0" err="1">
                <a:solidFill>
                  <a:srgbClr val="315378"/>
                </a:solidFill>
              </a:rPr>
              <a:t>prijzen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 volumes </a:t>
            </a:r>
            <a:r>
              <a:rPr lang="en-GB" sz="1800" dirty="0" err="1">
                <a:solidFill>
                  <a:srgbClr val="315378"/>
                </a:solidFill>
              </a:rPr>
              <a:t>ingezette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middelen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Productie</a:t>
            </a:r>
            <a:r>
              <a:rPr lang="en-GB" sz="1800" dirty="0">
                <a:solidFill>
                  <a:srgbClr val="315378"/>
                </a:solidFill>
              </a:rPr>
              <a:t>/</a:t>
            </a:r>
            <a:r>
              <a:rPr lang="en-GB" sz="1800" dirty="0" err="1">
                <a:solidFill>
                  <a:srgbClr val="315378"/>
                </a:solidFill>
              </a:rPr>
              <a:t>dienstverlening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Productiviteit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Kwaliteit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samenstelling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productie</a:t>
            </a:r>
            <a:r>
              <a:rPr lang="en-GB" sz="1800" dirty="0">
                <a:solidFill>
                  <a:srgbClr val="315378"/>
                </a:solidFill>
              </a:rPr>
              <a:t> (case mix)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: </a:t>
            </a:r>
            <a:r>
              <a:rPr lang="en-GB" sz="1800" dirty="0" err="1">
                <a:solidFill>
                  <a:srgbClr val="315378"/>
                </a:solidFill>
              </a:rPr>
              <a:t>informatie</a:t>
            </a:r>
            <a:r>
              <a:rPr lang="en-GB" sz="1800" dirty="0">
                <a:solidFill>
                  <a:srgbClr val="315378"/>
                </a:solidFill>
              </a:rPr>
              <a:t> over </a:t>
            </a:r>
            <a:r>
              <a:rPr lang="en-GB" sz="1800" dirty="0" err="1">
                <a:solidFill>
                  <a:srgbClr val="315378"/>
                </a:solidFill>
              </a:rPr>
              <a:t>beleid</a:t>
            </a:r>
            <a:endParaRPr lang="en-GB" sz="1800" dirty="0">
              <a:solidFill>
                <a:srgbClr val="31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6026"/>
            <a:ext cx="10515600" cy="1325563"/>
          </a:xfrm>
        </p:spPr>
        <p:txBody>
          <a:bodyPr/>
          <a:lstStyle/>
          <a:p>
            <a:r>
              <a:rPr lang="nl-NL" dirty="0"/>
              <a:t>Database Trends in Publieke Sector (</a:t>
            </a:r>
            <a:r>
              <a:rPr lang="nl-NL" dirty="0" err="1"/>
              <a:t>TiPS</a:t>
            </a:r>
            <a:r>
              <a:rPr lang="nl-NL" dirty="0"/>
              <a:t>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95AADB-355E-45D3-BDDA-1661D6B10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90" t="10117" r="20333" b="7608"/>
          <a:stretch/>
        </p:blipFill>
        <p:spPr>
          <a:xfrm>
            <a:off x="7035801" y="1754982"/>
            <a:ext cx="4543425" cy="3348036"/>
          </a:xfrm>
          <a:prstGeom prst="rect">
            <a:avLst/>
          </a:prstGeom>
          <a:ln>
            <a:solidFill>
              <a:srgbClr val="314F75"/>
            </a:solidFill>
          </a:ln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FD61C2-A915-4CED-868B-A27DD95EB55B}"/>
              </a:ext>
            </a:extLst>
          </p:cNvPr>
          <p:cNvSpPr txBox="1">
            <a:spLocks/>
          </p:cNvSpPr>
          <p:nvPr/>
        </p:nvSpPr>
        <p:spPr>
          <a:xfrm>
            <a:off x="838201" y="1816993"/>
            <a:ext cx="5257799" cy="298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>
                <a:solidFill>
                  <a:srgbClr val="E3B813"/>
                </a:solidFill>
              </a:rPr>
              <a:t>Bevat</a:t>
            </a:r>
            <a:r>
              <a:rPr lang="en-GB" dirty="0">
                <a:solidFill>
                  <a:srgbClr val="E3B813"/>
                </a:solidFill>
              </a:rPr>
              <a:t> </a:t>
            </a:r>
            <a:r>
              <a:rPr lang="en-GB" dirty="0" err="1">
                <a:solidFill>
                  <a:srgbClr val="E3B813"/>
                </a:solidFill>
              </a:rPr>
              <a:t>honderden</a:t>
            </a:r>
            <a:r>
              <a:rPr lang="en-GB" dirty="0">
                <a:solidFill>
                  <a:srgbClr val="E3B813"/>
                </a:solidFill>
              </a:rPr>
              <a:t> </a:t>
            </a:r>
            <a:r>
              <a:rPr lang="en-GB" dirty="0" err="1">
                <a:solidFill>
                  <a:srgbClr val="E3B813"/>
                </a:solidFill>
              </a:rPr>
              <a:t>tijdreeksen</a:t>
            </a:r>
            <a:r>
              <a:rPr lang="en-GB" dirty="0">
                <a:solidFill>
                  <a:srgbClr val="E3B813"/>
                </a:solidFill>
              </a:rPr>
              <a:t> over:</a:t>
            </a:r>
          </a:p>
          <a:p>
            <a:r>
              <a:rPr lang="en-GB" sz="1800" dirty="0" err="1">
                <a:solidFill>
                  <a:srgbClr val="315378"/>
                </a:solidFill>
              </a:rPr>
              <a:t>Kosten</a:t>
            </a:r>
            <a:r>
              <a:rPr lang="en-GB" sz="1800" dirty="0">
                <a:solidFill>
                  <a:srgbClr val="315378"/>
                </a:solidFill>
              </a:rPr>
              <a:t>, </a:t>
            </a:r>
            <a:r>
              <a:rPr lang="en-GB" sz="1800" dirty="0" err="1">
                <a:solidFill>
                  <a:srgbClr val="315378"/>
                </a:solidFill>
              </a:rPr>
              <a:t>prijzen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 volumes </a:t>
            </a:r>
            <a:r>
              <a:rPr lang="en-GB" sz="1800" dirty="0" err="1">
                <a:solidFill>
                  <a:srgbClr val="315378"/>
                </a:solidFill>
              </a:rPr>
              <a:t>ingezette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middelen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Productie</a:t>
            </a:r>
            <a:r>
              <a:rPr lang="en-GB" sz="1800" dirty="0">
                <a:solidFill>
                  <a:srgbClr val="315378"/>
                </a:solidFill>
              </a:rPr>
              <a:t>/</a:t>
            </a:r>
            <a:r>
              <a:rPr lang="en-GB" sz="1800" dirty="0" err="1">
                <a:solidFill>
                  <a:srgbClr val="315378"/>
                </a:solidFill>
              </a:rPr>
              <a:t>dienstverlening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Productiviteit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Kwaliteit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samenstelling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productie</a:t>
            </a:r>
            <a:r>
              <a:rPr lang="en-GB" sz="1800" dirty="0">
                <a:solidFill>
                  <a:srgbClr val="315378"/>
                </a:solidFill>
              </a:rPr>
              <a:t> (case mix)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: </a:t>
            </a:r>
            <a:r>
              <a:rPr lang="en-GB" sz="1800" dirty="0" err="1">
                <a:solidFill>
                  <a:srgbClr val="315378"/>
                </a:solidFill>
              </a:rPr>
              <a:t>informatie</a:t>
            </a:r>
            <a:r>
              <a:rPr lang="en-GB" sz="1800" dirty="0">
                <a:solidFill>
                  <a:srgbClr val="315378"/>
                </a:solidFill>
              </a:rPr>
              <a:t> over </a:t>
            </a:r>
            <a:r>
              <a:rPr lang="en-GB" sz="1800" dirty="0" err="1">
                <a:solidFill>
                  <a:srgbClr val="315378"/>
                </a:solidFill>
              </a:rPr>
              <a:t>beleid</a:t>
            </a:r>
            <a:endParaRPr lang="en-GB" sz="1800" dirty="0">
              <a:solidFill>
                <a:srgbClr val="315378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F9C7D04-602C-4E53-9B4B-B0930C48C86D}"/>
              </a:ext>
            </a:extLst>
          </p:cNvPr>
          <p:cNvSpPr/>
          <p:nvPr/>
        </p:nvSpPr>
        <p:spPr>
          <a:xfrm>
            <a:off x="838201" y="1609211"/>
            <a:ext cx="6096000" cy="384720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nl-NL" sz="2800" dirty="0">
                <a:solidFill>
                  <a:srgbClr val="E3B813"/>
                </a:solidFill>
              </a:rPr>
              <a:t>Wat kunnen we daarmee?</a:t>
            </a:r>
          </a:p>
          <a:p>
            <a:endParaRPr lang="nl-NL" dirty="0">
              <a:solidFill>
                <a:srgbClr val="3153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15378"/>
                </a:solidFill>
              </a:rPr>
              <a:t>Monitoren van de productiviteitsontwikkelingen op de lange, maar ook op korte termijn. Gaat het de goede kant op of moet er bijgestuurd?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3153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15378"/>
                </a:solidFill>
              </a:rPr>
              <a:t>Inzicht in allerlei ontwikkelingen die daaraan ten grondslag liggen. Bijvoorbeeld, daalt de productiviteit vooral door: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315378"/>
                </a:solidFill>
              </a:rPr>
              <a:t>Moeilijker productieproces?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rgbClr val="315378"/>
                </a:solidFill>
              </a:rPr>
              <a:t>Kwaliteitsverbeteringen? </a:t>
            </a:r>
          </a:p>
          <a:p>
            <a:pPr lvl="1"/>
            <a:r>
              <a:rPr lang="nl-NL" dirty="0">
                <a:solidFill>
                  <a:srgbClr val="315378"/>
                </a:solidFill>
              </a:rPr>
              <a:t>En welke rol speelt het beleid hierbij?</a:t>
            </a:r>
          </a:p>
          <a:p>
            <a:pPr lvl="1"/>
            <a:endParaRPr lang="nl-NL" dirty="0">
              <a:solidFill>
                <a:srgbClr val="3153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15378"/>
                </a:solidFill>
              </a:rPr>
              <a:t>Vergelijken van ontwikkelingen tussen sectoren</a:t>
            </a:r>
          </a:p>
        </p:txBody>
      </p:sp>
    </p:spTree>
    <p:extLst>
      <p:ext uri="{BB962C8B-B14F-4D97-AF65-F5344CB8AC3E}">
        <p14:creationId xmlns:p14="http://schemas.microsoft.com/office/powerpoint/2010/main" val="144594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kijkje nemen…</a:t>
            </a: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C3125735-D111-4A22-AC6F-77978F687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1" y="1690688"/>
            <a:ext cx="674037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38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IPSE Studies?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408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B813"/>
                </a:solidFill>
              </a:rPr>
              <a:t>IPSE Studies: Instituut voor Publieke Sector Efficiëntie Studies</a:t>
            </a:r>
            <a:br>
              <a:rPr lang="nl-NL" dirty="0"/>
            </a:br>
            <a:endParaRPr lang="nl-NL" dirty="0"/>
          </a:p>
          <a:p>
            <a:r>
              <a:rPr lang="nl-NL" dirty="0"/>
              <a:t>Verricht al meer dan tien jaar toonaangevend onderzoek naar de doelmatigheid en productiviteit van de publieke sector </a:t>
            </a:r>
          </a:p>
          <a:p>
            <a:r>
              <a:rPr lang="nl-NL" dirty="0"/>
              <a:t>Is in Nederland als enige gespecialiseerd in dit thema </a:t>
            </a:r>
          </a:p>
          <a:p>
            <a:r>
              <a:rPr lang="nl-NL" dirty="0"/>
              <a:t>Heeft hierover zeer veel kennis en datasets opgebouwd.</a:t>
            </a:r>
          </a:p>
          <a:p>
            <a:pPr marL="0" indent="0">
              <a:buNone/>
            </a:pP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19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voor type onderzoek doet IPSE?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595"/>
            <a:ext cx="10515600" cy="4398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B813"/>
                </a:solidFill>
              </a:rPr>
              <a:t>Twee hoofdsporen: 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1. benchmarks/bedrijfsvergelijkingen</a:t>
            </a:r>
          </a:p>
          <a:p>
            <a:pPr marL="0" indent="0">
              <a:buNone/>
            </a:pPr>
            <a:r>
              <a:rPr lang="nl-NL" dirty="0"/>
              <a:t>2. trendanalyses van organisaties en sectoren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Daarnaast:</a:t>
            </a:r>
          </a:p>
          <a:p>
            <a:r>
              <a:rPr lang="nl-NL" sz="1800" dirty="0"/>
              <a:t>Advisering</a:t>
            </a:r>
          </a:p>
          <a:p>
            <a:r>
              <a:rPr lang="nl-NL" sz="1800" dirty="0"/>
              <a:t>Masterclasses</a:t>
            </a:r>
          </a:p>
          <a:p>
            <a:r>
              <a:rPr lang="nl-NL" sz="1800" dirty="0"/>
              <a:t>Platformfunctie: verspreiding van kennis en data op gebied van doelmatigheid publieke dienstverlening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979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2C52C-5ADB-40A0-B5C4-B41DFF18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Spoor 1: benchmarks en bedrijfsvergelijkingen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D2D879-1022-4A47-8F47-25EB8592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47" y="1610601"/>
            <a:ext cx="4776221" cy="3943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B813"/>
                </a:solidFill>
              </a:rPr>
              <a:t>Vergelijking</a:t>
            </a:r>
            <a:r>
              <a:rPr lang="nl-NL" b="1" dirty="0">
                <a:solidFill>
                  <a:srgbClr val="E3B813"/>
                </a:solidFill>
              </a:rPr>
              <a:t> </a:t>
            </a:r>
            <a:r>
              <a:rPr lang="nl-NL" dirty="0">
                <a:solidFill>
                  <a:srgbClr val="E3B813"/>
                </a:solidFill>
              </a:rPr>
              <a:t>tussen instellingen:</a:t>
            </a:r>
          </a:p>
          <a:p>
            <a:r>
              <a:rPr lang="nl-NL" sz="1800" dirty="0"/>
              <a:t>Gemeenten</a:t>
            </a:r>
          </a:p>
          <a:p>
            <a:r>
              <a:rPr lang="nl-NL" sz="1800" dirty="0"/>
              <a:t>Rechtbanken</a:t>
            </a:r>
          </a:p>
          <a:p>
            <a:r>
              <a:rPr lang="nl-NL" sz="1800" dirty="0"/>
              <a:t>Ziekenhuizen</a:t>
            </a:r>
          </a:p>
          <a:p>
            <a:r>
              <a:rPr lang="nl-NL" sz="1800" dirty="0"/>
              <a:t>Scholen/schoolbesturen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Kernvraag:</a:t>
            </a:r>
          </a:p>
          <a:p>
            <a:pPr marL="0" indent="0">
              <a:buNone/>
            </a:pPr>
            <a:r>
              <a:rPr lang="nl-NL" sz="1800" dirty="0"/>
              <a:t>Welke doelmatigheidswinst is er mogelijk?</a:t>
            </a:r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33CB707-C774-407C-8359-03CE943E72B2}"/>
              </a:ext>
            </a:extLst>
          </p:cNvPr>
          <p:cNvSpPr>
            <a:spLocks/>
          </p:cNvSpPr>
          <p:nvPr/>
        </p:nvSpPr>
        <p:spPr bwMode="auto">
          <a:xfrm>
            <a:off x="6393012" y="1686007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962854A-90C6-4D3D-8CD6-BC91701DC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324" y="5115007"/>
            <a:ext cx="1025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2000" b="0" dirty="0" err="1">
                <a:solidFill>
                  <a:srgbClr val="000000"/>
                </a:solidFill>
                <a:latin typeface="Calibri" pitchFamily="34" charset="0"/>
              </a:rPr>
              <a:t>Productie</a:t>
            </a:r>
            <a:endParaRPr lang="en-US" altLang="nl-NL" b="0" dirty="0"/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1B0070FC-C506-4A68-A49E-9F6FBA4C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699" y="299252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9DE73ECC-7778-4EEC-AF8E-914789F3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349" y="3167145"/>
            <a:ext cx="88900" cy="873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9" name="Oval 32">
            <a:extLst>
              <a:ext uri="{FF2B5EF4-FFF2-40B4-BE49-F238E27FC236}">
                <a16:creationId xmlns:a16="http://schemas.microsoft.com/office/drawing/2014/main" id="{3E649FD1-8539-4820-A97B-A91BFF09C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999" y="320683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0" name="Oval 38">
            <a:extLst>
              <a:ext uri="{FF2B5EF4-FFF2-40B4-BE49-F238E27FC236}">
                <a16:creationId xmlns:a16="http://schemas.microsoft.com/office/drawing/2014/main" id="{E1BD57D0-42CD-4CFF-8822-9EAE2C83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349" y="290362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" name="Oval 32">
            <a:extLst>
              <a:ext uri="{FF2B5EF4-FFF2-40B4-BE49-F238E27FC236}">
                <a16:creationId xmlns:a16="http://schemas.microsoft.com/office/drawing/2014/main" id="{7A77CF87-3F76-4D86-91EA-BCEAE0E6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899" y="344972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2" name="Oval 32">
            <a:extLst>
              <a:ext uri="{FF2B5EF4-FFF2-40B4-BE49-F238E27FC236}">
                <a16:creationId xmlns:a16="http://schemas.microsoft.com/office/drawing/2014/main" id="{B62883FB-88B7-47BF-9DD7-9BC8BD95B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349" y="380532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3" name="Oval 32">
            <a:extLst>
              <a:ext uri="{FF2B5EF4-FFF2-40B4-BE49-F238E27FC236}">
                <a16:creationId xmlns:a16="http://schemas.microsoft.com/office/drawing/2014/main" id="{09771F30-4A96-4DB1-9EED-47B52C5D7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374" y="32274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4" name="Oval 32">
            <a:extLst>
              <a:ext uri="{FF2B5EF4-FFF2-40B4-BE49-F238E27FC236}">
                <a16:creationId xmlns:a16="http://schemas.microsoft.com/office/drawing/2014/main" id="{602B7168-F496-40C1-9279-F3071111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899" y="291949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5" name="Oval 32">
            <a:extLst>
              <a:ext uri="{FF2B5EF4-FFF2-40B4-BE49-F238E27FC236}">
                <a16:creationId xmlns:a16="http://schemas.microsoft.com/office/drawing/2014/main" id="{73A72507-428A-41D7-9A8C-466FD4CFA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849" y="36973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F4686C77-4659-4F16-BC39-587EBED3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299" y="266073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2BCBB798-3998-4BC8-804E-CA3282D6B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399" y="20717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EFDE9005-E01E-45FC-A9A1-6DE5B458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549" y="34052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9" name="Oval 32">
            <a:extLst>
              <a:ext uri="{FF2B5EF4-FFF2-40B4-BE49-F238E27FC236}">
                <a16:creationId xmlns:a16="http://schemas.microsoft.com/office/drawing/2014/main" id="{3DBE41E9-E45F-489C-B3A4-67AFD84C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924" y="31893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6E1164D6-318D-4F27-A29C-9D9020967B1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441624" y="3085482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nl-NL" altLang="nl-NL" sz="2000" b="0" dirty="0">
                <a:solidFill>
                  <a:srgbClr val="000000"/>
                </a:solidFill>
                <a:latin typeface="Calibri" pitchFamily="34" charset="0"/>
              </a:rPr>
              <a:t>Kosten</a:t>
            </a:r>
          </a:p>
        </p:txBody>
      </p:sp>
      <p:sp>
        <p:nvSpPr>
          <p:cNvPr id="21" name="Arc 24">
            <a:extLst>
              <a:ext uri="{FF2B5EF4-FFF2-40B4-BE49-F238E27FC236}">
                <a16:creationId xmlns:a16="http://schemas.microsoft.com/office/drawing/2014/main" id="{9A8C89C7-8D44-4E96-A999-EA3ED5B7C419}"/>
              </a:ext>
            </a:extLst>
          </p:cNvPr>
          <p:cNvSpPr/>
          <p:nvPr/>
        </p:nvSpPr>
        <p:spPr bwMode="auto">
          <a:xfrm rot="5400000">
            <a:off x="5038080" y="-1164349"/>
            <a:ext cx="3105150" cy="6192838"/>
          </a:xfrm>
          <a:prstGeom prst="arc">
            <a:avLst>
              <a:gd name="adj1" fmla="val 16341724"/>
              <a:gd name="adj2" fmla="val 215090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22" name="Oval 38">
            <a:extLst>
              <a:ext uri="{FF2B5EF4-FFF2-40B4-BE49-F238E27FC236}">
                <a16:creationId xmlns:a16="http://schemas.microsoft.com/office/drawing/2014/main" id="{2D99AB87-5CC9-4D22-BB80-4630468D4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549" y="267978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C65540C7-3237-493B-9645-1C966FA51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949" y="3133807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4" name="Oval 38">
            <a:extLst>
              <a:ext uri="{FF2B5EF4-FFF2-40B4-BE49-F238E27FC236}">
                <a16:creationId xmlns:a16="http://schemas.microsoft.com/office/drawing/2014/main" id="{69DA1522-5DA4-4B0A-AA1D-275E4CCB3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124" y="271629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5" name="Oval 38">
            <a:extLst>
              <a:ext uri="{FF2B5EF4-FFF2-40B4-BE49-F238E27FC236}">
                <a16:creationId xmlns:a16="http://schemas.microsoft.com/office/drawing/2014/main" id="{F7A3B8F4-2F1A-472C-9369-CC2703B63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49" y="283218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6" name="Oval 38">
            <a:extLst>
              <a:ext uri="{FF2B5EF4-FFF2-40B4-BE49-F238E27FC236}">
                <a16:creationId xmlns:a16="http://schemas.microsoft.com/office/drawing/2014/main" id="{9DF53EC0-BFBD-4095-A038-66F6192D5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624" y="24019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7" name="Oval 38">
            <a:extLst>
              <a:ext uri="{FF2B5EF4-FFF2-40B4-BE49-F238E27FC236}">
                <a16:creationId xmlns:a16="http://schemas.microsoft.com/office/drawing/2014/main" id="{AF88FF1F-EE58-4836-AA40-07306917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449" y="262263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F4BBCC01-DE8B-43C4-81A6-A508197F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5587" y="237339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9" name="Oval 38">
            <a:extLst>
              <a:ext uri="{FF2B5EF4-FFF2-40B4-BE49-F238E27FC236}">
                <a16:creationId xmlns:a16="http://schemas.microsoft.com/office/drawing/2014/main" id="{0C8395F3-E2A9-43F2-9836-7A54FF6B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199" y="30369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cxnSp>
        <p:nvCxnSpPr>
          <p:cNvPr id="30" name="Straight Connector 3">
            <a:extLst>
              <a:ext uri="{FF2B5EF4-FFF2-40B4-BE49-F238E27FC236}">
                <a16:creationId xmlns:a16="http://schemas.microsoft.com/office/drawing/2014/main" id="{6C89483F-BB98-450E-84F4-FD8411C8B92C}"/>
              </a:ext>
            </a:extLst>
          </p:cNvPr>
          <p:cNvCxnSpPr/>
          <p:nvPr/>
        </p:nvCxnSpPr>
        <p:spPr bwMode="auto">
          <a:xfrm>
            <a:off x="8150374" y="3278270"/>
            <a:ext cx="0" cy="1674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C1103DD8-E36F-4D01-9EB6-F4D94141EBE3}"/>
              </a:ext>
            </a:extLst>
          </p:cNvPr>
          <p:cNvCxnSpPr/>
          <p:nvPr/>
        </p:nvCxnSpPr>
        <p:spPr bwMode="auto">
          <a:xfrm flipH="1">
            <a:off x="6393012" y="3242551"/>
            <a:ext cx="1757362" cy="17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ijdelijke aanduiding voor inhoud 2">
            <a:extLst>
              <a:ext uri="{FF2B5EF4-FFF2-40B4-BE49-F238E27FC236}">
                <a16:creationId xmlns:a16="http://schemas.microsoft.com/office/drawing/2014/main" id="{EF6EE3F2-AED5-4798-AB65-1A5D6969D3B8}"/>
              </a:ext>
            </a:extLst>
          </p:cNvPr>
          <p:cNvSpPr txBox="1">
            <a:spLocks/>
          </p:cNvSpPr>
          <p:nvPr/>
        </p:nvSpPr>
        <p:spPr>
          <a:xfrm>
            <a:off x="8466287" y="19875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rgbClr val="335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833 0.0645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EDB65C12-D9C4-459C-9FD4-C0999FE08875}"/>
              </a:ext>
            </a:extLst>
          </p:cNvPr>
          <p:cNvSpPr txBox="1"/>
          <p:nvPr/>
        </p:nvSpPr>
        <p:spPr>
          <a:xfrm>
            <a:off x="5829649" y="868903"/>
            <a:ext cx="1351374" cy="593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nl-NL" sz="11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7621EFB-0CB2-43BB-AFF7-EE8D83A6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531685"/>
            <a:ext cx="11317183" cy="4056316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E3B813"/>
                </a:solidFill>
              </a:rPr>
              <a:t>Productiviteitstrends:</a:t>
            </a:r>
          </a:p>
          <a:p>
            <a:r>
              <a:rPr lang="nl-NL" sz="1800" dirty="0"/>
              <a:t>Sectoren (</a:t>
            </a:r>
            <a:r>
              <a:rPr lang="nl-NL" sz="1800" dirty="0" err="1"/>
              <a:t>TiPS</a:t>
            </a:r>
            <a:r>
              <a:rPr lang="nl-NL" sz="1800" dirty="0"/>
              <a:t>!)</a:t>
            </a:r>
          </a:p>
          <a:p>
            <a:r>
              <a:rPr lang="nl-NL" sz="1800" dirty="0"/>
              <a:t>Instellingen/organisaties </a:t>
            </a:r>
          </a:p>
          <a:p>
            <a:pPr marL="0" indent="0">
              <a:buNone/>
            </a:pPr>
            <a:r>
              <a:rPr lang="nl-NL" sz="1800" dirty="0"/>
              <a:t>    (bijv. agentschappen/</a:t>
            </a:r>
            <a:r>
              <a:rPr lang="nl-NL" sz="1800" dirty="0" err="1"/>
              <a:t>zbo’s</a:t>
            </a:r>
            <a:r>
              <a:rPr lang="nl-NL" sz="1800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Kernvraag: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Krijgen we vandaag de dag meer of minder ‘waar’ voor ons belastinggeld? En hoe komt dat? Welke rol speelt beleid?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329E2DF-F29A-4AFE-9A4F-4599470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136450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Spoor 2: trendanalyses van organisaties en sectoren</a:t>
            </a:r>
          </a:p>
        </p:txBody>
      </p:sp>
      <p:pic>
        <p:nvPicPr>
          <p:cNvPr id="1026" name="Picture 2" descr="primair onderwijs">
            <a:extLst>
              <a:ext uri="{FF2B5EF4-FFF2-40B4-BE49-F238E27FC236}">
                <a16:creationId xmlns:a16="http://schemas.microsoft.com/office/drawing/2014/main" id="{14A80ABA-7198-4818-8F52-21E7E2C2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36" y="1864426"/>
            <a:ext cx="8167256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2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EDB65C12-D9C4-459C-9FD4-C0999FE08875}"/>
              </a:ext>
            </a:extLst>
          </p:cNvPr>
          <p:cNvSpPr txBox="1"/>
          <p:nvPr/>
        </p:nvSpPr>
        <p:spPr>
          <a:xfrm>
            <a:off x="5829649" y="868903"/>
            <a:ext cx="1351374" cy="593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nl-NL" sz="11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7621EFB-0CB2-43BB-AFF7-EE8D83A6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462013"/>
            <a:ext cx="11317183" cy="10436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4500" dirty="0">
                <a:solidFill>
                  <a:srgbClr val="E3B813"/>
                </a:solidFill>
              </a:rPr>
              <a:t>Soms positief effect…</a:t>
            </a:r>
          </a:p>
          <a:p>
            <a:pPr marL="0" indent="0">
              <a:buNone/>
            </a:pPr>
            <a:r>
              <a:rPr lang="nl-NL" dirty="0"/>
              <a:t>zoals bij </a:t>
            </a:r>
            <a:r>
              <a:rPr lang="nl-NL" dirty="0" err="1"/>
              <a:t>bekostingsingrepen</a:t>
            </a:r>
            <a:r>
              <a:rPr lang="nl-NL" dirty="0"/>
              <a:t> in hoger beroepsonderwijs: lumpsum in 1986 en prestatie in 1990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329E2DF-F29A-4AFE-9A4F-4599470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136450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Beleid en productiviteit</a:t>
            </a:r>
          </a:p>
        </p:txBody>
      </p:sp>
      <p:pic>
        <p:nvPicPr>
          <p:cNvPr id="2050" name="Picture 2" descr="https://www.trendsinpubliekesector.nl/img/hbo_labels@2x.jpg">
            <a:extLst>
              <a:ext uri="{FF2B5EF4-FFF2-40B4-BE49-F238E27FC236}">
                <a16:creationId xmlns:a16="http://schemas.microsoft.com/office/drawing/2014/main" id="{35CDDEA5-4ABA-4A56-A680-AA61E809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054"/>
            <a:ext cx="12192000" cy="37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id="{557E6A91-EB39-4219-83B5-CD1CF3495F9E}"/>
              </a:ext>
            </a:extLst>
          </p:cNvPr>
          <p:cNvSpPr/>
          <p:nvPr/>
        </p:nvSpPr>
        <p:spPr>
          <a:xfrm>
            <a:off x="2349500" y="4761795"/>
            <a:ext cx="1993071" cy="765413"/>
          </a:xfrm>
          <a:prstGeom prst="wedgeRectCallout">
            <a:avLst>
              <a:gd name="adj1" fmla="val -41876"/>
              <a:gd name="adj2" fmla="val -76092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algn="ctr"/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 err="1">
                <a:solidFill>
                  <a:schemeClr val="tx1"/>
                </a:solidFill>
              </a:rPr>
              <a:t>Invoering</a:t>
            </a:r>
            <a:r>
              <a:rPr lang="en-US" sz="1200" b="1" dirty="0">
                <a:solidFill>
                  <a:schemeClr val="tx1"/>
                </a:solidFill>
              </a:rPr>
              <a:t> lumpsum-</a:t>
            </a:r>
            <a:r>
              <a:rPr lang="en-US" sz="1200" b="1" dirty="0" err="1">
                <a:solidFill>
                  <a:schemeClr val="tx1"/>
                </a:solidFill>
              </a:rPr>
              <a:t>bekostiging</a:t>
            </a:r>
            <a:endParaRPr lang="en-US" sz="1200" b="1" dirty="0">
              <a:solidFill>
                <a:schemeClr val="tx1"/>
              </a:solidFill>
            </a:endParaRPr>
          </a:p>
          <a:p>
            <a:pPr marL="102870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2D158FB0-69B8-4AEC-A2EE-B78279F8E767}"/>
              </a:ext>
            </a:extLst>
          </p:cNvPr>
          <p:cNvSpPr/>
          <p:nvPr/>
        </p:nvSpPr>
        <p:spPr>
          <a:xfrm rot="19146880">
            <a:off x="2596584" y="3664038"/>
            <a:ext cx="2004561" cy="240417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ballon: rechthoek 10">
            <a:extLst>
              <a:ext uri="{FF2B5EF4-FFF2-40B4-BE49-F238E27FC236}">
                <a16:creationId xmlns:a16="http://schemas.microsoft.com/office/drawing/2014/main" id="{24F869F2-A16F-46E2-8D5B-DE5B30024164}"/>
              </a:ext>
            </a:extLst>
          </p:cNvPr>
          <p:cNvSpPr/>
          <p:nvPr/>
        </p:nvSpPr>
        <p:spPr>
          <a:xfrm>
            <a:off x="3497263" y="2458758"/>
            <a:ext cx="2332386" cy="576399"/>
          </a:xfrm>
          <a:prstGeom prst="wedgeRectCallout">
            <a:avLst>
              <a:gd name="adj1" fmla="val -42466"/>
              <a:gd name="adj2" fmla="val 78814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algn="ctr"/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 err="1">
                <a:solidFill>
                  <a:schemeClr val="tx1"/>
                </a:solidFill>
              </a:rPr>
              <a:t>Invoering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prestatie-bekostiging</a:t>
            </a:r>
            <a:endParaRPr lang="en-US" sz="1200" b="1" dirty="0">
              <a:solidFill>
                <a:schemeClr val="tx1"/>
              </a:solidFill>
            </a:endParaRPr>
          </a:p>
          <a:p>
            <a:pPr marL="102870"/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EDB65C12-D9C4-459C-9FD4-C0999FE08875}"/>
              </a:ext>
            </a:extLst>
          </p:cNvPr>
          <p:cNvSpPr txBox="1"/>
          <p:nvPr/>
        </p:nvSpPr>
        <p:spPr>
          <a:xfrm>
            <a:off x="5829649" y="868903"/>
            <a:ext cx="1351374" cy="593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nl-NL" sz="11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7621EFB-0CB2-43BB-AFF7-EE8D83A6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462013"/>
            <a:ext cx="11317183" cy="10436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4500" dirty="0">
                <a:solidFill>
                  <a:srgbClr val="E3B813"/>
                </a:solidFill>
              </a:rPr>
              <a:t>… en soms negatief effect</a:t>
            </a:r>
          </a:p>
          <a:p>
            <a:pPr marL="0" indent="0">
              <a:buNone/>
            </a:pPr>
            <a:r>
              <a:rPr lang="nl-NL" dirty="0"/>
              <a:t>zoals bij groepsverkleining basisonderwijs: tussen 1997-2003 twee miljard voor uitgetrokken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329E2DF-F29A-4AFE-9A4F-4599470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136450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Beleid en productiviteit</a:t>
            </a:r>
          </a:p>
        </p:txBody>
      </p:sp>
      <p:pic>
        <p:nvPicPr>
          <p:cNvPr id="2" name="Picture 2" descr="https://www.trendsinpubliekesector.nl/img/primaironderwijs_labels@2x.jpg">
            <a:extLst>
              <a:ext uri="{FF2B5EF4-FFF2-40B4-BE49-F238E27FC236}">
                <a16:creationId xmlns:a16="http://schemas.microsoft.com/office/drawing/2014/main" id="{BEED0777-0E93-4A04-89E5-16D85C43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668"/>
            <a:ext cx="12192000" cy="37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id="{557E6A91-EB39-4219-83B5-CD1CF3495F9E}"/>
              </a:ext>
            </a:extLst>
          </p:cNvPr>
          <p:cNvSpPr/>
          <p:nvPr/>
        </p:nvSpPr>
        <p:spPr>
          <a:xfrm>
            <a:off x="3280064" y="4089402"/>
            <a:ext cx="2650836" cy="342899"/>
          </a:xfrm>
          <a:prstGeom prst="wedgeRectCallout">
            <a:avLst>
              <a:gd name="adj1" fmla="val 50311"/>
              <a:gd name="adj2" fmla="val -161987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/>
            <a:r>
              <a:rPr lang="en-US" sz="1200" b="1" dirty="0" err="1">
                <a:solidFill>
                  <a:schemeClr val="tx1"/>
                </a:solidFill>
              </a:rPr>
              <a:t>Groepsverkleining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basisonderwijs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2D158FB0-69B8-4AEC-A2EE-B78279F8E767}"/>
              </a:ext>
            </a:extLst>
          </p:cNvPr>
          <p:cNvSpPr/>
          <p:nvPr/>
        </p:nvSpPr>
        <p:spPr>
          <a:xfrm rot="3172567">
            <a:off x="5836067" y="3411881"/>
            <a:ext cx="1961118" cy="297576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2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15"/>
            <a:ext cx="10515600" cy="1325563"/>
          </a:xfrm>
        </p:spPr>
        <p:txBody>
          <a:bodyPr/>
          <a:lstStyle/>
          <a:p>
            <a:r>
              <a:rPr lang="nl-NL" dirty="0"/>
              <a:t>Voor dit soort analyses veel data nodig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3954208"/>
          </a:xfrm>
        </p:spPr>
        <p:txBody>
          <a:bodyPr>
            <a:noAutofit/>
          </a:bodyPr>
          <a:lstStyle/>
          <a:p>
            <a:r>
              <a:rPr lang="nl-NL" dirty="0"/>
              <a:t>(</a:t>
            </a:r>
            <a:r>
              <a:rPr lang="nl-NL" dirty="0" err="1"/>
              <a:t>Overheids</a:t>
            </a:r>
            <a:r>
              <a:rPr lang="nl-NL" dirty="0"/>
              <a:t>)data steeds overvloediger beschikbaar</a:t>
            </a:r>
          </a:p>
          <a:p>
            <a:pPr marL="457200" lvl="1" indent="0">
              <a:buNone/>
            </a:pPr>
            <a:r>
              <a:rPr lang="nl-NL" sz="1800" dirty="0"/>
              <a:t>Steeds meer open data</a:t>
            </a:r>
          </a:p>
          <a:p>
            <a:r>
              <a:rPr lang="nl-NL" dirty="0"/>
              <a:t>Tegelijkertijd steeds diffuser, meer ongericht, fragmentarisch, incompleet  </a:t>
            </a:r>
          </a:p>
          <a:p>
            <a:pPr marL="457200" lvl="1" indent="0">
              <a:buNone/>
            </a:pPr>
            <a:r>
              <a:rPr lang="nl-NL" sz="1800" dirty="0"/>
              <a:t>Kwaliteit, bruikbaarheid en vindbaarheid van die data laat te wensen over</a:t>
            </a:r>
          </a:p>
          <a:p>
            <a:r>
              <a:rPr lang="nl-NL" dirty="0"/>
              <a:t>Coördinatie en ook focusverschuiving bij dataverzameling nodig</a:t>
            </a:r>
          </a:p>
          <a:p>
            <a:pPr lvl="1">
              <a:buFont typeface="Calibri" panose="020F0502020204030204" pitchFamily="34" charset="0"/>
              <a:buChar char="▫"/>
            </a:pPr>
            <a:r>
              <a:rPr lang="nl-NL" sz="1800" dirty="0"/>
              <a:t>Focussen op datasets met de grootste maatschappelijke waarde (high </a:t>
            </a:r>
            <a:r>
              <a:rPr lang="nl-NL" sz="1800" dirty="0" err="1"/>
              <a:t>value</a:t>
            </a:r>
            <a:r>
              <a:rPr lang="nl-NL" sz="1800" dirty="0"/>
              <a:t> datasets)</a:t>
            </a:r>
          </a:p>
          <a:p>
            <a:pPr lvl="1">
              <a:buFont typeface="Calibri" panose="020F0502020204030204" pitchFamily="34" charset="0"/>
              <a:buChar char="▫"/>
            </a:pPr>
            <a:r>
              <a:rPr lang="nl-NL" sz="1800" dirty="0"/>
              <a:t>Vooral richten op kernwaarden doeltreffendheid en doelmatigheid </a:t>
            </a:r>
            <a:endParaRPr lang="nl-NL" dirty="0"/>
          </a:p>
          <a:p>
            <a:pPr lvl="1">
              <a:buFont typeface="Calibri" panose="020F0502020204030204" pitchFamily="34" charset="0"/>
              <a:buChar char="▫"/>
            </a:pPr>
            <a:r>
              <a:rPr lang="nl-NL" sz="1800" dirty="0"/>
              <a:t>Dus aandacht verleggen van input/geldstromen naar prestaties/output</a:t>
            </a:r>
          </a:p>
          <a:p>
            <a:pPr lvl="1">
              <a:buFont typeface="Calibri" panose="020F0502020204030204" pitchFamily="34" charset="0"/>
              <a:buChar char="▫"/>
            </a:pPr>
            <a:endParaRPr lang="nl-NL" sz="1400" dirty="0"/>
          </a:p>
          <a:p>
            <a:pPr marL="0" lvl="0" indent="0">
              <a:buNone/>
            </a:pPr>
            <a:r>
              <a:rPr lang="nl-NL" dirty="0"/>
              <a:t>Bij IPSE-dataverzameling: doelmatigheid/productiviteit steeds centraal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8594875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717</Words>
  <Application>Microsoft Office PowerPoint</Application>
  <PresentationFormat>Breedbeeld</PresentationFormat>
  <Paragraphs>220</Paragraphs>
  <Slides>22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Calibri</vt:lpstr>
      <vt:lpstr>Corbel</vt:lpstr>
      <vt:lpstr>Arial</vt:lpstr>
      <vt:lpstr>Calibri Light</vt:lpstr>
      <vt:lpstr>Tahoma</vt:lpstr>
      <vt:lpstr>Kantoorthema</vt:lpstr>
      <vt:lpstr>Productiviteitsdata  publieke sector</vt:lpstr>
      <vt:lpstr>Drie thema’s</vt:lpstr>
      <vt:lpstr>Wat is IPSE Studies?</vt:lpstr>
      <vt:lpstr>Wat voor type onderzoek doet IPSE?</vt:lpstr>
      <vt:lpstr>Spoor 1: benchmarks en bedrijfsvergelijkingen</vt:lpstr>
      <vt:lpstr>Spoor 2: trendanalyses van organisaties en sectoren</vt:lpstr>
      <vt:lpstr>Beleid en productiviteit</vt:lpstr>
      <vt:lpstr>Beleid en productiviteit</vt:lpstr>
      <vt:lpstr>Voor dit soort analyses veel data nodig</vt:lpstr>
      <vt:lpstr>Welke data verzamelen wij daarvoor?</vt:lpstr>
      <vt:lpstr>Productiviteitsdata</vt:lpstr>
      <vt:lpstr>Kwaliteitsdata</vt:lpstr>
      <vt:lpstr>Casemixdata</vt:lpstr>
      <vt:lpstr>Sturingsdata</vt:lpstr>
      <vt:lpstr>Omgevingsdata</vt:lpstr>
      <vt:lpstr>Wat zijn onze databronnen?</vt:lpstr>
      <vt:lpstr>Verwerken en analyseren</vt:lpstr>
      <vt:lpstr> Ontsluiten van data. Waarom? </vt:lpstr>
      <vt:lpstr>Hoe ontsluiten?</vt:lpstr>
      <vt:lpstr>Database Trends in Publieke Sector (TiPS)</vt:lpstr>
      <vt:lpstr>Database Trends in Publieke Sector (TiPS)</vt:lpstr>
      <vt:lpstr>Even kijkje nemen…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Alex van Heezik</dc:creator>
  <cp:lastModifiedBy>alex van heezik</cp:lastModifiedBy>
  <cp:revision>236</cp:revision>
  <cp:lastPrinted>2019-03-27T19:05:27Z</cp:lastPrinted>
  <dcterms:created xsi:type="dcterms:W3CDTF">2018-10-03T08:13:30Z</dcterms:created>
  <dcterms:modified xsi:type="dcterms:W3CDTF">2019-03-27T20:59:24Z</dcterms:modified>
</cp:coreProperties>
</file>