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13" r:id="rId3"/>
    <p:sldId id="281" r:id="rId4"/>
    <p:sldId id="314" r:id="rId5"/>
    <p:sldId id="315" r:id="rId6"/>
    <p:sldId id="312" r:id="rId7"/>
    <p:sldId id="316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5377"/>
    <a:srgbClr val="E3B813"/>
    <a:srgbClr val="314F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1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114" y="3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668819175380857E-2"/>
          <c:y val="1.4571948998178506E-2"/>
          <c:w val="0.90363982279992783"/>
          <c:h val="0.77774660681076069"/>
        </c:manualLayout>
      </c:layout>
      <c:stockChart>
        <c:ser>
          <c:idx val="3"/>
          <c:order val="0"/>
          <c:spPr>
            <a:ln w="25400">
              <a:noFill/>
            </a:ln>
          </c:spPr>
          <c:marker>
            <c:symbol val="none"/>
          </c:marker>
          <c:cat>
            <c:strRef>
              <c:f>figuur!$A$2:$A$25</c:f>
              <c:strCache>
                <c:ptCount val="24"/>
                <c:pt idx="0">
                  <c:v>Anesthesiologie</c:v>
                </c:pt>
                <c:pt idx="1">
                  <c:v>Cardiologie</c:v>
                </c:pt>
                <c:pt idx="2">
                  <c:v>Cardiothoraxchirurgie</c:v>
                </c:pt>
                <c:pt idx="3">
                  <c:v>Dermatologie</c:v>
                </c:pt>
                <c:pt idx="4">
                  <c:v>Heelkunde</c:v>
                </c:pt>
                <c:pt idx="5">
                  <c:v>Interne geneeskunde</c:v>
                </c:pt>
                <c:pt idx="6">
                  <c:v>KNO</c:v>
                </c:pt>
                <c:pt idx="7">
                  <c:v>Kindergeneeskunde</c:v>
                </c:pt>
                <c:pt idx="8">
                  <c:v>Klinische geriatrie</c:v>
                </c:pt>
                <c:pt idx="9">
                  <c:v>Longgeneeskunde</c:v>
                </c:pt>
                <c:pt idx="10">
                  <c:v>MDL</c:v>
                </c:pt>
                <c:pt idx="11">
                  <c:v>Neurochirurgie</c:v>
                </c:pt>
                <c:pt idx="12">
                  <c:v>Neurologie</c:v>
                </c:pt>
                <c:pt idx="13">
                  <c:v>Obstetrie</c:v>
                </c:pt>
                <c:pt idx="14">
                  <c:v>Oogheelkunde</c:v>
                </c:pt>
                <c:pt idx="15">
                  <c:v>Orthopedie</c:v>
                </c:pt>
                <c:pt idx="16">
                  <c:v>Plastische chirurgie</c:v>
                </c:pt>
                <c:pt idx="17">
                  <c:v>Psychiatrie</c:v>
                </c:pt>
                <c:pt idx="18">
                  <c:v>Radiologie</c:v>
                </c:pt>
                <c:pt idx="19">
                  <c:v>Radiotherapie</c:v>
                </c:pt>
                <c:pt idx="20">
                  <c:v>Reumatologie</c:v>
                </c:pt>
                <c:pt idx="21">
                  <c:v>Urologie</c:v>
                </c:pt>
                <c:pt idx="22">
                  <c:v>Allergologie</c:v>
                </c:pt>
                <c:pt idx="23">
                  <c:v>Nucleaire geneeskunde</c:v>
                </c:pt>
              </c:strCache>
            </c:strRef>
          </c:cat>
          <c:val>
            <c:numRef>
              <c:f>figuur!$E$2:$E$25</c:f>
              <c:numCache>
                <c:formatCode>General</c:formatCode>
                <c:ptCount val="24"/>
                <c:pt idx="0">
                  <c:v>-7.9370400000000008E-2</c:v>
                </c:pt>
                <c:pt idx="1">
                  <c:v>4.3283599999999998E-2</c:v>
                </c:pt>
                <c:pt idx="2">
                  <c:v>7.9465199999999986E-2</c:v>
                </c:pt>
                <c:pt idx="3">
                  <c:v>2.9416000000000001E-2</c:v>
                </c:pt>
                <c:pt idx="4">
                  <c:v>1.51912E-2</c:v>
                </c:pt>
                <c:pt idx="5">
                  <c:v>4.6790799999999994E-2</c:v>
                </c:pt>
                <c:pt idx="6">
                  <c:v>4.3948399999999999E-2</c:v>
                </c:pt>
                <c:pt idx="7">
                  <c:v>4.4337600000000005E-2</c:v>
                </c:pt>
                <c:pt idx="8">
                  <c:v>8.7406000000000011E-2</c:v>
                </c:pt>
                <c:pt idx="9">
                  <c:v>4.5482399999999999E-2</c:v>
                </c:pt>
                <c:pt idx="10">
                  <c:v>6.7002800000000001E-2</c:v>
                </c:pt>
                <c:pt idx="11">
                  <c:v>0.1151908</c:v>
                </c:pt>
                <c:pt idx="12">
                  <c:v>3.8537600000000005E-2</c:v>
                </c:pt>
                <c:pt idx="13">
                  <c:v>3.0831999999999998E-2</c:v>
                </c:pt>
                <c:pt idx="14">
                  <c:v>2.0171600000000001E-2</c:v>
                </c:pt>
                <c:pt idx="15">
                  <c:v>2.9199199999999998E-2</c:v>
                </c:pt>
                <c:pt idx="16">
                  <c:v>9.7116800000000003E-2</c:v>
                </c:pt>
                <c:pt idx="17">
                  <c:v>0.12385560000000001</c:v>
                </c:pt>
                <c:pt idx="18">
                  <c:v>0.27191919999999997</c:v>
                </c:pt>
                <c:pt idx="19">
                  <c:v>0.14771599999999999</c:v>
                </c:pt>
                <c:pt idx="20">
                  <c:v>5.5158800000000001E-2</c:v>
                </c:pt>
                <c:pt idx="21">
                  <c:v>4.0870799999999999E-2</c:v>
                </c:pt>
                <c:pt idx="22">
                  <c:v>6.441280000000002E-2</c:v>
                </c:pt>
                <c:pt idx="23">
                  <c:v>0.18498159999999997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56-4762-8818-74CE893330BF}"/>
            </c:ext>
          </c:extLst>
        </c:ser>
        <c:ser>
          <c:idx val="4"/>
          <c:order val="1"/>
          <c:spPr>
            <a:ln w="25400">
              <a:noFill/>
            </a:ln>
          </c:spPr>
          <c:marker>
            <c:symbol val="none"/>
          </c:marker>
          <c:cat>
            <c:strRef>
              <c:f>figuur!$A$2:$A$25</c:f>
              <c:strCache>
                <c:ptCount val="24"/>
                <c:pt idx="0">
                  <c:v>Anesthesiologie</c:v>
                </c:pt>
                <c:pt idx="1">
                  <c:v>Cardiologie</c:v>
                </c:pt>
                <c:pt idx="2">
                  <c:v>Cardiothoraxchirurgie</c:v>
                </c:pt>
                <c:pt idx="3">
                  <c:v>Dermatologie</c:v>
                </c:pt>
                <c:pt idx="4">
                  <c:v>Heelkunde</c:v>
                </c:pt>
                <c:pt idx="5">
                  <c:v>Interne geneeskunde</c:v>
                </c:pt>
                <c:pt idx="6">
                  <c:v>KNO</c:v>
                </c:pt>
                <c:pt idx="7">
                  <c:v>Kindergeneeskunde</c:v>
                </c:pt>
                <c:pt idx="8">
                  <c:v>Klinische geriatrie</c:v>
                </c:pt>
                <c:pt idx="9">
                  <c:v>Longgeneeskunde</c:v>
                </c:pt>
                <c:pt idx="10">
                  <c:v>MDL</c:v>
                </c:pt>
                <c:pt idx="11">
                  <c:v>Neurochirurgie</c:v>
                </c:pt>
                <c:pt idx="12">
                  <c:v>Neurologie</c:v>
                </c:pt>
                <c:pt idx="13">
                  <c:v>Obstetrie</c:v>
                </c:pt>
                <c:pt idx="14">
                  <c:v>Oogheelkunde</c:v>
                </c:pt>
                <c:pt idx="15">
                  <c:v>Orthopedie</c:v>
                </c:pt>
                <c:pt idx="16">
                  <c:v>Plastische chirurgie</c:v>
                </c:pt>
                <c:pt idx="17">
                  <c:v>Psychiatrie</c:v>
                </c:pt>
                <c:pt idx="18">
                  <c:v>Radiologie</c:v>
                </c:pt>
                <c:pt idx="19">
                  <c:v>Radiotherapie</c:v>
                </c:pt>
                <c:pt idx="20">
                  <c:v>Reumatologie</c:v>
                </c:pt>
                <c:pt idx="21">
                  <c:v>Urologie</c:v>
                </c:pt>
                <c:pt idx="22">
                  <c:v>Allergologie</c:v>
                </c:pt>
                <c:pt idx="23">
                  <c:v>Nucleaire geneeskunde</c:v>
                </c:pt>
              </c:strCache>
            </c:strRef>
          </c:cat>
          <c:val>
            <c:numRef>
              <c:f>figuur!$F$2:$F$25</c:f>
              <c:numCache>
                <c:formatCode>General</c:formatCode>
                <c:ptCount val="24"/>
                <c:pt idx="0">
                  <c:v>-0.1333096</c:v>
                </c:pt>
                <c:pt idx="1">
                  <c:v>-3.4035999999999997E-3</c:v>
                </c:pt>
                <c:pt idx="2">
                  <c:v>-6.31052E-2</c:v>
                </c:pt>
                <c:pt idx="3">
                  <c:v>-1.7035999999999999E-2</c:v>
                </c:pt>
                <c:pt idx="4">
                  <c:v>-3.7611199999999997E-2</c:v>
                </c:pt>
                <c:pt idx="5">
                  <c:v>-1.09508E-2</c:v>
                </c:pt>
                <c:pt idx="6">
                  <c:v>-2.2684000000000003E-3</c:v>
                </c:pt>
                <c:pt idx="7">
                  <c:v>-5.8776000000000002E-3</c:v>
                </c:pt>
                <c:pt idx="8">
                  <c:v>1.7539999999999986E-3</c:v>
                </c:pt>
                <c:pt idx="9">
                  <c:v>4.5576000000000019E-3</c:v>
                </c:pt>
                <c:pt idx="10">
                  <c:v>8.4772000000000007E-3</c:v>
                </c:pt>
                <c:pt idx="11">
                  <c:v>4.5291999999999971E-3</c:v>
                </c:pt>
                <c:pt idx="12">
                  <c:v>-3.8376E-3</c:v>
                </c:pt>
                <c:pt idx="13">
                  <c:v>-1.4052E-2</c:v>
                </c:pt>
                <c:pt idx="14">
                  <c:v>-2.9651600000000004E-2</c:v>
                </c:pt>
                <c:pt idx="15">
                  <c:v>-9.0991999999999983E-3</c:v>
                </c:pt>
                <c:pt idx="16">
                  <c:v>3.9963200000000004E-2</c:v>
                </c:pt>
                <c:pt idx="17">
                  <c:v>-4.3175600000000008E-2</c:v>
                </c:pt>
                <c:pt idx="18">
                  <c:v>-0.31517919999999994</c:v>
                </c:pt>
                <c:pt idx="19">
                  <c:v>-1.3395999999999991E-2</c:v>
                </c:pt>
                <c:pt idx="20">
                  <c:v>-3.7587999999999996E-3</c:v>
                </c:pt>
                <c:pt idx="21">
                  <c:v>7.692000000000046E-4</c:v>
                </c:pt>
                <c:pt idx="22">
                  <c:v>-0.20873280000000002</c:v>
                </c:pt>
                <c:pt idx="23">
                  <c:v>-0.3254416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56-4762-8818-74CE893330BF}"/>
            </c:ext>
          </c:extLst>
        </c:ser>
        <c:ser>
          <c:idx val="5"/>
          <c:order val="2"/>
          <c:spPr>
            <a:ln w="25400">
              <a:noFill/>
            </a:ln>
          </c:spPr>
          <c:marker>
            <c:symbol val="none"/>
          </c:marker>
          <c:cat>
            <c:strRef>
              <c:f>figuur!$A$2:$A$25</c:f>
              <c:strCache>
                <c:ptCount val="24"/>
                <c:pt idx="0">
                  <c:v>Anesthesiologie</c:v>
                </c:pt>
                <c:pt idx="1">
                  <c:v>Cardiologie</c:v>
                </c:pt>
                <c:pt idx="2">
                  <c:v>Cardiothoraxchirurgie</c:v>
                </c:pt>
                <c:pt idx="3">
                  <c:v>Dermatologie</c:v>
                </c:pt>
                <c:pt idx="4">
                  <c:v>Heelkunde</c:v>
                </c:pt>
                <c:pt idx="5">
                  <c:v>Interne geneeskunde</c:v>
                </c:pt>
                <c:pt idx="6">
                  <c:v>KNO</c:v>
                </c:pt>
                <c:pt idx="7">
                  <c:v>Kindergeneeskunde</c:v>
                </c:pt>
                <c:pt idx="8">
                  <c:v>Klinische geriatrie</c:v>
                </c:pt>
                <c:pt idx="9">
                  <c:v>Longgeneeskunde</c:v>
                </c:pt>
                <c:pt idx="10">
                  <c:v>MDL</c:v>
                </c:pt>
                <c:pt idx="11">
                  <c:v>Neurochirurgie</c:v>
                </c:pt>
                <c:pt idx="12">
                  <c:v>Neurologie</c:v>
                </c:pt>
                <c:pt idx="13">
                  <c:v>Obstetrie</c:v>
                </c:pt>
                <c:pt idx="14">
                  <c:v>Oogheelkunde</c:v>
                </c:pt>
                <c:pt idx="15">
                  <c:v>Orthopedie</c:v>
                </c:pt>
                <c:pt idx="16">
                  <c:v>Plastische chirurgie</c:v>
                </c:pt>
                <c:pt idx="17">
                  <c:v>Psychiatrie</c:v>
                </c:pt>
                <c:pt idx="18">
                  <c:v>Radiologie</c:v>
                </c:pt>
                <c:pt idx="19">
                  <c:v>Radiotherapie</c:v>
                </c:pt>
                <c:pt idx="20">
                  <c:v>Reumatologie</c:v>
                </c:pt>
                <c:pt idx="21">
                  <c:v>Urologie</c:v>
                </c:pt>
                <c:pt idx="22">
                  <c:v>Allergologie</c:v>
                </c:pt>
                <c:pt idx="23">
                  <c:v>Nucleaire geneeskunde</c:v>
                </c:pt>
              </c:strCache>
            </c:strRef>
          </c:cat>
          <c:val>
            <c:numRef>
              <c:f>figuur!$G$2:$G$25</c:f>
              <c:numCache>
                <c:formatCode>General</c:formatCode>
                <c:ptCount val="24"/>
                <c:pt idx="0">
                  <c:v>-0.10634</c:v>
                </c:pt>
                <c:pt idx="1">
                  <c:v>1.9939999999999999E-2</c:v>
                </c:pt>
                <c:pt idx="2">
                  <c:v>8.1799999999999998E-3</c:v>
                </c:pt>
                <c:pt idx="3">
                  <c:v>6.1900000000000002E-3</c:v>
                </c:pt>
                <c:pt idx="4">
                  <c:v>-1.1209999999999999E-2</c:v>
                </c:pt>
                <c:pt idx="5">
                  <c:v>1.7919999999999998E-2</c:v>
                </c:pt>
                <c:pt idx="6">
                  <c:v>2.0840000000000001E-2</c:v>
                </c:pt>
                <c:pt idx="7">
                  <c:v>1.9230000000000001E-2</c:v>
                </c:pt>
                <c:pt idx="8">
                  <c:v>4.4580000000000002E-2</c:v>
                </c:pt>
                <c:pt idx="9">
                  <c:v>2.5020000000000001E-2</c:v>
                </c:pt>
                <c:pt idx="10">
                  <c:v>3.7740000000000003E-2</c:v>
                </c:pt>
                <c:pt idx="11">
                  <c:v>5.9859999999999997E-2</c:v>
                </c:pt>
                <c:pt idx="12">
                  <c:v>1.7350000000000001E-2</c:v>
                </c:pt>
                <c:pt idx="13">
                  <c:v>8.3899999999999999E-3</c:v>
                </c:pt>
                <c:pt idx="14">
                  <c:v>-4.7400000000000003E-3</c:v>
                </c:pt>
                <c:pt idx="15">
                  <c:v>1.005E-2</c:v>
                </c:pt>
                <c:pt idx="16">
                  <c:v>6.8540000000000004E-2</c:v>
                </c:pt>
                <c:pt idx="17">
                  <c:v>4.0340000000000001E-2</c:v>
                </c:pt>
                <c:pt idx="18">
                  <c:v>-2.163E-2</c:v>
                </c:pt>
                <c:pt idx="19">
                  <c:v>6.7159999999999997E-2</c:v>
                </c:pt>
                <c:pt idx="20">
                  <c:v>2.5700000000000001E-2</c:v>
                </c:pt>
                <c:pt idx="21">
                  <c:v>2.0820000000000002E-2</c:v>
                </c:pt>
                <c:pt idx="22">
                  <c:v>-7.2160000000000002E-2</c:v>
                </c:pt>
                <c:pt idx="23">
                  <c:v>-7.0230000000000001E-2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56-4762-8818-74CE893330BF}"/>
            </c:ext>
          </c:extLst>
        </c:ser>
        <c:ser>
          <c:idx val="0"/>
          <c:order val="3"/>
          <c:spPr>
            <a:ln w="25400" cap="rnd">
              <a:noFill/>
              <a:round/>
            </a:ln>
            <a:effectLst/>
          </c:spPr>
          <c:marker>
            <c:symbol val="none"/>
          </c:marker>
          <c:cat>
            <c:strRef>
              <c:f>figuur!$A$2:$A$25</c:f>
              <c:strCache>
                <c:ptCount val="24"/>
                <c:pt idx="0">
                  <c:v>Anesthesiologie</c:v>
                </c:pt>
                <c:pt idx="1">
                  <c:v>Cardiologie</c:v>
                </c:pt>
                <c:pt idx="2">
                  <c:v>Cardiothoraxchirurgie</c:v>
                </c:pt>
                <c:pt idx="3">
                  <c:v>Dermatologie</c:v>
                </c:pt>
                <c:pt idx="4">
                  <c:v>Heelkunde</c:v>
                </c:pt>
                <c:pt idx="5">
                  <c:v>Interne geneeskunde</c:v>
                </c:pt>
                <c:pt idx="6">
                  <c:v>KNO</c:v>
                </c:pt>
                <c:pt idx="7">
                  <c:v>Kindergeneeskunde</c:v>
                </c:pt>
                <c:pt idx="8">
                  <c:v>Klinische geriatrie</c:v>
                </c:pt>
                <c:pt idx="9">
                  <c:v>Longgeneeskunde</c:v>
                </c:pt>
                <c:pt idx="10">
                  <c:v>MDL</c:v>
                </c:pt>
                <c:pt idx="11">
                  <c:v>Neurochirurgie</c:v>
                </c:pt>
                <c:pt idx="12">
                  <c:v>Neurologie</c:v>
                </c:pt>
                <c:pt idx="13">
                  <c:v>Obstetrie</c:v>
                </c:pt>
                <c:pt idx="14">
                  <c:v>Oogheelkunde</c:v>
                </c:pt>
                <c:pt idx="15">
                  <c:v>Orthopedie</c:v>
                </c:pt>
                <c:pt idx="16">
                  <c:v>Plastische chirurgie</c:v>
                </c:pt>
                <c:pt idx="17">
                  <c:v>Psychiatrie</c:v>
                </c:pt>
                <c:pt idx="18">
                  <c:v>Radiologie</c:v>
                </c:pt>
                <c:pt idx="19">
                  <c:v>Radiotherapie</c:v>
                </c:pt>
                <c:pt idx="20">
                  <c:v>Reumatologie</c:v>
                </c:pt>
                <c:pt idx="21">
                  <c:v>Urologie</c:v>
                </c:pt>
                <c:pt idx="22">
                  <c:v>Allergologie</c:v>
                </c:pt>
                <c:pt idx="23">
                  <c:v>Nucleaire geneeskunde</c:v>
                </c:pt>
              </c:strCache>
            </c:strRef>
          </c:cat>
          <c:val>
            <c:numRef>
              <c:f>figuur!$E$2:$E$25</c:f>
              <c:numCache>
                <c:formatCode>General</c:formatCode>
                <c:ptCount val="24"/>
                <c:pt idx="0">
                  <c:v>-7.9370400000000008E-2</c:v>
                </c:pt>
                <c:pt idx="1">
                  <c:v>4.3283599999999998E-2</c:v>
                </c:pt>
                <c:pt idx="2">
                  <c:v>7.9465199999999986E-2</c:v>
                </c:pt>
                <c:pt idx="3">
                  <c:v>2.9416000000000001E-2</c:v>
                </c:pt>
                <c:pt idx="4">
                  <c:v>1.51912E-2</c:v>
                </c:pt>
                <c:pt idx="5">
                  <c:v>4.6790799999999994E-2</c:v>
                </c:pt>
                <c:pt idx="6">
                  <c:v>4.3948399999999999E-2</c:v>
                </c:pt>
                <c:pt idx="7">
                  <c:v>4.4337600000000005E-2</c:v>
                </c:pt>
                <c:pt idx="8">
                  <c:v>8.7406000000000011E-2</c:v>
                </c:pt>
                <c:pt idx="9">
                  <c:v>4.5482399999999999E-2</c:v>
                </c:pt>
                <c:pt idx="10">
                  <c:v>6.7002800000000001E-2</c:v>
                </c:pt>
                <c:pt idx="11">
                  <c:v>0.1151908</c:v>
                </c:pt>
                <c:pt idx="12">
                  <c:v>3.8537600000000005E-2</c:v>
                </c:pt>
                <c:pt idx="13">
                  <c:v>3.0831999999999998E-2</c:v>
                </c:pt>
                <c:pt idx="14">
                  <c:v>2.0171600000000001E-2</c:v>
                </c:pt>
                <c:pt idx="15">
                  <c:v>2.9199199999999998E-2</c:v>
                </c:pt>
                <c:pt idx="16">
                  <c:v>9.7116800000000003E-2</c:v>
                </c:pt>
                <c:pt idx="17">
                  <c:v>0.12385560000000001</c:v>
                </c:pt>
                <c:pt idx="18">
                  <c:v>0.27191919999999997</c:v>
                </c:pt>
                <c:pt idx="19">
                  <c:v>0.14771599999999999</c:v>
                </c:pt>
                <c:pt idx="20">
                  <c:v>5.5158800000000001E-2</c:v>
                </c:pt>
                <c:pt idx="21">
                  <c:v>4.0870799999999999E-2</c:v>
                </c:pt>
                <c:pt idx="22">
                  <c:v>6.441280000000002E-2</c:v>
                </c:pt>
                <c:pt idx="23">
                  <c:v>0.18498159999999997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56-4762-8818-74CE893330BF}"/>
            </c:ext>
          </c:extLst>
        </c:ser>
        <c:ser>
          <c:idx val="1"/>
          <c:order val="4"/>
          <c:spPr>
            <a:ln w="25400" cap="rnd">
              <a:noFill/>
              <a:round/>
            </a:ln>
            <a:effectLst/>
          </c:spPr>
          <c:marker>
            <c:symbol val="none"/>
          </c:marker>
          <c:cat>
            <c:strRef>
              <c:f>figuur!$A$2:$A$25</c:f>
              <c:strCache>
                <c:ptCount val="24"/>
                <c:pt idx="0">
                  <c:v>Anesthesiologie</c:v>
                </c:pt>
                <c:pt idx="1">
                  <c:v>Cardiologie</c:v>
                </c:pt>
                <c:pt idx="2">
                  <c:v>Cardiothoraxchirurgie</c:v>
                </c:pt>
                <c:pt idx="3">
                  <c:v>Dermatologie</c:v>
                </c:pt>
                <c:pt idx="4">
                  <c:v>Heelkunde</c:v>
                </c:pt>
                <c:pt idx="5">
                  <c:v>Interne geneeskunde</c:v>
                </c:pt>
                <c:pt idx="6">
                  <c:v>KNO</c:v>
                </c:pt>
                <c:pt idx="7">
                  <c:v>Kindergeneeskunde</c:v>
                </c:pt>
                <c:pt idx="8">
                  <c:v>Klinische geriatrie</c:v>
                </c:pt>
                <c:pt idx="9">
                  <c:v>Longgeneeskunde</c:v>
                </c:pt>
                <c:pt idx="10">
                  <c:v>MDL</c:v>
                </c:pt>
                <c:pt idx="11">
                  <c:v>Neurochirurgie</c:v>
                </c:pt>
                <c:pt idx="12">
                  <c:v>Neurologie</c:v>
                </c:pt>
                <c:pt idx="13">
                  <c:v>Obstetrie</c:v>
                </c:pt>
                <c:pt idx="14">
                  <c:v>Oogheelkunde</c:v>
                </c:pt>
                <c:pt idx="15">
                  <c:v>Orthopedie</c:v>
                </c:pt>
                <c:pt idx="16">
                  <c:v>Plastische chirurgie</c:v>
                </c:pt>
                <c:pt idx="17">
                  <c:v>Psychiatrie</c:v>
                </c:pt>
                <c:pt idx="18">
                  <c:v>Radiologie</c:v>
                </c:pt>
                <c:pt idx="19">
                  <c:v>Radiotherapie</c:v>
                </c:pt>
                <c:pt idx="20">
                  <c:v>Reumatologie</c:v>
                </c:pt>
                <c:pt idx="21">
                  <c:v>Urologie</c:v>
                </c:pt>
                <c:pt idx="22">
                  <c:v>Allergologie</c:v>
                </c:pt>
                <c:pt idx="23">
                  <c:v>Nucleaire geneeskunde</c:v>
                </c:pt>
              </c:strCache>
            </c:strRef>
          </c:cat>
          <c:val>
            <c:numRef>
              <c:f>figuur!$F$2:$F$25</c:f>
              <c:numCache>
                <c:formatCode>General</c:formatCode>
                <c:ptCount val="24"/>
                <c:pt idx="0">
                  <c:v>-0.1333096</c:v>
                </c:pt>
                <c:pt idx="1">
                  <c:v>-3.4035999999999997E-3</c:v>
                </c:pt>
                <c:pt idx="2">
                  <c:v>-6.31052E-2</c:v>
                </c:pt>
                <c:pt idx="3">
                  <c:v>-1.7035999999999999E-2</c:v>
                </c:pt>
                <c:pt idx="4">
                  <c:v>-3.7611199999999997E-2</c:v>
                </c:pt>
                <c:pt idx="5">
                  <c:v>-1.09508E-2</c:v>
                </c:pt>
                <c:pt idx="6">
                  <c:v>-2.2684000000000003E-3</c:v>
                </c:pt>
                <c:pt idx="7">
                  <c:v>-5.8776000000000002E-3</c:v>
                </c:pt>
                <c:pt idx="8">
                  <c:v>1.7539999999999986E-3</c:v>
                </c:pt>
                <c:pt idx="9">
                  <c:v>4.5576000000000019E-3</c:v>
                </c:pt>
                <c:pt idx="10">
                  <c:v>8.4772000000000007E-3</c:v>
                </c:pt>
                <c:pt idx="11">
                  <c:v>4.5291999999999971E-3</c:v>
                </c:pt>
                <c:pt idx="12">
                  <c:v>-3.8376E-3</c:v>
                </c:pt>
                <c:pt idx="13">
                  <c:v>-1.4052E-2</c:v>
                </c:pt>
                <c:pt idx="14">
                  <c:v>-2.9651600000000004E-2</c:v>
                </c:pt>
                <c:pt idx="15">
                  <c:v>-9.0991999999999983E-3</c:v>
                </c:pt>
                <c:pt idx="16">
                  <c:v>3.9963200000000004E-2</c:v>
                </c:pt>
                <c:pt idx="17">
                  <c:v>-4.3175600000000008E-2</c:v>
                </c:pt>
                <c:pt idx="18">
                  <c:v>-0.31517919999999994</c:v>
                </c:pt>
                <c:pt idx="19">
                  <c:v>-1.3395999999999991E-2</c:v>
                </c:pt>
                <c:pt idx="20">
                  <c:v>-3.7587999999999996E-3</c:v>
                </c:pt>
                <c:pt idx="21">
                  <c:v>7.692000000000046E-4</c:v>
                </c:pt>
                <c:pt idx="22">
                  <c:v>-0.20873280000000002</c:v>
                </c:pt>
                <c:pt idx="23">
                  <c:v>-0.3254416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F56-4762-8818-74CE893330BF}"/>
            </c:ext>
          </c:extLst>
        </c:ser>
        <c:ser>
          <c:idx val="2"/>
          <c:order val="5"/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cat>
            <c:strRef>
              <c:f>figuur!$A$2:$A$25</c:f>
              <c:strCache>
                <c:ptCount val="24"/>
                <c:pt idx="0">
                  <c:v>Anesthesiologie</c:v>
                </c:pt>
                <c:pt idx="1">
                  <c:v>Cardiologie</c:v>
                </c:pt>
                <c:pt idx="2">
                  <c:v>Cardiothoraxchirurgie</c:v>
                </c:pt>
                <c:pt idx="3">
                  <c:v>Dermatologie</c:v>
                </c:pt>
                <c:pt idx="4">
                  <c:v>Heelkunde</c:v>
                </c:pt>
                <c:pt idx="5">
                  <c:v>Interne geneeskunde</c:v>
                </c:pt>
                <c:pt idx="6">
                  <c:v>KNO</c:v>
                </c:pt>
                <c:pt idx="7">
                  <c:v>Kindergeneeskunde</c:v>
                </c:pt>
                <c:pt idx="8">
                  <c:v>Klinische geriatrie</c:v>
                </c:pt>
                <c:pt idx="9">
                  <c:v>Longgeneeskunde</c:v>
                </c:pt>
                <c:pt idx="10">
                  <c:v>MDL</c:v>
                </c:pt>
                <c:pt idx="11">
                  <c:v>Neurochirurgie</c:v>
                </c:pt>
                <c:pt idx="12">
                  <c:v>Neurologie</c:v>
                </c:pt>
                <c:pt idx="13">
                  <c:v>Obstetrie</c:v>
                </c:pt>
                <c:pt idx="14">
                  <c:v>Oogheelkunde</c:v>
                </c:pt>
                <c:pt idx="15">
                  <c:v>Orthopedie</c:v>
                </c:pt>
                <c:pt idx="16">
                  <c:v>Plastische chirurgie</c:v>
                </c:pt>
                <c:pt idx="17">
                  <c:v>Psychiatrie</c:v>
                </c:pt>
                <c:pt idx="18">
                  <c:v>Radiologie</c:v>
                </c:pt>
                <c:pt idx="19">
                  <c:v>Radiotherapie</c:v>
                </c:pt>
                <c:pt idx="20">
                  <c:v>Reumatologie</c:v>
                </c:pt>
                <c:pt idx="21">
                  <c:v>Urologie</c:v>
                </c:pt>
                <c:pt idx="22">
                  <c:v>Allergologie</c:v>
                </c:pt>
                <c:pt idx="23">
                  <c:v>Nucleaire geneeskunde</c:v>
                </c:pt>
              </c:strCache>
            </c:strRef>
          </c:cat>
          <c:val>
            <c:numRef>
              <c:f>figuur!$G$2:$G$25</c:f>
              <c:numCache>
                <c:formatCode>General</c:formatCode>
                <c:ptCount val="24"/>
                <c:pt idx="0">
                  <c:v>-0.10634</c:v>
                </c:pt>
                <c:pt idx="1">
                  <c:v>1.9939999999999999E-2</c:v>
                </c:pt>
                <c:pt idx="2">
                  <c:v>8.1799999999999998E-3</c:v>
                </c:pt>
                <c:pt idx="3">
                  <c:v>6.1900000000000002E-3</c:v>
                </c:pt>
                <c:pt idx="4">
                  <c:v>-1.1209999999999999E-2</c:v>
                </c:pt>
                <c:pt idx="5">
                  <c:v>1.7919999999999998E-2</c:v>
                </c:pt>
                <c:pt idx="6">
                  <c:v>2.0840000000000001E-2</c:v>
                </c:pt>
                <c:pt idx="7">
                  <c:v>1.9230000000000001E-2</c:v>
                </c:pt>
                <c:pt idx="8">
                  <c:v>4.4580000000000002E-2</c:v>
                </c:pt>
                <c:pt idx="9">
                  <c:v>2.5020000000000001E-2</c:v>
                </c:pt>
                <c:pt idx="10">
                  <c:v>3.7740000000000003E-2</c:v>
                </c:pt>
                <c:pt idx="11">
                  <c:v>5.9859999999999997E-2</c:v>
                </c:pt>
                <c:pt idx="12">
                  <c:v>1.7350000000000001E-2</c:v>
                </c:pt>
                <c:pt idx="13">
                  <c:v>8.3899999999999999E-3</c:v>
                </c:pt>
                <c:pt idx="14">
                  <c:v>-4.7400000000000003E-3</c:v>
                </c:pt>
                <c:pt idx="15">
                  <c:v>1.005E-2</c:v>
                </c:pt>
                <c:pt idx="16">
                  <c:v>6.8540000000000004E-2</c:v>
                </c:pt>
                <c:pt idx="17">
                  <c:v>4.0340000000000001E-2</c:v>
                </c:pt>
                <c:pt idx="18">
                  <c:v>-2.163E-2</c:v>
                </c:pt>
                <c:pt idx="19">
                  <c:v>6.7159999999999997E-2</c:v>
                </c:pt>
                <c:pt idx="20">
                  <c:v>2.5700000000000001E-2</c:v>
                </c:pt>
                <c:pt idx="21">
                  <c:v>2.0820000000000002E-2</c:v>
                </c:pt>
                <c:pt idx="22">
                  <c:v>-7.2160000000000002E-2</c:v>
                </c:pt>
                <c:pt idx="23">
                  <c:v>-7.0230000000000001E-2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F56-4762-8818-74CE89333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5400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hiLowLines>
        <c:axId val="486567264"/>
        <c:axId val="486570544"/>
      </c:stockChart>
      <c:catAx>
        <c:axId val="48656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35000"/>
                <a:lumOff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486570544"/>
        <c:crosses val="autoZero"/>
        <c:auto val="1"/>
        <c:lblAlgn val="ctr"/>
        <c:lblOffset val="100"/>
        <c:noMultiLvlLbl val="0"/>
      </c:catAx>
      <c:valAx>
        <c:axId val="48657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486567264"/>
        <c:crosses val="autoZero"/>
        <c:crossBetween val="between"/>
      </c:valAx>
    </c:plotArea>
    <c:plotVisOnly val="1"/>
    <c:dispBlanksAs val="gap"/>
    <c:showDLblsOverMax val="0"/>
    <c:extLst/>
  </c:chart>
  <c:spPr>
    <a:ln>
      <a:noFill/>
    </a:ln>
  </c:spPr>
  <c:txPr>
    <a:bodyPr/>
    <a:lstStyle/>
    <a:p>
      <a:pPr>
        <a:defRPr/>
      </a:pPr>
      <a:endParaRPr lang="nl-N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tockChart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none"/>
          </c:marker>
          <c:cat>
            <c:strRef>
              <c:f>figuur!$I$1:$I$3</c:f>
              <c:strCache>
                <c:ptCount val="3"/>
                <c:pt idx="0">
                  <c:v>Beschouwend</c:v>
                </c:pt>
                <c:pt idx="1">
                  <c:v>Snijdend</c:v>
                </c:pt>
                <c:pt idx="2">
                  <c:v>Ondersteunend</c:v>
                </c:pt>
              </c:strCache>
            </c:strRef>
          </c:cat>
          <c:val>
            <c:numRef>
              <c:f>figuur!$M$1:$M$3</c:f>
              <c:numCache>
                <c:formatCode>General</c:formatCode>
                <c:ptCount val="3"/>
                <c:pt idx="0">
                  <c:v>3.4945999999999998E-2</c:v>
                </c:pt>
                <c:pt idx="1">
                  <c:v>6.3596799999999995E-2</c:v>
                </c:pt>
                <c:pt idx="2">
                  <c:v>-5.7664400000000005E-2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67-4CF3-8F1A-02251F0C0CE1}"/>
            </c:ext>
          </c:extLst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none"/>
          </c:marker>
          <c:cat>
            <c:strRef>
              <c:f>figuur!$I$1:$I$3</c:f>
              <c:strCache>
                <c:ptCount val="3"/>
                <c:pt idx="0">
                  <c:v>Beschouwend</c:v>
                </c:pt>
                <c:pt idx="1">
                  <c:v>Snijdend</c:v>
                </c:pt>
                <c:pt idx="2">
                  <c:v>Ondersteunend</c:v>
                </c:pt>
              </c:strCache>
            </c:strRef>
          </c:cat>
          <c:val>
            <c:numRef>
              <c:f>figuur!$N$1:$N$3</c:f>
              <c:numCache>
                <c:formatCode>General</c:formatCode>
                <c:ptCount val="3"/>
                <c:pt idx="0">
                  <c:v>-3.8946000000000001E-2</c:v>
                </c:pt>
                <c:pt idx="1">
                  <c:v>8.4031999999999961E-3</c:v>
                </c:pt>
                <c:pt idx="2">
                  <c:v>-0.14433560000000001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67-4CF3-8F1A-02251F0C0CE1}"/>
            </c:ext>
          </c:extLst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cat>
            <c:strRef>
              <c:f>figuur!$I$1:$I$3</c:f>
              <c:strCache>
                <c:ptCount val="3"/>
                <c:pt idx="0">
                  <c:v>Beschouwend</c:v>
                </c:pt>
                <c:pt idx="1">
                  <c:v>Snijdend</c:v>
                </c:pt>
                <c:pt idx="2">
                  <c:v>Ondersteunend</c:v>
                </c:pt>
              </c:strCache>
            </c:strRef>
          </c:cat>
          <c:val>
            <c:numRef>
              <c:f>figuur!$O$1:$O$3</c:f>
              <c:numCache>
                <c:formatCode>General</c:formatCode>
                <c:ptCount val="3"/>
                <c:pt idx="0">
                  <c:v>-2E-3</c:v>
                </c:pt>
                <c:pt idx="1">
                  <c:v>3.5999999999999997E-2</c:v>
                </c:pt>
                <c:pt idx="2">
                  <c:v>-0.10100000000000001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67-4CF3-8F1A-02251F0C0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5400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hiLowLines>
        <c:axId val="805074912"/>
        <c:axId val="805082456"/>
      </c:stockChart>
      <c:catAx>
        <c:axId val="80507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35000"/>
                <a:lumOff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805082456"/>
        <c:crosses val="autoZero"/>
        <c:auto val="1"/>
        <c:lblAlgn val="ctr"/>
        <c:lblOffset val="100"/>
        <c:noMultiLvlLbl val="0"/>
      </c:catAx>
      <c:valAx>
        <c:axId val="805082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805074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nl-N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10000"/>
        </a:schemeClr>
      </a:solidFill>
      <a:ln w="28575">
        <a:solidFill>
          <a:schemeClr val="phClr"/>
        </a:solidFill>
      </a:ln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10000"/>
        </a:schemeClr>
      </a:solidFill>
      <a:ln w="28575">
        <a:solidFill>
          <a:schemeClr val="phClr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0F870-413C-40F5-BE2A-87EFF8013EB4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EA854-973A-4E3C-BE22-9EE892E62A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518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0E4CA-E37D-46D0-AC13-6CF2A9F9A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2C71E7-93E7-48CB-AAB8-B63A0291A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E0E64A-A535-48F4-B11A-8D1DC10B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0BF9ED-7D3D-40FE-9074-9AF7A574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924D45-DA95-4558-B175-84CB0032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053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71661-07FC-424F-85EC-323B4095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CBC5BAB-EFC3-49B3-891B-B4B9DDBD7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0660A1-F4E8-4DFA-9D7F-A8853179F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4D695C-56C1-4C97-97E5-7FECBB32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108E6A-08E6-4034-B521-707984E77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18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CAD7B76-4128-4197-ADC0-9A4EB7F47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30998E8-BC54-494D-BB21-2C7E2C7D0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8804BE-EAD4-49B5-BDC5-97FC0D024A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A88FBD-2AEF-4F2A-B969-0E34D4CD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8C5E49-DF23-43FF-8FFC-B60D7D37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4762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E0E64A-A535-48F4-B11A-8D1DC10B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0BF9ED-7D3D-40FE-9074-9AF7A574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924D45-DA95-4558-B175-84CB0032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96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18A0A3-9C0A-4D3D-8542-A91C73233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5377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AA85C4-7732-4C6B-B9CC-B9C86309A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5377"/>
                </a:solidFill>
              </a:defRPr>
            </a:lvl1pPr>
            <a:lvl2pPr>
              <a:defRPr>
                <a:solidFill>
                  <a:srgbClr val="335377"/>
                </a:solidFill>
              </a:defRPr>
            </a:lvl2pPr>
            <a:lvl3pPr>
              <a:defRPr>
                <a:solidFill>
                  <a:srgbClr val="335377"/>
                </a:solidFill>
              </a:defRPr>
            </a:lvl3pPr>
            <a:lvl4pPr>
              <a:defRPr>
                <a:solidFill>
                  <a:srgbClr val="335377"/>
                </a:solidFill>
              </a:defRPr>
            </a:lvl4pPr>
            <a:lvl5pPr>
              <a:defRPr>
                <a:solidFill>
                  <a:srgbClr val="335377"/>
                </a:solidFill>
              </a:defRPr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5BDD36-29D5-4EB0-A153-74DDF36A5A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959803-9CA3-4EBA-B25F-09544F43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4BE403-B8C9-410E-9C71-E4F89595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2EFF82-548B-4FA6-A92E-D57F7514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35377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AAF4D8-6B64-4370-8253-9618612A2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25EC62-EC8D-422E-8402-23290031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FBA5C4-A488-40FF-A5AA-AC084C5E7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A5A887C-597C-443C-9080-8206782C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06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E4445-4983-4B9A-B923-C898CBDD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FA5D97-5A4C-48A9-935F-D53895F6C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17839D-7265-47A0-9360-D102EB163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A33D14-5862-4A04-9B3B-F82E6189E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4FCA70-3161-4826-BFC2-A2DDAA78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D541BB-46CE-4C86-8732-F778102A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4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E1E2A9-9348-4E8E-9855-085CC5908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EC96296-3276-4CAE-977F-669022F19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D7ED25-27D9-4733-90A3-61F5D3222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F02531A-E8DF-4627-8BDD-C64925A97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8DDB65E-812A-4533-93DF-376BF407B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C4FA313-4202-4506-80EE-EAA1D9F7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906C8BE-8196-4326-8D76-C99D23A2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9037B90-2DE1-4472-A305-8C0B09709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09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595D6-4829-40D0-9AB9-D43AC5E45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00AB1A2-D28B-41CA-B981-FD485902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D44D96B-5A62-4303-B3F4-0435BFE0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5F77377-1780-4C79-9163-5E604E051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70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5FCBE02-5E53-4665-8C13-FCEB683B07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BBFC88A-AF5A-4AF1-8E2B-410FD45D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7791095-8993-4504-972C-C2B8E133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59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49F6C-7376-4841-85AB-61ABD3F70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D100A7-C18C-4DB1-8125-C409CAB58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B6FF62-2182-45A1-A94A-C96F36629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D99293-9CE2-4D44-86FD-4049A2591C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6169C5-0D11-4A09-9F8A-4E0622FF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62705EF-4485-41AC-9186-2E986D5C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44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66D42-1A31-4259-B0BE-79BC9EE0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7093C88-62A8-4056-9793-18A0C656D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F73CB3-C1B8-4437-8FB9-8907A185B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41A2B96-A75E-4887-8F1B-DC585B44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869A93-9D81-49AD-9A54-1D01ADF0F51E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09D34A-E815-4C23-A1C9-F2F9E3201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E5CC8B0-6B43-46AE-9537-BA3F9113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2700"/>
            <a:ext cx="2743200" cy="365125"/>
          </a:xfrm>
          <a:prstGeom prst="rect">
            <a:avLst/>
          </a:prstGeom>
        </p:spPr>
        <p:txBody>
          <a:bodyPr/>
          <a:lstStyle/>
          <a:p>
            <a:fld id="{3A904C30-9A30-4CF9-966C-BCAE0FA86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458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E1552DA-19DF-4DF6-98BC-75355E43F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4AF72AA-7E17-49A4-B17C-5AAA9CA4E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82A8C9D-CABD-43B5-9A2F-DF7A998C3887}"/>
              </a:ext>
            </a:extLst>
          </p:cNvPr>
          <p:cNvSpPr/>
          <p:nvPr userDrawn="1"/>
        </p:nvSpPr>
        <p:spPr>
          <a:xfrm>
            <a:off x="0" y="5673378"/>
            <a:ext cx="12192000" cy="484981"/>
          </a:xfrm>
          <a:prstGeom prst="rect">
            <a:avLst/>
          </a:prstGeom>
          <a:solidFill>
            <a:srgbClr val="E3B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2039917-BC8D-40E3-91A5-8B2687A72CD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975" y="6273453"/>
            <a:ext cx="3095625" cy="47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9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9C6CC8-1B7B-4F0C-9D7C-097B7B8CD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400" y="40640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nl-NL" sz="4800" dirty="0">
                <a:solidFill>
                  <a:srgbClr val="335377"/>
                </a:solidFill>
              </a:rPr>
              <a:t>Productiviteitsontwikkelingen bij medisch specialisten</a:t>
            </a:r>
            <a:br>
              <a:rPr lang="nl-NL" sz="4800" dirty="0">
                <a:solidFill>
                  <a:srgbClr val="335377"/>
                </a:solidFill>
              </a:rPr>
            </a:br>
            <a:r>
              <a:rPr lang="nl-NL" sz="2800" dirty="0">
                <a:solidFill>
                  <a:srgbClr val="E3B813"/>
                </a:solidFill>
              </a:rPr>
              <a:t>Kort overzicht model en resultaten</a:t>
            </a:r>
            <a:endParaRPr lang="nl-NL" sz="4800" dirty="0">
              <a:solidFill>
                <a:srgbClr val="E3B813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B4B1B4C-8FB8-4633-AAB0-69DD77400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400" y="2794000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endParaRPr lang="nl-NL" dirty="0"/>
          </a:p>
          <a:p>
            <a:pPr algn="l"/>
            <a:endParaRPr lang="nl-NL" dirty="0"/>
          </a:p>
          <a:p>
            <a:pPr algn="l"/>
            <a:r>
              <a:rPr lang="nl-NL" dirty="0">
                <a:solidFill>
                  <a:srgbClr val="335377"/>
                </a:solidFill>
              </a:rPr>
              <a:t>Jos Blank</a:t>
            </a:r>
          </a:p>
          <a:p>
            <a:pPr algn="l"/>
            <a:r>
              <a:rPr lang="nl-NL" dirty="0">
                <a:solidFill>
                  <a:srgbClr val="335377"/>
                </a:solidFill>
              </a:rPr>
              <a:t>Thomas Niaounakis</a:t>
            </a:r>
          </a:p>
        </p:txBody>
      </p:sp>
    </p:spTree>
    <p:extLst>
      <p:ext uri="{BB962C8B-B14F-4D97-AF65-F5344CB8AC3E}">
        <p14:creationId xmlns:p14="http://schemas.microsoft.com/office/powerpoint/2010/main" val="198315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88E93-E163-4844-B012-FC3AE972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model voor de vraag naar medisch specialisten</a:t>
            </a:r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7DC2A381-C682-4356-A18E-41672F21406B}"/>
              </a:ext>
            </a:extLst>
          </p:cNvPr>
          <p:cNvGrpSpPr/>
          <p:nvPr/>
        </p:nvGrpSpPr>
        <p:grpSpPr>
          <a:xfrm>
            <a:off x="6677675" y="2747551"/>
            <a:ext cx="2602250" cy="1362897"/>
            <a:chOff x="5134" y="1698153"/>
            <a:chExt cx="1591716" cy="955030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:a16="http://schemas.microsoft.com/office/drawing/2014/main" id="{65B85DD2-B4E7-487F-A87C-85A8502421AE}"/>
                </a:ext>
              </a:extLst>
            </p:cNvPr>
            <p:cNvSpPr/>
            <p:nvPr/>
          </p:nvSpPr>
          <p:spPr>
            <a:xfrm>
              <a:off x="5134" y="1698153"/>
              <a:ext cx="1591716" cy="955030"/>
            </a:xfrm>
            <a:prstGeom prst="roundRect">
              <a:avLst>
                <a:gd name="adj" fmla="val 10000"/>
              </a:avLst>
            </a:prstGeom>
            <a:solidFill>
              <a:srgbClr val="E3B81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hthoek: afgeronde hoeken 4">
              <a:extLst>
                <a:ext uri="{FF2B5EF4-FFF2-40B4-BE49-F238E27FC236}">
                  <a16:creationId xmlns:a16="http://schemas.microsoft.com/office/drawing/2014/main" id="{2C805750-BDC2-40F5-A667-DDD7CDDD56D2}"/>
                </a:ext>
              </a:extLst>
            </p:cNvPr>
            <p:cNvSpPr txBox="1"/>
            <p:nvPr/>
          </p:nvSpPr>
          <p:spPr>
            <a:xfrm>
              <a:off x="33106" y="1726125"/>
              <a:ext cx="1535772" cy="8990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500" b="0" kern="1200" dirty="0">
                  <a:solidFill>
                    <a:srgbClr val="335377"/>
                  </a:solidFill>
                </a:rPr>
                <a:t>Vraag naar </a:t>
              </a:r>
              <a:r>
                <a:rPr lang="nl-NL" sz="2500" b="0" kern="1200" dirty="0" err="1">
                  <a:solidFill>
                    <a:srgbClr val="335377"/>
                  </a:solidFill>
                </a:rPr>
                <a:t>FTE’s</a:t>
              </a:r>
              <a:r>
                <a:rPr lang="nl-NL" sz="2500" b="0" kern="1200" dirty="0">
                  <a:solidFill>
                    <a:srgbClr val="335377"/>
                  </a:solidFill>
                </a:rPr>
                <a:t> </a:t>
              </a:r>
              <a:r>
                <a:rPr lang="nl-NL" sz="2500" b="1" kern="1200" dirty="0">
                  <a:solidFill>
                    <a:srgbClr val="335377"/>
                  </a:solidFill>
                </a:rPr>
                <a:t>per specialisme</a:t>
              </a:r>
            </a:p>
          </p:txBody>
        </p:sp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4350B4DB-1E30-4152-B228-E7A1FF03A822}"/>
              </a:ext>
            </a:extLst>
          </p:cNvPr>
          <p:cNvGrpSpPr/>
          <p:nvPr/>
        </p:nvGrpSpPr>
        <p:grpSpPr>
          <a:xfrm>
            <a:off x="2341605" y="3011309"/>
            <a:ext cx="2631990" cy="955030"/>
            <a:chOff x="5134" y="1698153"/>
            <a:chExt cx="1591716" cy="95503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:a16="http://schemas.microsoft.com/office/drawing/2014/main" id="{33F5DC03-1046-4441-8855-D4B1FD923A21}"/>
                </a:ext>
              </a:extLst>
            </p:cNvPr>
            <p:cNvSpPr/>
            <p:nvPr/>
          </p:nvSpPr>
          <p:spPr>
            <a:xfrm>
              <a:off x="5134" y="1698153"/>
              <a:ext cx="1591716" cy="955030"/>
            </a:xfrm>
            <a:prstGeom prst="roundRect">
              <a:avLst>
                <a:gd name="adj" fmla="val 10000"/>
              </a:avLst>
            </a:prstGeom>
            <a:solidFill>
              <a:srgbClr val="E3B81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hthoek: afgeronde hoeken 4">
              <a:extLst>
                <a:ext uri="{FF2B5EF4-FFF2-40B4-BE49-F238E27FC236}">
                  <a16:creationId xmlns:a16="http://schemas.microsoft.com/office/drawing/2014/main" id="{C439E093-1D3D-41FD-B784-753608301908}"/>
                </a:ext>
              </a:extLst>
            </p:cNvPr>
            <p:cNvSpPr txBox="1"/>
            <p:nvPr/>
          </p:nvSpPr>
          <p:spPr>
            <a:xfrm>
              <a:off x="33106" y="1726125"/>
              <a:ext cx="1535772" cy="8990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500" b="0" kern="1200" dirty="0">
                  <a:solidFill>
                    <a:srgbClr val="335377"/>
                  </a:solidFill>
                </a:rPr>
                <a:t>Type ziekenhuis</a:t>
              </a:r>
            </a:p>
          </p:txBody>
        </p:sp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78D740D6-8757-4586-A273-3DBD14DEB946}"/>
              </a:ext>
            </a:extLst>
          </p:cNvPr>
          <p:cNvGrpSpPr/>
          <p:nvPr/>
        </p:nvGrpSpPr>
        <p:grpSpPr>
          <a:xfrm>
            <a:off x="2341605" y="1918446"/>
            <a:ext cx="2631990" cy="955030"/>
            <a:chOff x="5134" y="1698153"/>
            <a:chExt cx="1591716" cy="955030"/>
          </a:xfrm>
        </p:grpSpPr>
        <p:sp>
          <p:nvSpPr>
            <p:cNvPr id="15" name="Rechthoek: afgeronde hoeken 14">
              <a:extLst>
                <a:ext uri="{FF2B5EF4-FFF2-40B4-BE49-F238E27FC236}">
                  <a16:creationId xmlns:a16="http://schemas.microsoft.com/office/drawing/2014/main" id="{A1A0840E-7969-44BD-B561-7E434958809C}"/>
                </a:ext>
              </a:extLst>
            </p:cNvPr>
            <p:cNvSpPr/>
            <p:nvPr/>
          </p:nvSpPr>
          <p:spPr>
            <a:xfrm>
              <a:off x="5134" y="1698153"/>
              <a:ext cx="1591716" cy="955030"/>
            </a:xfrm>
            <a:prstGeom prst="roundRect">
              <a:avLst>
                <a:gd name="adj" fmla="val 10000"/>
              </a:avLst>
            </a:prstGeom>
            <a:solidFill>
              <a:srgbClr val="E3B81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hthoek: afgeronde hoeken 4">
              <a:extLst>
                <a:ext uri="{FF2B5EF4-FFF2-40B4-BE49-F238E27FC236}">
                  <a16:creationId xmlns:a16="http://schemas.microsoft.com/office/drawing/2014/main" id="{43E5394D-5149-43D4-BA9D-E20599AA171B}"/>
                </a:ext>
              </a:extLst>
            </p:cNvPr>
            <p:cNvSpPr txBox="1"/>
            <p:nvPr/>
          </p:nvSpPr>
          <p:spPr>
            <a:xfrm>
              <a:off x="33106" y="1726125"/>
              <a:ext cx="1535772" cy="8990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500" b="0" kern="1200" dirty="0">
                  <a:solidFill>
                    <a:srgbClr val="335377"/>
                  </a:solidFill>
                </a:rPr>
                <a:t>Productie</a:t>
              </a:r>
            </a:p>
          </p:txBody>
        </p:sp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F5B43C65-3B64-43DC-875E-0B0C4364E950}"/>
              </a:ext>
            </a:extLst>
          </p:cNvPr>
          <p:cNvGrpSpPr/>
          <p:nvPr/>
        </p:nvGrpSpPr>
        <p:grpSpPr>
          <a:xfrm>
            <a:off x="2341605" y="4123794"/>
            <a:ext cx="2631990" cy="955030"/>
            <a:chOff x="5134" y="1698153"/>
            <a:chExt cx="1591716" cy="955030"/>
          </a:xfrm>
        </p:grpSpPr>
        <p:sp>
          <p:nvSpPr>
            <p:cNvPr id="18" name="Rechthoek: afgeronde hoeken 17">
              <a:extLst>
                <a:ext uri="{FF2B5EF4-FFF2-40B4-BE49-F238E27FC236}">
                  <a16:creationId xmlns:a16="http://schemas.microsoft.com/office/drawing/2014/main" id="{0740E073-9102-4C24-B124-FB9C739FB2E3}"/>
                </a:ext>
              </a:extLst>
            </p:cNvPr>
            <p:cNvSpPr/>
            <p:nvPr/>
          </p:nvSpPr>
          <p:spPr>
            <a:xfrm>
              <a:off x="5134" y="1698153"/>
              <a:ext cx="1591716" cy="955030"/>
            </a:xfrm>
            <a:prstGeom prst="roundRect">
              <a:avLst>
                <a:gd name="adj" fmla="val 10000"/>
              </a:avLst>
            </a:prstGeom>
            <a:solidFill>
              <a:srgbClr val="E3B81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hthoek: afgeronde hoeken 4">
              <a:extLst>
                <a:ext uri="{FF2B5EF4-FFF2-40B4-BE49-F238E27FC236}">
                  <a16:creationId xmlns:a16="http://schemas.microsoft.com/office/drawing/2014/main" id="{9598D84D-EA25-49B6-BAD8-55A4DB7F9743}"/>
                </a:ext>
              </a:extLst>
            </p:cNvPr>
            <p:cNvSpPr txBox="1"/>
            <p:nvPr/>
          </p:nvSpPr>
          <p:spPr>
            <a:xfrm>
              <a:off x="33106" y="1726125"/>
              <a:ext cx="1535772" cy="8990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500" b="0" kern="1200" dirty="0">
                  <a:solidFill>
                    <a:srgbClr val="335377"/>
                  </a:solidFill>
                </a:rPr>
                <a:t>Productiviteit</a:t>
              </a:r>
              <a:br>
                <a:rPr lang="nl-NL" sz="2500" b="0" kern="1200" dirty="0">
                  <a:solidFill>
                    <a:srgbClr val="335377"/>
                  </a:solidFill>
                </a:rPr>
              </a:br>
              <a:r>
                <a:rPr lang="nl-NL" sz="2500" b="0" kern="1200" dirty="0">
                  <a:solidFill>
                    <a:srgbClr val="335377"/>
                  </a:solidFill>
                </a:rPr>
                <a:t>(autonome trend)</a:t>
              </a:r>
            </a:p>
          </p:txBody>
        </p:sp>
      </p:grpSp>
      <p:grpSp>
        <p:nvGrpSpPr>
          <p:cNvPr id="20" name="Groep 19">
            <a:extLst>
              <a:ext uri="{FF2B5EF4-FFF2-40B4-BE49-F238E27FC236}">
                <a16:creationId xmlns:a16="http://schemas.microsoft.com/office/drawing/2014/main" id="{44734DC5-C56D-4155-AEB8-AC7230E44FE3}"/>
              </a:ext>
            </a:extLst>
          </p:cNvPr>
          <p:cNvGrpSpPr/>
          <p:nvPr/>
        </p:nvGrpSpPr>
        <p:grpSpPr>
          <a:xfrm>
            <a:off x="5325762" y="2603442"/>
            <a:ext cx="808213" cy="394745"/>
            <a:chOff x="1756023" y="1978296"/>
            <a:chExt cx="337443" cy="394745"/>
          </a:xfrm>
        </p:grpSpPr>
        <p:sp>
          <p:nvSpPr>
            <p:cNvPr id="21" name="Pijl: rechts 20">
              <a:extLst>
                <a:ext uri="{FF2B5EF4-FFF2-40B4-BE49-F238E27FC236}">
                  <a16:creationId xmlns:a16="http://schemas.microsoft.com/office/drawing/2014/main" id="{74CF1473-C6C5-4799-9381-41CDD97BFFF3}"/>
                </a:ext>
              </a:extLst>
            </p:cNvPr>
            <p:cNvSpPr/>
            <p:nvPr/>
          </p:nvSpPr>
          <p:spPr>
            <a:xfrm>
              <a:off x="1756023" y="1978296"/>
              <a:ext cx="337443" cy="39474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335377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Pijl: rechts 4">
              <a:extLst>
                <a:ext uri="{FF2B5EF4-FFF2-40B4-BE49-F238E27FC236}">
                  <a16:creationId xmlns:a16="http://schemas.microsoft.com/office/drawing/2014/main" id="{9E35B58E-A91A-438A-8E37-2F9E83C9281D}"/>
                </a:ext>
              </a:extLst>
            </p:cNvPr>
            <p:cNvSpPr txBox="1"/>
            <p:nvPr/>
          </p:nvSpPr>
          <p:spPr>
            <a:xfrm>
              <a:off x="1756023" y="2057245"/>
              <a:ext cx="236210" cy="2368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600" kern="1200"/>
            </a:p>
          </p:txBody>
        </p:sp>
      </p:grpSp>
      <p:grpSp>
        <p:nvGrpSpPr>
          <p:cNvPr id="23" name="Groep 22">
            <a:extLst>
              <a:ext uri="{FF2B5EF4-FFF2-40B4-BE49-F238E27FC236}">
                <a16:creationId xmlns:a16="http://schemas.microsoft.com/office/drawing/2014/main" id="{8C9A02EF-FA8C-4B48-815D-51086D9ED3D2}"/>
              </a:ext>
            </a:extLst>
          </p:cNvPr>
          <p:cNvGrpSpPr/>
          <p:nvPr/>
        </p:nvGrpSpPr>
        <p:grpSpPr>
          <a:xfrm>
            <a:off x="5325762" y="3284890"/>
            <a:ext cx="808213" cy="394745"/>
            <a:chOff x="1756023" y="1978296"/>
            <a:chExt cx="337443" cy="394745"/>
          </a:xfrm>
        </p:grpSpPr>
        <p:sp>
          <p:nvSpPr>
            <p:cNvPr id="24" name="Pijl: rechts 23">
              <a:extLst>
                <a:ext uri="{FF2B5EF4-FFF2-40B4-BE49-F238E27FC236}">
                  <a16:creationId xmlns:a16="http://schemas.microsoft.com/office/drawing/2014/main" id="{B765C2D8-E387-499F-A4CC-0EA7C56D0CAA}"/>
                </a:ext>
              </a:extLst>
            </p:cNvPr>
            <p:cNvSpPr/>
            <p:nvPr/>
          </p:nvSpPr>
          <p:spPr>
            <a:xfrm>
              <a:off x="1756023" y="1978296"/>
              <a:ext cx="337443" cy="39474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335377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Pijl: rechts 4">
              <a:extLst>
                <a:ext uri="{FF2B5EF4-FFF2-40B4-BE49-F238E27FC236}">
                  <a16:creationId xmlns:a16="http://schemas.microsoft.com/office/drawing/2014/main" id="{72BE1AF3-B0D8-428D-B739-C87EEF00DBDE}"/>
                </a:ext>
              </a:extLst>
            </p:cNvPr>
            <p:cNvSpPr txBox="1"/>
            <p:nvPr/>
          </p:nvSpPr>
          <p:spPr>
            <a:xfrm>
              <a:off x="1756023" y="2057245"/>
              <a:ext cx="236210" cy="2368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600" kern="1200"/>
            </a:p>
          </p:txBody>
        </p:sp>
      </p:grpSp>
      <p:grpSp>
        <p:nvGrpSpPr>
          <p:cNvPr id="26" name="Groep 25">
            <a:extLst>
              <a:ext uri="{FF2B5EF4-FFF2-40B4-BE49-F238E27FC236}">
                <a16:creationId xmlns:a16="http://schemas.microsoft.com/office/drawing/2014/main" id="{D14ECEE1-336F-4819-BCAF-5ABEECC7F7D4}"/>
              </a:ext>
            </a:extLst>
          </p:cNvPr>
          <p:cNvGrpSpPr/>
          <p:nvPr/>
        </p:nvGrpSpPr>
        <p:grpSpPr>
          <a:xfrm>
            <a:off x="5325763" y="3966339"/>
            <a:ext cx="829868" cy="394745"/>
            <a:chOff x="1756023" y="1978296"/>
            <a:chExt cx="337443" cy="394745"/>
          </a:xfrm>
        </p:grpSpPr>
        <p:sp>
          <p:nvSpPr>
            <p:cNvPr id="27" name="Pijl: rechts 26">
              <a:extLst>
                <a:ext uri="{FF2B5EF4-FFF2-40B4-BE49-F238E27FC236}">
                  <a16:creationId xmlns:a16="http://schemas.microsoft.com/office/drawing/2014/main" id="{957FB774-23C8-4552-954C-9034E4A5312D}"/>
                </a:ext>
              </a:extLst>
            </p:cNvPr>
            <p:cNvSpPr/>
            <p:nvPr/>
          </p:nvSpPr>
          <p:spPr>
            <a:xfrm>
              <a:off x="1756023" y="1978296"/>
              <a:ext cx="337443" cy="39474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335377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Pijl: rechts 4">
              <a:extLst>
                <a:ext uri="{FF2B5EF4-FFF2-40B4-BE49-F238E27FC236}">
                  <a16:creationId xmlns:a16="http://schemas.microsoft.com/office/drawing/2014/main" id="{2A5DE6A4-6AFC-4416-931F-7FE7DC8E18C8}"/>
                </a:ext>
              </a:extLst>
            </p:cNvPr>
            <p:cNvSpPr txBox="1"/>
            <p:nvPr/>
          </p:nvSpPr>
          <p:spPr>
            <a:xfrm>
              <a:off x="1756023" y="2057245"/>
              <a:ext cx="236210" cy="2368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NL" sz="16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74925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BA9D3-4783-4B8D-9332-09BB483CF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091" y="165479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/>
              <a:t>Empirisch model</a:t>
            </a:r>
            <a:br>
              <a:rPr lang="nl-NL" sz="3600" dirty="0"/>
            </a:br>
            <a:r>
              <a:rPr lang="nl-NL" sz="3600" dirty="0"/>
              <a:t>Decompositie aantallen </a:t>
            </a:r>
            <a:r>
              <a:rPr lang="nl-NL" sz="3600" dirty="0" err="1"/>
              <a:t>FTE’s</a:t>
            </a:r>
            <a:r>
              <a:rPr lang="nl-NL" sz="3600" dirty="0"/>
              <a:t> </a:t>
            </a:r>
            <a:r>
              <a:rPr lang="nl-NL" sz="3600" b="1" dirty="0"/>
              <a:t>per specialisme </a:t>
            </a:r>
            <a:r>
              <a:rPr lang="nl-NL" sz="3600" dirty="0"/>
              <a:t>naar:</a:t>
            </a:r>
            <a:endParaRPr lang="nl-NL" sz="3600" b="1" dirty="0"/>
          </a:p>
        </p:txBody>
      </p:sp>
      <p:grpSp>
        <p:nvGrpSpPr>
          <p:cNvPr id="17" name="Group 19">
            <a:extLst>
              <a:ext uri="{FF2B5EF4-FFF2-40B4-BE49-F238E27FC236}">
                <a16:creationId xmlns:a16="http://schemas.microsoft.com/office/drawing/2014/main" id="{E3378CED-EE0F-490C-9C48-614CD77DF2C9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591466"/>
            <a:ext cx="8839201" cy="2794555"/>
            <a:chOff x="432" y="1535"/>
            <a:chExt cx="5373" cy="2706"/>
          </a:xfrm>
        </p:grpSpPr>
        <p:sp>
          <p:nvSpPr>
            <p:cNvPr id="18" name="AutoShape 3">
              <a:extLst>
                <a:ext uri="{FF2B5EF4-FFF2-40B4-BE49-F238E27FC236}">
                  <a16:creationId xmlns:a16="http://schemas.microsoft.com/office/drawing/2014/main" id="{2190D1F3-E00F-41FE-9866-9B661F5A81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140" y="828"/>
              <a:ext cx="299" cy="1714"/>
            </a:xfrm>
            <a:prstGeom prst="homePlate">
              <a:avLst>
                <a:gd name="adj" fmla="val 25000"/>
              </a:avLst>
            </a:prstGeom>
            <a:solidFill>
              <a:srgbClr val="E3B813"/>
            </a:solidFill>
            <a:ln w="6350">
              <a:solidFill>
                <a:srgbClr val="DDDDDD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777777"/>
              </a:outerShdw>
            </a:effectLst>
          </p:spPr>
          <p:txBody>
            <a:bodyPr wrap="none" lIns="72000" tIns="0" rIns="0" bIns="0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de-DE" sz="105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F3BDE62-6037-4E6B-B4F4-1201883FC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1946"/>
              <a:ext cx="1606" cy="229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Aantal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opnamen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specialisme</a:t>
              </a:r>
              <a:endParaRPr lang="de-DE" altLang="de-DE" sz="1400" b="1" dirty="0">
                <a:solidFill>
                  <a:srgbClr val="335377"/>
                </a:solidFill>
                <a:latin typeface="+mn-lt"/>
              </a:endParaRPr>
            </a:p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endParaRPr lang="de-DE" altLang="de-DE" sz="1400" b="1" dirty="0">
                <a:solidFill>
                  <a:srgbClr val="335377"/>
                </a:solidFill>
                <a:latin typeface="+mn-lt"/>
              </a:endParaRPr>
            </a:p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Aantal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opnamen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ziekenhuis</a:t>
              </a:r>
              <a:endParaRPr lang="de-DE" altLang="de-DE" sz="1400" b="1" dirty="0">
                <a:solidFill>
                  <a:srgbClr val="335377"/>
                </a:solidFill>
                <a:latin typeface="+mn-lt"/>
              </a:endParaRPr>
            </a:p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endParaRPr lang="de-DE" altLang="de-DE" sz="1400" b="1" dirty="0">
                <a:solidFill>
                  <a:srgbClr val="335377"/>
                </a:solidFill>
                <a:latin typeface="+mn-lt"/>
              </a:endParaRPr>
            </a:p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Stijging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productie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met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1%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leidt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tot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stijging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vraag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met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 1% 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  <a:sym typeface="Wingdings" panose="05000000000000000000" pitchFamily="2" charset="2"/>
                </a:rPr>
                <a:t>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  <a:sym typeface="Wingdings" panose="05000000000000000000" pitchFamily="2" charset="2"/>
                </a:rPr>
                <a:t>verschil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  <a:sym typeface="Wingdings" panose="05000000000000000000" pitchFamily="2" charset="2"/>
                </a:rPr>
                <a:t>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  <a:sym typeface="Wingdings" panose="05000000000000000000" pitchFamily="2" charset="2"/>
                </a:rPr>
                <a:t>is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  <a:sym typeface="Wingdings" panose="05000000000000000000" pitchFamily="2" charset="2"/>
                </a:rPr>
                <a:t>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  <a:sym typeface="Wingdings" panose="05000000000000000000" pitchFamily="2" charset="2"/>
                </a:rPr>
                <a:t>productiviteit</a:t>
              </a:r>
              <a:endParaRPr lang="de-DE" altLang="de-DE" sz="1400" dirty="0">
                <a:solidFill>
                  <a:srgbClr val="335377"/>
                </a:solidFill>
                <a:latin typeface="+mn-lt"/>
              </a:endParaRPr>
            </a:p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endParaRPr lang="de-DE" altLang="de-DE" sz="1400" b="1" dirty="0">
                <a:solidFill>
                  <a:srgbClr val="335377"/>
                </a:solidFill>
                <a:latin typeface="+mn-lt"/>
              </a:endParaRPr>
            </a:p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endParaRPr lang="de-DE" altLang="de-DE" sz="1400" dirty="0">
                <a:solidFill>
                  <a:srgbClr val="335377"/>
                </a:solidFill>
                <a:latin typeface="+mn-lt"/>
              </a:endParaRPr>
            </a:p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endParaRPr lang="de-DE" altLang="de-DE" sz="1400" dirty="0">
                <a:solidFill>
                  <a:srgbClr val="335377"/>
                </a:solidFill>
                <a:latin typeface="+mn-lt"/>
              </a:endParaRPr>
            </a:p>
            <a:p>
              <a:pPr marL="114300" marR="0" lvl="1" indent="-1127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8521700" algn="r"/>
                </a:tabLst>
                <a:defRPr/>
              </a:pPr>
              <a:endParaRPr kumimoji="1" lang="de-DE" altLang="de-DE" sz="1400" i="0" u="none" strike="noStrike" kern="1200" cap="none" spc="0" normalizeH="0" baseline="0" noProof="0" dirty="0">
                <a:ln>
                  <a:noFill/>
                </a:ln>
                <a:solidFill>
                  <a:srgbClr val="335377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Text Box 5">
              <a:extLst>
                <a:ext uri="{FF2B5EF4-FFF2-40B4-BE49-F238E27FC236}">
                  <a16:creationId xmlns:a16="http://schemas.microsoft.com/office/drawing/2014/main" id="{BFDE0E4C-F5BD-4A5B-BBF3-C492E148D7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" y="1548"/>
              <a:ext cx="1469" cy="25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335377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Productie</a:t>
              </a:r>
              <a:endPara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335377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2FFA8F06-EB16-4FD8-AF14-E11205EC1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890"/>
              <a:ext cx="1720" cy="1960"/>
            </a:xfrm>
            <a:prstGeom prst="rect">
              <a:avLst/>
            </a:prstGeom>
            <a:noFill/>
            <a:ln w="6350">
              <a:solidFill>
                <a:srgbClr val="002060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de-DE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2" name="AutoShape 7">
              <a:extLst>
                <a:ext uri="{FF2B5EF4-FFF2-40B4-BE49-F238E27FC236}">
                  <a16:creationId xmlns:a16="http://schemas.microsoft.com/office/drawing/2014/main" id="{C04B7F11-F4BC-4987-8968-801E5E31CE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66" y="827"/>
              <a:ext cx="299" cy="1715"/>
            </a:xfrm>
            <a:prstGeom prst="homePlate">
              <a:avLst>
                <a:gd name="adj" fmla="val 25000"/>
              </a:avLst>
            </a:prstGeom>
            <a:solidFill>
              <a:srgbClr val="E3B813"/>
            </a:solidFill>
            <a:ln w="6350">
              <a:solidFill>
                <a:srgbClr val="DDDDDD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777777"/>
              </a:outerShdw>
            </a:effectLst>
          </p:spPr>
          <p:txBody>
            <a:bodyPr wrap="none" lIns="72000" tIns="0" rIns="0" bIns="0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de-DE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4" name="Text Box 9">
              <a:extLst>
                <a:ext uri="{FF2B5EF4-FFF2-40B4-BE49-F238E27FC236}">
                  <a16:creationId xmlns:a16="http://schemas.microsoft.com/office/drawing/2014/main" id="{AB2D9B0C-1900-43E9-935F-1C0969D318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1569"/>
              <a:ext cx="1469" cy="20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dirty="0" err="1">
                  <a:solidFill>
                    <a:srgbClr val="335377"/>
                  </a:solidFill>
                  <a:latin typeface="+mj-lt"/>
                </a:rPr>
                <a:t>Casemix</a:t>
              </a:r>
              <a:endPara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335377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A9683FE8-FFA7-4A0B-AF22-67BA951A7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1890"/>
              <a:ext cx="1720" cy="1960"/>
            </a:xfrm>
            <a:prstGeom prst="rect">
              <a:avLst/>
            </a:prstGeom>
            <a:noFill/>
            <a:ln w="6350">
              <a:solidFill>
                <a:srgbClr val="002060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de-DE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" name="AutoShape 11">
              <a:extLst>
                <a:ext uri="{FF2B5EF4-FFF2-40B4-BE49-F238E27FC236}">
                  <a16:creationId xmlns:a16="http://schemas.microsoft.com/office/drawing/2014/main" id="{A5C28A21-0F24-4CEF-83AC-5F54D2796C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793" y="828"/>
              <a:ext cx="299" cy="1714"/>
            </a:xfrm>
            <a:prstGeom prst="homePlate">
              <a:avLst>
                <a:gd name="adj" fmla="val 25000"/>
              </a:avLst>
            </a:prstGeom>
            <a:solidFill>
              <a:srgbClr val="E3B813"/>
            </a:solidFill>
            <a:ln w="6350">
              <a:solidFill>
                <a:srgbClr val="DDDDDD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777777"/>
              </a:outerShdw>
            </a:effectLst>
          </p:spPr>
          <p:txBody>
            <a:bodyPr wrap="none" lIns="72000" tIns="0" rIns="0" bIns="0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de-DE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" name="Rectangle 12">
              <a:extLst>
                <a:ext uri="{FF2B5EF4-FFF2-40B4-BE49-F238E27FC236}">
                  <a16:creationId xmlns:a16="http://schemas.microsoft.com/office/drawing/2014/main" id="{92D6661F-EB7E-4297-9C2B-8359D6C5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1946"/>
              <a:ext cx="1607" cy="172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114300" lvl="1" indent="-112713" algn="l">
                <a:buFontTx/>
                <a:buChar char="•"/>
                <a:tabLst>
                  <a:tab pos="8521700" algn="r"/>
                </a:tabLst>
                <a:defRPr/>
              </a:pP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Autonome </a:t>
              </a:r>
              <a:r>
                <a:rPr lang="de-DE" altLang="de-DE" sz="1400" dirty="0" err="1">
                  <a:solidFill>
                    <a:srgbClr val="335377"/>
                  </a:solidFill>
                  <a:latin typeface="+mn-lt"/>
                </a:rPr>
                <a:t>trend</a:t>
              </a:r>
              <a:r>
                <a:rPr lang="de-DE" altLang="de-DE" sz="1400" dirty="0">
                  <a:solidFill>
                    <a:srgbClr val="335377"/>
                  </a:solidFill>
                  <a:latin typeface="+mn-lt"/>
                </a:rPr>
                <a:t>: </a:t>
              </a:r>
              <a:br>
                <a:rPr lang="de-DE" altLang="de-DE" sz="1400" dirty="0">
                  <a:solidFill>
                    <a:srgbClr val="335377"/>
                  </a:solidFill>
                  <a:latin typeface="+mn-lt"/>
                </a:rPr>
              </a:br>
              <a:br>
                <a:rPr lang="de-DE" altLang="de-DE" sz="1400" dirty="0">
                  <a:solidFill>
                    <a:srgbClr val="335377"/>
                  </a:solidFill>
                  <a:latin typeface="+mn-lt"/>
                </a:rPr>
              </a:b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De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gemiddelde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jaarlijkse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toe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-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of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afname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van de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inzet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van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personeel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bij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een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gelijkblijvende</a:t>
              </a:r>
              <a:r>
                <a:rPr lang="de-DE" altLang="de-DE" sz="1400" b="1" dirty="0">
                  <a:solidFill>
                    <a:srgbClr val="335377"/>
                  </a:solidFill>
                  <a:latin typeface="+mn-lt"/>
                </a:rPr>
                <a:t> </a:t>
              </a:r>
              <a:r>
                <a:rPr lang="de-DE" altLang="de-DE" sz="1400" b="1" dirty="0" err="1">
                  <a:solidFill>
                    <a:srgbClr val="335377"/>
                  </a:solidFill>
                  <a:latin typeface="+mn-lt"/>
                </a:rPr>
                <a:t>productie</a:t>
              </a:r>
              <a:endParaRPr lang="de-DE" altLang="de-DE" sz="1400" b="1" dirty="0">
                <a:solidFill>
                  <a:srgbClr val="335377"/>
                </a:solidFill>
                <a:latin typeface="+mn-lt"/>
              </a:endParaRPr>
            </a:p>
            <a:p>
              <a:pPr indent="-455613" algn="l">
                <a:buFont typeface="Arial" panose="020B0604020202020204" pitchFamily="34" charset="0"/>
                <a:buChar char="•"/>
                <a:tabLst>
                  <a:tab pos="8521700" algn="r"/>
                </a:tabLst>
                <a:defRPr/>
              </a:pPr>
              <a:endParaRPr lang="de-DE" altLang="de-DE" sz="1800" dirty="0">
                <a:solidFill>
                  <a:srgbClr val="335377"/>
                </a:solidFill>
                <a:latin typeface="+mn-lt"/>
              </a:endParaRPr>
            </a:p>
            <a:p>
              <a:pPr marL="571500" lvl="2" indent="-112713" algn="l">
                <a:buFontTx/>
                <a:buChar char="•"/>
                <a:tabLst>
                  <a:tab pos="8521700" algn="r"/>
                </a:tabLst>
                <a:defRPr/>
              </a:pPr>
              <a:endParaRPr lang="de-DE" altLang="de-DE" sz="1400" dirty="0">
                <a:solidFill>
                  <a:srgbClr val="335377"/>
                </a:solidFill>
                <a:latin typeface="+mn-lt"/>
              </a:endParaRPr>
            </a:p>
          </p:txBody>
        </p:sp>
        <p:sp>
          <p:nvSpPr>
            <p:cNvPr id="28" name="Text Box 13">
              <a:extLst>
                <a:ext uri="{FF2B5EF4-FFF2-40B4-BE49-F238E27FC236}">
                  <a16:creationId xmlns:a16="http://schemas.microsoft.com/office/drawing/2014/main" id="{9C8B908F-AEE8-4A07-AE49-0FF9A3F80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9" y="1550"/>
              <a:ext cx="1469" cy="25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335377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Autonome </a:t>
              </a:r>
              <a:r>
                <a:rPr kumimoji="0" lang="de-DE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335377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trend</a:t>
              </a:r>
              <a:endPara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335377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9" name="Rectangle 14">
              <a:extLst>
                <a:ext uri="{FF2B5EF4-FFF2-40B4-BE49-F238E27FC236}">
                  <a16:creationId xmlns:a16="http://schemas.microsoft.com/office/drawing/2014/main" id="{28C811EE-8063-4A82-98B7-0D20489A9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3" y="1890"/>
              <a:ext cx="1722" cy="1960"/>
            </a:xfrm>
            <a:prstGeom prst="rect">
              <a:avLst/>
            </a:prstGeom>
            <a:noFill/>
            <a:ln w="6350">
              <a:solidFill>
                <a:srgbClr val="002060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de-DE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30" name="Rectangle 4">
            <a:extLst>
              <a:ext uri="{FF2B5EF4-FFF2-40B4-BE49-F238E27FC236}">
                <a16:creationId xmlns:a16="http://schemas.microsoft.com/office/drawing/2014/main" id="{D86E61B0-5410-4CCC-B365-733FFCA27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0037" y="1944023"/>
            <a:ext cx="2642054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114300" marR="0" lvl="1" indent="-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21700" algn="r"/>
              </a:tabLst>
              <a:defRPr/>
            </a:pPr>
            <a:r>
              <a:rPr lang="de-DE" altLang="de-DE" sz="1400" dirty="0">
                <a:solidFill>
                  <a:srgbClr val="335377"/>
                </a:solidFill>
                <a:latin typeface="+mn-lt"/>
              </a:rPr>
              <a:t>Type </a:t>
            </a:r>
            <a:r>
              <a:rPr lang="de-DE" altLang="de-DE" sz="1400" dirty="0" err="1">
                <a:solidFill>
                  <a:srgbClr val="335377"/>
                </a:solidFill>
                <a:latin typeface="+mn-lt"/>
              </a:rPr>
              <a:t>ziekenhuis</a:t>
            </a:r>
            <a:endParaRPr lang="de-DE" altLang="de-DE" sz="1400" b="1" dirty="0">
              <a:solidFill>
                <a:srgbClr val="335377"/>
              </a:solidFill>
              <a:latin typeface="+mn-lt"/>
            </a:endParaRPr>
          </a:p>
          <a:p>
            <a:pPr marL="114300" marR="0" lvl="1" indent="-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21700" algn="r"/>
              </a:tabLst>
              <a:defRPr/>
            </a:pPr>
            <a:endParaRPr lang="de-DE" altLang="de-DE" sz="1400" dirty="0">
              <a:solidFill>
                <a:srgbClr val="335377"/>
              </a:solidFill>
              <a:latin typeface="+mn-lt"/>
            </a:endParaRPr>
          </a:p>
          <a:p>
            <a:pPr marL="114300" marR="0" lvl="1" indent="-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21700" algn="r"/>
              </a:tabLst>
              <a:defRPr/>
            </a:pPr>
            <a:endParaRPr lang="de-DE" altLang="de-DE" sz="1400" dirty="0">
              <a:solidFill>
                <a:srgbClr val="335377"/>
              </a:solidFill>
              <a:latin typeface="+mn-lt"/>
            </a:endParaRPr>
          </a:p>
          <a:p>
            <a:pPr marL="114300" marR="0" lvl="1" indent="-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21700" algn="r"/>
              </a:tabLst>
              <a:defRPr/>
            </a:pPr>
            <a:endParaRPr lang="de-DE" altLang="de-DE" sz="1400" dirty="0">
              <a:solidFill>
                <a:srgbClr val="335377"/>
              </a:solidFill>
              <a:latin typeface="+mn-lt"/>
            </a:endParaRPr>
          </a:p>
          <a:p>
            <a:pPr marL="571500" lvl="2" indent="-112713" algn="l">
              <a:buFontTx/>
              <a:buChar char="•"/>
              <a:tabLst>
                <a:tab pos="8521700" algn="r"/>
              </a:tabLst>
              <a:defRPr/>
            </a:pPr>
            <a:endParaRPr lang="de-DE" altLang="de-DE" sz="1400" dirty="0">
              <a:solidFill>
                <a:srgbClr val="335377"/>
              </a:solidFill>
              <a:latin typeface="+mn-lt"/>
            </a:endParaRPr>
          </a:p>
          <a:p>
            <a:pPr marL="1587" lvl="1" algn="l">
              <a:tabLst>
                <a:tab pos="8521700" algn="r"/>
              </a:tabLst>
              <a:defRPr/>
            </a:pPr>
            <a:endParaRPr lang="de-DE" altLang="de-DE" sz="1400" dirty="0">
              <a:solidFill>
                <a:srgbClr val="335377"/>
              </a:solidFill>
              <a:latin typeface="+mn-lt"/>
            </a:endParaRPr>
          </a:p>
          <a:p>
            <a:pPr marL="114300" marR="0" lvl="1" indent="-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21700" algn="r"/>
              </a:tabLst>
              <a:defRPr/>
            </a:pPr>
            <a:endParaRPr lang="de-DE" altLang="de-DE" sz="1400" dirty="0">
              <a:solidFill>
                <a:srgbClr val="335377"/>
              </a:solidFill>
              <a:latin typeface="+mn-lt"/>
            </a:endParaRPr>
          </a:p>
          <a:p>
            <a:pPr marL="114300" marR="0" lvl="1" indent="-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21700" algn="r"/>
              </a:tabLst>
              <a:defRPr/>
            </a:pPr>
            <a:endParaRPr lang="de-DE" altLang="de-DE" sz="1400" dirty="0">
              <a:solidFill>
                <a:srgbClr val="335377"/>
              </a:solidFill>
              <a:latin typeface="+mn-lt"/>
            </a:endParaRPr>
          </a:p>
          <a:p>
            <a:pPr marL="114300" marR="0" lvl="1" indent="-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21700" algn="r"/>
              </a:tabLst>
              <a:defRPr/>
            </a:pPr>
            <a:endParaRPr lang="de-DE" altLang="de-DE" sz="1400" dirty="0">
              <a:solidFill>
                <a:srgbClr val="335377"/>
              </a:solidFill>
              <a:latin typeface="+mn-lt"/>
            </a:endParaRPr>
          </a:p>
          <a:p>
            <a:pPr marL="114300" marR="0" lvl="1" indent="-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521700" algn="r"/>
              </a:tabLst>
              <a:defRPr/>
            </a:pPr>
            <a:endParaRPr kumimoji="1" lang="de-DE" altLang="de-DE" sz="1400" i="0" u="none" strike="noStrike" kern="1200" cap="none" spc="0" normalizeH="0" baseline="0" noProof="0" dirty="0">
              <a:ln>
                <a:noFill/>
              </a:ln>
              <a:solidFill>
                <a:srgbClr val="33537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992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4808F-687F-4B4F-91EE-144FDBA9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Gegevens 1/2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6B5DB-A272-4539-B557-D9BD641D7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Gegevens afkomstig van DHD, individuele toestemming </a:t>
            </a:r>
            <a:r>
              <a:rPr lang="nl-NL" dirty="0" err="1"/>
              <a:t>ZKH’en</a:t>
            </a:r>
            <a:r>
              <a:rPr lang="nl-NL" dirty="0"/>
              <a:t> vereist</a:t>
            </a:r>
          </a:p>
          <a:p>
            <a:r>
              <a:rPr lang="nl-NL" dirty="0"/>
              <a:t>2007-2015</a:t>
            </a:r>
          </a:p>
          <a:p>
            <a:r>
              <a:rPr lang="nl-NL" dirty="0"/>
              <a:t>Productievariabelen uit LBZ, Personele inzet en beschrijvende gegevens uit EJZ</a:t>
            </a:r>
          </a:p>
          <a:p>
            <a:r>
              <a:rPr lang="nl-NL" dirty="0"/>
              <a:t>Nodige problemen:</a:t>
            </a:r>
          </a:p>
          <a:p>
            <a:pPr lvl="1"/>
            <a:r>
              <a:rPr lang="nl-NL" dirty="0"/>
              <a:t>Registratiebreuken</a:t>
            </a:r>
          </a:p>
          <a:p>
            <a:pPr lvl="1"/>
            <a:r>
              <a:rPr lang="nl-NL" dirty="0"/>
              <a:t>Definitiewijzigingen </a:t>
            </a:r>
          </a:p>
          <a:p>
            <a:pPr lvl="1"/>
            <a:r>
              <a:rPr lang="nl-NL" dirty="0"/>
              <a:t>Koppeling LBZ/EJZ</a:t>
            </a:r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542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84A59A-83FD-44A1-8C7D-61045B1F7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Gegevens 2/2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791229F-1A35-4170-8049-21869444E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773" y="2022518"/>
            <a:ext cx="4714875" cy="20669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9D484A4-45C3-4542-842B-6BA69F459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827" y="2139135"/>
            <a:ext cx="4724400" cy="23431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9CB2BF-AE1C-4AD9-B598-78DDCE512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4676" y="4459244"/>
            <a:ext cx="2276475" cy="942975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D3D81D02-4D44-4196-9B99-FCC410560914}"/>
              </a:ext>
            </a:extLst>
          </p:cNvPr>
          <p:cNvSpPr/>
          <p:nvPr/>
        </p:nvSpPr>
        <p:spPr>
          <a:xfrm>
            <a:off x="838200" y="1450622"/>
            <a:ext cx="429931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nl-NL" sz="2800" dirty="0">
                <a:solidFill>
                  <a:srgbClr val="335377"/>
                </a:solidFill>
              </a:rPr>
              <a:t>Geanalyseerde specialismen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5B05888-36C9-436B-8C98-9DA370D819FE}"/>
              </a:ext>
            </a:extLst>
          </p:cNvPr>
          <p:cNvSpPr/>
          <p:nvPr/>
        </p:nvSpPr>
        <p:spPr>
          <a:xfrm>
            <a:off x="6753983" y="1271205"/>
            <a:ext cx="4525726" cy="8679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nl-NL" sz="2800" dirty="0">
                <a:solidFill>
                  <a:srgbClr val="335377"/>
                </a:solidFill>
              </a:rPr>
              <a:t>Aantallen observaties </a:t>
            </a:r>
            <a:br>
              <a:rPr lang="nl-NL" sz="2800" dirty="0">
                <a:solidFill>
                  <a:srgbClr val="335377"/>
                </a:solidFill>
              </a:rPr>
            </a:br>
            <a:r>
              <a:rPr lang="nl-NL" sz="2800" dirty="0">
                <a:solidFill>
                  <a:srgbClr val="335377"/>
                </a:solidFill>
              </a:rPr>
              <a:t>per specialisme en per cluster</a:t>
            </a:r>
          </a:p>
        </p:txBody>
      </p:sp>
    </p:spTree>
    <p:extLst>
      <p:ext uri="{BB962C8B-B14F-4D97-AF65-F5344CB8AC3E}">
        <p14:creationId xmlns:p14="http://schemas.microsoft.com/office/powerpoint/2010/main" val="96777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B31ED-EF75-4CAF-963C-5F2A1112C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Resultaten (trendmatige groei inzet specialisten per gewogen opname)</a:t>
            </a:r>
          </a:p>
        </p:txBody>
      </p:sp>
      <p:graphicFrame>
        <p:nvGraphicFramePr>
          <p:cNvPr id="11" name="Grafiek 10">
            <a:extLst>
              <a:ext uri="{FF2B5EF4-FFF2-40B4-BE49-F238E27FC236}">
                <a16:creationId xmlns:a16="http://schemas.microsoft.com/office/drawing/2014/main" id="{959B904A-CE34-4E2D-965B-7657BA70B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558237"/>
              </p:ext>
            </p:extLst>
          </p:nvPr>
        </p:nvGraphicFramePr>
        <p:xfrm>
          <a:off x="479547" y="1622756"/>
          <a:ext cx="4918531" cy="3184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ek 12">
            <a:extLst>
              <a:ext uri="{FF2B5EF4-FFF2-40B4-BE49-F238E27FC236}">
                <a16:creationId xmlns:a16="http://schemas.microsoft.com/office/drawing/2014/main" id="{591CF303-698D-457F-BC36-E261EDF91D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9865794"/>
              </p:ext>
            </p:extLst>
          </p:nvPr>
        </p:nvGraphicFramePr>
        <p:xfrm>
          <a:off x="6106287" y="1562564"/>
          <a:ext cx="4539304" cy="296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969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AB6D0-10AD-4C2B-90C4-58E387C8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Belangrijkste conclusies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9DAAC6-3D9F-41F5-9BD7-D6CD2BAA5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Indicatie van trendmatige groei inzet specialisten per gewogen opname bij merendeel specialismen</a:t>
            </a:r>
          </a:p>
          <a:p>
            <a:endParaRPr lang="nl-NL" dirty="0"/>
          </a:p>
          <a:p>
            <a:r>
              <a:rPr lang="nl-NL" dirty="0"/>
              <a:t>Goede methode, slechte data</a:t>
            </a:r>
          </a:p>
          <a:p>
            <a:endParaRPr lang="nl-NL" dirty="0"/>
          </a:p>
          <a:p>
            <a:r>
              <a:rPr lang="nl-NL" dirty="0"/>
              <a:t>Verbetertraject kwaliteit gegevens of alternatieve strategie noodzakelijk voor toekomstig onderzoek</a:t>
            </a:r>
          </a:p>
        </p:txBody>
      </p:sp>
    </p:spTree>
    <p:extLst>
      <p:ext uri="{BB962C8B-B14F-4D97-AF65-F5344CB8AC3E}">
        <p14:creationId xmlns:p14="http://schemas.microsoft.com/office/powerpoint/2010/main" val="34286431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2276</TotalTime>
  <Words>135</Words>
  <Application>Microsoft Office PowerPoint</Application>
  <PresentationFormat>Breedbeeld</PresentationFormat>
  <Paragraphs>48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Productiviteitsontwikkelingen bij medisch specialisten Kort overzicht model en resultaten</vt:lpstr>
      <vt:lpstr>Een model voor de vraag naar medisch specialisten</vt:lpstr>
      <vt:lpstr>Empirisch model Decompositie aantallen FTE’s per specialisme naar:</vt:lpstr>
      <vt:lpstr>Gegevens 1/2</vt:lpstr>
      <vt:lpstr>Gegevens 2/2</vt:lpstr>
      <vt:lpstr>Resultaten (trendmatige groei inzet specialisten per gewogen opname)</vt:lpstr>
      <vt:lpstr>Belangrijkste conclusies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Niaounakis</dc:creator>
  <cp:lastModifiedBy>Jos Blank</cp:lastModifiedBy>
  <cp:revision>165</cp:revision>
  <dcterms:created xsi:type="dcterms:W3CDTF">2018-10-03T08:13:30Z</dcterms:created>
  <dcterms:modified xsi:type="dcterms:W3CDTF">2019-01-23T08:44:31Z</dcterms:modified>
</cp:coreProperties>
</file>