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12" r:id="rId3"/>
    <p:sldId id="321" r:id="rId4"/>
    <p:sldId id="323" r:id="rId5"/>
    <p:sldId id="311" r:id="rId6"/>
    <p:sldId id="279" r:id="rId7"/>
    <p:sldId id="282" r:id="rId8"/>
    <p:sldId id="281" r:id="rId9"/>
    <p:sldId id="273" r:id="rId10"/>
    <p:sldId id="278" r:id="rId11"/>
    <p:sldId id="319" r:id="rId12"/>
    <p:sldId id="313" r:id="rId13"/>
    <p:sldId id="314" r:id="rId14"/>
    <p:sldId id="267" r:id="rId15"/>
    <p:sldId id="297" r:id="rId16"/>
    <p:sldId id="305" r:id="rId17"/>
    <p:sldId id="274" r:id="rId18"/>
    <p:sldId id="268" r:id="rId19"/>
    <p:sldId id="310" r:id="rId20"/>
    <p:sldId id="258" r:id="rId21"/>
    <p:sldId id="320" r:id="rId22"/>
    <p:sldId id="322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5377"/>
    <a:srgbClr val="E3B813"/>
    <a:srgbClr val="314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91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114" y="4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niaounakis\Google%20Drive\IPSE-3%20Schijf\Projecten\IPSE1702\tekst\fig42%20GHZ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%20(IPSE%20Studies)\Lunchbijeenkomst\Map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59700118464254E-2"/>
          <c:y val="0.13120263195888118"/>
          <c:w val="0.91638146592907832"/>
          <c:h val="0.7440495612961159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335377"/>
            </a:solidFill>
            <a:ln>
              <a:noFill/>
            </a:ln>
            <a:effectLst/>
          </c:spPr>
          <c:invertIfNegative val="0"/>
          <c:cat>
            <c:numRef>
              <c:f>Sheet1!$A$2:$A$21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Sheet1!$M$2:$M$21</c:f>
              <c:numCache>
                <c:formatCode>General</c:formatCode>
                <c:ptCount val="20"/>
                <c:pt idx="0">
                  <c:v>1200</c:v>
                </c:pt>
                <c:pt idx="1">
                  <c:v>1333.018405753638</c:v>
                </c:pt>
                <c:pt idx="2">
                  <c:v>1440.2706191568111</c:v>
                </c:pt>
                <c:pt idx="3">
                  <c:v>1557.5528289152201</c:v>
                </c:pt>
                <c:pt idx="4">
                  <c:v>1616.3789661657761</c:v>
                </c:pt>
                <c:pt idx="5">
                  <c:v>1673.2797732918809</c:v>
                </c:pt>
                <c:pt idx="6">
                  <c:v>1820.6380636424431</c:v>
                </c:pt>
                <c:pt idx="7">
                  <c:v>2076.883061404048</c:v>
                </c:pt>
                <c:pt idx="8">
                  <c:v>2209.6873760112362</c:v>
                </c:pt>
                <c:pt idx="9">
                  <c:v>2451.8952468412549</c:v>
                </c:pt>
                <c:pt idx="10">
                  <c:v>2414.826681171216</c:v>
                </c:pt>
                <c:pt idx="11">
                  <c:v>2269.4302306881782</c:v>
                </c:pt>
                <c:pt idx="12">
                  <c:v>2583.737889848614</c:v>
                </c:pt>
                <c:pt idx="13">
                  <c:v>2660.684284480441</c:v>
                </c:pt>
                <c:pt idx="14">
                  <c:v>2489.4610404407499</c:v>
                </c:pt>
                <c:pt idx="15">
                  <c:v>2267.529488758039</c:v>
                </c:pt>
                <c:pt idx="16">
                  <c:v>2376.5123136559482</c:v>
                </c:pt>
                <c:pt idx="17">
                  <c:v>2348.3218246923839</c:v>
                </c:pt>
                <c:pt idx="18">
                  <c:v>2744.9706276633342</c:v>
                </c:pt>
                <c:pt idx="19">
                  <c:v>2565.283829102113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E7-4557-B84F-C0FCFE70D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87152896"/>
        <c:axId val="86904832"/>
      </c:barChart>
      <c:catAx>
        <c:axId val="8715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86904832"/>
        <c:crosses val="autoZero"/>
        <c:auto val="1"/>
        <c:lblAlgn val="ctr"/>
        <c:lblOffset val="100"/>
        <c:noMultiLvlLbl val="0"/>
      </c:catAx>
      <c:valAx>
        <c:axId val="86904832"/>
        <c:scaling>
          <c:orientation val="minMax"/>
        </c:scaling>
        <c:delete val="0"/>
        <c:axPos val="l"/>
        <c:numFmt formatCode="_(&quot;€&quot;* #,##0_);_(&quot;€&quot;* \(#,##0\);_(&quot;€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87152896"/>
        <c:crosses val="autoZero"/>
        <c:crossBetween val="between"/>
        <c:dispUnits>
          <c:builtInUnit val="hundre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064703307688719E-2"/>
          <c:y val="7.0268912705851103E-2"/>
          <c:w val="0.9058066700638534"/>
          <c:h val="0.81253981343735993"/>
        </c:manualLayout>
      </c:layout>
      <c:barChart>
        <c:barDir val="col"/>
        <c:grouping val="stacked"/>
        <c:varyColors val="0"/>
        <c:ser>
          <c:idx val="0"/>
          <c:order val="0"/>
          <c:tx>
            <c:v>Productie</c:v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Blad2!$A$2:$A$23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cat>
          <c:val>
            <c:numRef>
              <c:f>[2]Blad4!$C$2:$C$23</c:f>
              <c:numCache>
                <c:formatCode>General</c:formatCode>
                <c:ptCount val="22"/>
                <c:pt idx="0">
                  <c:v>8.311064E-2</c:v>
                </c:pt>
                <c:pt idx="1">
                  <c:v>1.4700049999999999E-2</c:v>
                </c:pt>
                <c:pt idx="2">
                  <c:v>2.4943090000000001E-2</c:v>
                </c:pt>
                <c:pt idx="3">
                  <c:v>2.2230400000000001E-2</c:v>
                </c:pt>
                <c:pt idx="4">
                  <c:v>-2.6658270000000001E-2</c:v>
                </c:pt>
                <c:pt idx="5">
                  <c:v>-8.2404950000000005E-2</c:v>
                </c:pt>
                <c:pt idx="6">
                  <c:v>9.7705829999999994E-3</c:v>
                </c:pt>
                <c:pt idx="7">
                  <c:v>2.5569129999999999E-2</c:v>
                </c:pt>
                <c:pt idx="8">
                  <c:v>1.3637379999999999E-2</c:v>
                </c:pt>
                <c:pt idx="9">
                  <c:v>5.9199370000000001E-2</c:v>
                </c:pt>
                <c:pt idx="10">
                  <c:v>0.1343734</c:v>
                </c:pt>
                <c:pt idx="11">
                  <c:v>-1.198134E-2</c:v>
                </c:pt>
                <c:pt idx="12">
                  <c:v>-1.37698E-2</c:v>
                </c:pt>
                <c:pt idx="13">
                  <c:v>9.0721610000000005E-3</c:v>
                </c:pt>
                <c:pt idx="14">
                  <c:v>-1.1628980000000001E-2</c:v>
                </c:pt>
                <c:pt idx="15">
                  <c:v>-6.1590499999999999E-2</c:v>
                </c:pt>
                <c:pt idx="16">
                  <c:v>-1.6066E-2</c:v>
                </c:pt>
                <c:pt idx="17">
                  <c:v>6.8401859999999995E-2</c:v>
                </c:pt>
                <c:pt idx="18">
                  <c:v>5.8023999999999999E-2</c:v>
                </c:pt>
                <c:pt idx="19">
                  <c:v>6.0069839999999999E-2</c:v>
                </c:pt>
                <c:pt idx="20">
                  <c:v>6.3871869999999997E-2</c:v>
                </c:pt>
                <c:pt idx="21">
                  <c:v>6.1747499999999997E-2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04-4316-BFF1-CA0A13B1330B}"/>
            </c:ext>
          </c:extLst>
        </c:ser>
        <c:ser>
          <c:idx val="1"/>
          <c:order val="1"/>
          <c:tx>
            <c:v>Prijzen</c:v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Blad2!$A$2:$A$23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cat>
          <c:val>
            <c:numRef>
              <c:f>[2]Blad4!$D$2:$D$23</c:f>
              <c:numCache>
                <c:formatCode>General</c:formatCode>
                <c:ptCount val="22"/>
                <c:pt idx="0">
                  <c:v>3.0705070000000001E-2</c:v>
                </c:pt>
                <c:pt idx="1">
                  <c:v>2.3010630000000001E-2</c:v>
                </c:pt>
                <c:pt idx="2">
                  <c:v>2.9483720000000001E-2</c:v>
                </c:pt>
                <c:pt idx="3">
                  <c:v>2.749942E-2</c:v>
                </c:pt>
                <c:pt idx="4">
                  <c:v>4.3983460000000002E-2</c:v>
                </c:pt>
                <c:pt idx="5">
                  <c:v>3.7972190000000003E-2</c:v>
                </c:pt>
                <c:pt idx="6">
                  <c:v>2.6279179999999999E-2</c:v>
                </c:pt>
                <c:pt idx="7">
                  <c:v>8.1609809999999994E-3</c:v>
                </c:pt>
                <c:pt idx="8">
                  <c:v>1.0797940000000001E-2</c:v>
                </c:pt>
                <c:pt idx="9">
                  <c:v>2.0312170000000001E-2</c:v>
                </c:pt>
                <c:pt idx="10">
                  <c:v>2.2200069999999999E-2</c:v>
                </c:pt>
                <c:pt idx="11">
                  <c:v>2.937714E-2</c:v>
                </c:pt>
                <c:pt idx="12">
                  <c:v>1.8875659999999999E-2</c:v>
                </c:pt>
                <c:pt idx="13">
                  <c:v>1.40608E-2</c:v>
                </c:pt>
                <c:pt idx="14">
                  <c:v>1.275396E-2</c:v>
                </c:pt>
                <c:pt idx="15">
                  <c:v>1.6248820000000001E-2</c:v>
                </c:pt>
                <c:pt idx="16">
                  <c:v>1.454806E-2</c:v>
                </c:pt>
                <c:pt idx="17">
                  <c:v>6.87559E-3</c:v>
                </c:pt>
                <c:pt idx="18">
                  <c:v>1.473795E-2</c:v>
                </c:pt>
                <c:pt idx="19">
                  <c:v>1.7847519999999999E-2</c:v>
                </c:pt>
                <c:pt idx="20">
                  <c:v>1.0584349999999999E-2</c:v>
                </c:pt>
                <c:pt idx="21">
                  <c:v>1.05895E-2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04-4316-BFF1-CA0A13B1330B}"/>
            </c:ext>
          </c:extLst>
        </c:ser>
        <c:ser>
          <c:idx val="2"/>
          <c:order val="2"/>
          <c:tx>
            <c:v>Productiviteit</c:v>
          </c:tx>
          <c:spPr>
            <a:solidFill>
              <a:srgbClr val="E3B813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Blad2!$A$2:$A$23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cat>
          <c:val>
            <c:numRef>
              <c:f>[2]Blad4!$E$2:$E$23</c:f>
              <c:numCache>
                <c:formatCode>General</c:formatCode>
                <c:ptCount val="22"/>
                <c:pt idx="0">
                  <c:v>1.9174790000000011E-2</c:v>
                </c:pt>
                <c:pt idx="1">
                  <c:v>0.13392122000000001</c:v>
                </c:pt>
                <c:pt idx="2">
                  <c:v>-8.2605540000000005E-2</c:v>
                </c:pt>
                <c:pt idx="3">
                  <c:v>-0.12521592000000001</c:v>
                </c:pt>
                <c:pt idx="4">
                  <c:v>8.6749010000000015E-2</c:v>
                </c:pt>
                <c:pt idx="5">
                  <c:v>7.1210880000000004E-2</c:v>
                </c:pt>
                <c:pt idx="6">
                  <c:v>1.5598167000000003E-2</c:v>
                </c:pt>
                <c:pt idx="7">
                  <c:v>4.012739000000003E-3</c:v>
                </c:pt>
                <c:pt idx="8">
                  <c:v>1.193467E-2</c:v>
                </c:pt>
                <c:pt idx="9">
                  <c:v>-3.0170270000000003E-2</c:v>
                </c:pt>
                <c:pt idx="10">
                  <c:v>-4.7898670000000004E-2</c:v>
                </c:pt>
                <c:pt idx="11">
                  <c:v>5.656427E-2</c:v>
                </c:pt>
                <c:pt idx="12">
                  <c:v>-4.0798509999999996E-2</c:v>
                </c:pt>
                <c:pt idx="13">
                  <c:v>-2.7689094000000001E-2</c:v>
                </c:pt>
                <c:pt idx="14">
                  <c:v>5.3164849999999993E-2</c:v>
                </c:pt>
                <c:pt idx="15">
                  <c:v>2.9789060000000003E-2</c:v>
                </c:pt>
                <c:pt idx="16">
                  <c:v>-3.6194889999999983E-3</c:v>
                </c:pt>
                <c:pt idx="17">
                  <c:v>-5.8977199999999994E-2</c:v>
                </c:pt>
                <c:pt idx="18">
                  <c:v>-4.9950469999999997E-2</c:v>
                </c:pt>
                <c:pt idx="19">
                  <c:v>4.6589239999999997E-2</c:v>
                </c:pt>
                <c:pt idx="20">
                  <c:v>-8.0452831000000002E-2</c:v>
                </c:pt>
                <c:pt idx="21">
                  <c:v>-9.208972E-2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04-4316-BFF1-CA0A13B133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328226768"/>
        <c:axId val="328223488"/>
      </c:barChart>
      <c:catAx>
        <c:axId val="32822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0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28223488"/>
        <c:crosses val="autoZero"/>
        <c:auto val="1"/>
        <c:lblAlgn val="ctr"/>
        <c:lblOffset val="1"/>
        <c:noMultiLvlLbl val="0"/>
      </c:catAx>
      <c:valAx>
        <c:axId val="328223488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28226768"/>
        <c:crosses val="autoZero"/>
        <c:crossBetween val="between"/>
      </c:valAx>
      <c:spPr>
        <a:noFill/>
        <a:ln>
          <a:solidFill>
            <a:schemeClr val="tx1">
              <a:lumMod val="50000"/>
              <a:lumOff val="50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32801708312436828"/>
          <c:y val="0.93927813306492736"/>
          <c:w val="0.35676406873693511"/>
          <c:h val="5.15563565821354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BDFB93-1C04-420D-94E5-812AFDFD91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C73EA1F-898E-4484-954C-8F918B1447A6}">
      <dgm:prSet phldrT="[Tekst]"/>
      <dgm:spPr>
        <a:solidFill>
          <a:srgbClr val="E3B813"/>
        </a:solidFill>
      </dgm:spPr>
      <dgm:t>
        <a:bodyPr/>
        <a:lstStyle/>
        <a:p>
          <a:r>
            <a:rPr lang="nl-NL" b="0" dirty="0">
              <a:solidFill>
                <a:srgbClr val="335377"/>
              </a:solidFill>
            </a:rPr>
            <a:t>Input</a:t>
          </a:r>
        </a:p>
      </dgm:t>
    </dgm:pt>
    <dgm:pt modelId="{5CF6B48D-11C7-451F-A74B-98978F65AFCC}" type="parTrans" cxnId="{FE564791-E426-4A2B-BDD7-901C5DE569D6}">
      <dgm:prSet/>
      <dgm:spPr/>
      <dgm:t>
        <a:bodyPr/>
        <a:lstStyle/>
        <a:p>
          <a:endParaRPr lang="nl-NL"/>
        </a:p>
      </dgm:t>
    </dgm:pt>
    <dgm:pt modelId="{81CB811D-EB19-4438-B68C-888AD3BC36AC}" type="sibTrans" cxnId="{FE564791-E426-4A2B-BDD7-901C5DE569D6}">
      <dgm:prSet/>
      <dgm:spPr>
        <a:solidFill>
          <a:srgbClr val="335377"/>
        </a:solidFill>
      </dgm:spPr>
      <dgm:t>
        <a:bodyPr/>
        <a:lstStyle/>
        <a:p>
          <a:endParaRPr lang="nl-NL"/>
        </a:p>
      </dgm:t>
    </dgm:pt>
    <dgm:pt modelId="{8CCC509F-77B4-4377-B749-6671F1ECCCBE}">
      <dgm:prSet phldrT="[Tekst]"/>
      <dgm:spPr>
        <a:solidFill>
          <a:srgbClr val="E3B813"/>
        </a:solidFill>
      </dgm:spPr>
      <dgm:t>
        <a:bodyPr/>
        <a:lstStyle/>
        <a:p>
          <a:r>
            <a:rPr lang="nl-NL" dirty="0">
              <a:solidFill>
                <a:srgbClr val="335377"/>
              </a:solidFill>
            </a:rPr>
            <a:t>Proces</a:t>
          </a:r>
        </a:p>
      </dgm:t>
    </dgm:pt>
    <dgm:pt modelId="{BF74B4E0-9705-4685-BA33-87260C4AB797}" type="parTrans" cxnId="{FABF53F6-CFE7-4304-ADA7-DE29C0756538}">
      <dgm:prSet/>
      <dgm:spPr/>
      <dgm:t>
        <a:bodyPr/>
        <a:lstStyle/>
        <a:p>
          <a:endParaRPr lang="nl-NL"/>
        </a:p>
      </dgm:t>
    </dgm:pt>
    <dgm:pt modelId="{2CE95CC3-4B5D-4EAF-9601-2C3858AB0922}" type="sibTrans" cxnId="{FABF53F6-CFE7-4304-ADA7-DE29C0756538}">
      <dgm:prSet/>
      <dgm:spPr>
        <a:solidFill>
          <a:srgbClr val="335377"/>
        </a:solidFill>
      </dgm:spPr>
      <dgm:t>
        <a:bodyPr/>
        <a:lstStyle/>
        <a:p>
          <a:endParaRPr lang="nl-NL"/>
        </a:p>
      </dgm:t>
    </dgm:pt>
    <dgm:pt modelId="{2149B77B-A3B2-463A-915A-6D59D5C5EE22}">
      <dgm:prSet phldrT="[Tekst]"/>
      <dgm:spPr>
        <a:solidFill>
          <a:srgbClr val="E3B813"/>
        </a:solidFill>
      </dgm:spPr>
      <dgm:t>
        <a:bodyPr/>
        <a:lstStyle/>
        <a:p>
          <a:r>
            <a:rPr lang="nl-NL" dirty="0">
              <a:solidFill>
                <a:srgbClr val="335377"/>
              </a:solidFill>
            </a:rPr>
            <a:t>Output</a:t>
          </a:r>
        </a:p>
      </dgm:t>
    </dgm:pt>
    <dgm:pt modelId="{1630C8CA-1D2A-4E4A-8074-4735DA7C9955}" type="parTrans" cxnId="{3FE502CC-72C1-4B6F-A067-B8245C355D36}">
      <dgm:prSet/>
      <dgm:spPr/>
      <dgm:t>
        <a:bodyPr/>
        <a:lstStyle/>
        <a:p>
          <a:endParaRPr lang="nl-NL"/>
        </a:p>
      </dgm:t>
    </dgm:pt>
    <dgm:pt modelId="{B65D8B72-73BC-48E4-9804-C1E416B3190A}" type="sibTrans" cxnId="{3FE502CC-72C1-4B6F-A067-B8245C355D36}">
      <dgm:prSet/>
      <dgm:spPr>
        <a:solidFill>
          <a:srgbClr val="335377"/>
        </a:solidFill>
      </dgm:spPr>
      <dgm:t>
        <a:bodyPr/>
        <a:lstStyle/>
        <a:p>
          <a:endParaRPr lang="nl-NL"/>
        </a:p>
      </dgm:t>
    </dgm:pt>
    <dgm:pt modelId="{F0AE4ABE-85C9-4C7C-8284-E019B66CB968}">
      <dgm:prSet phldrT="[Tekst]"/>
      <dgm:spPr>
        <a:solidFill>
          <a:srgbClr val="E3B813"/>
        </a:solidFill>
      </dgm:spPr>
      <dgm:t>
        <a:bodyPr/>
        <a:lstStyle/>
        <a:p>
          <a:r>
            <a:rPr lang="nl-NL" dirty="0" err="1">
              <a:solidFill>
                <a:srgbClr val="335377"/>
              </a:solidFill>
            </a:rPr>
            <a:t>Outcome</a:t>
          </a:r>
          <a:endParaRPr lang="nl-NL" dirty="0">
            <a:solidFill>
              <a:srgbClr val="335377"/>
            </a:solidFill>
          </a:endParaRPr>
        </a:p>
      </dgm:t>
    </dgm:pt>
    <dgm:pt modelId="{059E9609-3456-4450-8226-1A63B774B26C}" type="parTrans" cxnId="{4616BE4A-65D3-420E-9736-CC19684407E8}">
      <dgm:prSet/>
      <dgm:spPr/>
      <dgm:t>
        <a:bodyPr/>
        <a:lstStyle/>
        <a:p>
          <a:endParaRPr lang="nl-NL"/>
        </a:p>
      </dgm:t>
    </dgm:pt>
    <dgm:pt modelId="{67A4E152-3C5E-49AB-8E2D-7BC5BB6B2E23}" type="sibTrans" cxnId="{4616BE4A-65D3-420E-9736-CC19684407E8}">
      <dgm:prSet/>
      <dgm:spPr>
        <a:solidFill>
          <a:srgbClr val="335377"/>
        </a:solidFill>
      </dgm:spPr>
      <dgm:t>
        <a:bodyPr/>
        <a:lstStyle/>
        <a:p>
          <a:endParaRPr lang="nl-NL"/>
        </a:p>
      </dgm:t>
    </dgm:pt>
    <dgm:pt modelId="{F13064F5-EEAD-40E3-8DDA-E5F0906F592C}">
      <dgm:prSet phldrT="[Tekst]"/>
      <dgm:spPr>
        <a:solidFill>
          <a:srgbClr val="E3B813"/>
        </a:solidFill>
      </dgm:spPr>
      <dgm:t>
        <a:bodyPr/>
        <a:lstStyle/>
        <a:p>
          <a:r>
            <a:rPr lang="nl-NL" dirty="0">
              <a:solidFill>
                <a:srgbClr val="335377"/>
              </a:solidFill>
            </a:rPr>
            <a:t>Externe invloeden</a:t>
          </a:r>
        </a:p>
      </dgm:t>
    </dgm:pt>
    <dgm:pt modelId="{CA45BBD7-887A-42AC-A623-CF3E6C5E795F}" type="parTrans" cxnId="{0DD451BC-A4EE-4D81-BC43-D42C7DBC3DC1}">
      <dgm:prSet/>
      <dgm:spPr/>
      <dgm:t>
        <a:bodyPr/>
        <a:lstStyle/>
        <a:p>
          <a:endParaRPr lang="nl-NL"/>
        </a:p>
      </dgm:t>
    </dgm:pt>
    <dgm:pt modelId="{BD20F4C7-992F-4BBA-B288-7C3967C08ADE}" type="sibTrans" cxnId="{0DD451BC-A4EE-4D81-BC43-D42C7DBC3DC1}">
      <dgm:prSet/>
      <dgm:spPr/>
      <dgm:t>
        <a:bodyPr/>
        <a:lstStyle/>
        <a:p>
          <a:endParaRPr lang="nl-NL"/>
        </a:p>
      </dgm:t>
    </dgm:pt>
    <dgm:pt modelId="{EC81173F-7047-44EA-8091-8DE01D6F7A7B}" type="pres">
      <dgm:prSet presAssocID="{CCBDFB93-1C04-420D-94E5-812AFDFD917D}" presName="Name0" presStyleCnt="0">
        <dgm:presLayoutVars>
          <dgm:dir/>
          <dgm:resizeHandles val="exact"/>
        </dgm:presLayoutVars>
      </dgm:prSet>
      <dgm:spPr/>
    </dgm:pt>
    <dgm:pt modelId="{048B62C0-A7F0-4F68-8E5E-65534AC68E3C}" type="pres">
      <dgm:prSet presAssocID="{2C73EA1F-898E-4484-954C-8F918B1447A6}" presName="node" presStyleLbl="node1" presStyleIdx="0" presStyleCnt="5">
        <dgm:presLayoutVars>
          <dgm:bulletEnabled val="1"/>
        </dgm:presLayoutVars>
      </dgm:prSet>
      <dgm:spPr/>
    </dgm:pt>
    <dgm:pt modelId="{8BC5B469-3854-43BD-82D4-CECE6596F022}" type="pres">
      <dgm:prSet presAssocID="{81CB811D-EB19-4438-B68C-888AD3BC36AC}" presName="sibTrans" presStyleLbl="sibTrans2D1" presStyleIdx="0" presStyleCnt="4"/>
      <dgm:spPr/>
    </dgm:pt>
    <dgm:pt modelId="{0C2D08F4-261B-4351-AB09-B2EF2EE150B9}" type="pres">
      <dgm:prSet presAssocID="{81CB811D-EB19-4438-B68C-888AD3BC36AC}" presName="connectorText" presStyleLbl="sibTrans2D1" presStyleIdx="0" presStyleCnt="4"/>
      <dgm:spPr/>
    </dgm:pt>
    <dgm:pt modelId="{48317FA5-7B33-4786-AC49-30566C9C3C29}" type="pres">
      <dgm:prSet presAssocID="{8CCC509F-77B4-4377-B749-6671F1ECCCBE}" presName="node" presStyleLbl="node1" presStyleIdx="1" presStyleCnt="5">
        <dgm:presLayoutVars>
          <dgm:bulletEnabled val="1"/>
        </dgm:presLayoutVars>
      </dgm:prSet>
      <dgm:spPr/>
    </dgm:pt>
    <dgm:pt modelId="{57C22EDB-16D3-4E2B-9218-3320A85E2056}" type="pres">
      <dgm:prSet presAssocID="{2CE95CC3-4B5D-4EAF-9601-2C3858AB0922}" presName="sibTrans" presStyleLbl="sibTrans2D1" presStyleIdx="1" presStyleCnt="4"/>
      <dgm:spPr/>
    </dgm:pt>
    <dgm:pt modelId="{660B4851-9C77-4CCA-876A-8440A41964A6}" type="pres">
      <dgm:prSet presAssocID="{2CE95CC3-4B5D-4EAF-9601-2C3858AB0922}" presName="connectorText" presStyleLbl="sibTrans2D1" presStyleIdx="1" presStyleCnt="4"/>
      <dgm:spPr/>
    </dgm:pt>
    <dgm:pt modelId="{20A60B92-C68D-43F0-8C81-8616D53B8E42}" type="pres">
      <dgm:prSet presAssocID="{2149B77B-A3B2-463A-915A-6D59D5C5EE22}" presName="node" presStyleLbl="node1" presStyleIdx="2" presStyleCnt="5">
        <dgm:presLayoutVars>
          <dgm:bulletEnabled val="1"/>
        </dgm:presLayoutVars>
      </dgm:prSet>
      <dgm:spPr/>
    </dgm:pt>
    <dgm:pt modelId="{84884E61-F382-4D96-A466-2D8C59E26D5B}" type="pres">
      <dgm:prSet presAssocID="{B65D8B72-73BC-48E4-9804-C1E416B3190A}" presName="sibTrans" presStyleLbl="sibTrans2D1" presStyleIdx="2" presStyleCnt="4"/>
      <dgm:spPr/>
    </dgm:pt>
    <dgm:pt modelId="{4B79132F-D567-499F-B144-EE1F27E57B2E}" type="pres">
      <dgm:prSet presAssocID="{B65D8B72-73BC-48E4-9804-C1E416B3190A}" presName="connectorText" presStyleLbl="sibTrans2D1" presStyleIdx="2" presStyleCnt="4"/>
      <dgm:spPr/>
    </dgm:pt>
    <dgm:pt modelId="{540D55CF-DCAE-4615-8E2B-227E6128B097}" type="pres">
      <dgm:prSet presAssocID="{F0AE4ABE-85C9-4C7C-8284-E019B66CB968}" presName="node" presStyleLbl="node1" presStyleIdx="3" presStyleCnt="5">
        <dgm:presLayoutVars>
          <dgm:bulletEnabled val="1"/>
        </dgm:presLayoutVars>
      </dgm:prSet>
      <dgm:spPr/>
    </dgm:pt>
    <dgm:pt modelId="{3ADD27DB-B1ED-425D-A97A-714A28FC2E3F}" type="pres">
      <dgm:prSet presAssocID="{67A4E152-3C5E-49AB-8E2D-7BC5BB6B2E23}" presName="sibTrans" presStyleLbl="sibTrans2D1" presStyleIdx="3" presStyleCnt="4" custAng="10728792"/>
      <dgm:spPr/>
    </dgm:pt>
    <dgm:pt modelId="{9F9E76EB-3F97-40E7-B15A-D17CA75A86E0}" type="pres">
      <dgm:prSet presAssocID="{67A4E152-3C5E-49AB-8E2D-7BC5BB6B2E23}" presName="connectorText" presStyleLbl="sibTrans2D1" presStyleIdx="3" presStyleCnt="4"/>
      <dgm:spPr/>
    </dgm:pt>
    <dgm:pt modelId="{ABCE9C94-30F0-4828-B992-8CEA4E720DC6}" type="pres">
      <dgm:prSet presAssocID="{F13064F5-EEAD-40E3-8DDA-E5F0906F592C}" presName="node" presStyleLbl="node1" presStyleIdx="4" presStyleCnt="5" custLinFactX="-98033" custLinFactY="-58247" custLinFactNeighborX="-100000" custLinFactNeighborY="-100000">
        <dgm:presLayoutVars>
          <dgm:bulletEnabled val="1"/>
        </dgm:presLayoutVars>
      </dgm:prSet>
      <dgm:spPr/>
    </dgm:pt>
  </dgm:ptLst>
  <dgm:cxnLst>
    <dgm:cxn modelId="{BB2DD312-B788-4084-853E-70089D5553ED}" type="presOf" srcId="{2C73EA1F-898E-4484-954C-8F918B1447A6}" destId="{048B62C0-A7F0-4F68-8E5E-65534AC68E3C}" srcOrd="0" destOrd="0" presId="urn:microsoft.com/office/officeart/2005/8/layout/process1"/>
    <dgm:cxn modelId="{636E1C20-7869-4C62-AB50-6EBB751DC9EC}" type="presOf" srcId="{81CB811D-EB19-4438-B68C-888AD3BC36AC}" destId="{8BC5B469-3854-43BD-82D4-CECE6596F022}" srcOrd="0" destOrd="0" presId="urn:microsoft.com/office/officeart/2005/8/layout/process1"/>
    <dgm:cxn modelId="{DA3EDA31-4318-4C35-8812-EEF5748447AD}" type="presOf" srcId="{2CE95CC3-4B5D-4EAF-9601-2C3858AB0922}" destId="{660B4851-9C77-4CCA-876A-8440A41964A6}" srcOrd="1" destOrd="0" presId="urn:microsoft.com/office/officeart/2005/8/layout/process1"/>
    <dgm:cxn modelId="{4616BE4A-65D3-420E-9736-CC19684407E8}" srcId="{CCBDFB93-1C04-420D-94E5-812AFDFD917D}" destId="{F0AE4ABE-85C9-4C7C-8284-E019B66CB968}" srcOrd="3" destOrd="0" parTransId="{059E9609-3456-4450-8226-1A63B774B26C}" sibTransId="{67A4E152-3C5E-49AB-8E2D-7BC5BB6B2E23}"/>
    <dgm:cxn modelId="{0585A871-B2A9-4520-91F1-C14484088278}" type="presOf" srcId="{F0AE4ABE-85C9-4C7C-8284-E019B66CB968}" destId="{540D55CF-DCAE-4615-8E2B-227E6128B097}" srcOrd="0" destOrd="0" presId="urn:microsoft.com/office/officeart/2005/8/layout/process1"/>
    <dgm:cxn modelId="{43026875-49D7-4FB0-83F7-2C94CB7A22A4}" type="presOf" srcId="{B65D8B72-73BC-48E4-9804-C1E416B3190A}" destId="{4B79132F-D567-499F-B144-EE1F27E57B2E}" srcOrd="1" destOrd="0" presId="urn:microsoft.com/office/officeart/2005/8/layout/process1"/>
    <dgm:cxn modelId="{F37E7F75-852A-4633-8B72-F40DF983E400}" type="presOf" srcId="{67A4E152-3C5E-49AB-8E2D-7BC5BB6B2E23}" destId="{3ADD27DB-B1ED-425D-A97A-714A28FC2E3F}" srcOrd="0" destOrd="0" presId="urn:microsoft.com/office/officeart/2005/8/layout/process1"/>
    <dgm:cxn modelId="{B4591F7F-AE61-4CCC-8907-B03F3F79CB26}" type="presOf" srcId="{8CCC509F-77B4-4377-B749-6671F1ECCCBE}" destId="{48317FA5-7B33-4786-AC49-30566C9C3C29}" srcOrd="0" destOrd="0" presId="urn:microsoft.com/office/officeart/2005/8/layout/process1"/>
    <dgm:cxn modelId="{C697E98F-2864-4649-AC3C-00E417B9DFC2}" type="presOf" srcId="{2CE95CC3-4B5D-4EAF-9601-2C3858AB0922}" destId="{57C22EDB-16D3-4E2B-9218-3320A85E2056}" srcOrd="0" destOrd="0" presId="urn:microsoft.com/office/officeart/2005/8/layout/process1"/>
    <dgm:cxn modelId="{FE564791-E426-4A2B-BDD7-901C5DE569D6}" srcId="{CCBDFB93-1C04-420D-94E5-812AFDFD917D}" destId="{2C73EA1F-898E-4484-954C-8F918B1447A6}" srcOrd="0" destOrd="0" parTransId="{5CF6B48D-11C7-451F-A74B-98978F65AFCC}" sibTransId="{81CB811D-EB19-4438-B68C-888AD3BC36AC}"/>
    <dgm:cxn modelId="{755DD3A6-4E88-4841-B0F5-F31739FE500B}" type="presOf" srcId="{2149B77B-A3B2-463A-915A-6D59D5C5EE22}" destId="{20A60B92-C68D-43F0-8C81-8616D53B8E42}" srcOrd="0" destOrd="0" presId="urn:microsoft.com/office/officeart/2005/8/layout/process1"/>
    <dgm:cxn modelId="{0DD451BC-A4EE-4D81-BC43-D42C7DBC3DC1}" srcId="{CCBDFB93-1C04-420D-94E5-812AFDFD917D}" destId="{F13064F5-EEAD-40E3-8DDA-E5F0906F592C}" srcOrd="4" destOrd="0" parTransId="{CA45BBD7-887A-42AC-A623-CF3E6C5E795F}" sibTransId="{BD20F4C7-992F-4BBA-B288-7C3967C08ADE}"/>
    <dgm:cxn modelId="{639E11BF-51B1-4B23-89FB-85D360C029A2}" type="presOf" srcId="{CCBDFB93-1C04-420D-94E5-812AFDFD917D}" destId="{EC81173F-7047-44EA-8091-8DE01D6F7A7B}" srcOrd="0" destOrd="0" presId="urn:microsoft.com/office/officeart/2005/8/layout/process1"/>
    <dgm:cxn modelId="{3FE502CC-72C1-4B6F-A067-B8245C355D36}" srcId="{CCBDFB93-1C04-420D-94E5-812AFDFD917D}" destId="{2149B77B-A3B2-463A-915A-6D59D5C5EE22}" srcOrd="2" destOrd="0" parTransId="{1630C8CA-1D2A-4E4A-8074-4735DA7C9955}" sibTransId="{B65D8B72-73BC-48E4-9804-C1E416B3190A}"/>
    <dgm:cxn modelId="{BCFE8FE8-C395-45EC-B8A4-6A7F164182B5}" type="presOf" srcId="{67A4E152-3C5E-49AB-8E2D-7BC5BB6B2E23}" destId="{9F9E76EB-3F97-40E7-B15A-D17CA75A86E0}" srcOrd="1" destOrd="0" presId="urn:microsoft.com/office/officeart/2005/8/layout/process1"/>
    <dgm:cxn modelId="{775031E9-7C7F-4F74-B628-F386D92440E1}" type="presOf" srcId="{81CB811D-EB19-4438-B68C-888AD3BC36AC}" destId="{0C2D08F4-261B-4351-AB09-B2EF2EE150B9}" srcOrd="1" destOrd="0" presId="urn:microsoft.com/office/officeart/2005/8/layout/process1"/>
    <dgm:cxn modelId="{A60610EA-BD97-4CA6-8CCF-C6D755A1A3FA}" type="presOf" srcId="{F13064F5-EEAD-40E3-8DDA-E5F0906F592C}" destId="{ABCE9C94-30F0-4828-B992-8CEA4E720DC6}" srcOrd="0" destOrd="0" presId="urn:microsoft.com/office/officeart/2005/8/layout/process1"/>
    <dgm:cxn modelId="{844A2AF0-1233-4846-A250-0EAD6B8F8748}" type="presOf" srcId="{B65D8B72-73BC-48E4-9804-C1E416B3190A}" destId="{84884E61-F382-4D96-A466-2D8C59E26D5B}" srcOrd="0" destOrd="0" presId="urn:microsoft.com/office/officeart/2005/8/layout/process1"/>
    <dgm:cxn modelId="{FABF53F6-CFE7-4304-ADA7-DE29C0756538}" srcId="{CCBDFB93-1C04-420D-94E5-812AFDFD917D}" destId="{8CCC509F-77B4-4377-B749-6671F1ECCCBE}" srcOrd="1" destOrd="0" parTransId="{BF74B4E0-9705-4685-BA33-87260C4AB797}" sibTransId="{2CE95CC3-4B5D-4EAF-9601-2C3858AB0922}"/>
    <dgm:cxn modelId="{6A3A582D-9C50-4551-A7F0-23BBFADDDB2A}" type="presParOf" srcId="{EC81173F-7047-44EA-8091-8DE01D6F7A7B}" destId="{048B62C0-A7F0-4F68-8E5E-65534AC68E3C}" srcOrd="0" destOrd="0" presId="urn:microsoft.com/office/officeart/2005/8/layout/process1"/>
    <dgm:cxn modelId="{69EB5C89-19DE-436C-AE35-BBBBFD9FE571}" type="presParOf" srcId="{EC81173F-7047-44EA-8091-8DE01D6F7A7B}" destId="{8BC5B469-3854-43BD-82D4-CECE6596F022}" srcOrd="1" destOrd="0" presId="urn:microsoft.com/office/officeart/2005/8/layout/process1"/>
    <dgm:cxn modelId="{2B7C3F41-9377-46F8-B2CB-B91A6077B308}" type="presParOf" srcId="{8BC5B469-3854-43BD-82D4-CECE6596F022}" destId="{0C2D08F4-261B-4351-AB09-B2EF2EE150B9}" srcOrd="0" destOrd="0" presId="urn:microsoft.com/office/officeart/2005/8/layout/process1"/>
    <dgm:cxn modelId="{92A81B41-1E95-4697-A437-7336BB063091}" type="presParOf" srcId="{EC81173F-7047-44EA-8091-8DE01D6F7A7B}" destId="{48317FA5-7B33-4786-AC49-30566C9C3C29}" srcOrd="2" destOrd="0" presId="urn:microsoft.com/office/officeart/2005/8/layout/process1"/>
    <dgm:cxn modelId="{0FD00C49-62D7-4F42-9247-267950D0525B}" type="presParOf" srcId="{EC81173F-7047-44EA-8091-8DE01D6F7A7B}" destId="{57C22EDB-16D3-4E2B-9218-3320A85E2056}" srcOrd="3" destOrd="0" presId="urn:microsoft.com/office/officeart/2005/8/layout/process1"/>
    <dgm:cxn modelId="{4960D14C-D7D1-4EC8-995A-96C00CE61BBC}" type="presParOf" srcId="{57C22EDB-16D3-4E2B-9218-3320A85E2056}" destId="{660B4851-9C77-4CCA-876A-8440A41964A6}" srcOrd="0" destOrd="0" presId="urn:microsoft.com/office/officeart/2005/8/layout/process1"/>
    <dgm:cxn modelId="{632162E7-39FF-4C38-AB02-E3D3F466A190}" type="presParOf" srcId="{EC81173F-7047-44EA-8091-8DE01D6F7A7B}" destId="{20A60B92-C68D-43F0-8C81-8616D53B8E42}" srcOrd="4" destOrd="0" presId="urn:microsoft.com/office/officeart/2005/8/layout/process1"/>
    <dgm:cxn modelId="{3BA08CFE-96E2-4ABA-82BF-052BB51885D1}" type="presParOf" srcId="{EC81173F-7047-44EA-8091-8DE01D6F7A7B}" destId="{84884E61-F382-4D96-A466-2D8C59E26D5B}" srcOrd="5" destOrd="0" presId="urn:microsoft.com/office/officeart/2005/8/layout/process1"/>
    <dgm:cxn modelId="{70BC494B-6038-4AE7-8C66-FD19C0ED6A4C}" type="presParOf" srcId="{84884E61-F382-4D96-A466-2D8C59E26D5B}" destId="{4B79132F-D567-499F-B144-EE1F27E57B2E}" srcOrd="0" destOrd="0" presId="urn:microsoft.com/office/officeart/2005/8/layout/process1"/>
    <dgm:cxn modelId="{2106D96A-F141-41F1-ABBD-FCC5579EEFDD}" type="presParOf" srcId="{EC81173F-7047-44EA-8091-8DE01D6F7A7B}" destId="{540D55CF-DCAE-4615-8E2B-227E6128B097}" srcOrd="6" destOrd="0" presId="urn:microsoft.com/office/officeart/2005/8/layout/process1"/>
    <dgm:cxn modelId="{DCD9CCEB-C7BF-4385-85C8-A2BF889447CB}" type="presParOf" srcId="{EC81173F-7047-44EA-8091-8DE01D6F7A7B}" destId="{3ADD27DB-B1ED-425D-A97A-714A28FC2E3F}" srcOrd="7" destOrd="0" presId="urn:microsoft.com/office/officeart/2005/8/layout/process1"/>
    <dgm:cxn modelId="{A44C44F7-2F2C-4D18-8B94-31A3C21490C7}" type="presParOf" srcId="{3ADD27DB-B1ED-425D-A97A-714A28FC2E3F}" destId="{9F9E76EB-3F97-40E7-B15A-D17CA75A86E0}" srcOrd="0" destOrd="0" presId="urn:microsoft.com/office/officeart/2005/8/layout/process1"/>
    <dgm:cxn modelId="{1AE7F96D-7BD6-45AA-B0DD-9D781E870E47}" type="presParOf" srcId="{EC81173F-7047-44EA-8091-8DE01D6F7A7B}" destId="{ABCE9C94-30F0-4828-B992-8CEA4E720DC6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5C6A14-C0D2-42CE-971B-92D603B324B3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082F32B-DB1D-4665-ADDC-1D727A88D876}">
      <dgm:prSet phldrT="[Tekst]"/>
      <dgm:spPr/>
      <dgm:t>
        <a:bodyPr/>
        <a:lstStyle/>
        <a:p>
          <a:r>
            <a:rPr lang="nl-NL" dirty="0">
              <a:solidFill>
                <a:srgbClr val="335377"/>
              </a:solidFill>
            </a:rPr>
            <a:t>Inzicht</a:t>
          </a:r>
          <a:br>
            <a:rPr lang="nl-NL" dirty="0">
              <a:solidFill>
                <a:srgbClr val="335377"/>
              </a:solidFill>
            </a:rPr>
          </a:br>
          <a:r>
            <a:rPr lang="nl-NL" dirty="0">
              <a:solidFill>
                <a:srgbClr val="335377"/>
              </a:solidFill>
            </a:rPr>
            <a:t>(doelmatigheid, doeltreffendheid)</a:t>
          </a:r>
        </a:p>
      </dgm:t>
    </dgm:pt>
    <dgm:pt modelId="{E20771E1-DADB-4A88-8AFF-7DCF194195BD}" type="parTrans" cxnId="{D762B5B0-31BA-4902-BC59-E479D2E7A97D}">
      <dgm:prSet/>
      <dgm:spPr/>
      <dgm:t>
        <a:bodyPr/>
        <a:lstStyle/>
        <a:p>
          <a:endParaRPr lang="nl-NL"/>
        </a:p>
      </dgm:t>
    </dgm:pt>
    <dgm:pt modelId="{E49C2D58-7F01-470A-BD77-AED42AF08153}" type="sibTrans" cxnId="{D762B5B0-31BA-4902-BC59-E479D2E7A97D}">
      <dgm:prSet/>
      <dgm:spPr>
        <a:solidFill>
          <a:srgbClr val="E3B813"/>
        </a:solidFill>
      </dgm:spPr>
      <dgm:t>
        <a:bodyPr/>
        <a:lstStyle/>
        <a:p>
          <a:endParaRPr lang="nl-NL"/>
        </a:p>
      </dgm:t>
    </dgm:pt>
    <dgm:pt modelId="{AD5964A7-D1EA-4D75-A893-7CE8BED2E3D6}">
      <dgm:prSet phldrT="[Tekst]"/>
      <dgm:spPr/>
      <dgm:t>
        <a:bodyPr/>
        <a:lstStyle/>
        <a:p>
          <a:r>
            <a:rPr lang="nl-NL" dirty="0">
              <a:solidFill>
                <a:srgbClr val="335377"/>
              </a:solidFill>
            </a:rPr>
            <a:t>Verbeteren</a:t>
          </a:r>
          <a:br>
            <a:rPr lang="nl-NL" dirty="0">
              <a:solidFill>
                <a:srgbClr val="335377"/>
              </a:solidFill>
            </a:rPr>
          </a:br>
          <a:r>
            <a:rPr lang="nl-NL" dirty="0">
              <a:solidFill>
                <a:srgbClr val="335377"/>
              </a:solidFill>
            </a:rPr>
            <a:t>(</a:t>
          </a:r>
          <a:r>
            <a:rPr lang="nl-NL" i="1" dirty="0">
              <a:solidFill>
                <a:srgbClr val="335377"/>
              </a:solidFill>
            </a:rPr>
            <a:t>best </a:t>
          </a:r>
          <a:r>
            <a:rPr lang="nl-NL" i="1" dirty="0" err="1">
              <a:solidFill>
                <a:srgbClr val="335377"/>
              </a:solidFill>
            </a:rPr>
            <a:t>practices</a:t>
          </a:r>
          <a:r>
            <a:rPr lang="nl-NL" dirty="0">
              <a:solidFill>
                <a:srgbClr val="335377"/>
              </a:solidFill>
            </a:rPr>
            <a:t>, wat werkt?)</a:t>
          </a:r>
        </a:p>
      </dgm:t>
    </dgm:pt>
    <dgm:pt modelId="{D638AAC5-A297-4092-8135-A09B6F082E8E}" type="parTrans" cxnId="{1C67B8EB-0DB1-48FE-BAD1-38597933021B}">
      <dgm:prSet/>
      <dgm:spPr/>
      <dgm:t>
        <a:bodyPr/>
        <a:lstStyle/>
        <a:p>
          <a:endParaRPr lang="nl-NL"/>
        </a:p>
      </dgm:t>
    </dgm:pt>
    <dgm:pt modelId="{5660CF70-9477-4C2E-A65C-C6FDE6FE1AD3}" type="sibTrans" cxnId="{1C67B8EB-0DB1-48FE-BAD1-38597933021B}">
      <dgm:prSet/>
      <dgm:spPr>
        <a:solidFill>
          <a:srgbClr val="E3B813"/>
        </a:solidFill>
      </dgm:spPr>
      <dgm:t>
        <a:bodyPr/>
        <a:lstStyle/>
        <a:p>
          <a:endParaRPr lang="nl-NL"/>
        </a:p>
      </dgm:t>
    </dgm:pt>
    <dgm:pt modelId="{37A8CAD6-514C-42F2-BB82-C0A061ADEF41}">
      <dgm:prSet phldrT="[Tekst]"/>
      <dgm:spPr/>
      <dgm:t>
        <a:bodyPr/>
        <a:lstStyle/>
        <a:p>
          <a:r>
            <a:rPr lang="nl-NL" dirty="0">
              <a:solidFill>
                <a:srgbClr val="335377"/>
              </a:solidFill>
            </a:rPr>
            <a:t>Verantwoording (geldstromen, </a:t>
          </a:r>
          <a:r>
            <a:rPr lang="nl-NL" dirty="0" err="1">
              <a:solidFill>
                <a:srgbClr val="335377"/>
              </a:solidFill>
            </a:rPr>
            <a:t>outputs</a:t>
          </a:r>
          <a:r>
            <a:rPr lang="nl-NL" dirty="0">
              <a:solidFill>
                <a:srgbClr val="335377"/>
              </a:solidFill>
            </a:rPr>
            <a:t>, </a:t>
          </a:r>
          <a:r>
            <a:rPr lang="nl-NL" dirty="0" err="1">
              <a:solidFill>
                <a:srgbClr val="335377"/>
              </a:solidFill>
            </a:rPr>
            <a:t>outcome</a:t>
          </a:r>
          <a:r>
            <a:rPr lang="nl-NL" dirty="0">
              <a:solidFill>
                <a:srgbClr val="335377"/>
              </a:solidFill>
            </a:rPr>
            <a:t>)</a:t>
          </a:r>
        </a:p>
      </dgm:t>
    </dgm:pt>
    <dgm:pt modelId="{75E91AF0-5FD6-41A3-9F7B-59DB5C344CD3}" type="parTrans" cxnId="{059A2775-E70D-4926-9D73-E513E413A250}">
      <dgm:prSet/>
      <dgm:spPr/>
      <dgm:t>
        <a:bodyPr/>
        <a:lstStyle/>
        <a:p>
          <a:endParaRPr lang="nl-NL"/>
        </a:p>
      </dgm:t>
    </dgm:pt>
    <dgm:pt modelId="{F78BA83B-7546-4804-8268-2CAF8E65411F}" type="sibTrans" cxnId="{059A2775-E70D-4926-9D73-E513E413A250}">
      <dgm:prSet/>
      <dgm:spPr>
        <a:solidFill>
          <a:srgbClr val="E3B813"/>
        </a:solidFill>
      </dgm:spPr>
      <dgm:t>
        <a:bodyPr/>
        <a:lstStyle/>
        <a:p>
          <a:endParaRPr lang="nl-NL"/>
        </a:p>
      </dgm:t>
    </dgm:pt>
    <dgm:pt modelId="{8646D935-0EB5-41BB-B152-2CA2E600BE81}" type="pres">
      <dgm:prSet presAssocID="{5E5C6A14-C0D2-42CE-971B-92D603B324B3}" presName="cycle" presStyleCnt="0">
        <dgm:presLayoutVars>
          <dgm:dir/>
          <dgm:resizeHandles val="exact"/>
        </dgm:presLayoutVars>
      </dgm:prSet>
      <dgm:spPr/>
    </dgm:pt>
    <dgm:pt modelId="{F6E8E199-A335-41A5-B0E6-439EB0E5D9C8}" type="pres">
      <dgm:prSet presAssocID="{2082F32B-DB1D-4665-ADDC-1D727A88D876}" presName="dummy" presStyleCnt="0"/>
      <dgm:spPr/>
    </dgm:pt>
    <dgm:pt modelId="{8E3EA8BD-2072-4C84-ADB5-41D7AA25772B}" type="pres">
      <dgm:prSet presAssocID="{2082F32B-DB1D-4665-ADDC-1D727A88D876}" presName="node" presStyleLbl="revTx" presStyleIdx="0" presStyleCnt="3">
        <dgm:presLayoutVars>
          <dgm:bulletEnabled val="1"/>
        </dgm:presLayoutVars>
      </dgm:prSet>
      <dgm:spPr/>
    </dgm:pt>
    <dgm:pt modelId="{A9F5DACB-6A39-476B-94DE-BD235D2AE327}" type="pres">
      <dgm:prSet presAssocID="{E49C2D58-7F01-470A-BD77-AED42AF08153}" presName="sibTrans" presStyleLbl="node1" presStyleIdx="0" presStyleCnt="3"/>
      <dgm:spPr/>
    </dgm:pt>
    <dgm:pt modelId="{88AFDC13-B1B6-42C6-B197-971F24B71C96}" type="pres">
      <dgm:prSet presAssocID="{AD5964A7-D1EA-4D75-A893-7CE8BED2E3D6}" presName="dummy" presStyleCnt="0"/>
      <dgm:spPr/>
    </dgm:pt>
    <dgm:pt modelId="{39C8108F-4A54-4CA9-B175-1F9CF4D7D824}" type="pres">
      <dgm:prSet presAssocID="{AD5964A7-D1EA-4D75-A893-7CE8BED2E3D6}" presName="node" presStyleLbl="revTx" presStyleIdx="1" presStyleCnt="3">
        <dgm:presLayoutVars>
          <dgm:bulletEnabled val="1"/>
        </dgm:presLayoutVars>
      </dgm:prSet>
      <dgm:spPr/>
    </dgm:pt>
    <dgm:pt modelId="{07219859-8F5E-4EFB-B89B-768D1D19ACDA}" type="pres">
      <dgm:prSet presAssocID="{5660CF70-9477-4C2E-A65C-C6FDE6FE1AD3}" presName="sibTrans" presStyleLbl="node1" presStyleIdx="1" presStyleCnt="3"/>
      <dgm:spPr/>
    </dgm:pt>
    <dgm:pt modelId="{B11F2EB5-F254-4160-B62E-0AF0A50D6B57}" type="pres">
      <dgm:prSet presAssocID="{37A8CAD6-514C-42F2-BB82-C0A061ADEF41}" presName="dummy" presStyleCnt="0"/>
      <dgm:spPr/>
    </dgm:pt>
    <dgm:pt modelId="{A093AC99-5E29-478A-9C5C-9B163313C746}" type="pres">
      <dgm:prSet presAssocID="{37A8CAD6-514C-42F2-BB82-C0A061ADEF41}" presName="node" presStyleLbl="revTx" presStyleIdx="2" presStyleCnt="3">
        <dgm:presLayoutVars>
          <dgm:bulletEnabled val="1"/>
        </dgm:presLayoutVars>
      </dgm:prSet>
      <dgm:spPr/>
    </dgm:pt>
    <dgm:pt modelId="{468301D1-15AF-48A4-931C-31B108A03D36}" type="pres">
      <dgm:prSet presAssocID="{F78BA83B-7546-4804-8268-2CAF8E65411F}" presName="sibTrans" presStyleLbl="node1" presStyleIdx="2" presStyleCnt="3"/>
      <dgm:spPr/>
    </dgm:pt>
  </dgm:ptLst>
  <dgm:cxnLst>
    <dgm:cxn modelId="{BF500B61-8B29-48E1-A55A-BE48128ED44E}" type="presOf" srcId="{E49C2D58-7F01-470A-BD77-AED42AF08153}" destId="{A9F5DACB-6A39-476B-94DE-BD235D2AE327}" srcOrd="0" destOrd="0" presId="urn:microsoft.com/office/officeart/2005/8/layout/cycle1"/>
    <dgm:cxn modelId="{45F13B64-FDB6-49C3-BB6C-E6F8D0FC40EA}" type="presOf" srcId="{5660CF70-9477-4C2E-A65C-C6FDE6FE1AD3}" destId="{07219859-8F5E-4EFB-B89B-768D1D19ACDA}" srcOrd="0" destOrd="0" presId="urn:microsoft.com/office/officeart/2005/8/layout/cycle1"/>
    <dgm:cxn modelId="{862BA14C-E357-44C7-9BF3-6E9393903076}" type="presOf" srcId="{37A8CAD6-514C-42F2-BB82-C0A061ADEF41}" destId="{A093AC99-5E29-478A-9C5C-9B163313C746}" srcOrd="0" destOrd="0" presId="urn:microsoft.com/office/officeart/2005/8/layout/cycle1"/>
    <dgm:cxn modelId="{059A2775-E70D-4926-9D73-E513E413A250}" srcId="{5E5C6A14-C0D2-42CE-971B-92D603B324B3}" destId="{37A8CAD6-514C-42F2-BB82-C0A061ADEF41}" srcOrd="2" destOrd="0" parTransId="{75E91AF0-5FD6-41A3-9F7B-59DB5C344CD3}" sibTransId="{F78BA83B-7546-4804-8268-2CAF8E65411F}"/>
    <dgm:cxn modelId="{1B32D780-42E4-4067-8AF3-38C0C788E2D8}" type="presOf" srcId="{5E5C6A14-C0D2-42CE-971B-92D603B324B3}" destId="{8646D935-0EB5-41BB-B152-2CA2E600BE81}" srcOrd="0" destOrd="0" presId="urn:microsoft.com/office/officeart/2005/8/layout/cycle1"/>
    <dgm:cxn modelId="{71747E8E-E5F9-459A-AD7A-197AD3D6F6CF}" type="presOf" srcId="{AD5964A7-D1EA-4D75-A893-7CE8BED2E3D6}" destId="{39C8108F-4A54-4CA9-B175-1F9CF4D7D824}" srcOrd="0" destOrd="0" presId="urn:microsoft.com/office/officeart/2005/8/layout/cycle1"/>
    <dgm:cxn modelId="{D762B5B0-31BA-4902-BC59-E479D2E7A97D}" srcId="{5E5C6A14-C0D2-42CE-971B-92D603B324B3}" destId="{2082F32B-DB1D-4665-ADDC-1D727A88D876}" srcOrd="0" destOrd="0" parTransId="{E20771E1-DADB-4A88-8AFF-7DCF194195BD}" sibTransId="{E49C2D58-7F01-470A-BD77-AED42AF08153}"/>
    <dgm:cxn modelId="{60BAB7CD-692B-4C75-BA46-B40BB34F4B23}" type="presOf" srcId="{2082F32B-DB1D-4665-ADDC-1D727A88D876}" destId="{8E3EA8BD-2072-4C84-ADB5-41D7AA25772B}" srcOrd="0" destOrd="0" presId="urn:microsoft.com/office/officeart/2005/8/layout/cycle1"/>
    <dgm:cxn modelId="{21600CD1-CE3A-4AC5-87D2-C554B5DEF88D}" type="presOf" srcId="{F78BA83B-7546-4804-8268-2CAF8E65411F}" destId="{468301D1-15AF-48A4-931C-31B108A03D36}" srcOrd="0" destOrd="0" presId="urn:microsoft.com/office/officeart/2005/8/layout/cycle1"/>
    <dgm:cxn modelId="{1C67B8EB-0DB1-48FE-BAD1-38597933021B}" srcId="{5E5C6A14-C0D2-42CE-971B-92D603B324B3}" destId="{AD5964A7-D1EA-4D75-A893-7CE8BED2E3D6}" srcOrd="1" destOrd="0" parTransId="{D638AAC5-A297-4092-8135-A09B6F082E8E}" sibTransId="{5660CF70-9477-4C2E-A65C-C6FDE6FE1AD3}"/>
    <dgm:cxn modelId="{7FEB7437-1A29-4718-818F-FFE57BE41CC2}" type="presParOf" srcId="{8646D935-0EB5-41BB-B152-2CA2E600BE81}" destId="{F6E8E199-A335-41A5-B0E6-439EB0E5D9C8}" srcOrd="0" destOrd="0" presId="urn:microsoft.com/office/officeart/2005/8/layout/cycle1"/>
    <dgm:cxn modelId="{1319DCE7-B600-4A10-8944-4BA2D4929712}" type="presParOf" srcId="{8646D935-0EB5-41BB-B152-2CA2E600BE81}" destId="{8E3EA8BD-2072-4C84-ADB5-41D7AA25772B}" srcOrd="1" destOrd="0" presId="urn:microsoft.com/office/officeart/2005/8/layout/cycle1"/>
    <dgm:cxn modelId="{D9676248-BC15-4D59-ABD6-5284B4F40F54}" type="presParOf" srcId="{8646D935-0EB5-41BB-B152-2CA2E600BE81}" destId="{A9F5DACB-6A39-476B-94DE-BD235D2AE327}" srcOrd="2" destOrd="0" presId="urn:microsoft.com/office/officeart/2005/8/layout/cycle1"/>
    <dgm:cxn modelId="{087D96FF-94F2-40C1-9766-D3414C7D275B}" type="presParOf" srcId="{8646D935-0EB5-41BB-B152-2CA2E600BE81}" destId="{88AFDC13-B1B6-42C6-B197-971F24B71C96}" srcOrd="3" destOrd="0" presId="urn:microsoft.com/office/officeart/2005/8/layout/cycle1"/>
    <dgm:cxn modelId="{4465C1EE-C836-4B79-B6DC-854C67C490CE}" type="presParOf" srcId="{8646D935-0EB5-41BB-B152-2CA2E600BE81}" destId="{39C8108F-4A54-4CA9-B175-1F9CF4D7D824}" srcOrd="4" destOrd="0" presId="urn:microsoft.com/office/officeart/2005/8/layout/cycle1"/>
    <dgm:cxn modelId="{10EA12DB-05F1-44A0-BC30-BC0F4BB0893A}" type="presParOf" srcId="{8646D935-0EB5-41BB-B152-2CA2E600BE81}" destId="{07219859-8F5E-4EFB-B89B-768D1D19ACDA}" srcOrd="5" destOrd="0" presId="urn:microsoft.com/office/officeart/2005/8/layout/cycle1"/>
    <dgm:cxn modelId="{912067D8-8702-4925-83C4-F4C179E4E811}" type="presParOf" srcId="{8646D935-0EB5-41BB-B152-2CA2E600BE81}" destId="{B11F2EB5-F254-4160-B62E-0AF0A50D6B57}" srcOrd="6" destOrd="0" presId="urn:microsoft.com/office/officeart/2005/8/layout/cycle1"/>
    <dgm:cxn modelId="{809A79DF-7390-4DBF-812E-0D857C09E02B}" type="presParOf" srcId="{8646D935-0EB5-41BB-B152-2CA2E600BE81}" destId="{A093AC99-5E29-478A-9C5C-9B163313C746}" srcOrd="7" destOrd="0" presId="urn:microsoft.com/office/officeart/2005/8/layout/cycle1"/>
    <dgm:cxn modelId="{D53CF8C4-75D8-4C49-86DA-CE816A93D0BC}" type="presParOf" srcId="{8646D935-0EB5-41BB-B152-2CA2E600BE81}" destId="{468301D1-15AF-48A4-931C-31B108A03D36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B62C0-A7F0-4F68-8E5E-65534AC68E3C}">
      <dsp:nvSpPr>
        <dsp:cNvPr id="0" name=""/>
        <dsp:cNvSpPr/>
      </dsp:nvSpPr>
      <dsp:spPr>
        <a:xfrm>
          <a:off x="5134" y="1698153"/>
          <a:ext cx="1591716" cy="955030"/>
        </a:xfrm>
        <a:prstGeom prst="roundRect">
          <a:avLst>
            <a:gd name="adj" fmla="val 10000"/>
          </a:avLst>
        </a:prstGeom>
        <a:solidFill>
          <a:srgbClr val="E3B81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b="0" kern="1200" dirty="0">
              <a:solidFill>
                <a:srgbClr val="335377"/>
              </a:solidFill>
            </a:rPr>
            <a:t>Input</a:t>
          </a:r>
        </a:p>
      </dsp:txBody>
      <dsp:txXfrm>
        <a:off x="33106" y="1726125"/>
        <a:ext cx="1535772" cy="899086"/>
      </dsp:txXfrm>
    </dsp:sp>
    <dsp:sp modelId="{8BC5B469-3854-43BD-82D4-CECE6596F022}">
      <dsp:nvSpPr>
        <dsp:cNvPr id="0" name=""/>
        <dsp:cNvSpPr/>
      </dsp:nvSpPr>
      <dsp:spPr>
        <a:xfrm>
          <a:off x="1756023" y="1978296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rgbClr val="33537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600" kern="1200"/>
        </a:p>
      </dsp:txBody>
      <dsp:txXfrm>
        <a:off x="1756023" y="2057245"/>
        <a:ext cx="236210" cy="236847"/>
      </dsp:txXfrm>
    </dsp:sp>
    <dsp:sp modelId="{48317FA5-7B33-4786-AC49-30566C9C3C29}">
      <dsp:nvSpPr>
        <dsp:cNvPr id="0" name=""/>
        <dsp:cNvSpPr/>
      </dsp:nvSpPr>
      <dsp:spPr>
        <a:xfrm>
          <a:off x="2233538" y="1698153"/>
          <a:ext cx="1591716" cy="955030"/>
        </a:xfrm>
        <a:prstGeom prst="roundRect">
          <a:avLst>
            <a:gd name="adj" fmla="val 10000"/>
          </a:avLst>
        </a:prstGeom>
        <a:solidFill>
          <a:srgbClr val="E3B81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>
              <a:solidFill>
                <a:srgbClr val="335377"/>
              </a:solidFill>
            </a:rPr>
            <a:t>Proces</a:t>
          </a:r>
        </a:p>
      </dsp:txBody>
      <dsp:txXfrm>
        <a:off x="2261510" y="1726125"/>
        <a:ext cx="1535772" cy="899086"/>
      </dsp:txXfrm>
    </dsp:sp>
    <dsp:sp modelId="{57C22EDB-16D3-4E2B-9218-3320A85E2056}">
      <dsp:nvSpPr>
        <dsp:cNvPr id="0" name=""/>
        <dsp:cNvSpPr/>
      </dsp:nvSpPr>
      <dsp:spPr>
        <a:xfrm>
          <a:off x="3984426" y="1978296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rgbClr val="33537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600" kern="1200"/>
        </a:p>
      </dsp:txBody>
      <dsp:txXfrm>
        <a:off x="3984426" y="2057245"/>
        <a:ext cx="236210" cy="236847"/>
      </dsp:txXfrm>
    </dsp:sp>
    <dsp:sp modelId="{20A60B92-C68D-43F0-8C81-8616D53B8E42}">
      <dsp:nvSpPr>
        <dsp:cNvPr id="0" name=""/>
        <dsp:cNvSpPr/>
      </dsp:nvSpPr>
      <dsp:spPr>
        <a:xfrm>
          <a:off x="4461941" y="1698153"/>
          <a:ext cx="1591716" cy="955030"/>
        </a:xfrm>
        <a:prstGeom prst="roundRect">
          <a:avLst>
            <a:gd name="adj" fmla="val 10000"/>
          </a:avLst>
        </a:prstGeom>
        <a:solidFill>
          <a:srgbClr val="E3B81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>
              <a:solidFill>
                <a:srgbClr val="335377"/>
              </a:solidFill>
            </a:rPr>
            <a:t>Output</a:t>
          </a:r>
        </a:p>
      </dsp:txBody>
      <dsp:txXfrm>
        <a:off x="4489913" y="1726125"/>
        <a:ext cx="1535772" cy="899086"/>
      </dsp:txXfrm>
    </dsp:sp>
    <dsp:sp modelId="{84884E61-F382-4D96-A466-2D8C59E26D5B}">
      <dsp:nvSpPr>
        <dsp:cNvPr id="0" name=""/>
        <dsp:cNvSpPr/>
      </dsp:nvSpPr>
      <dsp:spPr>
        <a:xfrm>
          <a:off x="6212830" y="1978296"/>
          <a:ext cx="337443" cy="394745"/>
        </a:xfrm>
        <a:prstGeom prst="rightArrow">
          <a:avLst>
            <a:gd name="adj1" fmla="val 60000"/>
            <a:gd name="adj2" fmla="val 50000"/>
          </a:avLst>
        </a:prstGeom>
        <a:solidFill>
          <a:srgbClr val="33537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600" kern="1200"/>
        </a:p>
      </dsp:txBody>
      <dsp:txXfrm>
        <a:off x="6212830" y="2057245"/>
        <a:ext cx="236210" cy="236847"/>
      </dsp:txXfrm>
    </dsp:sp>
    <dsp:sp modelId="{540D55CF-DCAE-4615-8E2B-227E6128B097}">
      <dsp:nvSpPr>
        <dsp:cNvPr id="0" name=""/>
        <dsp:cNvSpPr/>
      </dsp:nvSpPr>
      <dsp:spPr>
        <a:xfrm>
          <a:off x="6690345" y="1698153"/>
          <a:ext cx="1591716" cy="955030"/>
        </a:xfrm>
        <a:prstGeom prst="roundRect">
          <a:avLst>
            <a:gd name="adj" fmla="val 10000"/>
          </a:avLst>
        </a:prstGeom>
        <a:solidFill>
          <a:srgbClr val="E3B81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 err="1">
              <a:solidFill>
                <a:srgbClr val="335377"/>
              </a:solidFill>
            </a:rPr>
            <a:t>Outcome</a:t>
          </a:r>
          <a:endParaRPr lang="nl-NL" sz="2500" kern="1200" dirty="0">
            <a:solidFill>
              <a:srgbClr val="335377"/>
            </a:solidFill>
          </a:endParaRPr>
        </a:p>
      </dsp:txBody>
      <dsp:txXfrm>
        <a:off x="6718317" y="1726125"/>
        <a:ext cx="1535772" cy="899086"/>
      </dsp:txXfrm>
    </dsp:sp>
    <dsp:sp modelId="{3ADD27DB-B1ED-425D-A97A-714A28FC2E3F}">
      <dsp:nvSpPr>
        <dsp:cNvPr id="0" name=""/>
        <dsp:cNvSpPr/>
      </dsp:nvSpPr>
      <dsp:spPr>
        <a:xfrm rot="5400000">
          <a:off x="7354586" y="1214298"/>
          <a:ext cx="294889" cy="394745"/>
        </a:xfrm>
        <a:prstGeom prst="rightArrow">
          <a:avLst>
            <a:gd name="adj1" fmla="val 60000"/>
            <a:gd name="adj2" fmla="val 50000"/>
          </a:avLst>
        </a:prstGeom>
        <a:solidFill>
          <a:srgbClr val="33537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600" kern="1200"/>
        </a:p>
      </dsp:txBody>
      <dsp:txXfrm>
        <a:off x="7398820" y="1249014"/>
        <a:ext cx="206422" cy="236847"/>
      </dsp:txXfrm>
    </dsp:sp>
    <dsp:sp modelId="{ABCE9C94-30F0-4828-B992-8CEA4E720DC6}">
      <dsp:nvSpPr>
        <dsp:cNvPr id="0" name=""/>
        <dsp:cNvSpPr/>
      </dsp:nvSpPr>
      <dsp:spPr>
        <a:xfrm>
          <a:off x="6721654" y="186847"/>
          <a:ext cx="1591716" cy="955030"/>
        </a:xfrm>
        <a:prstGeom prst="roundRect">
          <a:avLst>
            <a:gd name="adj" fmla="val 10000"/>
          </a:avLst>
        </a:prstGeom>
        <a:solidFill>
          <a:srgbClr val="E3B81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>
              <a:solidFill>
                <a:srgbClr val="335377"/>
              </a:solidFill>
            </a:rPr>
            <a:t>Externe invloeden</a:t>
          </a:r>
        </a:p>
      </dsp:txBody>
      <dsp:txXfrm>
        <a:off x="6749626" y="214819"/>
        <a:ext cx="1535772" cy="8990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EA8BD-2072-4C84-ADB5-41D7AA25772B}">
      <dsp:nvSpPr>
        <dsp:cNvPr id="0" name=""/>
        <dsp:cNvSpPr/>
      </dsp:nvSpPr>
      <dsp:spPr>
        <a:xfrm>
          <a:off x="5816718" y="321287"/>
          <a:ext cx="1640495" cy="1640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>
              <a:solidFill>
                <a:srgbClr val="335377"/>
              </a:solidFill>
            </a:rPr>
            <a:t>Inzicht</a:t>
          </a:r>
          <a:br>
            <a:rPr lang="nl-NL" sz="1700" kern="1200" dirty="0">
              <a:solidFill>
                <a:srgbClr val="335377"/>
              </a:solidFill>
            </a:rPr>
          </a:br>
          <a:r>
            <a:rPr lang="nl-NL" sz="1700" kern="1200" dirty="0">
              <a:solidFill>
                <a:srgbClr val="335377"/>
              </a:solidFill>
            </a:rPr>
            <a:t>(doelmatigheid, doeltreffendheid)</a:t>
          </a:r>
        </a:p>
      </dsp:txBody>
      <dsp:txXfrm>
        <a:off x="5816718" y="321287"/>
        <a:ext cx="1640495" cy="1640495"/>
      </dsp:txXfrm>
    </dsp:sp>
    <dsp:sp modelId="{A9F5DACB-6A39-476B-94DE-BD235D2AE327}">
      <dsp:nvSpPr>
        <dsp:cNvPr id="0" name=""/>
        <dsp:cNvSpPr/>
      </dsp:nvSpPr>
      <dsp:spPr>
        <a:xfrm>
          <a:off x="3318721" y="-1281"/>
          <a:ext cx="3878156" cy="3878156"/>
        </a:xfrm>
        <a:prstGeom prst="circularArrow">
          <a:avLst>
            <a:gd name="adj1" fmla="val 8249"/>
            <a:gd name="adj2" fmla="val 576136"/>
            <a:gd name="adj3" fmla="val 2963770"/>
            <a:gd name="adj4" fmla="val 51780"/>
            <a:gd name="adj5" fmla="val 9623"/>
          </a:avLst>
        </a:prstGeom>
        <a:solidFill>
          <a:srgbClr val="E3B81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C8108F-4A54-4CA9-B175-1F9CF4D7D824}">
      <dsp:nvSpPr>
        <dsp:cNvPr id="0" name=""/>
        <dsp:cNvSpPr/>
      </dsp:nvSpPr>
      <dsp:spPr>
        <a:xfrm>
          <a:off x="4437552" y="2710073"/>
          <a:ext cx="1640495" cy="1640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>
              <a:solidFill>
                <a:srgbClr val="335377"/>
              </a:solidFill>
            </a:rPr>
            <a:t>Verbeteren</a:t>
          </a:r>
          <a:br>
            <a:rPr lang="nl-NL" sz="1700" kern="1200" dirty="0">
              <a:solidFill>
                <a:srgbClr val="335377"/>
              </a:solidFill>
            </a:rPr>
          </a:br>
          <a:r>
            <a:rPr lang="nl-NL" sz="1700" kern="1200" dirty="0">
              <a:solidFill>
                <a:srgbClr val="335377"/>
              </a:solidFill>
            </a:rPr>
            <a:t>(</a:t>
          </a:r>
          <a:r>
            <a:rPr lang="nl-NL" sz="1700" i="1" kern="1200" dirty="0">
              <a:solidFill>
                <a:srgbClr val="335377"/>
              </a:solidFill>
            </a:rPr>
            <a:t>best </a:t>
          </a:r>
          <a:r>
            <a:rPr lang="nl-NL" sz="1700" i="1" kern="1200" dirty="0" err="1">
              <a:solidFill>
                <a:srgbClr val="335377"/>
              </a:solidFill>
            </a:rPr>
            <a:t>practices</a:t>
          </a:r>
          <a:r>
            <a:rPr lang="nl-NL" sz="1700" kern="1200" dirty="0">
              <a:solidFill>
                <a:srgbClr val="335377"/>
              </a:solidFill>
            </a:rPr>
            <a:t>, wat werkt?)</a:t>
          </a:r>
        </a:p>
      </dsp:txBody>
      <dsp:txXfrm>
        <a:off x="4437552" y="2710073"/>
        <a:ext cx="1640495" cy="1640495"/>
      </dsp:txXfrm>
    </dsp:sp>
    <dsp:sp modelId="{07219859-8F5E-4EFB-B89B-768D1D19ACDA}">
      <dsp:nvSpPr>
        <dsp:cNvPr id="0" name=""/>
        <dsp:cNvSpPr/>
      </dsp:nvSpPr>
      <dsp:spPr>
        <a:xfrm>
          <a:off x="3318721" y="-1281"/>
          <a:ext cx="3878156" cy="3878156"/>
        </a:xfrm>
        <a:prstGeom prst="circularArrow">
          <a:avLst>
            <a:gd name="adj1" fmla="val 8249"/>
            <a:gd name="adj2" fmla="val 576136"/>
            <a:gd name="adj3" fmla="val 10172085"/>
            <a:gd name="adj4" fmla="val 7260094"/>
            <a:gd name="adj5" fmla="val 9623"/>
          </a:avLst>
        </a:prstGeom>
        <a:solidFill>
          <a:srgbClr val="E3B81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3AC99-5E29-478A-9C5C-9B163313C746}">
      <dsp:nvSpPr>
        <dsp:cNvPr id="0" name=""/>
        <dsp:cNvSpPr/>
      </dsp:nvSpPr>
      <dsp:spPr>
        <a:xfrm>
          <a:off x="3058386" y="321287"/>
          <a:ext cx="1640495" cy="1640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 dirty="0">
              <a:solidFill>
                <a:srgbClr val="335377"/>
              </a:solidFill>
            </a:rPr>
            <a:t>Verantwoording (geldstromen, </a:t>
          </a:r>
          <a:r>
            <a:rPr lang="nl-NL" sz="1700" kern="1200" dirty="0" err="1">
              <a:solidFill>
                <a:srgbClr val="335377"/>
              </a:solidFill>
            </a:rPr>
            <a:t>outputs</a:t>
          </a:r>
          <a:r>
            <a:rPr lang="nl-NL" sz="1700" kern="1200" dirty="0">
              <a:solidFill>
                <a:srgbClr val="335377"/>
              </a:solidFill>
            </a:rPr>
            <a:t>, </a:t>
          </a:r>
          <a:r>
            <a:rPr lang="nl-NL" sz="1700" kern="1200" dirty="0" err="1">
              <a:solidFill>
                <a:srgbClr val="335377"/>
              </a:solidFill>
            </a:rPr>
            <a:t>outcome</a:t>
          </a:r>
          <a:r>
            <a:rPr lang="nl-NL" sz="1700" kern="1200" dirty="0">
              <a:solidFill>
                <a:srgbClr val="335377"/>
              </a:solidFill>
            </a:rPr>
            <a:t>)</a:t>
          </a:r>
        </a:p>
      </dsp:txBody>
      <dsp:txXfrm>
        <a:off x="3058386" y="321287"/>
        <a:ext cx="1640495" cy="1640495"/>
      </dsp:txXfrm>
    </dsp:sp>
    <dsp:sp modelId="{468301D1-15AF-48A4-931C-31B108A03D36}">
      <dsp:nvSpPr>
        <dsp:cNvPr id="0" name=""/>
        <dsp:cNvSpPr/>
      </dsp:nvSpPr>
      <dsp:spPr>
        <a:xfrm>
          <a:off x="3318721" y="-1281"/>
          <a:ext cx="3878156" cy="3878156"/>
        </a:xfrm>
        <a:prstGeom prst="circularArrow">
          <a:avLst>
            <a:gd name="adj1" fmla="val 8249"/>
            <a:gd name="adj2" fmla="val 576136"/>
            <a:gd name="adj3" fmla="val 16856641"/>
            <a:gd name="adj4" fmla="val 14967223"/>
            <a:gd name="adj5" fmla="val 9623"/>
          </a:avLst>
        </a:prstGeom>
        <a:solidFill>
          <a:srgbClr val="E3B81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0.07294</cdr:x>
      <cdr:y>0.23222</cdr:y>
    </cdr:from>
    <cdr:to>
      <cdr:x>0.52868</cdr:x>
      <cdr:y>0.52036</cdr:y>
    </cdr:to>
    <cdr:cxnSp macro="">
      <cdr:nvCxnSpPr>
        <cdr:cNvPr id="2" name="Straight Arrow Connector 1">
          <a:extLst xmlns:a="http://schemas.openxmlformats.org/drawingml/2006/main">
            <a:ext uri="{FF2B5EF4-FFF2-40B4-BE49-F238E27FC236}">
              <a16:creationId xmlns:a16="http://schemas.microsoft.com/office/drawing/2014/main" id="{1B7293B5-6F09-4D06-9439-CFA84381FF08}"/>
            </a:ext>
          </a:extLst>
        </cdr:cNvPr>
        <cdr:cNvCxnSpPr/>
      </cdr:nvCxnSpPr>
      <cdr:spPr>
        <a:xfrm xmlns:a="http://schemas.openxmlformats.org/drawingml/2006/main" flipV="1">
          <a:off x="448116" y="878201"/>
          <a:ext cx="2799910" cy="108970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0.1308</cdr:x>
      <cdr:y>0.32699</cdr:y>
    </cdr:from>
    <cdr:to>
      <cdr:x>0.25069</cdr:x>
      <cdr:y>0.39965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64096" y="1296144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nl-NL" sz="1100" dirty="0"/>
        </a:p>
      </cdr:txBody>
    </cdr:sp>
  </cdr:relSizeAnchor>
  <cdr:relSizeAnchor xmlns:cdr="http://schemas.openxmlformats.org/drawingml/2006/chartDrawing">
    <cdr:from>
      <cdr:x>0.22578</cdr:x>
      <cdr:y>0.22407</cdr:y>
    </cdr:from>
    <cdr:to>
      <cdr:x>0.40278</cdr:x>
      <cdr:y>0.35124</cdr:y>
    </cdr:to>
    <cdr:sp macro="" textlink="">
      <cdr:nvSpPr>
        <cdr:cNvPr id="10" name="TextBox 9"/>
        <cdr:cNvSpPr txBox="1"/>
      </cdr:nvSpPr>
      <cdr:spPr>
        <a:xfrm xmlns:a="http://schemas.openxmlformats.org/drawingml/2006/main" rot="20061046">
          <a:off x="1491640" y="888208"/>
          <a:ext cx="1169333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nl-NL" sz="1100" dirty="0"/>
        </a:p>
      </cdr:txBody>
    </cdr:sp>
  </cdr:relSizeAnchor>
  <cdr:relSizeAnchor xmlns:cdr="http://schemas.openxmlformats.org/drawingml/2006/chartDrawing">
    <cdr:from>
      <cdr:x>0.19122</cdr:x>
      <cdr:y>0.01084</cdr:y>
    </cdr:from>
    <cdr:to>
      <cdr:x>0.27378</cdr:x>
      <cdr:y>0.07846</cdr:y>
    </cdr:to>
    <cdr:sp macro="" textlink="">
      <cdr:nvSpPr>
        <cdr:cNvPr id="11" name="Flowchart: Process 10"/>
        <cdr:cNvSpPr/>
      </cdr:nvSpPr>
      <cdr:spPr>
        <a:xfrm xmlns:a="http://schemas.openxmlformats.org/drawingml/2006/main">
          <a:off x="1024878" y="37110"/>
          <a:ext cx="442474" cy="231491"/>
        </a:xfrm>
        <a:prstGeom xmlns:a="http://schemas.openxmlformats.org/drawingml/2006/main" prst="flowChartProcess">
          <a:avLst/>
        </a:prstGeom>
        <a:solidFill xmlns:a="http://schemas.openxmlformats.org/drawingml/2006/main">
          <a:srgbClr val="E3B813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700" dirty="0">
              <a:solidFill>
                <a:srgbClr val="335377"/>
              </a:solidFill>
            </a:rPr>
            <a:t>+38%</a:t>
          </a:r>
          <a:endParaRPr lang="nl-NL" sz="700" dirty="0">
            <a:solidFill>
              <a:srgbClr val="335377"/>
            </a:solidFill>
          </a:endParaRPr>
        </a:p>
      </cdr:txBody>
    </cdr:sp>
  </cdr:relSizeAnchor>
  <cdr:relSizeAnchor xmlns:cdr="http://schemas.openxmlformats.org/drawingml/2006/chartDrawing">
    <cdr:from>
      <cdr:x>0.19122</cdr:x>
      <cdr:y>0.10005</cdr:y>
    </cdr:from>
    <cdr:to>
      <cdr:x>0.27378</cdr:x>
      <cdr:y>0.17013</cdr:y>
    </cdr:to>
    <cdr:sp macro="" textlink="">
      <cdr:nvSpPr>
        <cdr:cNvPr id="12" name="Flowchart: Process 11"/>
        <cdr:cNvSpPr/>
      </cdr:nvSpPr>
      <cdr:spPr>
        <a:xfrm xmlns:a="http://schemas.openxmlformats.org/drawingml/2006/main">
          <a:off x="1024878" y="342515"/>
          <a:ext cx="442474" cy="239917"/>
        </a:xfrm>
        <a:prstGeom xmlns:a="http://schemas.openxmlformats.org/drawingml/2006/main" prst="flowChartProcess">
          <a:avLst/>
        </a:prstGeom>
        <a:solidFill xmlns:a="http://schemas.openxmlformats.org/drawingml/2006/main">
          <a:srgbClr val="E3B813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800" dirty="0">
              <a:solidFill>
                <a:srgbClr val="335377"/>
              </a:solidFill>
            </a:rPr>
            <a:t>+52%</a:t>
          </a:r>
          <a:endParaRPr lang="nl-NL" sz="800" dirty="0">
            <a:solidFill>
              <a:srgbClr val="335377"/>
            </a:solidFill>
          </a:endParaRPr>
        </a:p>
      </cdr:txBody>
    </cdr:sp>
  </cdr:relSizeAnchor>
  <cdr:relSizeAnchor xmlns:cdr="http://schemas.openxmlformats.org/drawingml/2006/chartDrawing">
    <cdr:from>
      <cdr:x>0.19122</cdr:x>
      <cdr:y>0.2071</cdr:y>
    </cdr:from>
    <cdr:to>
      <cdr:x>0.27378</cdr:x>
      <cdr:y>0.24481</cdr:y>
    </cdr:to>
    <cdr:sp macro="" textlink="">
      <cdr:nvSpPr>
        <cdr:cNvPr id="13" name="Flowchart: Process 12"/>
        <cdr:cNvSpPr/>
      </cdr:nvSpPr>
      <cdr:spPr>
        <a:xfrm xmlns:a="http://schemas.openxmlformats.org/drawingml/2006/main">
          <a:off x="1024878" y="708994"/>
          <a:ext cx="442474" cy="129101"/>
        </a:xfrm>
        <a:prstGeom xmlns:a="http://schemas.openxmlformats.org/drawingml/2006/main" prst="flowChartProcess">
          <a:avLst/>
        </a:prstGeom>
        <a:solidFill xmlns:a="http://schemas.openxmlformats.org/drawingml/2006/main">
          <a:srgbClr val="E3B813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800" dirty="0">
              <a:solidFill>
                <a:srgbClr val="335377"/>
              </a:solidFill>
            </a:rPr>
            <a:t>-5%</a:t>
          </a:r>
          <a:endParaRPr lang="nl-NL" sz="800" dirty="0">
            <a:solidFill>
              <a:srgbClr val="335377"/>
            </a:solidFill>
          </a:endParaRPr>
        </a:p>
      </cdr:txBody>
    </cdr:sp>
  </cdr:relSizeAnchor>
  <cdr:relSizeAnchor xmlns:cdr="http://schemas.openxmlformats.org/drawingml/2006/chartDrawing">
    <cdr:from>
      <cdr:x>0.27907</cdr:x>
      <cdr:y>0.0032</cdr:y>
    </cdr:from>
    <cdr:to>
      <cdr:x>0.41748</cdr:x>
      <cdr:y>0.0577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495716" y="10970"/>
          <a:ext cx="741834" cy="1865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900" dirty="0" err="1">
              <a:solidFill>
                <a:srgbClr val="335377"/>
              </a:solidFill>
            </a:rPr>
            <a:t>Productiegroei</a:t>
          </a:r>
          <a:endParaRPr lang="nl-NL" sz="900" dirty="0">
            <a:solidFill>
              <a:srgbClr val="335377"/>
            </a:solidFill>
          </a:endParaRPr>
        </a:p>
      </cdr:txBody>
    </cdr:sp>
  </cdr:relSizeAnchor>
  <cdr:relSizeAnchor xmlns:cdr="http://schemas.openxmlformats.org/drawingml/2006/chartDrawing">
    <cdr:from>
      <cdr:x>0.10828</cdr:x>
      <cdr:y>0.297</cdr:y>
    </cdr:from>
    <cdr:to>
      <cdr:x>0.34709</cdr:x>
      <cdr:y>0.42416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665247" y="1123210"/>
          <a:ext cx="1467156" cy="480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dirty="0" err="1">
              <a:solidFill>
                <a:srgbClr val="335377"/>
              </a:solidFill>
            </a:rPr>
            <a:t>Kostengroei</a:t>
          </a:r>
          <a:r>
            <a:rPr lang="en-GB" dirty="0">
              <a:solidFill>
                <a:srgbClr val="335377"/>
              </a:solidFill>
            </a:rPr>
            <a:t>: +101%</a:t>
          </a:r>
          <a:endParaRPr lang="nl-NL" sz="1100" dirty="0">
            <a:solidFill>
              <a:srgbClr val="335377"/>
            </a:solidFill>
          </a:endParaRPr>
        </a:p>
      </cdr:txBody>
    </cdr:sp>
  </cdr:relSizeAnchor>
  <cdr:relSizeAnchor xmlns:cdr="http://schemas.openxmlformats.org/drawingml/2006/chartDrawing">
    <cdr:from>
      <cdr:x>0.15428</cdr:x>
      <cdr:y>0.02943</cdr:y>
    </cdr:from>
    <cdr:to>
      <cdr:x>0.17608</cdr:x>
      <cdr:y>0.22569</cdr:y>
    </cdr:to>
    <cdr:sp macro="" textlink="">
      <cdr:nvSpPr>
        <cdr:cNvPr id="18" name="Left Brace 17"/>
        <cdr:cNvSpPr/>
      </cdr:nvSpPr>
      <cdr:spPr>
        <a:xfrm xmlns:a="http://schemas.openxmlformats.org/drawingml/2006/main">
          <a:off x="1008112" y="121302"/>
          <a:ext cx="142452" cy="808978"/>
        </a:xfrm>
        <a:prstGeom xmlns:a="http://schemas.openxmlformats.org/drawingml/2006/main" prst="lef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nl-NL"/>
        </a:p>
      </cdr:txBody>
    </cdr:sp>
  </cdr:relSizeAnchor>
  <cdr:relSizeAnchor xmlns:cdr="http://schemas.openxmlformats.org/drawingml/2006/chartDrawing">
    <cdr:from>
      <cdr:x>0.28206</cdr:x>
      <cdr:y>0.10105</cdr:y>
    </cdr:from>
    <cdr:to>
      <cdr:x>0.42047</cdr:x>
      <cdr:y>0.1734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1511758" y="345946"/>
          <a:ext cx="741834" cy="2476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900" dirty="0" err="1">
              <a:solidFill>
                <a:srgbClr val="335377"/>
              </a:solidFill>
            </a:rPr>
            <a:t>Prijsontwikkelingen</a:t>
          </a:r>
          <a:endParaRPr lang="nl-NL" sz="800" dirty="0">
            <a:solidFill>
              <a:srgbClr val="335377"/>
            </a:solidFill>
          </a:endParaRPr>
        </a:p>
      </cdr:txBody>
    </cdr:sp>
  </cdr:relSizeAnchor>
  <cdr:relSizeAnchor xmlns:cdr="http://schemas.openxmlformats.org/drawingml/2006/chartDrawing">
    <cdr:from>
      <cdr:x>0.27757</cdr:x>
      <cdr:y>0.20361</cdr:y>
    </cdr:from>
    <cdr:to>
      <cdr:x>0.41598</cdr:x>
      <cdr:y>0.2393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1487696" y="697047"/>
          <a:ext cx="741834" cy="1221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900" dirty="0" err="1">
              <a:solidFill>
                <a:srgbClr val="335377"/>
              </a:solidFill>
            </a:rPr>
            <a:t>Productiviteitsgroei</a:t>
          </a:r>
          <a:endParaRPr lang="nl-NL" sz="900" dirty="0">
            <a:solidFill>
              <a:srgbClr val="335377"/>
            </a:solidFill>
          </a:endParaRPr>
        </a:p>
      </cdr:txBody>
    </cdr:sp>
  </cdr:relSizeAnchor>
  <cdr:relSizeAnchor xmlns:cdr="http://schemas.openxmlformats.org/drawingml/2006/chartDrawing">
    <cdr:from>
      <cdr:x>0.30855</cdr:x>
      <cdr:y>0.07384</cdr:y>
    </cdr:from>
    <cdr:to>
      <cdr:x>0.31945</cdr:x>
      <cdr:y>0.09168</cdr:y>
    </cdr:to>
    <cdr:sp macro="" textlink="">
      <cdr:nvSpPr>
        <cdr:cNvPr id="5" name="Multiply 4"/>
        <cdr:cNvSpPr/>
      </cdr:nvSpPr>
      <cdr:spPr bwMode="auto">
        <a:xfrm xmlns:a="http://schemas.openxmlformats.org/drawingml/2006/main">
          <a:off x="2016224" y="304373"/>
          <a:ext cx="71225" cy="73536"/>
        </a:xfrm>
        <a:prstGeom xmlns:a="http://schemas.openxmlformats.org/drawingml/2006/main" prst="mathMultiply">
          <a:avLst/>
        </a:prstGeom>
        <a:solidFill xmlns:a="http://schemas.openxmlformats.org/drawingml/2006/main">
          <a:schemeClr val="tx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nl-NL"/>
        </a:p>
      </cdr:txBody>
    </cdr:sp>
  </cdr:relSizeAnchor>
  <cdr:relSizeAnchor xmlns:cdr="http://schemas.openxmlformats.org/drawingml/2006/chartDrawing">
    <cdr:from>
      <cdr:x>0.30855</cdr:x>
      <cdr:y>0.17469</cdr:y>
    </cdr:from>
    <cdr:to>
      <cdr:x>0.31945</cdr:x>
      <cdr:y>0.19253</cdr:y>
    </cdr:to>
    <cdr:sp macro="" textlink="">
      <cdr:nvSpPr>
        <cdr:cNvPr id="22" name="Multiply 21"/>
        <cdr:cNvSpPr/>
      </cdr:nvSpPr>
      <cdr:spPr bwMode="auto">
        <a:xfrm xmlns:a="http://schemas.openxmlformats.org/drawingml/2006/main">
          <a:off x="2016224" y="720081"/>
          <a:ext cx="71225" cy="73536"/>
        </a:xfrm>
        <a:prstGeom xmlns:a="http://schemas.openxmlformats.org/drawingml/2006/main" prst="mathMultiply">
          <a:avLst/>
        </a:prstGeom>
        <a:solidFill xmlns:a="http://schemas.openxmlformats.org/drawingml/2006/main">
          <a:schemeClr val="tx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nl-NL"/>
        </a:p>
      </cdr:txBody>
    </cdr:sp>
  </cdr:relSizeAnchor>
  <cdr:relSizeAnchor xmlns:cdr="http://schemas.openxmlformats.org/drawingml/2006/chartDrawing">
    <cdr:from>
      <cdr:x>0.14615</cdr:x>
      <cdr:y>0.14738</cdr:y>
    </cdr:from>
    <cdr:to>
      <cdr:x>0.20049</cdr:x>
      <cdr:y>0.30894</cdr:y>
    </cdr:to>
    <cdr:cxnSp macro="">
      <cdr:nvCxnSpPr>
        <cdr:cNvPr id="23" name="Verbindingslijn: gekromd 22">
          <a:extLst xmlns:a="http://schemas.openxmlformats.org/drawingml/2006/main">
            <a:ext uri="{FF2B5EF4-FFF2-40B4-BE49-F238E27FC236}">
              <a16:creationId xmlns:a16="http://schemas.microsoft.com/office/drawing/2014/main" id="{F8750B6B-E3B0-458F-AC78-2689A0EFAB98}"/>
            </a:ext>
          </a:extLst>
        </cdr:cNvPr>
        <cdr:cNvCxnSpPr/>
      </cdr:nvCxnSpPr>
      <cdr:spPr bwMode="auto">
        <a:xfrm xmlns:a="http://schemas.openxmlformats.org/drawingml/2006/main" rot="16200000" flipV="1">
          <a:off x="759320" y="695901"/>
          <a:ext cx="610983" cy="333899"/>
        </a:xfrm>
        <a:prstGeom xmlns:a="http://schemas.openxmlformats.org/drawingml/2006/main" prst="curvedConnector3">
          <a:avLst>
            <a:gd name="adj1" fmla="val 6677"/>
          </a:avLst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0F870-413C-40F5-BE2A-87EFF8013EB4}" type="datetimeFigureOut">
              <a:rPr lang="nl-NL" smtClean="0"/>
              <a:t>22-10-2018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EA854-973A-4E3C-BE22-9EE892E62A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2518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B0E4CA-E37D-46D0-AC13-6CF2A9F9A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F2C71E7-93E7-48CB-AAB8-B63A0291A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E0E64A-A535-48F4-B11A-8D1DC10B73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869A93-9D81-49AD-9A54-1D01ADF0F51E}" type="datetimeFigureOut">
              <a:rPr lang="nl-NL" smtClean="0"/>
              <a:t>22-10-2018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80BF9ED-7D3D-40FE-9074-9AF7A574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924D45-DA95-4558-B175-84CB00326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2700"/>
            <a:ext cx="2743200" cy="365125"/>
          </a:xfrm>
          <a:prstGeom prst="rect">
            <a:avLst/>
          </a:prstGeom>
        </p:spPr>
        <p:txBody>
          <a:bodyPr/>
          <a:lstStyle/>
          <a:p>
            <a:fld id="{3A904C30-9A30-4CF9-966C-BCAE0FA86F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053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A71661-07FC-424F-85EC-323B4095F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CBC5BAB-EFC3-49B3-891B-B4B9DDBD7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0660A1-F4E8-4DFA-9D7F-A8853179F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869A93-9D81-49AD-9A54-1D01ADF0F51E}" type="datetimeFigureOut">
              <a:rPr lang="nl-NL" smtClean="0"/>
              <a:t>22-10-2018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4D695C-56C1-4C97-97E5-7FECBB320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3108E6A-08E6-4034-B521-707984E77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2700"/>
            <a:ext cx="2743200" cy="365125"/>
          </a:xfrm>
          <a:prstGeom prst="rect">
            <a:avLst/>
          </a:prstGeom>
        </p:spPr>
        <p:txBody>
          <a:bodyPr/>
          <a:lstStyle/>
          <a:p>
            <a:fld id="{3A904C30-9A30-4CF9-966C-BCAE0FA86F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618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CAD7B76-4128-4197-ADC0-9A4EB7F475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30998E8-BC54-494D-BB21-2C7E2C7D0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8804BE-EAD4-49B5-BDC5-97FC0D024A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869A93-9D81-49AD-9A54-1D01ADF0F51E}" type="datetimeFigureOut">
              <a:rPr lang="nl-NL" smtClean="0"/>
              <a:t>22-10-2018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A88FBD-2AEF-4F2A-B969-0E34D4CD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8C5E49-DF23-43FF-8FFC-B60D7D370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2700"/>
            <a:ext cx="2743200" cy="365125"/>
          </a:xfrm>
          <a:prstGeom prst="rect">
            <a:avLst/>
          </a:prstGeom>
        </p:spPr>
        <p:txBody>
          <a:bodyPr/>
          <a:lstStyle/>
          <a:p>
            <a:fld id="{3A904C30-9A30-4CF9-966C-BCAE0FA86F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4762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E0E64A-A535-48F4-B11A-8D1DC10B73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869A93-9D81-49AD-9A54-1D01ADF0F51E}" type="datetimeFigureOut">
              <a:rPr lang="nl-NL" smtClean="0"/>
              <a:t>22-10-2018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80BF9ED-7D3D-40FE-9074-9AF7A574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924D45-DA95-4558-B175-84CB00326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2700"/>
            <a:ext cx="2743200" cy="365125"/>
          </a:xfrm>
          <a:prstGeom prst="rect">
            <a:avLst/>
          </a:prstGeom>
        </p:spPr>
        <p:txBody>
          <a:bodyPr/>
          <a:lstStyle/>
          <a:p>
            <a:fld id="{3A904C30-9A30-4CF9-966C-BCAE0FA86F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696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18A0A3-9C0A-4D3D-8542-A91C73233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5377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AA85C4-7732-4C6B-B9CC-B9C86309A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35377"/>
                </a:solidFill>
              </a:defRPr>
            </a:lvl1pPr>
            <a:lvl2pPr>
              <a:defRPr>
                <a:solidFill>
                  <a:srgbClr val="335377"/>
                </a:solidFill>
              </a:defRPr>
            </a:lvl2pPr>
            <a:lvl3pPr>
              <a:defRPr>
                <a:solidFill>
                  <a:srgbClr val="335377"/>
                </a:solidFill>
              </a:defRPr>
            </a:lvl3pPr>
            <a:lvl4pPr>
              <a:defRPr>
                <a:solidFill>
                  <a:srgbClr val="335377"/>
                </a:solidFill>
              </a:defRPr>
            </a:lvl4pPr>
            <a:lvl5pPr>
              <a:defRPr>
                <a:solidFill>
                  <a:srgbClr val="335377"/>
                </a:solidFill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5BDD36-29D5-4EB0-A153-74DDF36A5A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869A93-9D81-49AD-9A54-1D01ADF0F51E}" type="datetimeFigureOut">
              <a:rPr lang="nl-NL" smtClean="0"/>
              <a:t>22-10-2018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959803-9CA3-4EBA-B25F-09544F431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4BE403-B8C9-410E-9C71-E4F89595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2700"/>
            <a:ext cx="2743200" cy="365125"/>
          </a:xfrm>
          <a:prstGeom prst="rect">
            <a:avLst/>
          </a:prstGeom>
        </p:spPr>
        <p:txBody>
          <a:bodyPr/>
          <a:lstStyle/>
          <a:p>
            <a:fld id="{3A904C30-9A30-4CF9-966C-BCAE0FA86F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3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2EFF82-548B-4FA6-A92E-D57F7514F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335377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FAAF4D8-6B64-4370-8253-9618612A2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25EC62-EC8D-422E-8402-2329003186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869A93-9D81-49AD-9A54-1D01ADF0F51E}" type="datetimeFigureOut">
              <a:rPr lang="nl-NL" smtClean="0"/>
              <a:t>22-10-2018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DFBA5C4-A488-40FF-A5AA-AC084C5E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5A887C-597C-443C-9080-8206782C4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2700"/>
            <a:ext cx="2743200" cy="365125"/>
          </a:xfrm>
          <a:prstGeom prst="rect">
            <a:avLst/>
          </a:prstGeom>
        </p:spPr>
        <p:txBody>
          <a:bodyPr/>
          <a:lstStyle/>
          <a:p>
            <a:fld id="{3A904C30-9A30-4CF9-966C-BCAE0FA86F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606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9E4445-4983-4B9A-B923-C898CBDD4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FA5D97-5A4C-48A9-935F-D53895F6C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17839D-7265-47A0-9360-D102EB163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BA33D14-5862-4A04-9B3B-F82E6189E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869A93-9D81-49AD-9A54-1D01ADF0F51E}" type="datetimeFigureOut">
              <a:rPr lang="nl-NL" smtClean="0"/>
              <a:t>22-10-2018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74FCA70-3161-4826-BFC2-A2DDAA78D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9D541BB-46CE-4C86-8732-F778102A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2700"/>
            <a:ext cx="2743200" cy="365125"/>
          </a:xfrm>
          <a:prstGeom prst="rect">
            <a:avLst/>
          </a:prstGeom>
        </p:spPr>
        <p:txBody>
          <a:bodyPr/>
          <a:lstStyle/>
          <a:p>
            <a:fld id="{3A904C30-9A30-4CF9-966C-BCAE0FA86F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44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E1E2A9-9348-4E8E-9855-085CC5908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EC96296-3276-4CAE-977F-669022F19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AD7ED25-27D9-4733-90A3-61F5D3222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F02531A-E8DF-4627-8BDD-C64925A97C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8DDB65E-812A-4533-93DF-376BF407B2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C4FA313-4202-4506-80EE-EAA1D9F7A0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869A93-9D81-49AD-9A54-1D01ADF0F51E}" type="datetimeFigureOut">
              <a:rPr lang="nl-NL" smtClean="0"/>
              <a:t>22-10-2018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906C8BE-8196-4326-8D76-C99D23A2E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9037B90-2DE1-4472-A305-8C0B09709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2700"/>
            <a:ext cx="2743200" cy="365125"/>
          </a:xfrm>
          <a:prstGeom prst="rect">
            <a:avLst/>
          </a:prstGeom>
        </p:spPr>
        <p:txBody>
          <a:bodyPr/>
          <a:lstStyle/>
          <a:p>
            <a:fld id="{3A904C30-9A30-4CF9-966C-BCAE0FA86F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009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B595D6-4829-40D0-9AB9-D43AC5E45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00AB1A2-D28B-41CA-B981-FD4859020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869A93-9D81-49AD-9A54-1D01ADF0F51E}" type="datetimeFigureOut">
              <a:rPr lang="nl-NL" smtClean="0"/>
              <a:t>22-10-2018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D44D96B-5A62-4303-B3F4-0435BFE08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5F77377-1780-4C79-9163-5E604E051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2700"/>
            <a:ext cx="2743200" cy="365125"/>
          </a:xfrm>
          <a:prstGeom prst="rect">
            <a:avLst/>
          </a:prstGeom>
        </p:spPr>
        <p:txBody>
          <a:bodyPr/>
          <a:lstStyle/>
          <a:p>
            <a:fld id="{3A904C30-9A30-4CF9-966C-BCAE0FA86F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1704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5FCBE02-5E53-4665-8C13-FCEB683B07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869A93-9D81-49AD-9A54-1D01ADF0F51E}" type="datetimeFigureOut">
              <a:rPr lang="nl-NL" smtClean="0"/>
              <a:t>22-10-2018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BBFC88A-AF5A-4AF1-8E2B-410FD45D7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791095-8993-4504-972C-C2B8E133D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2700"/>
            <a:ext cx="2743200" cy="365125"/>
          </a:xfrm>
          <a:prstGeom prst="rect">
            <a:avLst/>
          </a:prstGeom>
        </p:spPr>
        <p:txBody>
          <a:bodyPr/>
          <a:lstStyle/>
          <a:p>
            <a:fld id="{3A904C30-9A30-4CF9-966C-BCAE0FA86F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459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449F6C-7376-4841-85AB-61ABD3F70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D100A7-C18C-4DB1-8125-C409CAB58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AB6FF62-2182-45A1-A94A-C96F36629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AD99293-9CE2-4D44-86FD-4049A2591C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869A93-9D81-49AD-9A54-1D01ADF0F51E}" type="datetimeFigureOut">
              <a:rPr lang="nl-NL" smtClean="0"/>
              <a:t>22-10-2018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E6169C5-0D11-4A09-9F8A-4E0622FFB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2705EF-4485-41AC-9186-2E986D5CB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2700"/>
            <a:ext cx="2743200" cy="365125"/>
          </a:xfrm>
          <a:prstGeom prst="rect">
            <a:avLst/>
          </a:prstGeom>
        </p:spPr>
        <p:txBody>
          <a:bodyPr/>
          <a:lstStyle/>
          <a:p>
            <a:fld id="{3A904C30-9A30-4CF9-966C-BCAE0FA86F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8448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366D42-1A31-4259-B0BE-79BC9EE09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7093C88-62A8-4056-9793-18A0C656D7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F73CB3-C1B8-4437-8FB9-8907A185B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41A2B96-A75E-4887-8F1B-DC585B44F3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869A93-9D81-49AD-9A54-1D01ADF0F51E}" type="datetimeFigureOut">
              <a:rPr lang="nl-NL" smtClean="0"/>
              <a:t>22-10-2018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C09D34A-E815-4C23-A1C9-F2F9E3201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E5CC8B0-6B43-46AE-9537-BA3F91130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2700"/>
            <a:ext cx="2743200" cy="365125"/>
          </a:xfrm>
          <a:prstGeom prst="rect">
            <a:avLst/>
          </a:prstGeom>
        </p:spPr>
        <p:txBody>
          <a:bodyPr/>
          <a:lstStyle/>
          <a:p>
            <a:fld id="{3A904C30-9A30-4CF9-966C-BCAE0FA86F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4580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E1552DA-19DF-4DF6-98BC-75355E43F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4AF72AA-7E17-49A4-B17C-5AAA9CA4E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82A8C9D-CABD-43B5-9A2F-DF7A998C3887}"/>
              </a:ext>
            </a:extLst>
          </p:cNvPr>
          <p:cNvSpPr/>
          <p:nvPr userDrawn="1"/>
        </p:nvSpPr>
        <p:spPr>
          <a:xfrm>
            <a:off x="0" y="5673378"/>
            <a:ext cx="12192000" cy="484981"/>
          </a:xfrm>
          <a:prstGeom prst="rect">
            <a:avLst/>
          </a:prstGeom>
          <a:solidFill>
            <a:srgbClr val="E3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2039917-BC8D-40E3-91A5-8B2687A72CD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975" y="6273453"/>
            <a:ext cx="3095625" cy="47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9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t.niaounakis@ipsestudies.n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9C6CC8-1B7B-4F0C-9D7C-097B7B8CD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400" y="406400"/>
            <a:ext cx="9144000" cy="2387600"/>
          </a:xfrm>
        </p:spPr>
        <p:txBody>
          <a:bodyPr>
            <a:noAutofit/>
          </a:bodyPr>
          <a:lstStyle/>
          <a:p>
            <a:pPr algn="l"/>
            <a:r>
              <a:rPr lang="nl-NL" sz="4800" dirty="0">
                <a:solidFill>
                  <a:srgbClr val="335377"/>
                </a:solidFill>
              </a:rPr>
              <a:t>Onderzoek naar de doelmatigheid en productiviteit van de overheid</a:t>
            </a:r>
            <a:br>
              <a:rPr lang="nl-NL" sz="4800" dirty="0">
                <a:solidFill>
                  <a:srgbClr val="335377"/>
                </a:solidFill>
              </a:rPr>
            </a:br>
            <a:r>
              <a:rPr lang="nl-NL" sz="2800" dirty="0">
                <a:solidFill>
                  <a:srgbClr val="E3B813"/>
                </a:solidFill>
              </a:rPr>
              <a:t>Meten is weten?</a:t>
            </a:r>
            <a:endParaRPr lang="nl-NL" sz="4800" dirty="0">
              <a:solidFill>
                <a:srgbClr val="E3B813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4B1B4C-8FB8-4633-AAB0-69DD77400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400" y="2794000"/>
            <a:ext cx="9144000" cy="1655762"/>
          </a:xfrm>
        </p:spPr>
        <p:txBody>
          <a:bodyPr>
            <a:normAutofit/>
          </a:bodyPr>
          <a:lstStyle/>
          <a:p>
            <a:pPr algn="l"/>
            <a:endParaRPr lang="nl-NL" dirty="0"/>
          </a:p>
          <a:p>
            <a:pPr algn="l"/>
            <a:r>
              <a:rPr lang="nl-NL" dirty="0">
                <a:solidFill>
                  <a:srgbClr val="335377"/>
                </a:solidFill>
              </a:rPr>
              <a:t>Lunchbijeenkomst IPSE Studies – BZK, 17 oktober 2018</a:t>
            </a:r>
          </a:p>
          <a:p>
            <a:pPr algn="l"/>
            <a:r>
              <a:rPr lang="nl-NL" dirty="0">
                <a:solidFill>
                  <a:srgbClr val="335377"/>
                </a:solidFill>
              </a:rPr>
              <a:t>Thomas Niaounakis</a:t>
            </a:r>
          </a:p>
        </p:txBody>
      </p:sp>
    </p:spTree>
    <p:extLst>
      <p:ext uri="{BB962C8B-B14F-4D97-AF65-F5344CB8AC3E}">
        <p14:creationId xmlns:p14="http://schemas.microsoft.com/office/powerpoint/2010/main" val="1983152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C3D2BB0-37D7-4B4D-A3F6-B91D8DC05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363" y="1295894"/>
            <a:ext cx="4171950" cy="809625"/>
          </a:xfrm>
          <a:prstGeom prst="rect">
            <a:avLst/>
          </a:prstGeom>
        </p:spPr>
      </p:pic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1AA8FCE-1FE2-482B-AFA7-4EEEB3779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93363" y="2026032"/>
            <a:ext cx="4593741" cy="328861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ACC0EBE-95E2-4840-8B59-38EB8C393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435" y="1177898"/>
            <a:ext cx="2514600" cy="109537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BEBD37D-D589-4644-AB6B-D096B482B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949"/>
            <a:ext cx="10515600" cy="1325563"/>
          </a:xfrm>
        </p:spPr>
        <p:txBody>
          <a:bodyPr/>
          <a:lstStyle/>
          <a:p>
            <a:r>
              <a:rPr lang="nl-NL" dirty="0"/>
              <a:t>Verantwoording door gemeenten: </a:t>
            </a:r>
            <a:r>
              <a:rPr lang="nl-NL" dirty="0" err="1"/>
              <a:t>outputs</a:t>
            </a:r>
            <a:r>
              <a:rPr lang="nl-NL" dirty="0"/>
              <a:t> …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F805A81-36CF-47E7-A15A-2753C510E2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4643" y="3309222"/>
            <a:ext cx="1162050" cy="145732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C087313-B581-4290-9052-ED43889607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3822" y="1819275"/>
            <a:ext cx="164782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15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66E030-BFE6-4BF6-8C42-A82768026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… of verantwoording namens gemeenten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5B9AAA4-FC76-4E88-8E25-A64F3D6E2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688" y="1366426"/>
            <a:ext cx="3876418" cy="405036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034B254-EE88-4E71-881C-B8B732043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320" y="2296231"/>
            <a:ext cx="45910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89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9EAB0A-6A68-4630-B1D4-1F6EA0475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Sommige gemeenten hebben hogere kosten per kilometer weg door fysieke omstandigheden…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9B7AA62-059A-492C-81EE-079AC4ACC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113" y="1802155"/>
            <a:ext cx="5169530" cy="365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45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6669E87-3845-4662-8853-BC60B3295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038" y="1754659"/>
            <a:ext cx="5293837" cy="374357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D9EAB0A-6A68-4630-B1D4-1F6EA0475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…andere door een hoger weggebruik of een hogere stedelijkheid</a:t>
            </a:r>
          </a:p>
        </p:txBody>
      </p:sp>
    </p:spTree>
    <p:extLst>
      <p:ext uri="{BB962C8B-B14F-4D97-AF65-F5344CB8AC3E}">
        <p14:creationId xmlns:p14="http://schemas.microsoft.com/office/powerpoint/2010/main" val="1180649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DF92A753-29FE-2947-8A70-9FB4F0DD1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6" y="1084053"/>
            <a:ext cx="6405372" cy="4529605"/>
          </a:xfr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5E85D872-079A-4887-B26D-270D10D13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Wat overblijft is de kostendoelmatigheid per gemeente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1BC34EE3-A176-44E7-8FA4-FC98356F7A0C}"/>
              </a:ext>
            </a:extLst>
          </p:cNvPr>
          <p:cNvSpPr txBox="1">
            <a:spLocks/>
          </p:cNvSpPr>
          <p:nvPr/>
        </p:nvSpPr>
        <p:spPr>
          <a:xfrm>
            <a:off x="6236548" y="1476504"/>
            <a:ext cx="56262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3537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537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537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537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53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Kengetallen als basis voor:</a:t>
            </a:r>
          </a:p>
          <a:p>
            <a:pPr lvl="1"/>
            <a:r>
              <a:rPr lang="nl-NL" dirty="0"/>
              <a:t>Eerste aanzet tot inzicht in prestaties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Verbeteren verantwoording (inzet én productie)</a:t>
            </a:r>
          </a:p>
          <a:p>
            <a:pPr lvl="1"/>
            <a:endParaRPr lang="nl-NL" dirty="0"/>
          </a:p>
          <a:p>
            <a:pPr lvl="1"/>
            <a:r>
              <a:rPr lang="nl-NL" i="1" dirty="0"/>
              <a:t>Best </a:t>
            </a:r>
            <a:r>
              <a:rPr lang="nl-NL" i="1" dirty="0" err="1"/>
              <a:t>practices</a:t>
            </a:r>
            <a:r>
              <a:rPr lang="nl-NL" dirty="0"/>
              <a:t>: leren van elkaar</a:t>
            </a:r>
          </a:p>
          <a:p>
            <a:pPr lvl="1"/>
            <a:endParaRPr lang="nl-NL" i="1" dirty="0"/>
          </a:p>
          <a:p>
            <a:r>
              <a:rPr lang="nl-NL" dirty="0"/>
              <a:t>Geen afrekening</a:t>
            </a:r>
          </a:p>
          <a:p>
            <a:endParaRPr lang="nl-NL" i="1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1688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09CAAE-45BF-FB45-826D-3E4D1CBFC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Determinanten van productiviteit en doelmatigheid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5F511D-A6A8-C54E-A514-C5CA99E04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Bedrijfsvoering;</a:t>
            </a:r>
          </a:p>
          <a:p>
            <a:r>
              <a:rPr lang="nl-NL" dirty="0"/>
              <a:t>Management;</a:t>
            </a:r>
          </a:p>
          <a:p>
            <a:r>
              <a:rPr lang="nl-NL" dirty="0"/>
              <a:t>Economische factoren;</a:t>
            </a:r>
          </a:p>
          <a:p>
            <a:r>
              <a:rPr lang="nl-NL" dirty="0" err="1"/>
              <a:t>Economies</a:t>
            </a:r>
            <a:r>
              <a:rPr lang="nl-NL" dirty="0"/>
              <a:t> of </a:t>
            </a:r>
            <a:r>
              <a:rPr lang="nl-NL" dirty="0" err="1"/>
              <a:t>scale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scope;</a:t>
            </a:r>
          </a:p>
          <a:p>
            <a:r>
              <a:rPr lang="nl-NL" dirty="0"/>
              <a:t>HR-beleid;</a:t>
            </a:r>
          </a:p>
          <a:p>
            <a:r>
              <a:rPr lang="nl-NL" dirty="0"/>
              <a:t>Processen;</a:t>
            </a:r>
          </a:p>
          <a:p>
            <a:r>
              <a:rPr lang="nl-NL" dirty="0"/>
              <a:t>…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917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E69AE-8549-4D97-A2B2-2C52393F9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Voorbeeld: correlatie doelmatigheid en uitbesteding bij de gemeentelijke afvalinzameling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B66292A-7BCF-476F-BCD1-218707D05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901" y="1603829"/>
            <a:ext cx="4985853" cy="3776051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E2D3BE0F-3178-4A91-A611-EC5F6EE6A8A6}"/>
              </a:ext>
            </a:extLst>
          </p:cNvPr>
          <p:cNvSpPr/>
          <p:nvPr/>
        </p:nvSpPr>
        <p:spPr>
          <a:xfrm>
            <a:off x="2412901" y="5278280"/>
            <a:ext cx="66709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i="1" dirty="0">
                <a:solidFill>
                  <a:srgbClr val="335377"/>
                </a:solidFill>
              </a:rPr>
              <a:t>Bron: IPSE Studies (2012) Contractvoorwaarden en de kostendoelmatigheid van gemeentelijk afvalbeheer</a:t>
            </a:r>
          </a:p>
        </p:txBody>
      </p:sp>
    </p:spTree>
    <p:extLst>
      <p:ext uri="{BB962C8B-B14F-4D97-AF65-F5344CB8AC3E}">
        <p14:creationId xmlns:p14="http://schemas.microsoft.com/office/powerpoint/2010/main" val="1115562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59A643-1237-8B42-B396-01DB3712A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Verzelfstandigde overheidsorganisaties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0D6CC23-F064-7F4A-A991-5E561C7B0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96378"/>
            <a:ext cx="10515600" cy="3238500"/>
          </a:xfr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2AFAD7A6-BA0E-4FA9-A4D6-B0B897BBFA16}"/>
              </a:ext>
            </a:extLst>
          </p:cNvPr>
          <p:cNvSpPr/>
          <p:nvPr/>
        </p:nvSpPr>
        <p:spPr>
          <a:xfrm>
            <a:off x="1383956" y="4811788"/>
            <a:ext cx="39404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i="1" dirty="0">
                <a:solidFill>
                  <a:srgbClr val="335377"/>
                </a:solidFill>
              </a:rPr>
              <a:t>Bron: Agentschappen in beeld 2016, Ministerie van Financiën</a:t>
            </a:r>
          </a:p>
        </p:txBody>
      </p:sp>
    </p:spTree>
    <p:extLst>
      <p:ext uri="{BB962C8B-B14F-4D97-AF65-F5344CB8AC3E}">
        <p14:creationId xmlns:p14="http://schemas.microsoft.com/office/powerpoint/2010/main" val="249672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3B6543-855A-C24D-B543-37C037F1B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Verzelfstandigde overheidsorganisaties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C7F6F65-557E-0946-B29A-A5DC1A5DAA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930" y="1690688"/>
            <a:ext cx="2616200" cy="370164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9B59613-5C8B-B64B-A8D2-A2B3BC650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760" y="1518184"/>
            <a:ext cx="2738120" cy="387414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77C3F14-9DC4-E748-B6D7-C50235EDB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8780" y="1690688"/>
            <a:ext cx="5207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88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7A073A-8945-4ED4-8C21-9BF7A692D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Gebrekkig zicht op doelmatigheid ZBO’s en agentschappen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291F80-5AF1-41C9-87A0-61D3906BF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Indicatoren: kostprijzen, kwaliteitsindicatoren, tariefontwikkelingen, omzet- en volumeontwikkelingen</a:t>
            </a:r>
          </a:p>
          <a:p>
            <a:endParaRPr lang="nl-NL" dirty="0"/>
          </a:p>
          <a:p>
            <a:r>
              <a:rPr lang="nl-NL" dirty="0"/>
              <a:t>Bij veel ZBO’s en in mindere mate agentschappen is nog gebrekkig zicht op doelmatigheid (m.n. door gebrek aan output-indicatoren of omdat indicatoren vaak veranderen)</a:t>
            </a:r>
          </a:p>
          <a:p>
            <a:endParaRPr lang="nl-NL" dirty="0"/>
          </a:p>
          <a:p>
            <a:r>
              <a:rPr lang="nl-NL" dirty="0"/>
              <a:t>Geldstromen vaak wél goed navolgbaar (jaarverslagen)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1213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6B31ED-EF75-4CAF-963C-5F2A1112C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Output, </a:t>
            </a:r>
            <a:r>
              <a:rPr lang="nl-NL" dirty="0" err="1"/>
              <a:t>outcome</a:t>
            </a:r>
            <a:r>
              <a:rPr lang="nl-NL" dirty="0"/>
              <a:t>, doelmatigheid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948224CB-3BFD-44C3-BD68-FE07998CEA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314890"/>
              </p:ext>
            </p:extLst>
          </p:nvPr>
        </p:nvGraphicFramePr>
        <p:xfrm>
          <a:off x="1676400" y="18129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650384D-B1E0-469E-9166-321E120CEC4D}"/>
              </a:ext>
            </a:extLst>
          </p:cNvPr>
          <p:cNvCxnSpPr>
            <a:cxnSpLocks/>
          </p:cNvCxnSpPr>
          <p:nvPr/>
        </p:nvCxnSpPr>
        <p:spPr>
          <a:xfrm flipH="1">
            <a:off x="1676400" y="4724400"/>
            <a:ext cx="5124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A7EB47F4-3C52-4A57-B220-4CB9C1D4A545}"/>
              </a:ext>
            </a:extLst>
          </p:cNvPr>
          <p:cNvSpPr txBox="1"/>
          <p:nvPr/>
        </p:nvSpPr>
        <p:spPr>
          <a:xfrm>
            <a:off x="3061369" y="4844167"/>
            <a:ext cx="2535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335377"/>
                </a:solidFill>
              </a:rPr>
              <a:t>(kosten)doelmatigheid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4C6CE91-D0F3-4E5C-9987-5655FCC38F30}"/>
              </a:ext>
            </a:extLst>
          </p:cNvPr>
          <p:cNvSpPr txBox="1"/>
          <p:nvPr/>
        </p:nvSpPr>
        <p:spPr>
          <a:xfrm>
            <a:off x="7265069" y="4834200"/>
            <a:ext cx="1965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335377"/>
                </a:solidFill>
              </a:rPr>
              <a:t>Doeltreffendheid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2470B47E-FA9F-46E0-8C1E-FCCB34247FB9}"/>
              </a:ext>
            </a:extLst>
          </p:cNvPr>
          <p:cNvCxnSpPr>
            <a:cxnSpLocks/>
          </p:cNvCxnSpPr>
          <p:nvPr/>
        </p:nvCxnSpPr>
        <p:spPr>
          <a:xfrm flipH="1">
            <a:off x="7265069" y="4724400"/>
            <a:ext cx="23361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hoek 11">
            <a:extLst>
              <a:ext uri="{FF2B5EF4-FFF2-40B4-BE49-F238E27FC236}">
                <a16:creationId xmlns:a16="http://schemas.microsoft.com/office/drawing/2014/main" id="{910363FB-C901-4806-B11B-2B852BC1039E}"/>
              </a:ext>
            </a:extLst>
          </p:cNvPr>
          <p:cNvSpPr/>
          <p:nvPr/>
        </p:nvSpPr>
        <p:spPr>
          <a:xfrm>
            <a:off x="1600200" y="3284538"/>
            <a:ext cx="6197600" cy="132794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9696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9E285418-BF3F-4F48-99BD-394B48661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78" y="0"/>
            <a:ext cx="11230232" cy="1325563"/>
          </a:xfrm>
        </p:spPr>
        <p:txBody>
          <a:bodyPr/>
          <a:lstStyle/>
          <a:p>
            <a:r>
              <a:rPr lang="nl-NL" dirty="0"/>
              <a:t>Voorbeeld mogelijke decompositie kostenontwikkeling agentschappen/</a:t>
            </a:r>
            <a:r>
              <a:rPr lang="nl-NL" dirty="0" err="1"/>
              <a:t>zbo’s</a:t>
            </a:r>
            <a:endParaRPr lang="nl-NL" dirty="0"/>
          </a:p>
        </p:txBody>
      </p:sp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id="{B3511F69-969D-4F0A-B7EF-718A22D31C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172607"/>
              </p:ext>
            </p:extLst>
          </p:nvPr>
        </p:nvGraphicFramePr>
        <p:xfrm>
          <a:off x="1995196" y="1485101"/>
          <a:ext cx="5953946" cy="4156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hthoek 4">
            <a:extLst>
              <a:ext uri="{FF2B5EF4-FFF2-40B4-BE49-F238E27FC236}">
                <a16:creationId xmlns:a16="http://schemas.microsoft.com/office/drawing/2014/main" id="{6904B38D-9457-4B94-BF85-A5BFFC6A549D}"/>
              </a:ext>
            </a:extLst>
          </p:cNvPr>
          <p:cNvSpPr/>
          <p:nvPr/>
        </p:nvSpPr>
        <p:spPr>
          <a:xfrm>
            <a:off x="2075206" y="1325563"/>
            <a:ext cx="5864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nl-NL" kern="0" dirty="0" err="1">
                <a:solidFill>
                  <a:srgbClr val="335377"/>
                </a:solidFill>
                <a:latin typeface="Corbel" panose="020B0503020204020204" pitchFamily="34" charset="0"/>
              </a:rPr>
              <a:t>Decompositie</a:t>
            </a:r>
            <a:r>
              <a:rPr lang="en-CA" altLang="nl-NL" kern="0" dirty="0">
                <a:solidFill>
                  <a:srgbClr val="335377"/>
                </a:solidFill>
                <a:latin typeface="Corbel" panose="020B0503020204020204" pitchFamily="34" charset="0"/>
              </a:rPr>
              <a:t> van </a:t>
            </a:r>
            <a:r>
              <a:rPr lang="en-CA" altLang="nl-NL" kern="0" dirty="0" err="1">
                <a:solidFill>
                  <a:srgbClr val="335377"/>
                </a:solidFill>
                <a:latin typeface="Corbel" panose="020B0503020204020204" pitchFamily="34" charset="0"/>
              </a:rPr>
              <a:t>nominale</a:t>
            </a:r>
            <a:r>
              <a:rPr lang="en-CA" altLang="nl-NL" kern="0" dirty="0">
                <a:solidFill>
                  <a:srgbClr val="335377"/>
                </a:solidFill>
                <a:latin typeface="Corbel" panose="020B0503020204020204" pitchFamily="34" charset="0"/>
              </a:rPr>
              <a:t> </a:t>
            </a:r>
            <a:r>
              <a:rPr lang="en-CA" altLang="nl-NL" kern="0" dirty="0" err="1">
                <a:solidFill>
                  <a:srgbClr val="335377"/>
                </a:solidFill>
                <a:latin typeface="Corbel" panose="020B0503020204020204" pitchFamily="34" charset="0"/>
              </a:rPr>
              <a:t>kostenontwikkeling</a:t>
            </a:r>
            <a:r>
              <a:rPr lang="en-CA" altLang="nl-NL" kern="0" dirty="0">
                <a:solidFill>
                  <a:srgbClr val="335377"/>
                </a:solidFill>
                <a:latin typeface="Corbel" panose="020B0503020204020204" pitchFamily="34" charset="0"/>
              </a:rPr>
              <a:t> 1996 - 2018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1F69DAAC-5F39-CD45-8EA2-CAD6CE0252F6}"/>
              </a:ext>
            </a:extLst>
          </p:cNvPr>
          <p:cNvSpPr/>
          <p:nvPr/>
        </p:nvSpPr>
        <p:spPr>
          <a:xfrm>
            <a:off x="8138084" y="1786631"/>
            <a:ext cx="36659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nl-NL" sz="2400" kern="0" dirty="0" err="1">
                <a:solidFill>
                  <a:srgbClr val="335377"/>
                </a:solidFill>
                <a:latin typeface="Corbel" panose="020B0503020204020204" pitchFamily="34" charset="0"/>
              </a:rPr>
              <a:t>Productiviteit</a:t>
            </a:r>
            <a:r>
              <a:rPr lang="en-CA" altLang="nl-NL" sz="2400" kern="0" dirty="0">
                <a:solidFill>
                  <a:srgbClr val="335377"/>
                </a:solidFill>
                <a:latin typeface="Corbel" panose="020B0503020204020204" pitchFamily="34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nl-NL" sz="2400" kern="0" dirty="0" err="1">
                <a:solidFill>
                  <a:srgbClr val="335377"/>
                </a:solidFill>
                <a:latin typeface="Corbel" panose="020B0503020204020204" pitchFamily="34" charset="0"/>
              </a:rPr>
              <a:t>Integrale</a:t>
            </a:r>
            <a:r>
              <a:rPr lang="en-CA" altLang="nl-NL" sz="2400" kern="0" dirty="0">
                <a:solidFill>
                  <a:srgbClr val="335377"/>
                </a:solidFill>
                <a:latin typeface="Corbel" panose="020B0503020204020204" pitchFamily="34" charset="0"/>
              </a:rPr>
              <a:t> </a:t>
            </a:r>
            <a:r>
              <a:rPr lang="en-CA" altLang="nl-NL" sz="2400" kern="0" dirty="0" err="1">
                <a:solidFill>
                  <a:srgbClr val="335377"/>
                </a:solidFill>
                <a:latin typeface="Corbel" panose="020B0503020204020204" pitchFamily="34" charset="0"/>
              </a:rPr>
              <a:t>kostprijsindicator</a:t>
            </a:r>
            <a:r>
              <a:rPr lang="en-CA" altLang="nl-NL" sz="2400" kern="0" dirty="0">
                <a:solidFill>
                  <a:srgbClr val="335377"/>
                </a:solidFill>
                <a:latin typeface="Corbel" panose="020B0503020204020204" pitchFamily="34" charset="0"/>
              </a:rPr>
              <a:t> (</a:t>
            </a:r>
            <a:r>
              <a:rPr lang="en-CA" altLang="nl-NL" sz="2400" kern="0" dirty="0" err="1">
                <a:solidFill>
                  <a:srgbClr val="335377"/>
                </a:solidFill>
                <a:latin typeface="Corbel" panose="020B0503020204020204" pitchFamily="34" charset="0"/>
              </a:rPr>
              <a:t>gemiddelde</a:t>
            </a:r>
            <a:r>
              <a:rPr lang="en-CA" altLang="nl-NL" sz="2400" kern="0" dirty="0">
                <a:solidFill>
                  <a:srgbClr val="335377"/>
                </a:solidFill>
                <a:latin typeface="Corbel" panose="020B0503020204020204" pitchFamily="34" charset="0"/>
              </a:rPr>
              <a:t> </a:t>
            </a:r>
            <a:r>
              <a:rPr lang="en-CA" altLang="nl-NL" sz="2400" kern="0" dirty="0" err="1">
                <a:solidFill>
                  <a:srgbClr val="335377"/>
                </a:solidFill>
                <a:latin typeface="Corbel" panose="020B0503020204020204" pitchFamily="34" charset="0"/>
              </a:rPr>
              <a:t>kostprijs</a:t>
            </a:r>
            <a:r>
              <a:rPr lang="en-CA" altLang="nl-NL" sz="2400" kern="0" dirty="0">
                <a:solidFill>
                  <a:srgbClr val="335377"/>
                </a:solidFill>
                <a:latin typeface="Corbel" panose="020B0503020204020204" pitchFamily="34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CA" altLang="nl-NL" sz="2400" kern="0" dirty="0">
              <a:solidFill>
                <a:srgbClr val="335377"/>
              </a:solidFill>
              <a:latin typeface="Corbel" panose="020B0503020204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nl-NL" sz="2400" kern="0" dirty="0" err="1">
                <a:solidFill>
                  <a:srgbClr val="335377"/>
                </a:solidFill>
                <a:latin typeface="Corbel" panose="020B0503020204020204" pitchFamily="34" charset="0"/>
              </a:rPr>
              <a:t>Ontwikkeling</a:t>
            </a:r>
            <a:r>
              <a:rPr lang="en-CA" altLang="nl-NL" sz="2400" kern="0" dirty="0">
                <a:solidFill>
                  <a:srgbClr val="335377"/>
                </a:solidFill>
                <a:latin typeface="Corbel" panose="020B0503020204020204" pitchFamily="34" charset="0"/>
              </a:rPr>
              <a:t> </a:t>
            </a:r>
            <a:r>
              <a:rPr lang="en-CA" altLang="nl-NL" sz="2400" kern="0" dirty="0" err="1">
                <a:solidFill>
                  <a:srgbClr val="335377"/>
                </a:solidFill>
                <a:latin typeface="Corbel" panose="020B0503020204020204" pitchFamily="34" charset="0"/>
              </a:rPr>
              <a:t>kwaliteit</a:t>
            </a:r>
            <a:r>
              <a:rPr lang="en-CA" altLang="nl-NL" sz="2400" kern="0" dirty="0">
                <a:solidFill>
                  <a:srgbClr val="335377"/>
                </a:solidFill>
                <a:latin typeface="Corbel" panose="020B0503020204020204" pitchFamily="34" charset="0"/>
              </a:rPr>
              <a:t> </a:t>
            </a:r>
            <a:r>
              <a:rPr lang="en-CA" altLang="nl-NL" sz="2400" kern="0" dirty="0" err="1">
                <a:solidFill>
                  <a:srgbClr val="335377"/>
                </a:solidFill>
                <a:latin typeface="Corbel" panose="020B0503020204020204" pitchFamily="34" charset="0"/>
              </a:rPr>
              <a:t>en</a:t>
            </a:r>
            <a:r>
              <a:rPr lang="en-CA" altLang="nl-NL" sz="2400" kern="0" dirty="0">
                <a:solidFill>
                  <a:srgbClr val="335377"/>
                </a:solidFill>
                <a:latin typeface="Corbel" panose="020B0503020204020204" pitchFamily="34" charset="0"/>
              </a:rPr>
              <a:t> </a:t>
            </a:r>
            <a:r>
              <a:rPr lang="en-CA" altLang="nl-NL" sz="2400" kern="0" dirty="0" err="1">
                <a:solidFill>
                  <a:srgbClr val="335377"/>
                </a:solidFill>
                <a:latin typeface="Corbel" panose="020B0503020204020204" pitchFamily="34" charset="0"/>
              </a:rPr>
              <a:t>doeltreffendheid</a:t>
            </a:r>
            <a:r>
              <a:rPr lang="en-CA" altLang="nl-NL" sz="2400" kern="0" dirty="0">
                <a:solidFill>
                  <a:srgbClr val="335377"/>
                </a:solidFill>
                <a:latin typeface="Corbel" panose="020B0503020204020204" pitchFamily="34" charset="0"/>
              </a:rPr>
              <a:t> zit </a:t>
            </a:r>
            <a:r>
              <a:rPr lang="en-CA" altLang="nl-NL" sz="2400" kern="0" dirty="0" err="1">
                <a:solidFill>
                  <a:srgbClr val="335377"/>
                </a:solidFill>
                <a:latin typeface="Corbel" panose="020B0503020204020204" pitchFamily="34" charset="0"/>
              </a:rPr>
              <a:t>hier</a:t>
            </a:r>
            <a:r>
              <a:rPr lang="en-CA" altLang="nl-NL" sz="2400" kern="0" dirty="0">
                <a:solidFill>
                  <a:srgbClr val="335377"/>
                </a:solidFill>
                <a:latin typeface="Corbel" panose="020B0503020204020204" pitchFamily="34" charset="0"/>
              </a:rPr>
              <a:t> </a:t>
            </a:r>
            <a:r>
              <a:rPr lang="en-CA" altLang="nl-NL" sz="2400" kern="0" dirty="0" err="1">
                <a:solidFill>
                  <a:srgbClr val="335377"/>
                </a:solidFill>
                <a:latin typeface="Corbel" panose="020B0503020204020204" pitchFamily="34" charset="0"/>
              </a:rPr>
              <a:t>niet</a:t>
            </a:r>
            <a:r>
              <a:rPr lang="en-CA" altLang="nl-NL" sz="2400" kern="0" dirty="0">
                <a:solidFill>
                  <a:srgbClr val="335377"/>
                </a:solidFill>
                <a:latin typeface="Corbel" panose="020B0503020204020204" pitchFamily="34" charset="0"/>
              </a:rPr>
              <a:t> in </a:t>
            </a:r>
            <a:r>
              <a:rPr lang="en-CA" altLang="nl-NL" sz="2400" kern="0" dirty="0">
                <a:solidFill>
                  <a:srgbClr val="335377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 </a:t>
            </a:r>
            <a:r>
              <a:rPr lang="en-CA" altLang="nl-NL" sz="2400" kern="0" dirty="0" err="1">
                <a:solidFill>
                  <a:srgbClr val="335377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aanvullende</a:t>
            </a:r>
            <a:r>
              <a:rPr lang="en-CA" altLang="nl-NL" sz="2400" kern="0" dirty="0">
                <a:solidFill>
                  <a:srgbClr val="335377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 </a:t>
            </a:r>
            <a:r>
              <a:rPr lang="en-CA" altLang="nl-NL" sz="2400" kern="0" dirty="0" err="1">
                <a:solidFill>
                  <a:srgbClr val="335377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indicatoren</a:t>
            </a:r>
            <a:r>
              <a:rPr lang="en-CA" altLang="nl-NL" sz="2400" kern="0" dirty="0">
                <a:solidFill>
                  <a:srgbClr val="335377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 </a:t>
            </a:r>
            <a:r>
              <a:rPr lang="en-CA" altLang="nl-NL" sz="2400" kern="0" dirty="0" err="1">
                <a:solidFill>
                  <a:srgbClr val="335377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volgen</a:t>
            </a:r>
            <a:r>
              <a:rPr lang="en-CA" altLang="nl-NL" sz="2400" kern="0" dirty="0">
                <a:solidFill>
                  <a:srgbClr val="335377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 </a:t>
            </a:r>
            <a:endParaRPr lang="en-CA" altLang="nl-NL" sz="2400" kern="0" dirty="0">
              <a:solidFill>
                <a:srgbClr val="335377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337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E2F5DA-7FAC-4E4F-ADDE-6B6D109C4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Nog veel ruimte om inzicht in doelmatigheid overheidsuitgaven te vergroten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11EAB0-D856-4A52-98D4-682B2BB98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r>
              <a:rPr lang="nl-NL" sz="2400" dirty="0"/>
              <a:t>Er mag best wat meer aandacht komen voor </a:t>
            </a:r>
            <a:r>
              <a:rPr lang="nl-NL" sz="2400" b="1" dirty="0"/>
              <a:t>uitvoering 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Zinnige en spaarzame (waar mogelijk) verantwoording van </a:t>
            </a:r>
            <a:r>
              <a:rPr lang="nl-NL" sz="2400" b="1" dirty="0"/>
              <a:t>output </a:t>
            </a:r>
            <a:r>
              <a:rPr lang="nl-NL" sz="2400" dirty="0"/>
              <a:t>en</a:t>
            </a:r>
            <a:r>
              <a:rPr lang="nl-NL" sz="2400" b="1" dirty="0"/>
              <a:t> </a:t>
            </a:r>
            <a:r>
              <a:rPr lang="nl-NL" sz="2400" b="1" dirty="0" err="1"/>
              <a:t>outcome</a:t>
            </a:r>
            <a:r>
              <a:rPr lang="nl-NL" sz="2400" b="1" dirty="0"/>
              <a:t> </a:t>
            </a:r>
            <a:r>
              <a:rPr lang="nl-NL" sz="2400" dirty="0"/>
              <a:t>naast </a:t>
            </a:r>
            <a:r>
              <a:rPr lang="nl-NL" sz="2400" b="1" dirty="0"/>
              <a:t>geldstromen</a:t>
            </a:r>
            <a:r>
              <a:rPr lang="nl-NL" sz="2400" dirty="0"/>
              <a:t> wenselijk</a:t>
            </a:r>
          </a:p>
          <a:p>
            <a:endParaRPr lang="nl-NL" sz="2000" dirty="0"/>
          </a:p>
          <a:p>
            <a:r>
              <a:rPr lang="nl-NL" sz="2400" dirty="0"/>
              <a:t>Centrale belastinginning + decentralisatie/autonomie </a:t>
            </a:r>
            <a:r>
              <a:rPr lang="nl-NL" sz="2400" dirty="0">
                <a:sym typeface="Wingdings" panose="05000000000000000000" pitchFamily="2" charset="2"/>
              </a:rPr>
              <a:t> wie heeft welke rol in  verantwoording?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0347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BE1973-4753-472F-8D51-B7218D2D4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  <a:br>
              <a:rPr lang="nl-NL" dirty="0"/>
            </a:br>
            <a:r>
              <a:rPr lang="nl-NL" dirty="0"/>
              <a:t>Meer informatie?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B0DDCB-D026-4FFA-BE8F-7AE276755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Thomas Niaounakis</a:t>
            </a:r>
          </a:p>
          <a:p>
            <a:pPr marL="0" indent="0">
              <a:buNone/>
            </a:pPr>
            <a:r>
              <a:rPr lang="nl-NL" dirty="0">
                <a:hlinkClick r:id="rId2"/>
              </a:rPr>
              <a:t>t.niaounakis@ipsestudies.nl</a:t>
            </a: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rgbClr val="E3B813"/>
                </a:solidFill>
              </a:rPr>
              <a:t>www.ipsestudies.nl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1098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D67C5D45-992C-43AE-92AC-931C6BF7B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562" y="2110006"/>
            <a:ext cx="7084289" cy="292739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63B53E7-9223-49B0-944F-4346751A4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160" y="2152442"/>
            <a:ext cx="2970900" cy="1276558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45EDDB75-3913-4411-8D30-21B8713F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62" y="315698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dirty="0"/>
              <a:t>Zonder verantwoording geen inzicht in doelmatigheid: voor wie, aan wie, door wie?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121E2C9-325F-4626-ADEF-F24A6FA29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5920" y="3301902"/>
            <a:ext cx="1173140" cy="127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56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331759-8279-4B5B-968D-A1ADFC57C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Verantwoording, inzicht, verbetering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7DE0FF45-90FB-4E64-8228-C54743392B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963977"/>
              </p:ext>
            </p:extLst>
          </p:nvPr>
        </p:nvGraphicFramePr>
        <p:xfrm>
          <a:off x="677562" y="155995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0736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E23E77-A8AD-4BE9-A54C-749057901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65" y="383660"/>
            <a:ext cx="10515600" cy="1325563"/>
          </a:xfrm>
        </p:spPr>
        <p:txBody>
          <a:bodyPr/>
          <a:lstStyle/>
          <a:p>
            <a:r>
              <a:rPr lang="nl-NL" dirty="0"/>
              <a:t>Geldstromen binnen de publieke sector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1A39218-2BE1-44AD-92A1-8FBCEDDA6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017" y="1421696"/>
            <a:ext cx="7478799" cy="3304585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29767608-1041-445F-B868-7575BACDB6C0}"/>
              </a:ext>
            </a:extLst>
          </p:cNvPr>
          <p:cNvSpPr/>
          <p:nvPr/>
        </p:nvSpPr>
        <p:spPr>
          <a:xfrm>
            <a:off x="2067697" y="4544532"/>
            <a:ext cx="38733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200" i="1" dirty="0">
                <a:solidFill>
                  <a:srgbClr val="335377"/>
                </a:solidFill>
              </a:rPr>
              <a:t>Bron: Algemene Rekenkamer (2016). Inzicht in publiek geld </a:t>
            </a:r>
          </a:p>
        </p:txBody>
      </p:sp>
    </p:spTree>
    <p:extLst>
      <p:ext uri="{BB962C8B-B14F-4D97-AF65-F5344CB8AC3E}">
        <p14:creationId xmlns:p14="http://schemas.microsoft.com/office/powerpoint/2010/main" val="2883907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2C52C-5ADB-40A0-B5C4-B41DFF183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Spoor 1: benchmarks en bedrijfsvergelijkingen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D2D879-1022-4A47-8F47-25EB85925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347" y="1610601"/>
            <a:ext cx="477622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Vergelijking</a:t>
            </a:r>
            <a:r>
              <a:rPr lang="nl-NL" b="1" dirty="0"/>
              <a:t> tussen </a:t>
            </a:r>
            <a:r>
              <a:rPr lang="nl-NL" dirty="0"/>
              <a:t>instellingen:</a:t>
            </a:r>
          </a:p>
          <a:p>
            <a:pPr marL="0" indent="0">
              <a:buNone/>
            </a:pPr>
            <a:r>
              <a:rPr lang="nl-NL" dirty="0"/>
              <a:t>Gemeenten</a:t>
            </a:r>
          </a:p>
          <a:p>
            <a:pPr marL="0" indent="0">
              <a:buNone/>
            </a:pPr>
            <a:r>
              <a:rPr lang="nl-NL" dirty="0"/>
              <a:t>Rechtbanken</a:t>
            </a:r>
          </a:p>
          <a:p>
            <a:pPr marL="0" indent="0">
              <a:buNone/>
            </a:pPr>
            <a:r>
              <a:rPr lang="nl-NL" dirty="0"/>
              <a:t>Ziekenhuizen</a:t>
            </a:r>
          </a:p>
          <a:p>
            <a:pPr marL="0" indent="0">
              <a:buNone/>
            </a:pPr>
            <a:r>
              <a:rPr lang="nl-NL" dirty="0"/>
              <a:t>Scholen/schoolbesturen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Wat kunnen we leren van bedrijfsvergelijkingen?</a:t>
            </a:r>
          </a:p>
          <a:p>
            <a:pPr marL="0" indent="0">
              <a:buNone/>
            </a:pPr>
            <a:endParaRPr lang="nl-NL" b="1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AutoShape 7">
            <a:extLst>
              <a:ext uri="{FF2B5EF4-FFF2-40B4-BE49-F238E27FC236}">
                <a16:creationId xmlns:a16="http://schemas.microsoft.com/office/drawing/2014/main" id="{3ECF52B2-129C-461D-841A-19AE2CA9105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969149" y="1654257"/>
            <a:ext cx="4608513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833CB707-C774-407C-8359-03CE943E72B2}"/>
              </a:ext>
            </a:extLst>
          </p:cNvPr>
          <p:cNvSpPr>
            <a:spLocks/>
          </p:cNvSpPr>
          <p:nvPr/>
        </p:nvSpPr>
        <p:spPr bwMode="auto">
          <a:xfrm>
            <a:off x="6393012" y="1686007"/>
            <a:ext cx="4146550" cy="3267075"/>
          </a:xfrm>
          <a:custGeom>
            <a:avLst/>
            <a:gdLst>
              <a:gd name="T0" fmla="*/ 0 w 2612"/>
              <a:gd name="T1" fmla="*/ 0 h 2058"/>
              <a:gd name="T2" fmla="*/ 0 w 2612"/>
              <a:gd name="T3" fmla="*/ 2147483647 h 2058"/>
              <a:gd name="T4" fmla="*/ 2147483647 w 2612"/>
              <a:gd name="T5" fmla="*/ 2147483647 h 20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12" h="2058">
                <a:moveTo>
                  <a:pt x="0" y="0"/>
                </a:moveTo>
                <a:lnTo>
                  <a:pt x="0" y="2058"/>
                </a:lnTo>
                <a:lnTo>
                  <a:pt x="2612" y="2058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8962854A-90C6-4D3D-8CD6-BC91701DC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0324" y="5115007"/>
            <a:ext cx="10259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nl-NL" sz="2000" b="0" dirty="0" err="1">
                <a:solidFill>
                  <a:srgbClr val="000000"/>
                </a:solidFill>
                <a:latin typeface="Calibri" pitchFamily="34" charset="0"/>
              </a:rPr>
              <a:t>Productie</a:t>
            </a:r>
            <a:endParaRPr lang="en-US" altLang="nl-NL" b="0" dirty="0"/>
          </a:p>
        </p:txBody>
      </p:sp>
      <p:sp>
        <p:nvSpPr>
          <p:cNvPr id="7" name="Oval 22">
            <a:extLst>
              <a:ext uri="{FF2B5EF4-FFF2-40B4-BE49-F238E27FC236}">
                <a16:creationId xmlns:a16="http://schemas.microsoft.com/office/drawing/2014/main" id="{1B0070FC-C506-4A68-A49E-9F6FBA4CC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5699" y="2992520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8" name="Oval 26">
            <a:extLst>
              <a:ext uri="{FF2B5EF4-FFF2-40B4-BE49-F238E27FC236}">
                <a16:creationId xmlns:a16="http://schemas.microsoft.com/office/drawing/2014/main" id="{9DE73ECC-7778-4EEC-AF8E-914789F32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2349" y="3167145"/>
            <a:ext cx="88900" cy="87312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9" name="Oval 32">
            <a:extLst>
              <a:ext uri="{FF2B5EF4-FFF2-40B4-BE49-F238E27FC236}">
                <a16:creationId xmlns:a16="http://schemas.microsoft.com/office/drawing/2014/main" id="{3E649FD1-8539-4820-A97B-A91BFF09C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999" y="3206832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0" name="Oval 38">
            <a:extLst>
              <a:ext uri="{FF2B5EF4-FFF2-40B4-BE49-F238E27FC236}">
                <a16:creationId xmlns:a16="http://schemas.microsoft.com/office/drawing/2014/main" id="{E1BD57D0-42CD-4CFF-8822-9EAE2C831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349" y="2903620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" name="Oval 32">
            <a:extLst>
              <a:ext uri="{FF2B5EF4-FFF2-40B4-BE49-F238E27FC236}">
                <a16:creationId xmlns:a16="http://schemas.microsoft.com/office/drawing/2014/main" id="{7A77CF87-3F76-4D86-91EA-BCEAE0E6C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7899" y="3449720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2" name="Oval 32">
            <a:extLst>
              <a:ext uri="{FF2B5EF4-FFF2-40B4-BE49-F238E27FC236}">
                <a16:creationId xmlns:a16="http://schemas.microsoft.com/office/drawing/2014/main" id="{B62883FB-88B7-47BF-9DD7-9BC8BD95B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349" y="3805320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3" name="Oval 32">
            <a:extLst>
              <a:ext uri="{FF2B5EF4-FFF2-40B4-BE49-F238E27FC236}">
                <a16:creationId xmlns:a16="http://schemas.microsoft.com/office/drawing/2014/main" id="{09771F30-4A96-4DB1-9EED-47B52C5D7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7374" y="3227470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4" name="Oval 32">
            <a:extLst>
              <a:ext uri="{FF2B5EF4-FFF2-40B4-BE49-F238E27FC236}">
                <a16:creationId xmlns:a16="http://schemas.microsoft.com/office/drawing/2014/main" id="{602B7168-F496-40C1-9279-F3071111F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899" y="2919495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5" name="Oval 32">
            <a:extLst>
              <a:ext uri="{FF2B5EF4-FFF2-40B4-BE49-F238E27FC236}">
                <a16:creationId xmlns:a16="http://schemas.microsoft.com/office/drawing/2014/main" id="{73A72507-428A-41D7-9A8C-466FD4CFA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6849" y="3697370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F4686C77-4659-4F16-BC39-587EBED34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2299" y="2660732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2BCBB798-3998-4BC8-804E-CA3282D6B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3399" y="2071770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8" name="Oval 32">
            <a:extLst>
              <a:ext uri="{FF2B5EF4-FFF2-40B4-BE49-F238E27FC236}">
                <a16:creationId xmlns:a16="http://schemas.microsoft.com/office/drawing/2014/main" id="{EFDE9005-E01E-45FC-A9A1-6DE5B4583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7549" y="3405270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9" name="Oval 32">
            <a:extLst>
              <a:ext uri="{FF2B5EF4-FFF2-40B4-BE49-F238E27FC236}">
                <a16:creationId xmlns:a16="http://schemas.microsoft.com/office/drawing/2014/main" id="{3DBE41E9-E45F-489C-B3A4-67AFD84CA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5924" y="3189370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6E1164D6-318D-4F27-A29C-9D9020967B1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441624" y="3085482"/>
            <a:ext cx="1095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nl-NL" altLang="nl-NL" sz="2000" b="0" dirty="0">
                <a:solidFill>
                  <a:srgbClr val="000000"/>
                </a:solidFill>
                <a:latin typeface="Calibri" pitchFamily="34" charset="0"/>
              </a:rPr>
              <a:t>Kosten</a:t>
            </a:r>
          </a:p>
        </p:txBody>
      </p:sp>
      <p:sp>
        <p:nvSpPr>
          <p:cNvPr id="21" name="Arc 24">
            <a:extLst>
              <a:ext uri="{FF2B5EF4-FFF2-40B4-BE49-F238E27FC236}">
                <a16:creationId xmlns:a16="http://schemas.microsoft.com/office/drawing/2014/main" id="{9A8C89C7-8D44-4E96-A999-EA3ED5B7C419}"/>
              </a:ext>
            </a:extLst>
          </p:cNvPr>
          <p:cNvSpPr/>
          <p:nvPr/>
        </p:nvSpPr>
        <p:spPr bwMode="auto">
          <a:xfrm rot="5400000">
            <a:off x="5038080" y="-1164349"/>
            <a:ext cx="3105150" cy="6192838"/>
          </a:xfrm>
          <a:prstGeom prst="arc">
            <a:avLst>
              <a:gd name="adj1" fmla="val 16341724"/>
              <a:gd name="adj2" fmla="val 21509043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22" name="Oval 38">
            <a:extLst>
              <a:ext uri="{FF2B5EF4-FFF2-40B4-BE49-F238E27FC236}">
                <a16:creationId xmlns:a16="http://schemas.microsoft.com/office/drawing/2014/main" id="{2D99AB87-5CC9-4D22-BB80-4630468D4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549" y="2679782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23" name="Oval 38">
            <a:extLst>
              <a:ext uri="{FF2B5EF4-FFF2-40B4-BE49-F238E27FC236}">
                <a16:creationId xmlns:a16="http://schemas.microsoft.com/office/drawing/2014/main" id="{C65540C7-3237-493B-9645-1C966FA51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4949" y="3133807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24" name="Oval 38">
            <a:extLst>
              <a:ext uri="{FF2B5EF4-FFF2-40B4-BE49-F238E27FC236}">
                <a16:creationId xmlns:a16="http://schemas.microsoft.com/office/drawing/2014/main" id="{69DA1522-5DA4-4B0A-AA1D-275E4CCB3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5124" y="2716295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25" name="Oval 38">
            <a:extLst>
              <a:ext uri="{FF2B5EF4-FFF2-40B4-BE49-F238E27FC236}">
                <a16:creationId xmlns:a16="http://schemas.microsoft.com/office/drawing/2014/main" id="{F7A3B8F4-2F1A-472C-9369-CC2703B63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949" y="2832182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26" name="Oval 38">
            <a:extLst>
              <a:ext uri="{FF2B5EF4-FFF2-40B4-BE49-F238E27FC236}">
                <a16:creationId xmlns:a16="http://schemas.microsoft.com/office/drawing/2014/main" id="{9DF53EC0-BFBD-4095-A038-66F6192D5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5624" y="2401970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27" name="Oval 38">
            <a:extLst>
              <a:ext uri="{FF2B5EF4-FFF2-40B4-BE49-F238E27FC236}">
                <a16:creationId xmlns:a16="http://schemas.microsoft.com/office/drawing/2014/main" id="{AF88FF1F-EE58-4836-AA40-073069176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3449" y="2622632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28" name="Oval 38">
            <a:extLst>
              <a:ext uri="{FF2B5EF4-FFF2-40B4-BE49-F238E27FC236}">
                <a16:creationId xmlns:a16="http://schemas.microsoft.com/office/drawing/2014/main" id="{F4BBCC01-DE8B-43C4-81A6-A508197F1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5587" y="2373395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29" name="Oval 38">
            <a:extLst>
              <a:ext uri="{FF2B5EF4-FFF2-40B4-BE49-F238E27FC236}">
                <a16:creationId xmlns:a16="http://schemas.microsoft.com/office/drawing/2014/main" id="{0C8395F3-E2A9-43F2-9836-7A54FF6B9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0199" y="3036970"/>
            <a:ext cx="88900" cy="889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nl-NL" altLang="nl-NL"/>
          </a:p>
        </p:txBody>
      </p:sp>
      <p:cxnSp>
        <p:nvCxnSpPr>
          <p:cNvPr id="30" name="Straight Connector 3">
            <a:extLst>
              <a:ext uri="{FF2B5EF4-FFF2-40B4-BE49-F238E27FC236}">
                <a16:creationId xmlns:a16="http://schemas.microsoft.com/office/drawing/2014/main" id="{6C89483F-BB98-450E-84F4-FD8411C8B92C}"/>
              </a:ext>
            </a:extLst>
          </p:cNvPr>
          <p:cNvCxnSpPr/>
          <p:nvPr/>
        </p:nvCxnSpPr>
        <p:spPr bwMode="auto">
          <a:xfrm>
            <a:off x="8150374" y="3278270"/>
            <a:ext cx="0" cy="16748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7">
            <a:extLst>
              <a:ext uri="{FF2B5EF4-FFF2-40B4-BE49-F238E27FC236}">
                <a16:creationId xmlns:a16="http://schemas.microsoft.com/office/drawing/2014/main" id="{C1103DD8-E36F-4D01-9EB6-F4D94141EBE3}"/>
              </a:ext>
            </a:extLst>
          </p:cNvPr>
          <p:cNvCxnSpPr/>
          <p:nvPr/>
        </p:nvCxnSpPr>
        <p:spPr bwMode="auto">
          <a:xfrm flipH="1">
            <a:off x="6393012" y="3242551"/>
            <a:ext cx="1757362" cy="174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ijdelijke aanduiding voor inhoud 2">
            <a:extLst>
              <a:ext uri="{FF2B5EF4-FFF2-40B4-BE49-F238E27FC236}">
                <a16:creationId xmlns:a16="http://schemas.microsoft.com/office/drawing/2014/main" id="{EF6EE3F2-AED5-4798-AB65-1A5D6969D3B8}"/>
              </a:ext>
            </a:extLst>
          </p:cNvPr>
          <p:cNvSpPr txBox="1">
            <a:spLocks/>
          </p:cNvSpPr>
          <p:nvPr/>
        </p:nvSpPr>
        <p:spPr>
          <a:xfrm>
            <a:off x="8466287" y="198754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>
              <a:solidFill>
                <a:srgbClr val="3353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86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0.00833 0.0645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4705E0B5-DB23-45B5-A70F-970672E5F4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6207700"/>
              </p:ext>
            </p:extLst>
          </p:nvPr>
        </p:nvGraphicFramePr>
        <p:xfrm>
          <a:off x="5128228" y="1462013"/>
          <a:ext cx="6143626" cy="3781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EDB65C12-D9C4-459C-9FD4-C0999FE08875}"/>
              </a:ext>
            </a:extLst>
          </p:cNvPr>
          <p:cNvSpPr txBox="1"/>
          <p:nvPr/>
        </p:nvSpPr>
        <p:spPr>
          <a:xfrm>
            <a:off x="5829649" y="868903"/>
            <a:ext cx="1351374" cy="59311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nl-NL" sz="1100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47621EFB-0CB2-43BB-AFF7-EE8D83A6A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621" y="1627663"/>
            <a:ext cx="4472158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Productiviteitstrends:</a:t>
            </a:r>
          </a:p>
          <a:p>
            <a:r>
              <a:rPr lang="nl-NL" dirty="0"/>
              <a:t>Sectoren (</a:t>
            </a:r>
            <a:r>
              <a:rPr lang="nl-NL" dirty="0" err="1"/>
              <a:t>TiPS</a:t>
            </a:r>
            <a:r>
              <a:rPr lang="nl-NL" dirty="0"/>
              <a:t>!)</a:t>
            </a:r>
          </a:p>
          <a:p>
            <a:r>
              <a:rPr lang="nl-NL" dirty="0"/>
              <a:t>Agentschappen/ZBO’s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Krijgen we vandaag de dag meer "waar” voor ons geld en hoe komt dat?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329E2DF-F29A-4AFE-9A4F-45994707F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21" y="206121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dirty="0"/>
              <a:t>Spoor 2: trendanalyses van organisaties en sectoren</a:t>
            </a:r>
          </a:p>
        </p:txBody>
      </p:sp>
    </p:spTree>
    <p:extLst>
      <p:ext uri="{BB962C8B-B14F-4D97-AF65-F5344CB8AC3E}">
        <p14:creationId xmlns:p14="http://schemas.microsoft.com/office/powerpoint/2010/main" val="2245028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EBA9D3-4783-4B8D-9332-09BB483CF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91" y="165479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dirty="0"/>
              <a:t>Drie uitdagingen voor doelmatigheidsonderzoek in de publieke sector</a:t>
            </a:r>
          </a:p>
        </p:txBody>
      </p:sp>
      <p:grpSp>
        <p:nvGrpSpPr>
          <p:cNvPr id="17" name="Group 19">
            <a:extLst>
              <a:ext uri="{FF2B5EF4-FFF2-40B4-BE49-F238E27FC236}">
                <a16:creationId xmlns:a16="http://schemas.microsoft.com/office/drawing/2014/main" id="{E3378CED-EE0F-490C-9C48-614CD77DF2C9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591466"/>
            <a:ext cx="8839201" cy="4930765"/>
            <a:chOff x="432" y="1535"/>
            <a:chExt cx="5373" cy="3106"/>
          </a:xfrm>
        </p:grpSpPr>
        <p:sp>
          <p:nvSpPr>
            <p:cNvPr id="18" name="AutoShape 3">
              <a:extLst>
                <a:ext uri="{FF2B5EF4-FFF2-40B4-BE49-F238E27FC236}">
                  <a16:creationId xmlns:a16="http://schemas.microsoft.com/office/drawing/2014/main" id="{2190D1F3-E00F-41FE-9866-9B661F5A81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140" y="828"/>
              <a:ext cx="299" cy="1714"/>
            </a:xfrm>
            <a:prstGeom prst="homePlate">
              <a:avLst>
                <a:gd name="adj" fmla="val 25000"/>
              </a:avLst>
            </a:prstGeom>
            <a:solidFill>
              <a:srgbClr val="E3B813"/>
            </a:solidFill>
            <a:ln w="6350">
              <a:solidFill>
                <a:srgbClr val="DDDDD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777777"/>
              </a:outerShdw>
            </a:effectLst>
          </p:spPr>
          <p:txBody>
            <a:bodyPr wrap="none" lIns="72000" tIns="0" rIns="0" bIns="0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de-DE" sz="105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CF3BDE62-6037-4E6B-B4F4-1201883FC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" y="1946"/>
              <a:ext cx="1606" cy="269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1587" marR="0" lvl="1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>
                  <a:tab pos="8521700" algn="r"/>
                </a:tabLst>
                <a:defRPr/>
              </a:pPr>
              <a:r>
                <a:rPr lang="de-DE" altLang="de-DE" sz="1800" dirty="0">
                  <a:solidFill>
                    <a:srgbClr val="335377"/>
                  </a:solidFill>
                  <a:latin typeface="+mn-lt"/>
                </a:rPr>
                <a:t>Output en </a:t>
              </a:r>
              <a:r>
                <a:rPr lang="de-DE" altLang="de-DE" sz="1800" dirty="0" err="1">
                  <a:solidFill>
                    <a:srgbClr val="335377"/>
                  </a:solidFill>
                  <a:latin typeface="+mn-lt"/>
                </a:rPr>
                <a:t>outcome</a:t>
              </a:r>
              <a:r>
                <a:rPr lang="de-DE" altLang="de-DE" sz="1800" dirty="0">
                  <a:solidFill>
                    <a:srgbClr val="335377"/>
                  </a:solidFill>
                  <a:latin typeface="+mn-lt"/>
                </a:rPr>
                <a:t> </a:t>
              </a:r>
              <a:r>
                <a:rPr lang="de-DE" altLang="de-DE" sz="1800" dirty="0" err="1">
                  <a:solidFill>
                    <a:srgbClr val="335377"/>
                  </a:solidFill>
                  <a:latin typeface="+mn-lt"/>
                </a:rPr>
                <a:t>publieke</a:t>
              </a:r>
              <a:r>
                <a:rPr lang="de-DE" altLang="de-DE" sz="1800" dirty="0">
                  <a:solidFill>
                    <a:srgbClr val="335377"/>
                  </a:solidFill>
                  <a:latin typeface="+mn-lt"/>
                </a:rPr>
                <a:t> </a:t>
              </a:r>
              <a:r>
                <a:rPr lang="de-DE" altLang="de-DE" sz="1800" dirty="0" err="1">
                  <a:solidFill>
                    <a:srgbClr val="335377"/>
                  </a:solidFill>
                  <a:latin typeface="+mn-lt"/>
                </a:rPr>
                <a:t>sector</a:t>
              </a:r>
              <a:r>
                <a:rPr lang="de-DE" altLang="de-DE" sz="1800" dirty="0">
                  <a:solidFill>
                    <a:srgbClr val="335377"/>
                  </a:solidFill>
                  <a:latin typeface="+mn-lt"/>
                </a:rPr>
                <a:t> </a:t>
              </a:r>
              <a:r>
                <a:rPr lang="de-DE" altLang="de-DE" sz="1800" dirty="0" err="1">
                  <a:solidFill>
                    <a:srgbClr val="335377"/>
                  </a:solidFill>
                  <a:latin typeface="+mn-lt"/>
                </a:rPr>
                <a:t>beperkt</a:t>
              </a:r>
              <a:r>
                <a:rPr lang="de-DE" altLang="de-DE" sz="1800" dirty="0">
                  <a:solidFill>
                    <a:srgbClr val="335377"/>
                  </a:solidFill>
                  <a:latin typeface="+mn-lt"/>
                </a:rPr>
                <a:t> </a:t>
              </a:r>
              <a:r>
                <a:rPr lang="de-DE" altLang="de-DE" sz="1800" dirty="0" err="1">
                  <a:solidFill>
                    <a:srgbClr val="335377"/>
                  </a:solidFill>
                  <a:latin typeface="+mn-lt"/>
                </a:rPr>
                <a:t>meetbaar</a:t>
              </a:r>
              <a:endParaRPr lang="de-DE" altLang="de-DE" sz="1800" dirty="0">
                <a:solidFill>
                  <a:srgbClr val="335377"/>
                </a:solidFill>
                <a:latin typeface="+mn-lt"/>
              </a:endParaRPr>
            </a:p>
            <a:p>
              <a:pPr marL="114300" marR="0" lvl="1" indent="-112713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8521700" algn="r"/>
                </a:tabLst>
                <a:defRPr/>
              </a:pPr>
              <a:endParaRPr kumimoji="1" lang="de-DE" altLang="de-DE" sz="1800" i="0" u="none" strike="noStrike" kern="1200" cap="none" spc="0" normalizeH="0" baseline="0" noProof="0" dirty="0">
                <a:ln>
                  <a:noFill/>
                </a:ln>
                <a:solidFill>
                  <a:srgbClr val="335377"/>
                </a:solidFill>
                <a:effectLst/>
                <a:uLnTx/>
                <a:uFillTx/>
                <a:latin typeface="+mn-lt"/>
              </a:endParaRPr>
            </a:p>
            <a:p>
              <a:pPr marL="1587" marR="0" lvl="1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>
                  <a:tab pos="8521700" algn="r"/>
                </a:tabLst>
                <a:defRPr/>
              </a:pPr>
              <a:r>
                <a:rPr lang="de-DE" altLang="de-DE" sz="1800" dirty="0" err="1">
                  <a:solidFill>
                    <a:srgbClr val="335377"/>
                  </a:solidFill>
                  <a:latin typeface="+mn-lt"/>
                </a:rPr>
                <a:t>Geen</a:t>
              </a:r>
              <a:r>
                <a:rPr lang="de-DE" altLang="de-DE" sz="1800" dirty="0">
                  <a:solidFill>
                    <a:srgbClr val="335377"/>
                  </a:solidFill>
                  <a:latin typeface="+mn-lt"/>
                </a:rPr>
                <a:t> </a:t>
              </a:r>
              <a:r>
                <a:rPr lang="de-DE" altLang="de-DE" sz="1800" dirty="0" err="1">
                  <a:solidFill>
                    <a:srgbClr val="335377"/>
                  </a:solidFill>
                  <a:latin typeface="+mn-lt"/>
                </a:rPr>
                <a:t>marktprijzen</a:t>
              </a:r>
              <a:r>
                <a:rPr lang="de-DE" altLang="de-DE" sz="1800" dirty="0">
                  <a:solidFill>
                    <a:srgbClr val="335377"/>
                  </a:solidFill>
                  <a:latin typeface="+mn-lt"/>
                </a:rPr>
                <a:t> </a:t>
              </a:r>
              <a:r>
                <a:rPr lang="de-DE" altLang="de-DE" sz="1800" dirty="0" err="1">
                  <a:solidFill>
                    <a:srgbClr val="335377"/>
                  </a:solidFill>
                  <a:latin typeface="+mn-lt"/>
                </a:rPr>
                <a:t>om</a:t>
              </a:r>
              <a:r>
                <a:rPr lang="de-DE" altLang="de-DE" sz="1800" dirty="0">
                  <a:solidFill>
                    <a:srgbClr val="335377"/>
                  </a:solidFill>
                  <a:latin typeface="+mn-lt"/>
                </a:rPr>
                <a:t> </a:t>
              </a:r>
              <a:r>
                <a:rPr lang="de-DE" altLang="de-DE" sz="1800" dirty="0" err="1">
                  <a:solidFill>
                    <a:srgbClr val="335377"/>
                  </a:solidFill>
                  <a:latin typeface="+mn-lt"/>
                </a:rPr>
                <a:t>output</a:t>
              </a:r>
              <a:r>
                <a:rPr lang="de-DE" altLang="de-DE" sz="1800" dirty="0">
                  <a:solidFill>
                    <a:srgbClr val="335377"/>
                  </a:solidFill>
                  <a:latin typeface="+mn-lt"/>
                </a:rPr>
                <a:t> </a:t>
              </a:r>
              <a:r>
                <a:rPr lang="de-DE" altLang="de-DE" sz="1800" dirty="0" err="1">
                  <a:solidFill>
                    <a:srgbClr val="335377"/>
                  </a:solidFill>
                  <a:latin typeface="+mn-lt"/>
                </a:rPr>
                <a:t>te</a:t>
              </a:r>
              <a:r>
                <a:rPr lang="de-DE" altLang="de-DE" sz="1800" dirty="0">
                  <a:solidFill>
                    <a:srgbClr val="335377"/>
                  </a:solidFill>
                  <a:latin typeface="+mn-lt"/>
                </a:rPr>
                <a:t> </a:t>
              </a:r>
              <a:r>
                <a:rPr lang="de-DE" altLang="de-DE" sz="1800" dirty="0" err="1">
                  <a:solidFill>
                    <a:srgbClr val="335377"/>
                  </a:solidFill>
                  <a:latin typeface="+mn-lt"/>
                </a:rPr>
                <a:t>waarderen</a:t>
              </a:r>
              <a:endParaRPr lang="de-DE" altLang="de-DE" sz="1800" dirty="0">
                <a:solidFill>
                  <a:srgbClr val="335377"/>
                </a:solidFill>
                <a:latin typeface="+mn-lt"/>
              </a:endParaRPr>
            </a:p>
            <a:p>
              <a:pPr marL="1587" marR="0" lvl="1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>
                  <a:tab pos="8521700" algn="r"/>
                </a:tabLst>
                <a:defRPr/>
              </a:pPr>
              <a:endParaRPr lang="de-DE" altLang="de-DE" sz="1800" dirty="0">
                <a:solidFill>
                  <a:srgbClr val="335377"/>
                </a:solidFill>
                <a:latin typeface="+mn-lt"/>
              </a:endParaRPr>
            </a:p>
            <a:p>
              <a:pPr marL="1587" marR="0" lvl="1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>
                  <a:tab pos="8521700" algn="r"/>
                </a:tabLst>
                <a:defRPr/>
              </a:pPr>
              <a:r>
                <a:rPr lang="de-DE" altLang="de-DE" sz="1800" dirty="0" err="1">
                  <a:solidFill>
                    <a:srgbClr val="335377"/>
                  </a:solidFill>
                  <a:latin typeface="+mn-lt"/>
                </a:rPr>
                <a:t>Onder</a:t>
              </a:r>
              <a:r>
                <a:rPr lang="de-DE" altLang="de-DE" sz="1800" dirty="0">
                  <a:solidFill>
                    <a:srgbClr val="335377"/>
                  </a:solidFill>
                  <a:latin typeface="+mn-lt"/>
                </a:rPr>
                <a:t> andere via </a:t>
              </a:r>
              <a:r>
                <a:rPr lang="de-DE" altLang="de-DE" sz="1800" dirty="0" err="1">
                  <a:solidFill>
                    <a:srgbClr val="335377"/>
                  </a:solidFill>
                  <a:latin typeface="+mn-lt"/>
                </a:rPr>
                <a:t>schattingen</a:t>
              </a:r>
              <a:r>
                <a:rPr lang="de-DE" altLang="de-DE" sz="1800" dirty="0">
                  <a:solidFill>
                    <a:srgbClr val="335377"/>
                  </a:solidFill>
                  <a:latin typeface="+mn-lt"/>
                </a:rPr>
                <a:t> (</a:t>
              </a:r>
              <a:r>
                <a:rPr lang="de-DE" altLang="de-DE" sz="1800" dirty="0" err="1">
                  <a:solidFill>
                    <a:srgbClr val="335377"/>
                  </a:solidFill>
                  <a:latin typeface="+mn-lt"/>
                </a:rPr>
                <a:t>regressies</a:t>
              </a:r>
              <a:r>
                <a:rPr lang="de-DE" altLang="de-DE" sz="1800">
                  <a:solidFill>
                    <a:srgbClr val="335377"/>
                  </a:solidFill>
                  <a:latin typeface="+mn-lt"/>
                </a:rPr>
                <a:t>) en  </a:t>
              </a:r>
              <a:r>
                <a:rPr lang="de-DE" altLang="de-DE" sz="1800" dirty="0" err="1">
                  <a:solidFill>
                    <a:srgbClr val="335377"/>
                  </a:solidFill>
                  <a:latin typeface="+mn-lt"/>
                </a:rPr>
                <a:t>kostprijzen</a:t>
              </a:r>
              <a:endParaRPr lang="de-DE" altLang="de-DE" sz="1400" dirty="0">
                <a:solidFill>
                  <a:srgbClr val="335377"/>
                </a:solidFill>
                <a:latin typeface="+mn-lt"/>
              </a:endParaRPr>
            </a:p>
            <a:p>
              <a:pPr marL="114300" marR="0" lvl="1" indent="-112713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8521700" algn="r"/>
                </a:tabLst>
                <a:defRPr/>
              </a:pPr>
              <a:endParaRPr lang="de-DE" altLang="de-DE" sz="1400" dirty="0">
                <a:solidFill>
                  <a:srgbClr val="335377"/>
                </a:solidFill>
                <a:latin typeface="+mn-lt"/>
              </a:endParaRPr>
            </a:p>
            <a:p>
              <a:pPr marL="571500" lvl="2" indent="-112713" algn="l">
                <a:buFontTx/>
                <a:buChar char="•"/>
                <a:tabLst>
                  <a:tab pos="8521700" algn="r"/>
                </a:tabLst>
                <a:defRPr/>
              </a:pPr>
              <a:endParaRPr lang="de-DE" altLang="de-DE" sz="1400" dirty="0">
                <a:solidFill>
                  <a:srgbClr val="335377"/>
                </a:solidFill>
                <a:latin typeface="+mn-lt"/>
              </a:endParaRPr>
            </a:p>
            <a:p>
              <a:pPr marL="1587" lvl="1" algn="l">
                <a:tabLst>
                  <a:tab pos="8521700" algn="r"/>
                </a:tabLst>
                <a:defRPr/>
              </a:pPr>
              <a:endParaRPr lang="de-DE" altLang="de-DE" sz="1400" dirty="0">
                <a:solidFill>
                  <a:srgbClr val="335377"/>
                </a:solidFill>
                <a:latin typeface="+mn-lt"/>
              </a:endParaRPr>
            </a:p>
            <a:p>
              <a:pPr marL="114300" marR="0" lvl="1" indent="-112713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8521700" algn="r"/>
                </a:tabLst>
                <a:defRPr/>
              </a:pPr>
              <a:endParaRPr lang="de-DE" altLang="de-DE" sz="1400" dirty="0">
                <a:solidFill>
                  <a:srgbClr val="335377"/>
                </a:solidFill>
                <a:latin typeface="+mn-lt"/>
              </a:endParaRPr>
            </a:p>
            <a:p>
              <a:pPr marL="114300" marR="0" lvl="1" indent="-112713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8521700" algn="r"/>
                </a:tabLst>
                <a:defRPr/>
              </a:pPr>
              <a:endParaRPr lang="de-DE" altLang="de-DE" sz="1400" dirty="0">
                <a:solidFill>
                  <a:srgbClr val="335377"/>
                </a:solidFill>
                <a:latin typeface="+mn-lt"/>
              </a:endParaRPr>
            </a:p>
            <a:p>
              <a:pPr marL="114300" marR="0" lvl="1" indent="-112713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8521700" algn="r"/>
                </a:tabLst>
                <a:defRPr/>
              </a:pPr>
              <a:endParaRPr lang="de-DE" altLang="de-DE" sz="1400" dirty="0">
                <a:solidFill>
                  <a:srgbClr val="335377"/>
                </a:solidFill>
                <a:latin typeface="+mn-lt"/>
              </a:endParaRPr>
            </a:p>
            <a:p>
              <a:pPr marL="114300" marR="0" lvl="1" indent="-112713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8521700" algn="r"/>
                </a:tabLst>
                <a:defRPr/>
              </a:pPr>
              <a:endParaRPr kumimoji="1" lang="de-DE" altLang="de-DE" sz="1400" i="0" u="none" strike="noStrike" kern="1200" cap="none" spc="0" normalizeH="0" baseline="0" noProof="0" dirty="0">
                <a:ln>
                  <a:noFill/>
                </a:ln>
                <a:solidFill>
                  <a:srgbClr val="33537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Text Box 5">
              <a:extLst>
                <a:ext uri="{FF2B5EF4-FFF2-40B4-BE49-F238E27FC236}">
                  <a16:creationId xmlns:a16="http://schemas.microsoft.com/office/drawing/2014/main" id="{BFDE0E4C-F5BD-4A5B-BBF3-C492E148D7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" y="1596"/>
              <a:ext cx="1469" cy="15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5377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Meetbaarheid</a:t>
              </a:r>
              <a:endPara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335377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id="{2FFA8F06-EB16-4FD8-AF14-E11205EC1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890"/>
              <a:ext cx="1720" cy="1960"/>
            </a:xfrm>
            <a:prstGeom prst="rect">
              <a:avLst/>
            </a:prstGeom>
            <a:noFill/>
            <a:ln w="6350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de-DE" sz="10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AutoShape 7">
              <a:extLst>
                <a:ext uri="{FF2B5EF4-FFF2-40B4-BE49-F238E27FC236}">
                  <a16:creationId xmlns:a16="http://schemas.microsoft.com/office/drawing/2014/main" id="{C04B7F11-F4BC-4987-8968-801E5E31CE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966" y="827"/>
              <a:ext cx="299" cy="1715"/>
            </a:xfrm>
            <a:prstGeom prst="homePlate">
              <a:avLst>
                <a:gd name="adj" fmla="val 25000"/>
              </a:avLst>
            </a:prstGeom>
            <a:solidFill>
              <a:srgbClr val="E3B813"/>
            </a:solidFill>
            <a:ln w="6350">
              <a:solidFill>
                <a:srgbClr val="DDDDD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777777"/>
              </a:outerShdw>
            </a:effectLst>
          </p:spPr>
          <p:txBody>
            <a:bodyPr wrap="none" lIns="72000" tIns="0" rIns="0" bIns="0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de-DE" sz="10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Rectangle 8">
              <a:extLst>
                <a:ext uri="{FF2B5EF4-FFF2-40B4-BE49-F238E27FC236}">
                  <a16:creationId xmlns:a16="http://schemas.microsoft.com/office/drawing/2014/main" id="{4D51814E-1546-4557-9540-FBC3B130A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4" y="1946"/>
              <a:ext cx="1606" cy="2249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1587" marR="0" lvl="1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>
                  <a:tab pos="8521700" algn="r"/>
                </a:tabLst>
                <a:defRPr/>
              </a:pPr>
              <a:r>
                <a:rPr kumimoji="1" lang="de-DE" altLang="de-DE" sz="1800" i="0" u="none" strike="noStrike" kern="1200" cap="none" spc="0" normalizeH="0" baseline="0" noProof="0" dirty="0" err="1">
                  <a:ln>
                    <a:noFill/>
                  </a:ln>
                  <a:solidFill>
                    <a:srgbClr val="33537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Beperkte</a:t>
              </a:r>
              <a:r>
                <a:rPr kumimoji="1" lang="de-DE" altLang="de-DE" sz="1800" i="0" u="none" strike="noStrike" kern="1200" cap="none" spc="0" normalizeH="0" baseline="0" noProof="0" dirty="0">
                  <a:ln>
                    <a:noFill/>
                  </a:ln>
                  <a:solidFill>
                    <a:srgbClr val="33537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1" lang="de-DE" altLang="de-DE" sz="1800" i="0" u="none" strike="noStrike" kern="1200" cap="none" spc="0" normalizeH="0" baseline="0" noProof="0" dirty="0" err="1">
                  <a:ln>
                    <a:noFill/>
                  </a:ln>
                  <a:solidFill>
                    <a:srgbClr val="33537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vergelijkbaarheid</a:t>
              </a:r>
              <a:r>
                <a:rPr kumimoji="1" lang="de-DE" altLang="de-DE" sz="1800" i="0" u="none" strike="noStrike" kern="1200" cap="none" spc="0" normalizeH="0" baseline="0" noProof="0" dirty="0">
                  <a:ln>
                    <a:noFill/>
                  </a:ln>
                  <a:solidFill>
                    <a:srgbClr val="33537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1" lang="de-DE" altLang="de-DE" sz="1800" i="0" u="none" strike="noStrike" kern="1200" cap="none" spc="0" normalizeH="0" baseline="0" noProof="0" dirty="0" err="1">
                  <a:ln>
                    <a:noFill/>
                  </a:ln>
                  <a:solidFill>
                    <a:srgbClr val="33537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publieke</a:t>
              </a:r>
              <a:r>
                <a:rPr kumimoji="1" lang="de-DE" altLang="de-DE" sz="1800" i="0" u="none" strike="noStrike" kern="1200" cap="none" spc="0" normalizeH="0" baseline="0" noProof="0" dirty="0">
                  <a:ln>
                    <a:noFill/>
                  </a:ln>
                  <a:solidFill>
                    <a:srgbClr val="33537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1" lang="de-DE" altLang="de-DE" sz="1800" i="0" u="none" strike="noStrike" kern="1200" cap="none" spc="0" normalizeH="0" baseline="0" noProof="0" dirty="0" err="1">
                  <a:ln>
                    <a:noFill/>
                  </a:ln>
                  <a:solidFill>
                    <a:srgbClr val="33537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instellingen</a:t>
              </a:r>
              <a:endParaRPr kumimoji="1" lang="de-DE" altLang="de-DE" sz="1800" i="0" u="none" strike="noStrike" kern="1200" cap="none" spc="0" normalizeH="0" baseline="0" noProof="0" dirty="0">
                <a:ln>
                  <a:noFill/>
                </a:ln>
                <a:solidFill>
                  <a:srgbClr val="33537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14300" marR="0" lvl="1" indent="-112713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8521700" algn="r"/>
                </a:tabLst>
                <a:defRPr/>
              </a:pPr>
              <a:endParaRPr lang="de-DE" altLang="de-DE" sz="1400" dirty="0">
                <a:solidFill>
                  <a:srgbClr val="335377"/>
                </a:solidFill>
                <a:latin typeface="+mn-lt"/>
              </a:endParaRPr>
            </a:p>
            <a:p>
              <a:pPr marL="1587" marR="0" lvl="1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>
                  <a:tab pos="8521700" algn="r"/>
                </a:tabLst>
                <a:defRPr/>
              </a:pPr>
              <a:r>
                <a:rPr kumimoji="1" lang="de-DE" altLang="de-DE" sz="1400" i="0" u="none" strike="noStrike" kern="1200" cap="none" spc="0" normalizeH="0" baseline="0" noProof="0" dirty="0">
                  <a:ln>
                    <a:noFill/>
                  </a:ln>
                  <a:solidFill>
                    <a:srgbClr val="33537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Maar</a:t>
              </a:r>
              <a:r>
                <a:rPr lang="de-DE" altLang="de-DE" sz="1400" dirty="0">
                  <a:solidFill>
                    <a:srgbClr val="335377"/>
                  </a:solidFill>
                  <a:latin typeface="+mn-lt"/>
                </a:rPr>
                <a:t> </a:t>
              </a:r>
              <a:r>
                <a:rPr kumimoji="1" lang="de-DE" altLang="de-DE" sz="1400" i="0" u="none" strike="noStrike" kern="1200" cap="none" spc="0" normalizeH="0" baseline="0" noProof="0" dirty="0">
                  <a:ln>
                    <a:noFill/>
                  </a:ln>
                  <a:solidFill>
                    <a:srgbClr val="33537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minder </a:t>
              </a:r>
              <a:r>
                <a:rPr kumimoji="1" lang="de-DE" altLang="de-DE" sz="1400" i="0" u="none" strike="noStrike" kern="1200" cap="none" spc="0" normalizeH="0" baseline="0" noProof="0" dirty="0" err="1">
                  <a:ln>
                    <a:noFill/>
                  </a:ln>
                  <a:solidFill>
                    <a:srgbClr val="33537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erg</a:t>
              </a:r>
              <a:r>
                <a:rPr kumimoji="1" lang="de-DE" altLang="de-DE" sz="1400" i="0" u="none" strike="noStrike" kern="1200" cap="none" spc="0" normalizeH="0" baseline="0" noProof="0" dirty="0">
                  <a:ln>
                    <a:noFill/>
                  </a:ln>
                  <a:solidFill>
                    <a:srgbClr val="33537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1" lang="de-DE" altLang="de-DE" sz="1400" i="0" u="none" strike="noStrike" kern="1200" cap="none" spc="0" normalizeH="0" baseline="0" noProof="0" dirty="0" err="1">
                  <a:ln>
                    <a:noFill/>
                  </a:ln>
                  <a:solidFill>
                    <a:srgbClr val="33537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dan</a:t>
              </a:r>
              <a:r>
                <a:rPr kumimoji="1" lang="de-DE" altLang="de-DE" sz="1400" i="0" u="none" strike="noStrike" kern="1200" cap="none" spc="0" normalizeH="0" baseline="0" noProof="0" dirty="0">
                  <a:ln>
                    <a:noFill/>
                  </a:ln>
                  <a:solidFill>
                    <a:srgbClr val="33537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1" lang="de-DE" altLang="de-DE" sz="1400" i="0" u="none" strike="noStrike" kern="1200" cap="none" spc="0" normalizeH="0" baseline="0" noProof="0" dirty="0" err="1">
                  <a:ln>
                    <a:noFill/>
                  </a:ln>
                  <a:solidFill>
                    <a:srgbClr val="33537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vaak</a:t>
              </a:r>
              <a:r>
                <a:rPr kumimoji="1" lang="de-DE" altLang="de-DE" sz="1400" i="0" u="none" strike="noStrike" kern="1200" cap="none" spc="0" normalizeH="0" baseline="0" noProof="0" dirty="0">
                  <a:ln>
                    <a:noFill/>
                  </a:ln>
                  <a:solidFill>
                    <a:srgbClr val="33537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1" lang="de-DE" altLang="de-DE" sz="1400" i="0" u="none" strike="noStrike" kern="1200" cap="none" spc="0" normalizeH="0" baseline="0" noProof="0" dirty="0" err="1">
                  <a:ln>
                    <a:noFill/>
                  </a:ln>
                  <a:solidFill>
                    <a:srgbClr val="33537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gesteld</a:t>
              </a:r>
              <a:r>
                <a:rPr kumimoji="1" lang="de-DE" altLang="de-DE" sz="1400" i="0" u="none" strike="noStrike" kern="1200" cap="none" spc="0" normalizeH="0" baseline="0" noProof="0" dirty="0">
                  <a:ln>
                    <a:noFill/>
                  </a:ln>
                  <a:solidFill>
                    <a:srgbClr val="33537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</a:t>
              </a:r>
            </a:p>
            <a:p>
              <a:pPr marL="114300" marR="0" lvl="1" indent="-112713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8521700" algn="r"/>
                </a:tabLst>
                <a:defRPr/>
              </a:pPr>
              <a:r>
                <a:rPr lang="de-DE" altLang="de-DE" sz="1400" dirty="0">
                  <a:solidFill>
                    <a:srgbClr val="335377"/>
                  </a:solidFill>
                  <a:latin typeface="+mn-lt"/>
                </a:rPr>
                <a:t>380 </a:t>
              </a:r>
              <a:r>
                <a:rPr lang="de-DE" altLang="de-DE" sz="1400" dirty="0" err="1">
                  <a:solidFill>
                    <a:srgbClr val="335377"/>
                  </a:solidFill>
                  <a:latin typeface="+mn-lt"/>
                </a:rPr>
                <a:t>gemeenten</a:t>
              </a:r>
              <a:endParaRPr lang="de-DE" altLang="de-DE" sz="1400" dirty="0">
                <a:solidFill>
                  <a:srgbClr val="335377"/>
                </a:solidFill>
                <a:latin typeface="+mn-lt"/>
              </a:endParaRPr>
            </a:p>
            <a:p>
              <a:pPr marL="114300" marR="0" lvl="1" indent="-112713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8521700" algn="r"/>
                </a:tabLst>
                <a:defRPr/>
              </a:pPr>
              <a:r>
                <a:rPr kumimoji="1" lang="de-DE" altLang="de-DE" sz="1400" i="0" u="none" strike="noStrike" kern="1200" cap="none" spc="0" normalizeH="0" baseline="0" noProof="0" dirty="0">
                  <a:ln>
                    <a:noFill/>
                  </a:ln>
                  <a:solidFill>
                    <a:srgbClr val="33537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1000‘en </a:t>
              </a:r>
              <a:r>
                <a:rPr kumimoji="1" lang="de-DE" altLang="de-DE" sz="1400" i="0" u="none" strike="noStrike" kern="1200" cap="none" spc="0" normalizeH="0" baseline="0" noProof="0" dirty="0" err="1">
                  <a:ln>
                    <a:noFill/>
                  </a:ln>
                  <a:solidFill>
                    <a:srgbClr val="33537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scholen</a:t>
              </a:r>
              <a:endParaRPr kumimoji="1" lang="de-DE" altLang="de-DE" sz="1400" i="0" u="none" strike="noStrike" kern="1200" cap="none" spc="0" normalizeH="0" baseline="0" noProof="0" dirty="0">
                <a:ln>
                  <a:noFill/>
                </a:ln>
                <a:solidFill>
                  <a:srgbClr val="33537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14300" marR="0" lvl="1" indent="-112713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8521700" algn="r"/>
                </a:tabLst>
                <a:defRPr/>
              </a:pPr>
              <a:r>
                <a:rPr lang="de-DE" altLang="de-DE" sz="1400" dirty="0" err="1">
                  <a:solidFill>
                    <a:srgbClr val="335377"/>
                  </a:solidFill>
                  <a:latin typeface="+mn-lt"/>
                </a:rPr>
                <a:t>Tientallen</a:t>
              </a:r>
              <a:r>
                <a:rPr lang="de-DE" altLang="de-DE" sz="1400" dirty="0">
                  <a:solidFill>
                    <a:srgbClr val="335377"/>
                  </a:solidFill>
                  <a:latin typeface="+mn-lt"/>
                </a:rPr>
                <a:t> </a:t>
              </a:r>
              <a:r>
                <a:rPr lang="de-DE" altLang="de-DE" sz="1400" dirty="0" err="1">
                  <a:solidFill>
                    <a:srgbClr val="335377"/>
                  </a:solidFill>
                  <a:latin typeface="+mn-lt"/>
                </a:rPr>
                <a:t>ziekenhuizen</a:t>
              </a:r>
              <a:endParaRPr lang="de-DE" altLang="de-DE" sz="1400" dirty="0">
                <a:solidFill>
                  <a:srgbClr val="335377"/>
                </a:solidFill>
                <a:latin typeface="+mn-lt"/>
              </a:endParaRPr>
            </a:p>
            <a:p>
              <a:pPr marL="114300" marR="0" lvl="1" indent="-112713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8521700" algn="r"/>
                </a:tabLst>
                <a:defRPr/>
              </a:pPr>
              <a:r>
                <a:rPr lang="de-DE" altLang="de-DE" sz="1400" dirty="0">
                  <a:solidFill>
                    <a:srgbClr val="335377"/>
                  </a:solidFill>
                  <a:latin typeface="+mn-lt"/>
                </a:rPr>
                <a:t>11 </a:t>
              </a:r>
              <a:r>
                <a:rPr lang="de-DE" altLang="de-DE" sz="1400" dirty="0" err="1">
                  <a:solidFill>
                    <a:srgbClr val="335377"/>
                  </a:solidFill>
                  <a:latin typeface="+mn-lt"/>
                </a:rPr>
                <a:t>rechtbanken</a:t>
              </a:r>
              <a:endParaRPr lang="de-DE" altLang="de-DE" sz="1400" dirty="0">
                <a:solidFill>
                  <a:srgbClr val="335377"/>
                </a:solidFill>
                <a:latin typeface="+mn-lt"/>
              </a:endParaRPr>
            </a:p>
            <a:p>
              <a:pPr marL="114300" marR="0" lvl="1" indent="-112713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8521700" algn="r"/>
                </a:tabLst>
                <a:defRPr/>
              </a:pPr>
              <a:r>
                <a:rPr lang="de-DE" altLang="de-DE" sz="1400" dirty="0">
                  <a:solidFill>
                    <a:srgbClr val="335377"/>
                  </a:solidFill>
                  <a:latin typeface="+mn-lt"/>
                </a:rPr>
                <a:t>10 </a:t>
              </a:r>
              <a:r>
                <a:rPr lang="de-DE" altLang="de-DE" sz="1400" dirty="0" err="1">
                  <a:solidFill>
                    <a:srgbClr val="335377"/>
                  </a:solidFill>
                  <a:latin typeface="+mn-lt"/>
                </a:rPr>
                <a:t>drinkwaterbedrijven</a:t>
              </a:r>
              <a:endParaRPr lang="de-DE" altLang="de-DE" sz="1400" dirty="0">
                <a:solidFill>
                  <a:srgbClr val="335377"/>
                </a:solidFill>
                <a:latin typeface="+mn-lt"/>
              </a:endParaRPr>
            </a:p>
            <a:p>
              <a:pPr marL="114300" marR="0" lvl="1" indent="-112713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8521700" algn="r"/>
                </a:tabLst>
                <a:defRPr/>
              </a:pPr>
              <a:r>
                <a:rPr lang="de-DE" altLang="de-DE" sz="1400" dirty="0">
                  <a:solidFill>
                    <a:srgbClr val="335377"/>
                  </a:solidFill>
                  <a:latin typeface="+mn-lt"/>
                </a:rPr>
                <a:t>24 </a:t>
              </a:r>
              <a:r>
                <a:rPr lang="de-DE" altLang="de-DE" sz="1400" dirty="0" err="1">
                  <a:solidFill>
                    <a:srgbClr val="335377"/>
                  </a:solidFill>
                  <a:latin typeface="+mn-lt"/>
                </a:rPr>
                <a:t>Penentiaire</a:t>
              </a:r>
              <a:r>
                <a:rPr lang="de-DE" altLang="de-DE" sz="1400" dirty="0">
                  <a:solidFill>
                    <a:srgbClr val="335377"/>
                  </a:solidFill>
                  <a:latin typeface="+mn-lt"/>
                </a:rPr>
                <a:t> </a:t>
              </a:r>
              <a:r>
                <a:rPr lang="de-DE" altLang="de-DE" sz="1400" dirty="0" err="1">
                  <a:solidFill>
                    <a:srgbClr val="335377"/>
                  </a:solidFill>
                  <a:latin typeface="+mn-lt"/>
                </a:rPr>
                <a:t>inrichtingen</a:t>
              </a:r>
              <a:endParaRPr lang="de-DE" altLang="de-DE" sz="1400" dirty="0">
                <a:solidFill>
                  <a:srgbClr val="335377"/>
                </a:solidFill>
                <a:latin typeface="+mn-lt"/>
              </a:endParaRPr>
            </a:p>
            <a:p>
              <a:pPr marL="114300" marR="0" lvl="1" indent="-112713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8521700" algn="r"/>
                </a:tabLst>
                <a:defRPr/>
              </a:pPr>
              <a:r>
                <a:rPr lang="de-DE" altLang="de-DE" sz="1400" dirty="0">
                  <a:solidFill>
                    <a:srgbClr val="335377"/>
                  </a:solidFill>
                  <a:latin typeface="+mn-lt"/>
                </a:rPr>
                <a:t>… </a:t>
              </a:r>
            </a:p>
            <a:p>
              <a:pPr marL="114300" marR="0" lvl="1" indent="-112713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8521700" algn="r"/>
                </a:tabLst>
                <a:defRPr/>
              </a:pPr>
              <a:endParaRPr lang="de-DE" altLang="de-DE" sz="1400" dirty="0">
                <a:solidFill>
                  <a:srgbClr val="335377"/>
                </a:solidFill>
                <a:latin typeface="+mn-lt"/>
              </a:endParaRPr>
            </a:p>
            <a:p>
              <a:pPr marL="114300" marR="0" lvl="1" indent="-112713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8521700" algn="r"/>
                </a:tabLst>
                <a:defRPr/>
              </a:pPr>
              <a:endParaRPr lang="de-DE" altLang="de-DE" sz="1400" dirty="0">
                <a:solidFill>
                  <a:srgbClr val="335377"/>
                </a:solidFill>
                <a:latin typeface="+mn-lt"/>
              </a:endParaRPr>
            </a:p>
            <a:p>
              <a:pPr marL="1587" marR="0" lvl="1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>
                  <a:tab pos="8521700" algn="r"/>
                </a:tabLst>
                <a:defRPr/>
              </a:pPr>
              <a:endParaRPr lang="de-DE" altLang="de-DE" sz="1400" dirty="0">
                <a:solidFill>
                  <a:srgbClr val="335377"/>
                </a:solidFill>
                <a:latin typeface="+mn-lt"/>
              </a:endParaRPr>
            </a:p>
            <a:p>
              <a:pPr marL="114300" marR="0" lvl="1" indent="-112713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8521700" algn="r"/>
                </a:tabLst>
                <a:defRPr/>
              </a:pPr>
              <a:endParaRPr lang="de-DE" altLang="de-DE" sz="1400" dirty="0">
                <a:solidFill>
                  <a:srgbClr val="335377"/>
                </a:solidFill>
                <a:latin typeface="+mn-lt"/>
              </a:endParaRPr>
            </a:p>
            <a:p>
              <a:pPr marL="114300" marR="0" lvl="1" indent="-112713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8521700" algn="r"/>
                </a:tabLst>
                <a:defRPr/>
              </a:pPr>
              <a:endParaRPr kumimoji="1" lang="de-DE" altLang="de-DE" sz="1400" i="0" u="none" strike="noStrike" kern="1200" cap="none" spc="0" normalizeH="0" baseline="0" noProof="0" dirty="0">
                <a:ln>
                  <a:noFill/>
                </a:ln>
                <a:solidFill>
                  <a:srgbClr val="33537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Text Box 9">
              <a:extLst>
                <a:ext uri="{FF2B5EF4-FFF2-40B4-BE49-F238E27FC236}">
                  <a16:creationId xmlns:a16="http://schemas.microsoft.com/office/drawing/2014/main" id="{AB2D9B0C-1900-43E9-935F-1C0969D318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1596"/>
              <a:ext cx="1469" cy="15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5377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Vergelijkbaarheid</a:t>
              </a:r>
              <a:endPara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335377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5" name="Rectangle 10">
              <a:extLst>
                <a:ext uri="{FF2B5EF4-FFF2-40B4-BE49-F238E27FC236}">
                  <a16:creationId xmlns:a16="http://schemas.microsoft.com/office/drawing/2014/main" id="{A9683FE8-FFA7-4A0B-AF22-67BA951A7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890"/>
              <a:ext cx="1720" cy="1960"/>
            </a:xfrm>
            <a:prstGeom prst="rect">
              <a:avLst/>
            </a:prstGeom>
            <a:noFill/>
            <a:ln w="6350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de-DE" sz="10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AutoShape 11">
              <a:extLst>
                <a:ext uri="{FF2B5EF4-FFF2-40B4-BE49-F238E27FC236}">
                  <a16:creationId xmlns:a16="http://schemas.microsoft.com/office/drawing/2014/main" id="{A5C28A21-0F24-4CEF-83AC-5F54D2796C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793" y="828"/>
              <a:ext cx="299" cy="1714"/>
            </a:xfrm>
            <a:prstGeom prst="homePlate">
              <a:avLst>
                <a:gd name="adj" fmla="val 25000"/>
              </a:avLst>
            </a:prstGeom>
            <a:solidFill>
              <a:srgbClr val="E3B813"/>
            </a:solidFill>
            <a:ln w="6350">
              <a:solidFill>
                <a:srgbClr val="DDDDDD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777777"/>
              </a:outerShdw>
            </a:effectLst>
          </p:spPr>
          <p:txBody>
            <a:bodyPr wrap="none" lIns="72000" tIns="0" rIns="0" bIns="0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de-DE" sz="10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7" name="Rectangle 12">
              <a:extLst>
                <a:ext uri="{FF2B5EF4-FFF2-40B4-BE49-F238E27FC236}">
                  <a16:creationId xmlns:a16="http://schemas.microsoft.com/office/drawing/2014/main" id="{92D6661F-EB7E-4297-9C2B-8359D6C58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1946"/>
              <a:ext cx="1607" cy="205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1587" lvl="1" algn="l">
                <a:tabLst>
                  <a:tab pos="8521700" algn="r"/>
                </a:tabLst>
                <a:defRPr/>
              </a:pPr>
              <a:r>
                <a:rPr lang="de-DE" altLang="de-DE" sz="1800" dirty="0" err="1">
                  <a:solidFill>
                    <a:srgbClr val="335377"/>
                  </a:solidFill>
                  <a:latin typeface="+mn-lt"/>
                </a:rPr>
                <a:t>Zicht</a:t>
              </a:r>
              <a:r>
                <a:rPr lang="de-DE" altLang="de-DE" sz="1800" dirty="0">
                  <a:solidFill>
                    <a:srgbClr val="335377"/>
                  </a:solidFill>
                  <a:latin typeface="+mn-lt"/>
                </a:rPr>
                <a:t> </a:t>
              </a:r>
              <a:r>
                <a:rPr lang="de-DE" altLang="de-DE" sz="1800" dirty="0" err="1">
                  <a:solidFill>
                    <a:srgbClr val="335377"/>
                  </a:solidFill>
                  <a:latin typeface="+mn-lt"/>
                </a:rPr>
                <a:t>op</a:t>
              </a:r>
              <a:r>
                <a:rPr lang="de-DE" altLang="de-DE" sz="1800" dirty="0">
                  <a:solidFill>
                    <a:srgbClr val="335377"/>
                  </a:solidFill>
                  <a:latin typeface="+mn-lt"/>
                </a:rPr>
                <a:t> </a:t>
              </a:r>
              <a:r>
                <a:rPr lang="de-DE" altLang="de-DE" sz="1800" dirty="0" err="1">
                  <a:solidFill>
                    <a:srgbClr val="335377"/>
                  </a:solidFill>
                  <a:latin typeface="+mn-lt"/>
                </a:rPr>
                <a:t>geldstromen</a:t>
              </a:r>
              <a:r>
                <a:rPr lang="de-DE" altLang="de-DE" sz="1800" dirty="0">
                  <a:solidFill>
                    <a:srgbClr val="335377"/>
                  </a:solidFill>
                  <a:latin typeface="+mn-lt"/>
                </a:rPr>
                <a:t> in NL </a:t>
              </a:r>
              <a:r>
                <a:rPr lang="de-DE" altLang="de-DE" sz="1800" dirty="0" err="1">
                  <a:solidFill>
                    <a:srgbClr val="335377"/>
                  </a:solidFill>
                  <a:latin typeface="+mn-lt"/>
                </a:rPr>
                <a:t>is</a:t>
              </a:r>
              <a:r>
                <a:rPr lang="de-DE" altLang="de-DE" sz="1800" dirty="0">
                  <a:solidFill>
                    <a:srgbClr val="335377"/>
                  </a:solidFill>
                  <a:latin typeface="+mn-lt"/>
                </a:rPr>
                <a:t> </a:t>
              </a:r>
              <a:r>
                <a:rPr lang="de-DE" altLang="de-DE" sz="1800" dirty="0" err="1">
                  <a:solidFill>
                    <a:srgbClr val="335377"/>
                  </a:solidFill>
                  <a:latin typeface="+mn-lt"/>
                </a:rPr>
                <a:t>redelijk</a:t>
              </a:r>
              <a:r>
                <a:rPr lang="de-DE" altLang="de-DE" sz="1800" dirty="0">
                  <a:solidFill>
                    <a:srgbClr val="335377"/>
                  </a:solidFill>
                  <a:latin typeface="+mn-lt"/>
                </a:rPr>
                <a:t> </a:t>
              </a:r>
              <a:r>
                <a:rPr lang="de-DE" altLang="de-DE" sz="1800" dirty="0" err="1">
                  <a:solidFill>
                    <a:srgbClr val="335377"/>
                  </a:solidFill>
                  <a:latin typeface="+mn-lt"/>
                </a:rPr>
                <a:t>maar</a:t>
              </a:r>
              <a:r>
                <a:rPr lang="de-DE" altLang="de-DE" sz="1800" dirty="0">
                  <a:solidFill>
                    <a:srgbClr val="335377"/>
                  </a:solidFill>
                  <a:latin typeface="+mn-lt"/>
                </a:rPr>
                <a:t> </a:t>
              </a:r>
              <a:r>
                <a:rPr lang="de-DE" altLang="de-DE" sz="1800" dirty="0" err="1">
                  <a:solidFill>
                    <a:srgbClr val="335377"/>
                  </a:solidFill>
                  <a:latin typeface="+mn-lt"/>
                </a:rPr>
                <a:t>verslechtert</a:t>
              </a:r>
              <a:r>
                <a:rPr lang="de-DE" altLang="de-DE" sz="1800" dirty="0">
                  <a:solidFill>
                    <a:srgbClr val="335377"/>
                  </a:solidFill>
                  <a:latin typeface="+mn-lt"/>
                </a:rPr>
                <a:t> </a:t>
              </a:r>
              <a:r>
                <a:rPr lang="de-DE" altLang="de-DE" sz="1800" dirty="0" err="1">
                  <a:solidFill>
                    <a:srgbClr val="335377"/>
                  </a:solidFill>
                  <a:latin typeface="+mn-lt"/>
                </a:rPr>
                <a:t>door</a:t>
              </a:r>
              <a:r>
                <a:rPr lang="de-DE" altLang="de-DE" sz="1800" dirty="0">
                  <a:solidFill>
                    <a:srgbClr val="335377"/>
                  </a:solidFill>
                  <a:latin typeface="+mn-lt"/>
                </a:rPr>
                <a:t>:</a:t>
              </a:r>
            </a:p>
            <a:p>
              <a:pPr marL="114300" lvl="1" indent="-112713" algn="l">
                <a:buFontTx/>
                <a:buChar char="•"/>
                <a:tabLst>
                  <a:tab pos="8521700" algn="r"/>
                </a:tabLst>
                <a:defRPr/>
              </a:pPr>
              <a:r>
                <a:rPr lang="de-DE" altLang="de-DE" sz="1800" dirty="0" err="1">
                  <a:solidFill>
                    <a:srgbClr val="335377"/>
                  </a:solidFill>
                  <a:latin typeface="+mn-lt"/>
                </a:rPr>
                <a:t>Decentralisaties</a:t>
              </a:r>
              <a:r>
                <a:rPr lang="de-DE" altLang="de-DE" sz="1800" dirty="0">
                  <a:solidFill>
                    <a:srgbClr val="335377"/>
                  </a:solidFill>
                  <a:latin typeface="+mn-lt"/>
                </a:rPr>
                <a:t>;</a:t>
              </a:r>
            </a:p>
            <a:p>
              <a:pPr marL="114300" lvl="1" indent="-112713" algn="l">
                <a:buFontTx/>
                <a:buChar char="•"/>
                <a:tabLst>
                  <a:tab pos="8521700" algn="r"/>
                </a:tabLst>
                <a:defRPr/>
              </a:pPr>
              <a:r>
                <a:rPr lang="de-DE" altLang="de-DE" sz="1800" dirty="0" err="1">
                  <a:solidFill>
                    <a:srgbClr val="335377"/>
                  </a:solidFill>
                  <a:latin typeface="+mn-lt"/>
                </a:rPr>
                <a:t>Autonomievergroting</a:t>
              </a:r>
              <a:r>
                <a:rPr lang="de-DE" altLang="de-DE" sz="1800" dirty="0">
                  <a:solidFill>
                    <a:srgbClr val="335377"/>
                  </a:solidFill>
                  <a:latin typeface="+mn-lt"/>
                </a:rPr>
                <a:t> (</a:t>
              </a:r>
              <a:r>
                <a:rPr lang="de-DE" altLang="de-DE" sz="1800" dirty="0" err="1">
                  <a:solidFill>
                    <a:srgbClr val="335377"/>
                  </a:solidFill>
                  <a:latin typeface="+mn-lt"/>
                </a:rPr>
                <a:t>onderwijs</a:t>
              </a:r>
              <a:r>
                <a:rPr lang="de-DE" altLang="de-DE" sz="1800" dirty="0">
                  <a:solidFill>
                    <a:srgbClr val="335377"/>
                  </a:solidFill>
                  <a:latin typeface="+mn-lt"/>
                </a:rPr>
                <a:t>)</a:t>
              </a:r>
            </a:p>
            <a:p>
              <a:pPr marL="571500" lvl="2" indent="-112713" algn="l">
                <a:buFontTx/>
                <a:buChar char="•"/>
                <a:tabLst>
                  <a:tab pos="8521700" algn="r"/>
                </a:tabLst>
                <a:defRPr/>
              </a:pPr>
              <a:endParaRPr lang="de-DE" altLang="de-DE" sz="1800" dirty="0">
                <a:solidFill>
                  <a:srgbClr val="335377"/>
                </a:solidFill>
                <a:latin typeface="+mn-lt"/>
              </a:endParaRPr>
            </a:p>
            <a:p>
              <a:pPr marL="1587" lvl="1" algn="l">
                <a:tabLst>
                  <a:tab pos="8521700" algn="r"/>
                </a:tabLst>
                <a:defRPr/>
              </a:pPr>
              <a:r>
                <a:rPr lang="de-DE" altLang="de-DE" sz="1800" dirty="0" err="1">
                  <a:solidFill>
                    <a:srgbClr val="335377"/>
                  </a:solidFill>
                  <a:latin typeface="+mn-lt"/>
                </a:rPr>
                <a:t>Veel</a:t>
              </a:r>
              <a:r>
                <a:rPr lang="de-DE" altLang="de-DE" sz="1800" dirty="0">
                  <a:solidFill>
                    <a:srgbClr val="335377"/>
                  </a:solidFill>
                  <a:latin typeface="+mn-lt"/>
                </a:rPr>
                <a:t> </a:t>
              </a:r>
              <a:r>
                <a:rPr lang="de-DE" altLang="de-DE" sz="1800" dirty="0" err="1">
                  <a:solidFill>
                    <a:srgbClr val="335377"/>
                  </a:solidFill>
                  <a:latin typeface="+mn-lt"/>
                </a:rPr>
                <a:t>verbetering</a:t>
              </a:r>
              <a:r>
                <a:rPr lang="de-DE" altLang="de-DE" sz="1800" dirty="0">
                  <a:solidFill>
                    <a:srgbClr val="335377"/>
                  </a:solidFill>
                  <a:latin typeface="+mn-lt"/>
                </a:rPr>
                <a:t> </a:t>
              </a:r>
              <a:r>
                <a:rPr lang="de-DE" altLang="de-DE" sz="1800" dirty="0" err="1">
                  <a:solidFill>
                    <a:srgbClr val="335377"/>
                  </a:solidFill>
                  <a:latin typeface="+mn-lt"/>
                </a:rPr>
                <a:t>mogelijk</a:t>
              </a:r>
              <a:r>
                <a:rPr lang="de-DE" altLang="de-DE" sz="1800" dirty="0">
                  <a:solidFill>
                    <a:srgbClr val="335377"/>
                  </a:solidFill>
                  <a:latin typeface="+mn-lt"/>
                </a:rPr>
                <a:t> in </a:t>
              </a:r>
              <a:r>
                <a:rPr lang="de-DE" altLang="de-DE" sz="1800" dirty="0" err="1">
                  <a:solidFill>
                    <a:srgbClr val="335377"/>
                  </a:solidFill>
                  <a:latin typeface="+mn-lt"/>
                </a:rPr>
                <a:t>verantwoording</a:t>
              </a:r>
              <a:r>
                <a:rPr lang="de-DE" altLang="de-DE" sz="1800" dirty="0">
                  <a:solidFill>
                    <a:srgbClr val="335377"/>
                  </a:solidFill>
                  <a:latin typeface="+mn-lt"/>
                </a:rPr>
                <a:t> </a:t>
              </a:r>
              <a:r>
                <a:rPr lang="de-DE" altLang="de-DE" sz="1800" dirty="0" err="1">
                  <a:solidFill>
                    <a:srgbClr val="335377"/>
                  </a:solidFill>
                  <a:latin typeface="+mn-lt"/>
                </a:rPr>
                <a:t>output</a:t>
              </a:r>
              <a:r>
                <a:rPr lang="de-DE" altLang="de-DE" sz="1800" dirty="0">
                  <a:solidFill>
                    <a:srgbClr val="335377"/>
                  </a:solidFill>
                  <a:latin typeface="+mn-lt"/>
                </a:rPr>
                <a:t> en </a:t>
              </a:r>
              <a:r>
                <a:rPr lang="de-DE" altLang="de-DE" sz="1800" dirty="0" err="1">
                  <a:solidFill>
                    <a:srgbClr val="335377"/>
                  </a:solidFill>
                  <a:latin typeface="+mn-lt"/>
                </a:rPr>
                <a:t>outcome</a:t>
              </a:r>
              <a:endParaRPr lang="de-DE" altLang="de-DE" sz="1800" dirty="0">
                <a:solidFill>
                  <a:srgbClr val="335377"/>
                </a:solidFill>
                <a:latin typeface="+mn-lt"/>
              </a:endParaRPr>
            </a:p>
            <a:p>
              <a:pPr marL="571500" lvl="2" indent="-112713" algn="l">
                <a:buFontTx/>
                <a:buChar char="•"/>
                <a:tabLst>
                  <a:tab pos="8521700" algn="r"/>
                </a:tabLst>
                <a:defRPr/>
              </a:pPr>
              <a:endParaRPr lang="de-DE" altLang="de-DE" sz="1800" dirty="0">
                <a:solidFill>
                  <a:srgbClr val="335377"/>
                </a:solidFill>
                <a:latin typeface="+mn-lt"/>
              </a:endParaRPr>
            </a:p>
            <a:p>
              <a:pPr marL="571500" lvl="2" indent="-112713" algn="l">
                <a:buFontTx/>
                <a:buChar char="•"/>
                <a:tabLst>
                  <a:tab pos="8521700" algn="r"/>
                </a:tabLst>
                <a:defRPr/>
              </a:pPr>
              <a:endParaRPr lang="de-DE" altLang="de-DE" sz="1400" dirty="0">
                <a:solidFill>
                  <a:srgbClr val="335377"/>
                </a:solidFill>
                <a:latin typeface="+mn-lt"/>
              </a:endParaRPr>
            </a:p>
          </p:txBody>
        </p:sp>
        <p:sp>
          <p:nvSpPr>
            <p:cNvPr id="28" name="Text Box 13">
              <a:extLst>
                <a:ext uri="{FF2B5EF4-FFF2-40B4-BE49-F238E27FC236}">
                  <a16:creationId xmlns:a16="http://schemas.microsoft.com/office/drawing/2014/main" id="{9C8B908F-AEE8-4A07-AE49-0FF9A3F80A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9" y="1598"/>
              <a:ext cx="1469" cy="15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5377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Gegegevensbeschikbaarheid</a:t>
              </a:r>
              <a:endPara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335377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9" name="Rectangle 14">
              <a:extLst>
                <a:ext uri="{FF2B5EF4-FFF2-40B4-BE49-F238E27FC236}">
                  <a16:creationId xmlns:a16="http://schemas.microsoft.com/office/drawing/2014/main" id="{28C811EE-8063-4A82-98B7-0D20489A9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3" y="1890"/>
              <a:ext cx="1722" cy="1960"/>
            </a:xfrm>
            <a:prstGeom prst="rect">
              <a:avLst/>
            </a:prstGeom>
            <a:noFill/>
            <a:ln w="6350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000" kern="1200">
                  <a:solidFill>
                    <a:srgbClr val="000000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de-DE" sz="10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9928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C24BC93-1A3D-0143-BA3A-E83C23392F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36" y="1282329"/>
            <a:ext cx="6286901" cy="4094068"/>
          </a:xfr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730F3482-2C58-4F77-86FE-00A454582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949"/>
            <a:ext cx="10515600" cy="1325563"/>
          </a:xfrm>
        </p:spPr>
        <p:txBody>
          <a:bodyPr/>
          <a:lstStyle/>
          <a:p>
            <a:r>
              <a:rPr lang="nl-NL" dirty="0"/>
              <a:t>Verantwoording door gemeenten: </a:t>
            </a:r>
            <a:r>
              <a:rPr lang="nl-NL" dirty="0" err="1"/>
              <a:t>inputs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759383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2209</TotalTime>
  <Words>529</Words>
  <Application>Microsoft Office PowerPoint</Application>
  <PresentationFormat>Breedbeeld</PresentationFormat>
  <Paragraphs>132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Corbel</vt:lpstr>
      <vt:lpstr>Tahoma</vt:lpstr>
      <vt:lpstr>Wingdings</vt:lpstr>
      <vt:lpstr>Kantoorthema</vt:lpstr>
      <vt:lpstr>Onderzoek naar de doelmatigheid en productiviteit van de overheid Meten is weten?</vt:lpstr>
      <vt:lpstr>Output, outcome, doelmatigheid</vt:lpstr>
      <vt:lpstr>Zonder verantwoording geen inzicht in doelmatigheid: voor wie, aan wie, door wie?</vt:lpstr>
      <vt:lpstr>Verantwoording, inzicht, verbetering</vt:lpstr>
      <vt:lpstr>Geldstromen binnen de publieke sector</vt:lpstr>
      <vt:lpstr>Spoor 1: benchmarks en bedrijfsvergelijkingen</vt:lpstr>
      <vt:lpstr>Spoor 2: trendanalyses van organisaties en sectoren</vt:lpstr>
      <vt:lpstr>Drie uitdagingen voor doelmatigheidsonderzoek in de publieke sector</vt:lpstr>
      <vt:lpstr>Verantwoording door gemeenten: inputs</vt:lpstr>
      <vt:lpstr>Verantwoording door gemeenten: outputs … </vt:lpstr>
      <vt:lpstr>… of verantwoording namens gemeenten</vt:lpstr>
      <vt:lpstr>Sommige gemeenten hebben hogere kosten per kilometer weg door fysieke omstandigheden…</vt:lpstr>
      <vt:lpstr>…andere door een hoger weggebruik of een hogere stedelijkheid</vt:lpstr>
      <vt:lpstr>Wat overblijft is de kostendoelmatigheid per gemeente</vt:lpstr>
      <vt:lpstr>Determinanten van productiviteit en doelmatigheid</vt:lpstr>
      <vt:lpstr>Voorbeeld: correlatie doelmatigheid en uitbesteding bij de gemeentelijke afvalinzameling</vt:lpstr>
      <vt:lpstr>Verzelfstandigde overheidsorganisaties</vt:lpstr>
      <vt:lpstr>Verzelfstandigde overheidsorganisaties</vt:lpstr>
      <vt:lpstr>Gebrekkig zicht op doelmatigheid ZBO’s en agentschappen</vt:lpstr>
      <vt:lpstr>Voorbeeld mogelijke decompositie kostenontwikkeling agentschappen/zbo’s</vt:lpstr>
      <vt:lpstr>Nog veel ruimte om inzicht in doelmatigheid overheidsuitgaven te vergroten</vt:lpstr>
      <vt:lpstr>Vragen? Meer informatie?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Niaounakis</dc:creator>
  <cp:lastModifiedBy>Thomas Niaounakis</cp:lastModifiedBy>
  <cp:revision>151</cp:revision>
  <dcterms:created xsi:type="dcterms:W3CDTF">2018-10-03T08:13:30Z</dcterms:created>
  <dcterms:modified xsi:type="dcterms:W3CDTF">2018-10-22T08:31:13Z</dcterms:modified>
</cp:coreProperties>
</file>