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65" r:id="rId2"/>
    <p:sldId id="264" r:id="rId3"/>
    <p:sldId id="266" r:id="rId4"/>
    <p:sldId id="272" r:id="rId5"/>
    <p:sldId id="274" r:id="rId6"/>
    <p:sldId id="287" r:id="rId7"/>
    <p:sldId id="273" r:id="rId8"/>
    <p:sldId id="275" r:id="rId9"/>
    <p:sldId id="268" r:id="rId10"/>
    <p:sldId id="270" r:id="rId11"/>
    <p:sldId id="271" r:id="rId12"/>
    <p:sldId id="276" r:id="rId13"/>
    <p:sldId id="278" r:id="rId14"/>
    <p:sldId id="277" r:id="rId15"/>
    <p:sldId id="279" r:id="rId16"/>
    <p:sldId id="280" r:id="rId17"/>
    <p:sldId id="281" r:id="rId18"/>
    <p:sldId id="282" r:id="rId19"/>
    <p:sldId id="284" r:id="rId20"/>
    <p:sldId id="290" r:id="rId21"/>
    <p:sldId id="291" r:id="rId22"/>
    <p:sldId id="292" r:id="rId23"/>
    <p:sldId id="285" r:id="rId24"/>
    <p:sldId id="261" r:id="rId25"/>
    <p:sldId id="288" r:id="rId26"/>
    <p:sldId id="286" r:id="rId27"/>
    <p:sldId id="28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378"/>
    <a:srgbClr val="314F75"/>
    <a:srgbClr val="E3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374" autoAdjust="0"/>
  </p:normalViewPr>
  <p:slideViewPr>
    <p:cSldViewPr snapToGrid="0">
      <p:cViewPr varScale="1">
        <p:scale>
          <a:sx n="94" d="100"/>
          <a:sy n="94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37211120789527E-2"/>
          <c:y val="4.5835257434925884E-2"/>
          <c:w val="0.92876600173061608"/>
          <c:h val="0.878976772640262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5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5378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DD-45A6-BC98-6882131CC877}"/>
              </c:ext>
            </c:extLst>
          </c:dPt>
          <c:dLbls>
            <c:spPr>
              <a:solidFill>
                <a:srgbClr val="E3B813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91440" tIns="0" rIns="9144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Blad1!$A$1:$A$15</c:f>
              <c:strCache>
                <c:ptCount val="15"/>
                <c:pt idx="0">
                  <c:v>Wetenschappelijk onderwijs</c:v>
                </c:pt>
                <c:pt idx="1">
                  <c:v>Drinkwatersector</c:v>
                </c:pt>
                <c:pt idx="2">
                  <c:v>Spoorsector</c:v>
                </c:pt>
                <c:pt idx="3">
                  <c:v>Ziekenhuiszorg</c:v>
                </c:pt>
                <c:pt idx="4">
                  <c:v>Energiesector</c:v>
                </c:pt>
                <c:pt idx="5">
                  <c:v>Geestelijke gezondheidszorg</c:v>
                </c:pt>
                <c:pt idx="6">
                  <c:v>Hoger beroepsonderwijs</c:v>
                </c:pt>
                <c:pt idx="7">
                  <c:v>Gevangeniswezen</c:v>
                </c:pt>
                <c:pt idx="8">
                  <c:v>Primair onderwijs</c:v>
                </c:pt>
                <c:pt idx="9">
                  <c:v>Verpleging, verzorging en thuiszorg</c:v>
                </c:pt>
                <c:pt idx="10">
                  <c:v>Middelbaar beroepsonderwijs</c:v>
                </c:pt>
                <c:pt idx="11">
                  <c:v>Voortgezet onderwijs</c:v>
                </c:pt>
                <c:pt idx="12">
                  <c:v>Politie</c:v>
                </c:pt>
                <c:pt idx="13">
                  <c:v>Gehandicaptenzorg</c:v>
                </c:pt>
                <c:pt idx="14">
                  <c:v>Rechterlijke macht</c:v>
                </c:pt>
              </c:strCache>
            </c:strRef>
          </c:cat>
          <c:val>
            <c:numRef>
              <c:f>Blad1!$B$1:$B$15</c:f>
              <c:numCache>
                <c:formatCode>General</c:formatCode>
                <c:ptCount val="15"/>
                <c:pt idx="0">
                  <c:v>110</c:v>
                </c:pt>
                <c:pt idx="1">
                  <c:v>97</c:v>
                </c:pt>
                <c:pt idx="2">
                  <c:v>94</c:v>
                </c:pt>
                <c:pt idx="3">
                  <c:v>83</c:v>
                </c:pt>
                <c:pt idx="4">
                  <c:v>58</c:v>
                </c:pt>
                <c:pt idx="5">
                  <c:v>29</c:v>
                </c:pt>
                <c:pt idx="6">
                  <c:v>26</c:v>
                </c:pt>
                <c:pt idx="7">
                  <c:v>13</c:v>
                </c:pt>
                <c:pt idx="8">
                  <c:v>9</c:v>
                </c:pt>
                <c:pt idx="9">
                  <c:v>5</c:v>
                </c:pt>
                <c:pt idx="10">
                  <c:v>-5</c:v>
                </c:pt>
                <c:pt idx="11">
                  <c:v>-12</c:v>
                </c:pt>
                <c:pt idx="12">
                  <c:v>-13</c:v>
                </c:pt>
                <c:pt idx="13">
                  <c:v>-14</c:v>
                </c:pt>
                <c:pt idx="14">
                  <c:v>-53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DD-45A6-BC98-6882131CC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959576"/>
        <c:axId val="638958920"/>
      </c:barChart>
      <c:catAx>
        <c:axId val="638959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8920"/>
        <c:crosses val="autoZero"/>
        <c:auto val="0"/>
        <c:lblAlgn val="ctr"/>
        <c:lblOffset val="100"/>
        <c:noMultiLvlLbl val="0"/>
      </c:catAx>
      <c:valAx>
        <c:axId val="638958920"/>
        <c:scaling>
          <c:orientation val="minMax"/>
          <c:min val="-6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nl-NL" sz="1400" b="0" dirty="0">
                <a:solidFill>
                  <a:schemeClr val="bg2">
                    <a:lumMod val="50000"/>
                  </a:schemeClr>
                </a:solidFill>
              </a:rPr>
              <a:t>Wetenschappelijk onderwijs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252621610479094E-2"/>
          <c:y val="0.11444721848793291"/>
          <c:w val="0.90674846826106303"/>
          <c:h val="0.79757992446066195"/>
        </c:manualLayout>
      </c:layout>
      <c:lineChart>
        <c:grouping val="standard"/>
        <c:varyColors val="0"/>
        <c:ser>
          <c:idx val="4"/>
          <c:order val="0"/>
          <c:tx>
            <c:strRef>
              <c:f>Sheet7!$F$1</c:f>
              <c:strCache>
                <c:ptCount val="1"/>
                <c:pt idx="0">
                  <c:v>wo</c:v>
                </c:pt>
              </c:strCache>
            </c:strRef>
          </c:tx>
          <c:spPr>
            <a:ln w="57150">
              <a:solidFill>
                <a:srgbClr val="315378"/>
              </a:solidFill>
            </a:ln>
          </c:spPr>
          <c:marker>
            <c:symbol val="none"/>
          </c:marker>
          <c:cat>
            <c:strRef>
              <c:f>Sheet7!$A$2:$A$34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Sheet7!$F$2:$F$34</c:f>
              <c:numCache>
                <c:formatCode>General</c:formatCode>
                <c:ptCount val="33"/>
                <c:pt idx="0">
                  <c:v>100</c:v>
                </c:pt>
                <c:pt idx="1">
                  <c:v>111.30413818359375</c:v>
                </c:pt>
                <c:pt idx="2">
                  <c:v>125.00510406494141</c:v>
                </c:pt>
                <c:pt idx="3">
                  <c:v>133.24441528320313</c:v>
                </c:pt>
                <c:pt idx="4">
                  <c:v>138.02386474609375</c:v>
                </c:pt>
                <c:pt idx="5">
                  <c:v>143.12030029296875</c:v>
                </c:pt>
                <c:pt idx="6">
                  <c:v>155.3199462890625</c:v>
                </c:pt>
                <c:pt idx="7">
                  <c:v>162.02632141113281</c:v>
                </c:pt>
                <c:pt idx="8">
                  <c:v>168.14738464355469</c:v>
                </c:pt>
                <c:pt idx="9">
                  <c:v>171.77301025390625</c:v>
                </c:pt>
                <c:pt idx="10">
                  <c:v>175.01753234863281</c:v>
                </c:pt>
                <c:pt idx="11">
                  <c:v>174.84178161621094</c:v>
                </c:pt>
                <c:pt idx="12">
                  <c:v>179.26455688476563</c:v>
                </c:pt>
                <c:pt idx="13">
                  <c:v>183.25033569335938</c:v>
                </c:pt>
                <c:pt idx="14">
                  <c:v>187.65397644042969</c:v>
                </c:pt>
                <c:pt idx="15">
                  <c:v>185.38365173339844</c:v>
                </c:pt>
                <c:pt idx="16">
                  <c:v>178.90653991699219</c:v>
                </c:pt>
                <c:pt idx="17">
                  <c:v>175.49412536621094</c:v>
                </c:pt>
                <c:pt idx="18">
                  <c:v>170.17169189453125</c:v>
                </c:pt>
                <c:pt idx="19">
                  <c:v>168.66465759277344</c:v>
                </c:pt>
                <c:pt idx="20">
                  <c:v>166.74800109863281</c:v>
                </c:pt>
                <c:pt idx="21">
                  <c:v>166.98155212402344</c:v>
                </c:pt>
                <c:pt idx="22">
                  <c:v>170.44671630859375</c:v>
                </c:pt>
                <c:pt idx="23">
                  <c:v>173.40603637695313</c:v>
                </c:pt>
                <c:pt idx="24">
                  <c:v>183.14350891113281</c:v>
                </c:pt>
                <c:pt idx="25">
                  <c:v>191.68453979492188</c:v>
                </c:pt>
                <c:pt idx="26">
                  <c:v>190.37496948242188</c:v>
                </c:pt>
                <c:pt idx="27">
                  <c:v>189.45149230957031</c:v>
                </c:pt>
                <c:pt idx="28">
                  <c:v>190.88949584960938</c:v>
                </c:pt>
                <c:pt idx="29">
                  <c:v>198.45687866210938</c:v>
                </c:pt>
                <c:pt idx="30">
                  <c:v>204.82156372070313</c:v>
                </c:pt>
                <c:pt idx="31">
                  <c:v>208.45213317871094</c:v>
                </c:pt>
                <c:pt idx="32">
                  <c:v>209.5035400390625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73-48D9-B014-13098F3C7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150272"/>
        <c:axId val="76151808"/>
      </c:lineChart>
      <c:catAx>
        <c:axId val="76150272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nextTo"/>
        <c:crossAx val="76151808"/>
        <c:crosses val="autoZero"/>
        <c:auto val="1"/>
        <c:lblAlgn val="ctr"/>
        <c:lblOffset val="100"/>
        <c:tickLblSkip val="5"/>
        <c:noMultiLvlLbl val="0"/>
      </c:catAx>
      <c:valAx>
        <c:axId val="76151808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6150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Middelbaar</a:t>
            </a:r>
            <a:r>
              <a:rPr lang="en-US" b="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baseline="0" dirty="0" err="1">
                <a:solidFill>
                  <a:schemeClr val="bg2">
                    <a:lumMod val="50000"/>
                  </a:schemeClr>
                </a:solidFill>
              </a:rPr>
              <a:t>beroepsonderwijs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Sheet7!$D$1</c:f>
              <c:strCache>
                <c:ptCount val="1"/>
                <c:pt idx="0">
                  <c:v>mbo</c:v>
                </c:pt>
              </c:strCache>
            </c:strRef>
          </c:tx>
          <c:spPr>
            <a:ln w="57150">
              <a:solidFill>
                <a:srgbClr val="315378"/>
              </a:solidFill>
            </a:ln>
          </c:spPr>
          <c:marker>
            <c:symbol val="none"/>
          </c:marker>
          <c:cat>
            <c:strRef>
              <c:f>Sheet7!$A$2:$A$34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Sheet7!$D$2:$D$34</c:f>
              <c:numCache>
                <c:formatCode>General</c:formatCode>
                <c:ptCount val="33"/>
                <c:pt idx="0">
                  <c:v>100</c:v>
                </c:pt>
                <c:pt idx="1">
                  <c:v>97.5579833984375</c:v>
                </c:pt>
                <c:pt idx="2">
                  <c:v>100.41631317138672</c:v>
                </c:pt>
                <c:pt idx="3">
                  <c:v>101.68651580810547</c:v>
                </c:pt>
                <c:pt idx="4">
                  <c:v>106.61648559570313</c:v>
                </c:pt>
                <c:pt idx="5">
                  <c:v>109.493408203125</c:v>
                </c:pt>
                <c:pt idx="6">
                  <c:v>110.61326599121094</c:v>
                </c:pt>
                <c:pt idx="7">
                  <c:v>115.83731842041016</c:v>
                </c:pt>
                <c:pt idx="8">
                  <c:v>116.23296356201172</c:v>
                </c:pt>
                <c:pt idx="9">
                  <c:v>115.40644836425781</c:v>
                </c:pt>
                <c:pt idx="10">
                  <c:v>117.87090301513672</c:v>
                </c:pt>
                <c:pt idx="11">
                  <c:v>116.85968017578125</c:v>
                </c:pt>
                <c:pt idx="12">
                  <c:v>115.64322662353516</c:v>
                </c:pt>
                <c:pt idx="13">
                  <c:v>111.35527038574219</c:v>
                </c:pt>
                <c:pt idx="14">
                  <c:v>109.5716552734375</c:v>
                </c:pt>
                <c:pt idx="15">
                  <c:v>110.27809143066406</c:v>
                </c:pt>
                <c:pt idx="16">
                  <c:v>105.0042724609375</c:v>
                </c:pt>
                <c:pt idx="17">
                  <c:v>100.447265625</c:v>
                </c:pt>
                <c:pt idx="18">
                  <c:v>99.632118225097656</c:v>
                </c:pt>
                <c:pt idx="19">
                  <c:v>96.406845092773438</c:v>
                </c:pt>
                <c:pt idx="20">
                  <c:v>95.479911804199219</c:v>
                </c:pt>
                <c:pt idx="21">
                  <c:v>95.685089111328125</c:v>
                </c:pt>
                <c:pt idx="22">
                  <c:v>93.332695007324219</c:v>
                </c:pt>
                <c:pt idx="23">
                  <c:v>92.466201782226563</c:v>
                </c:pt>
                <c:pt idx="24">
                  <c:v>96.298126220703125</c:v>
                </c:pt>
                <c:pt idx="25">
                  <c:v>96.362617492675781</c:v>
                </c:pt>
                <c:pt idx="26">
                  <c:v>95.839813232421875</c:v>
                </c:pt>
                <c:pt idx="27">
                  <c:v>90.676399230957031</c:v>
                </c:pt>
                <c:pt idx="28">
                  <c:v>93.995964050292969</c:v>
                </c:pt>
                <c:pt idx="29">
                  <c:v>95.003898620605469</c:v>
                </c:pt>
                <c:pt idx="30">
                  <c:v>93.367759704589844</c:v>
                </c:pt>
                <c:pt idx="31">
                  <c:v>91.452796936035156</c:v>
                </c:pt>
                <c:pt idx="32">
                  <c:v>94.661766052246094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CF-4B9A-BCEC-C708E9145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41696"/>
        <c:axId val="72543232"/>
      </c:lineChart>
      <c:catAx>
        <c:axId val="72541696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nextTo"/>
        <c:crossAx val="72543232"/>
        <c:crosses val="autoZero"/>
        <c:auto val="1"/>
        <c:lblAlgn val="ctr"/>
        <c:lblOffset val="100"/>
        <c:tickLblSkip val="5"/>
        <c:noMultiLvlLbl val="0"/>
      </c:catAx>
      <c:valAx>
        <c:axId val="72543232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2541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en-US" sz="1400" b="0" dirty="0" err="1">
                <a:solidFill>
                  <a:schemeClr val="tx1"/>
                </a:solidFill>
              </a:rPr>
              <a:t>Productiviteit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primair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onderwijs</a:t>
            </a:r>
            <a:endParaRPr lang="en-US" sz="1400" b="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po</c:v>
                </c:pt>
              </c:strCache>
            </c:strRef>
          </c:tx>
          <c:spPr>
            <a:ln w="57150">
              <a:solidFill>
                <a:srgbClr val="315378"/>
              </a:solidFill>
            </a:ln>
          </c:spPr>
          <c:marker>
            <c:symbol val="none"/>
          </c:marker>
          <c:cat>
            <c:strRef>
              <c:f>Sheet7!$A$2:$A$34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Sheet7!$B$2:$B$34</c:f>
              <c:numCache>
                <c:formatCode>General</c:formatCode>
                <c:ptCount val="33"/>
                <c:pt idx="0">
                  <c:v>100</c:v>
                </c:pt>
                <c:pt idx="1">
                  <c:v>106.84770202636719</c:v>
                </c:pt>
                <c:pt idx="2">
                  <c:v>109.33368682861328</c:v>
                </c:pt>
                <c:pt idx="3">
                  <c:v>110.80891418457031</c:v>
                </c:pt>
                <c:pt idx="4">
                  <c:v>112.43898010253906</c:v>
                </c:pt>
                <c:pt idx="5">
                  <c:v>111.30049133300781</c:v>
                </c:pt>
                <c:pt idx="6">
                  <c:v>112.68658447265625</c:v>
                </c:pt>
                <c:pt idx="7">
                  <c:v>117.51876068115234</c:v>
                </c:pt>
                <c:pt idx="8">
                  <c:v>119.82717895507813</c:v>
                </c:pt>
                <c:pt idx="9">
                  <c:v>126.59714508056641</c:v>
                </c:pt>
                <c:pt idx="10">
                  <c:v>130.48210144042969</c:v>
                </c:pt>
                <c:pt idx="11">
                  <c:v>130.39913940429688</c:v>
                </c:pt>
                <c:pt idx="12">
                  <c:v>132.65281677246094</c:v>
                </c:pt>
                <c:pt idx="13">
                  <c:v>132.38702392578125</c:v>
                </c:pt>
                <c:pt idx="14">
                  <c:v>136.48443603515625</c:v>
                </c:pt>
                <c:pt idx="15">
                  <c:v>139.06080627441406</c:v>
                </c:pt>
                <c:pt idx="16">
                  <c:v>140.50775146484375</c:v>
                </c:pt>
                <c:pt idx="17">
                  <c:v>145.19784545898438</c:v>
                </c:pt>
                <c:pt idx="18">
                  <c:v>141.36898803710938</c:v>
                </c:pt>
                <c:pt idx="19">
                  <c:v>140.18817138671875</c:v>
                </c:pt>
                <c:pt idx="20">
                  <c:v>132.53892517089844</c:v>
                </c:pt>
                <c:pt idx="21">
                  <c:v>124.37619781494141</c:v>
                </c:pt>
                <c:pt idx="22">
                  <c:v>122.57804107666016</c:v>
                </c:pt>
                <c:pt idx="23">
                  <c:v>117.29314422607422</c:v>
                </c:pt>
                <c:pt idx="24">
                  <c:v>121.17515563964844</c:v>
                </c:pt>
                <c:pt idx="25">
                  <c:v>118.98433685302734</c:v>
                </c:pt>
                <c:pt idx="26">
                  <c:v>115.388427734375</c:v>
                </c:pt>
                <c:pt idx="27">
                  <c:v>113.56435394287109</c:v>
                </c:pt>
                <c:pt idx="28">
                  <c:v>110.36293792724609</c:v>
                </c:pt>
                <c:pt idx="29">
                  <c:v>111.18772125244141</c:v>
                </c:pt>
                <c:pt idx="30">
                  <c:v>108.48600769042969</c:v>
                </c:pt>
                <c:pt idx="31">
                  <c:v>109.52939605712891</c:v>
                </c:pt>
                <c:pt idx="32">
                  <c:v>109.43699645996094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C1-428C-B185-A12958EE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53568"/>
        <c:axId val="103063552"/>
      </c:lineChart>
      <c:catAx>
        <c:axId val="103053568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nextTo"/>
        <c:crossAx val="103063552"/>
        <c:crosses val="autoZero"/>
        <c:auto val="1"/>
        <c:lblAlgn val="ctr"/>
        <c:lblOffset val="100"/>
        <c:tickLblSkip val="5"/>
        <c:noMultiLvlLbl val="0"/>
      </c:catAx>
      <c:valAx>
        <c:axId val="103063552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053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Sectorbrede</a:t>
            </a:r>
            <a:r>
              <a:rPr lang="nl-NL" baseline="0"/>
              <a:t> beleidseffecten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5403403161680374E-2"/>
          <c:y val="0.21228689617803617"/>
          <c:w val="0.82215775054405171"/>
          <c:h val="0.746404280192577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5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5378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22-4D40-8F0C-A5EC0FE43F2C}"/>
              </c:ext>
            </c:extLst>
          </c:dPt>
          <c:dLbls>
            <c:dLbl>
              <c:idx val="0"/>
              <c:layout>
                <c:manualLayout>
                  <c:x val="-9.4925155166119018E-2"/>
                  <c:y val="-0.10544190904708343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22-4D40-8F0C-A5EC0FE43F2C}"/>
                </c:ext>
              </c:extLst>
            </c:dLbl>
            <c:dLbl>
              <c:idx val="1"/>
              <c:layout>
                <c:manualLayout>
                  <c:x val="-1.4603870025556773E-2"/>
                  <c:y val="6.80272108843537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2-4D40-8F0C-A5EC0FE43F2C}"/>
                </c:ext>
              </c:extLst>
            </c:dLbl>
            <c:dLbl>
              <c:idx val="2"/>
              <c:layout>
                <c:manualLayout>
                  <c:x val="-8.7623220153340634E-3"/>
                  <c:y val="6.1224489795918366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22-4D40-8F0C-A5EC0FE43F2C}"/>
                </c:ext>
              </c:extLst>
            </c:dLbl>
            <c:dLbl>
              <c:idx val="6"/>
              <c:layout>
                <c:manualLayout>
                  <c:x val="-4.673226909067911E-2"/>
                  <c:y val="9.5238363061760256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22-4D40-8F0C-A5EC0FE43F2C}"/>
                </c:ext>
              </c:extLst>
            </c:dLbl>
            <c:dLbl>
              <c:idx val="7"/>
              <c:layout>
                <c:manualLayout>
                  <c:x val="-7.7400396144348335E-2"/>
                  <c:y val="9.1837002517542579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22-4D40-8F0C-A5EC0FE43F2C}"/>
                </c:ext>
              </c:extLst>
            </c:dLbl>
            <c:spPr>
              <a:solidFill>
                <a:srgbClr val="E3B813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integraal!$A$1:$A$8</c:f>
              <c:strCache>
                <c:ptCount val="8"/>
                <c:pt idx="0">
                  <c:v>Prestatiebekostiging onderwijs</c:v>
                </c:pt>
                <c:pt idx="1">
                  <c:v>Schaalvergroting onderwijs</c:v>
                </c:pt>
                <c:pt idx="2">
                  <c:v>Schaalvergroting V&amp;J</c:v>
                </c:pt>
                <c:pt idx="3">
                  <c:v>Schaalvergroting netwerksectoren</c:v>
                </c:pt>
                <c:pt idx="4">
                  <c:v>Marktwerking zorg</c:v>
                </c:pt>
                <c:pt idx="5">
                  <c:v>Marktwerking netwerksectoren</c:v>
                </c:pt>
                <c:pt idx="6">
                  <c:v>Decentralisatie huisvesting onderwijs</c:v>
                </c:pt>
                <c:pt idx="7">
                  <c:v>Decentralisatie huisvesting V&amp;J</c:v>
                </c:pt>
              </c:strCache>
            </c:strRef>
          </c:cat>
          <c:val>
            <c:numRef>
              <c:f>integraal!$B$1:$B$8</c:f>
              <c:numCache>
                <c:formatCode>General</c:formatCode>
                <c:ptCount val="8"/>
                <c:pt idx="0">
                  <c:v>1</c:v>
                </c:pt>
                <c:pt idx="1">
                  <c:v>-2</c:v>
                </c:pt>
                <c:pt idx="2">
                  <c:v>-3.6</c:v>
                </c:pt>
                <c:pt idx="3">
                  <c:v>-3.4</c:v>
                </c:pt>
                <c:pt idx="4">
                  <c:v>0.1</c:v>
                </c:pt>
                <c:pt idx="5">
                  <c:v>0</c:v>
                </c:pt>
                <c:pt idx="6">
                  <c:v>-2.1</c:v>
                </c:pt>
                <c:pt idx="7">
                  <c:v>-5.6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2-4D40-8F0C-A5EC0FE43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959576"/>
        <c:axId val="638958920"/>
      </c:barChart>
      <c:catAx>
        <c:axId val="638959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8920"/>
        <c:crosses val="autoZero"/>
        <c:auto val="0"/>
        <c:lblAlgn val="ctr"/>
        <c:lblOffset val="100"/>
        <c:noMultiLvlLbl val="0"/>
      </c:catAx>
      <c:valAx>
        <c:axId val="638958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Productiviteitsverandering sinds 1980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2482629156569011E-2"/>
          <c:y val="0.16112347798630433"/>
          <c:w val="0.82215775054405171"/>
          <c:h val="0.733613364118958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5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5378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A-486D-B138-181BFF06874E}"/>
              </c:ext>
            </c:extLst>
          </c:dPt>
          <c:dLbls>
            <c:spPr>
              <a:solidFill>
                <a:srgbClr val="E3B813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 5'!$A$1:$A$5</c:f>
              <c:strCache>
                <c:ptCount val="5"/>
                <c:pt idx="0">
                  <c:v>Wetenschappelijk onderwijs</c:v>
                </c:pt>
                <c:pt idx="1">
                  <c:v>Drinkwatersector</c:v>
                </c:pt>
                <c:pt idx="2">
                  <c:v>Spoorsector</c:v>
                </c:pt>
                <c:pt idx="3">
                  <c:v>Ziekenhuiszorg</c:v>
                </c:pt>
                <c:pt idx="4">
                  <c:v>Energiesector</c:v>
                </c:pt>
              </c:strCache>
            </c:strRef>
          </c:cat>
          <c:val>
            <c:numRef>
              <c:f>'top 5'!$B$1:$B$5</c:f>
              <c:numCache>
                <c:formatCode>General</c:formatCode>
                <c:ptCount val="5"/>
                <c:pt idx="0">
                  <c:v>110</c:v>
                </c:pt>
                <c:pt idx="1">
                  <c:v>97</c:v>
                </c:pt>
                <c:pt idx="2">
                  <c:v>94</c:v>
                </c:pt>
                <c:pt idx="3">
                  <c:v>83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A-486D-B138-181BFF068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959576"/>
        <c:axId val="638958920"/>
      </c:barChart>
      <c:catAx>
        <c:axId val="638959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8920"/>
        <c:crosses val="autoZero"/>
        <c:auto val="0"/>
        <c:lblAlgn val="ctr"/>
        <c:lblOffset val="100"/>
        <c:noMultiLvlLbl val="0"/>
      </c:catAx>
      <c:valAx>
        <c:axId val="638958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Productiviteitsverandering sinds 1980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2482629156569011E-2"/>
          <c:y val="0.16112347798630433"/>
          <c:w val="0.82215775054405171"/>
          <c:h val="0.733613364118958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5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5378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A-486D-B138-181BFF06874E}"/>
              </c:ext>
            </c:extLst>
          </c:dPt>
          <c:dLbls>
            <c:spPr>
              <a:solidFill>
                <a:srgbClr val="E3B813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 5'!$A$1:$A$5</c:f>
              <c:strCache>
                <c:ptCount val="5"/>
                <c:pt idx="0">
                  <c:v>Wetenschappelijk onderwijs</c:v>
                </c:pt>
                <c:pt idx="1">
                  <c:v>Drinkwatersector</c:v>
                </c:pt>
                <c:pt idx="2">
                  <c:v>Spoorsector</c:v>
                </c:pt>
                <c:pt idx="3">
                  <c:v>Ziekenhuiszorg</c:v>
                </c:pt>
                <c:pt idx="4">
                  <c:v>Energiesector</c:v>
                </c:pt>
              </c:strCache>
            </c:strRef>
          </c:cat>
          <c:val>
            <c:numRef>
              <c:f>'top 5'!$B$1:$B$5</c:f>
              <c:numCache>
                <c:formatCode>General</c:formatCode>
                <c:ptCount val="5"/>
                <c:pt idx="0">
                  <c:v>110</c:v>
                </c:pt>
                <c:pt idx="1">
                  <c:v>97</c:v>
                </c:pt>
                <c:pt idx="2">
                  <c:v>94</c:v>
                </c:pt>
                <c:pt idx="3">
                  <c:v>83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A-486D-B138-181BFF068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959576"/>
        <c:axId val="638958920"/>
      </c:barChart>
      <c:catAx>
        <c:axId val="638959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8920"/>
        <c:crosses val="autoZero"/>
        <c:auto val="0"/>
        <c:lblAlgn val="ctr"/>
        <c:lblOffset val="100"/>
        <c:noMultiLvlLbl val="0"/>
      </c:catAx>
      <c:valAx>
        <c:axId val="638958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Productiviteitsverandering sinds 1980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2482629156569011E-2"/>
          <c:y val="0.16112347798630433"/>
          <c:w val="0.82215775054405171"/>
          <c:h val="0.733613364118958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5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5378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B8-414B-98C5-2FE8E6A11F53}"/>
              </c:ext>
            </c:extLst>
          </c:dPt>
          <c:dLbls>
            <c:dLbl>
              <c:idx val="2"/>
              <c:layout>
                <c:manualLayout>
                  <c:x val="1.5571776155717689E-2"/>
                  <c:y val="2.27277201145311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83776845412571"/>
                      <c:h val="8.1765688379861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0B8-414B-98C5-2FE8E6A11F53}"/>
                </c:ext>
              </c:extLst>
            </c:dLbl>
            <c:spPr>
              <a:solidFill>
                <a:srgbClr val="E3B813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middenmoters!$A$1:$A$5</c:f>
              <c:strCache>
                <c:ptCount val="5"/>
                <c:pt idx="0">
                  <c:v>Geestelijke gezondheidszorg</c:v>
                </c:pt>
                <c:pt idx="1">
                  <c:v>Hoger beroepsonderwijs</c:v>
                </c:pt>
                <c:pt idx="2">
                  <c:v>Gevangeniswezen</c:v>
                </c:pt>
                <c:pt idx="3">
                  <c:v>Primair onderwijs</c:v>
                </c:pt>
                <c:pt idx="4">
                  <c:v>Verpleging, verzorging en thuiszorg</c:v>
                </c:pt>
              </c:strCache>
            </c:strRef>
          </c:cat>
          <c:val>
            <c:numRef>
              <c:f>middenmoters!$B$1:$B$5</c:f>
              <c:numCache>
                <c:formatCode>General</c:formatCode>
                <c:ptCount val="5"/>
                <c:pt idx="0">
                  <c:v>29</c:v>
                </c:pt>
                <c:pt idx="1">
                  <c:v>26</c:v>
                </c:pt>
                <c:pt idx="2">
                  <c:v>13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8-414B-98C5-2FE8E6A11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959576"/>
        <c:axId val="638958920"/>
      </c:barChart>
      <c:catAx>
        <c:axId val="638959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8920"/>
        <c:crosses val="autoZero"/>
        <c:auto val="0"/>
        <c:lblAlgn val="ctr"/>
        <c:lblOffset val="100"/>
        <c:noMultiLvlLbl val="0"/>
      </c:catAx>
      <c:valAx>
        <c:axId val="638958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Productiviteitsverandering sinds 1980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2482629156569011E-2"/>
          <c:y val="0.16112347798630433"/>
          <c:w val="0.82215775054405171"/>
          <c:h val="0.733613364118958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5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5378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63-477D-9C6F-8A5EA1B25EC6}"/>
              </c:ext>
            </c:extLst>
          </c:dPt>
          <c:dLbls>
            <c:dLbl>
              <c:idx val="4"/>
              <c:layout>
                <c:manualLayout>
                  <c:x val="-7.2019311454681281E-2"/>
                  <c:y val="0.121212866857551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5097419391921"/>
                      <c:h val="7.41899308041040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563-477D-9C6F-8A5EA1B25EC6}"/>
                </c:ext>
              </c:extLst>
            </c:dLbl>
            <c:spPr>
              <a:solidFill>
                <a:srgbClr val="E3B813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verliezers!$A$1:$A$5</c:f>
              <c:strCache>
                <c:ptCount val="5"/>
                <c:pt idx="0">
                  <c:v>Middelbaar beroepsonderwijs</c:v>
                </c:pt>
                <c:pt idx="1">
                  <c:v>Voortgezet onderwijs</c:v>
                </c:pt>
                <c:pt idx="2">
                  <c:v>Politie</c:v>
                </c:pt>
                <c:pt idx="3">
                  <c:v>Gehandicaptenzorg</c:v>
                </c:pt>
                <c:pt idx="4">
                  <c:v>Rechterlijke macht</c:v>
                </c:pt>
              </c:strCache>
            </c:strRef>
          </c:cat>
          <c:val>
            <c:numRef>
              <c:f>verliezers!$B$1:$B$5</c:f>
              <c:numCache>
                <c:formatCode>General</c:formatCode>
                <c:ptCount val="5"/>
                <c:pt idx="0">
                  <c:v>-5</c:v>
                </c:pt>
                <c:pt idx="1">
                  <c:v>-12</c:v>
                </c:pt>
                <c:pt idx="2">
                  <c:v>-13</c:v>
                </c:pt>
                <c:pt idx="3">
                  <c:v>-14</c:v>
                </c:pt>
                <c:pt idx="4">
                  <c:v>-53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63-477D-9C6F-8A5EA1B25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959576"/>
        <c:axId val="638958920"/>
      </c:barChart>
      <c:catAx>
        <c:axId val="638959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8920"/>
        <c:crosses val="autoZero"/>
        <c:auto val="0"/>
        <c:lblAlgn val="ctr"/>
        <c:lblOffset val="100"/>
        <c:noMultiLvlLbl val="0"/>
      </c:catAx>
      <c:valAx>
        <c:axId val="638958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95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pP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Productiviteit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hoger</a:t>
            </a:r>
            <a:r>
              <a:rPr lang="en-US" sz="1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beroepsonderwijs</a:t>
            </a:r>
            <a:endParaRPr lang="en-US" sz="14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252621610479094E-2"/>
          <c:y val="0.15672364125216054"/>
          <c:w val="0.90674846826106303"/>
          <c:h val="0.76180756673708472"/>
        </c:manualLayout>
      </c:layout>
      <c:lineChart>
        <c:grouping val="standard"/>
        <c:varyColors val="0"/>
        <c:ser>
          <c:idx val="3"/>
          <c:order val="0"/>
          <c:tx>
            <c:strRef>
              <c:f>Sheet7!$E$1</c:f>
              <c:strCache>
                <c:ptCount val="1"/>
                <c:pt idx="0">
                  <c:v>hbo</c:v>
                </c:pt>
              </c:strCache>
            </c:strRef>
          </c:tx>
          <c:spPr>
            <a:ln w="44450">
              <a:solidFill>
                <a:srgbClr val="314F75"/>
              </a:solidFill>
            </a:ln>
          </c:spPr>
          <c:marker>
            <c:symbol val="none"/>
          </c:marker>
          <c:cat>
            <c:strRef>
              <c:f>Sheet7!$A$2:$A$34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Sheet7!$E$2:$E$34</c:f>
              <c:numCache>
                <c:formatCode>General</c:formatCode>
                <c:ptCount val="33"/>
                <c:pt idx="0">
                  <c:v>100</c:v>
                </c:pt>
                <c:pt idx="1">
                  <c:v>104.71780395507813</c:v>
                </c:pt>
                <c:pt idx="2">
                  <c:v>109.89522552490234</c:v>
                </c:pt>
                <c:pt idx="3">
                  <c:v>108.51911926269531</c:v>
                </c:pt>
                <c:pt idx="4">
                  <c:v>107.90015411376953</c:v>
                </c:pt>
                <c:pt idx="5">
                  <c:v>105.74761962890625</c:v>
                </c:pt>
                <c:pt idx="6">
                  <c:v>103.80117797851563</c:v>
                </c:pt>
                <c:pt idx="7">
                  <c:v>104.71752166748047</c:v>
                </c:pt>
                <c:pt idx="8">
                  <c:v>105.44187927246094</c:v>
                </c:pt>
                <c:pt idx="9">
                  <c:v>110.28418731689453</c:v>
                </c:pt>
                <c:pt idx="10">
                  <c:v>113.52005004882813</c:v>
                </c:pt>
                <c:pt idx="11">
                  <c:v>116.97776031494141</c:v>
                </c:pt>
                <c:pt idx="12">
                  <c:v>121.39471435546875</c:v>
                </c:pt>
                <c:pt idx="13">
                  <c:v>123.283447265625</c:v>
                </c:pt>
                <c:pt idx="14">
                  <c:v>122.1846923828125</c:v>
                </c:pt>
                <c:pt idx="15">
                  <c:v>126.04209899902344</c:v>
                </c:pt>
                <c:pt idx="16">
                  <c:v>125.11817932128906</c:v>
                </c:pt>
                <c:pt idx="17">
                  <c:v>124.49534606933594</c:v>
                </c:pt>
                <c:pt idx="18">
                  <c:v>125.96049499511719</c:v>
                </c:pt>
                <c:pt idx="19">
                  <c:v>127.30146789550781</c:v>
                </c:pt>
                <c:pt idx="20">
                  <c:v>127.62718963623047</c:v>
                </c:pt>
                <c:pt idx="21">
                  <c:v>121.86277770996094</c:v>
                </c:pt>
                <c:pt idx="22">
                  <c:v>123.09886169433594</c:v>
                </c:pt>
                <c:pt idx="23">
                  <c:v>119.50076293945313</c:v>
                </c:pt>
                <c:pt idx="24">
                  <c:v>125.82679748535156</c:v>
                </c:pt>
                <c:pt idx="25">
                  <c:v>128.21206665039063</c:v>
                </c:pt>
                <c:pt idx="26">
                  <c:v>126.49123382568359</c:v>
                </c:pt>
                <c:pt idx="27">
                  <c:v>124.75730895996094</c:v>
                </c:pt>
                <c:pt idx="28">
                  <c:v>121.09384155273438</c:v>
                </c:pt>
                <c:pt idx="29">
                  <c:v>126.40891265869141</c:v>
                </c:pt>
                <c:pt idx="30">
                  <c:v>126.42116546630859</c:v>
                </c:pt>
                <c:pt idx="31">
                  <c:v>126.47835540771484</c:v>
                </c:pt>
                <c:pt idx="32">
                  <c:v>126.21160125732422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3B7-4E8A-8877-980E97AF0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062720"/>
        <c:axId val="76064256"/>
      </c:lineChart>
      <c:catAx>
        <c:axId val="76062720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nextTo"/>
        <c:crossAx val="76064256"/>
        <c:crosses val="autoZero"/>
        <c:auto val="1"/>
        <c:lblAlgn val="ctr"/>
        <c:lblOffset val="100"/>
        <c:tickLblSkip val="5"/>
        <c:noMultiLvlLbl val="0"/>
      </c:catAx>
      <c:valAx>
        <c:axId val="76064256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6062720"/>
        <c:crosses val="autoZero"/>
        <c:crossBetween val="between"/>
      </c:valAx>
      <c:spPr>
        <a:effectLst>
          <a:softEdge rad="38100"/>
        </a:effectLst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en-US" sz="1400" b="0" dirty="0" err="1">
                <a:solidFill>
                  <a:schemeClr val="tx1"/>
                </a:solidFill>
              </a:rPr>
              <a:t>Productiviteit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primair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onderwijs</a:t>
            </a:r>
            <a:endParaRPr lang="en-US" sz="1400" b="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po</c:v>
                </c:pt>
              </c:strCache>
            </c:strRef>
          </c:tx>
          <c:spPr>
            <a:ln w="57150">
              <a:solidFill>
                <a:srgbClr val="315378"/>
              </a:solidFill>
            </a:ln>
          </c:spPr>
          <c:marker>
            <c:symbol val="none"/>
          </c:marker>
          <c:cat>
            <c:strRef>
              <c:f>Sheet7!$A$2:$A$34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Sheet7!$B$2:$B$34</c:f>
              <c:numCache>
                <c:formatCode>General</c:formatCode>
                <c:ptCount val="33"/>
                <c:pt idx="0">
                  <c:v>100</c:v>
                </c:pt>
                <c:pt idx="1">
                  <c:v>106.84770202636719</c:v>
                </c:pt>
                <c:pt idx="2">
                  <c:v>109.33368682861328</c:v>
                </c:pt>
                <c:pt idx="3">
                  <c:v>110.80891418457031</c:v>
                </c:pt>
                <c:pt idx="4">
                  <c:v>112.43898010253906</c:v>
                </c:pt>
                <c:pt idx="5">
                  <c:v>111.30049133300781</c:v>
                </c:pt>
                <c:pt idx="6">
                  <c:v>112.68658447265625</c:v>
                </c:pt>
                <c:pt idx="7">
                  <c:v>117.51876068115234</c:v>
                </c:pt>
                <c:pt idx="8">
                  <c:v>119.82717895507813</c:v>
                </c:pt>
                <c:pt idx="9">
                  <c:v>126.59714508056641</c:v>
                </c:pt>
                <c:pt idx="10">
                  <c:v>130.48210144042969</c:v>
                </c:pt>
                <c:pt idx="11">
                  <c:v>130.39913940429688</c:v>
                </c:pt>
                <c:pt idx="12">
                  <c:v>132.65281677246094</c:v>
                </c:pt>
                <c:pt idx="13">
                  <c:v>132.38702392578125</c:v>
                </c:pt>
                <c:pt idx="14">
                  <c:v>136.48443603515625</c:v>
                </c:pt>
                <c:pt idx="15">
                  <c:v>139.06080627441406</c:v>
                </c:pt>
                <c:pt idx="16">
                  <c:v>140.50775146484375</c:v>
                </c:pt>
                <c:pt idx="17">
                  <c:v>145.19784545898438</c:v>
                </c:pt>
                <c:pt idx="18">
                  <c:v>141.36898803710938</c:v>
                </c:pt>
                <c:pt idx="19">
                  <c:v>140.18817138671875</c:v>
                </c:pt>
                <c:pt idx="20">
                  <c:v>132.53892517089844</c:v>
                </c:pt>
                <c:pt idx="21">
                  <c:v>124.37619781494141</c:v>
                </c:pt>
                <c:pt idx="22">
                  <c:v>122.57804107666016</c:v>
                </c:pt>
                <c:pt idx="23">
                  <c:v>117.29314422607422</c:v>
                </c:pt>
                <c:pt idx="24">
                  <c:v>121.17515563964844</c:v>
                </c:pt>
                <c:pt idx="25">
                  <c:v>118.98433685302734</c:v>
                </c:pt>
                <c:pt idx="26">
                  <c:v>115.388427734375</c:v>
                </c:pt>
                <c:pt idx="27">
                  <c:v>113.56435394287109</c:v>
                </c:pt>
                <c:pt idx="28">
                  <c:v>110.36293792724609</c:v>
                </c:pt>
                <c:pt idx="29">
                  <c:v>111.18772125244141</c:v>
                </c:pt>
                <c:pt idx="30">
                  <c:v>108.48600769042969</c:v>
                </c:pt>
                <c:pt idx="31">
                  <c:v>109.52939605712891</c:v>
                </c:pt>
                <c:pt idx="32">
                  <c:v>109.43699645996094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C1-428C-B185-A12958EE8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53568"/>
        <c:axId val="103063552"/>
      </c:lineChart>
      <c:catAx>
        <c:axId val="103053568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nextTo"/>
        <c:crossAx val="103063552"/>
        <c:crosses val="autoZero"/>
        <c:auto val="1"/>
        <c:lblAlgn val="ctr"/>
        <c:lblOffset val="100"/>
        <c:tickLblSkip val="5"/>
        <c:noMultiLvlLbl val="0"/>
      </c:catAx>
      <c:valAx>
        <c:axId val="103063552"/>
        <c:scaling>
          <c:orientation val="minMax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053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err="1"/>
              <a:t>Productiviteit</a:t>
            </a:r>
            <a:r>
              <a:rPr lang="en-US" sz="1400" b="0" dirty="0"/>
              <a:t> </a:t>
            </a:r>
            <a:r>
              <a:rPr lang="en-US" sz="1400" b="0" dirty="0" err="1"/>
              <a:t>rechterlijke</a:t>
            </a:r>
            <a:r>
              <a:rPr lang="en-US" sz="1400" b="0" dirty="0"/>
              <a:t> </a:t>
            </a:r>
            <a:r>
              <a:rPr lang="en-US" sz="1400" b="0" dirty="0" err="1"/>
              <a:t>macht</a:t>
            </a:r>
            <a:endParaRPr lang="en-US" sz="1400" b="0" dirty="0"/>
          </a:p>
        </c:rich>
      </c:tx>
      <c:layout>
        <c:manualLayout>
          <c:xMode val="edge"/>
          <c:yMode val="edge"/>
          <c:x val="0.34328703703703706"/>
          <c:y val="2.83687943262411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720180810731986E-2"/>
          <c:y val="3.5460992907801421E-2"/>
          <c:w val="0.89760024788568094"/>
          <c:h val="0.88304964539007091"/>
        </c:manualLayout>
      </c:layout>
      <c:lineChart>
        <c:grouping val="standard"/>
        <c:varyColors val="0"/>
        <c:ser>
          <c:idx val="1"/>
          <c:order val="0"/>
          <c:tx>
            <c:v>Rechterlijke macht</c:v>
          </c:tx>
          <c:spPr>
            <a:ln w="50800">
              <a:solidFill>
                <a:srgbClr val="314F75"/>
              </a:solidFill>
            </a:ln>
          </c:spPr>
          <c:marker>
            <c:symbol val="none"/>
          </c:marker>
          <c:cat>
            <c:numRef>
              <c:f>'fig58'!$A$2:$A$36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'fig58'!$C$2:$C$36</c:f>
              <c:numCache>
                <c:formatCode>General</c:formatCode>
                <c:ptCount val="35"/>
                <c:pt idx="0">
                  <c:v>100</c:v>
                </c:pt>
                <c:pt idx="1">
                  <c:v>106.31137084960938</c:v>
                </c:pt>
                <c:pt idx="2">
                  <c:v>110.63819122314453</c:v>
                </c:pt>
                <c:pt idx="3">
                  <c:v>110.21791839599609</c:v>
                </c:pt>
                <c:pt idx="4">
                  <c:v>102.83493804931641</c:v>
                </c:pt>
                <c:pt idx="5">
                  <c:v>94.452072143554688</c:v>
                </c:pt>
                <c:pt idx="6">
                  <c:v>88.436775207519531</c:v>
                </c:pt>
                <c:pt idx="7">
                  <c:v>83.749275207519531</c:v>
                </c:pt>
                <c:pt idx="8">
                  <c:v>81.303428649902344</c:v>
                </c:pt>
                <c:pt idx="9">
                  <c:v>80.000579833984375</c:v>
                </c:pt>
                <c:pt idx="10">
                  <c:v>79.850212097167969</c:v>
                </c:pt>
                <c:pt idx="11">
                  <c:v>78.604843139648438</c:v>
                </c:pt>
                <c:pt idx="12">
                  <c:v>66.468864440917969</c:v>
                </c:pt>
                <c:pt idx="13">
                  <c:v>62.929336547851563</c:v>
                </c:pt>
                <c:pt idx="14">
                  <c:v>61.819610595703125</c:v>
                </c:pt>
                <c:pt idx="15">
                  <c:v>70.122077941894531</c:v>
                </c:pt>
                <c:pt idx="16">
                  <c:v>66.914299011230469</c:v>
                </c:pt>
                <c:pt idx="17">
                  <c:v>61.249298095703125</c:v>
                </c:pt>
                <c:pt idx="18">
                  <c:v>56.758724212646484</c:v>
                </c:pt>
                <c:pt idx="19">
                  <c:v>52.612117767333984</c:v>
                </c:pt>
                <c:pt idx="20">
                  <c:v>50.207077026367188</c:v>
                </c:pt>
                <c:pt idx="21">
                  <c:v>48.765678405761719</c:v>
                </c:pt>
                <c:pt idx="22">
                  <c:v>50.190662384033203</c:v>
                </c:pt>
                <c:pt idx="23">
                  <c:v>54.412799835205078</c:v>
                </c:pt>
                <c:pt idx="24">
                  <c:v>55.290218353271484</c:v>
                </c:pt>
                <c:pt idx="25">
                  <c:v>54.475093841552734</c:v>
                </c:pt>
                <c:pt idx="26">
                  <c:v>54.149715423583984</c:v>
                </c:pt>
                <c:pt idx="27">
                  <c:v>52.561927795410156</c:v>
                </c:pt>
                <c:pt idx="28">
                  <c:v>53.707996368408203</c:v>
                </c:pt>
                <c:pt idx="29">
                  <c:v>54.926620483398438</c:v>
                </c:pt>
                <c:pt idx="30">
                  <c:v>53.427303314208984</c:v>
                </c:pt>
                <c:pt idx="31">
                  <c:v>55.205326080322266</c:v>
                </c:pt>
                <c:pt idx="32">
                  <c:v>52.183124542236328</c:v>
                </c:pt>
                <c:pt idx="33">
                  <c:v>54.139602661132813</c:v>
                </c:pt>
                <c:pt idx="34">
                  <c:v>58.361377716064453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27-467F-BAE9-91EF45275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791360"/>
        <c:axId val="34628736"/>
      </c:lineChart>
      <c:catAx>
        <c:axId val="33791360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rgbClr val="E7E6E6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34628736"/>
        <c:crosses val="autoZero"/>
        <c:auto val="1"/>
        <c:lblAlgn val="ctr"/>
        <c:lblOffset val="100"/>
        <c:tickLblSkip val="5"/>
        <c:noMultiLvlLbl val="0"/>
      </c:catAx>
      <c:valAx>
        <c:axId val="34628736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rgbClr val="E7E6E6">
                <a:lumMod val="75000"/>
              </a:srgbClr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33791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err="1"/>
              <a:t>Productiviteit</a:t>
            </a:r>
            <a:r>
              <a:rPr lang="en-US" sz="1400" b="0" dirty="0"/>
              <a:t> </a:t>
            </a:r>
            <a:r>
              <a:rPr lang="en-US" sz="1400" b="0" dirty="0" err="1"/>
              <a:t>drinkwatersector</a:t>
            </a:r>
            <a:endParaRPr lang="en-US" sz="1400" b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Drinkwater</c:v>
          </c:tx>
          <c:spPr>
            <a:ln w="50800" cap="rnd">
              <a:solidFill>
                <a:srgbClr val="314F75"/>
              </a:solidFill>
              <a:round/>
            </a:ln>
            <a:effectLst/>
          </c:spPr>
          <c:marker>
            <c:symbol val="none"/>
          </c:marker>
          <c:cat>
            <c:numRef>
              <c:f>'58'!$A$2:$A$37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'58'!$B$2:$B$37</c:f>
              <c:numCache>
                <c:formatCode>General</c:formatCode>
                <c:ptCount val="36"/>
                <c:pt idx="0">
                  <c:v>100</c:v>
                </c:pt>
                <c:pt idx="1">
                  <c:v>106.10752868652344</c:v>
                </c:pt>
                <c:pt idx="2">
                  <c:v>108.27046966552754</c:v>
                </c:pt>
                <c:pt idx="3">
                  <c:v>107.92357635498027</c:v>
                </c:pt>
                <c:pt idx="4">
                  <c:v>105.58567047119141</c:v>
                </c:pt>
                <c:pt idx="5">
                  <c:v>108.0870361328123</c:v>
                </c:pt>
                <c:pt idx="6">
                  <c:v>107.66381072998047</c:v>
                </c:pt>
                <c:pt idx="7">
                  <c:v>108.63053894042933</c:v>
                </c:pt>
                <c:pt idx="8">
                  <c:v>108.90750122070322</c:v>
                </c:pt>
                <c:pt idx="9">
                  <c:v>110.38569641113281</c:v>
                </c:pt>
                <c:pt idx="10">
                  <c:v>112.23954010009766</c:v>
                </c:pt>
                <c:pt idx="11">
                  <c:v>113.39063262939453</c:v>
                </c:pt>
                <c:pt idx="12">
                  <c:v>112.96335601806641</c:v>
                </c:pt>
                <c:pt idx="13">
                  <c:v>115.09461212158203</c:v>
                </c:pt>
                <c:pt idx="14">
                  <c:v>116.54483032226561</c:v>
                </c:pt>
                <c:pt idx="15">
                  <c:v>116.85158538818358</c:v>
                </c:pt>
                <c:pt idx="16">
                  <c:v>114.85293579101561</c:v>
                </c:pt>
                <c:pt idx="17">
                  <c:v>114.36256408691406</c:v>
                </c:pt>
                <c:pt idx="18">
                  <c:v>111.41160583496099</c:v>
                </c:pt>
                <c:pt idx="19">
                  <c:v>113.26367950439453</c:v>
                </c:pt>
                <c:pt idx="20">
                  <c:v>117.06462860107449</c:v>
                </c:pt>
                <c:pt idx="21">
                  <c:v>128.18032836914063</c:v>
                </c:pt>
                <c:pt idx="22">
                  <c:v>132.78063964843761</c:v>
                </c:pt>
                <c:pt idx="23">
                  <c:v>135.58598327636673</c:v>
                </c:pt>
                <c:pt idx="24">
                  <c:v>136.24566650390585</c:v>
                </c:pt>
                <c:pt idx="25">
                  <c:v>140.23255920410077</c:v>
                </c:pt>
                <c:pt idx="26">
                  <c:v>145.12623596191406</c:v>
                </c:pt>
                <c:pt idx="27">
                  <c:v>147.81826782226602</c:v>
                </c:pt>
                <c:pt idx="28">
                  <c:v>152.3841247558594</c:v>
                </c:pt>
                <c:pt idx="29">
                  <c:v>165.24089050292969</c:v>
                </c:pt>
                <c:pt idx="30">
                  <c:v>181.0928649902344</c:v>
                </c:pt>
                <c:pt idx="31">
                  <c:v>184.80677795410156</c:v>
                </c:pt>
                <c:pt idx="32">
                  <c:v>192.16870117187472</c:v>
                </c:pt>
                <c:pt idx="33">
                  <c:v>194.22676086425727</c:v>
                </c:pt>
                <c:pt idx="34">
                  <c:v>197.49617004394531</c:v>
                </c:pt>
                <c:pt idx="35">
                  <c:v>197.06997680664063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28D-44DC-BFEE-B2033F0BD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32288"/>
        <c:axId val="181023488"/>
      </c:lineChart>
      <c:catAx>
        <c:axId val="181132288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rgbClr val="E7E6E6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81023488"/>
        <c:crosses val="autoZero"/>
        <c:auto val="1"/>
        <c:lblAlgn val="ctr"/>
        <c:lblOffset val="100"/>
        <c:tickLblSkip val="5"/>
        <c:noMultiLvlLbl val="0"/>
      </c:catAx>
      <c:valAx>
        <c:axId val="181023488"/>
        <c:scaling>
          <c:orientation val="minMax"/>
          <c:min val="5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12700">
            <a:solidFill>
              <a:srgbClr val="E7E6E6">
                <a:lumMod val="75000"/>
              </a:srgbClr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1811322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F870-413C-40F5-BE2A-87EFF8013EB4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A854-973A-4E3C-BE22-9EE892E62A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5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96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94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970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69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251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73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969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93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342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904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1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27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72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92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67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89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62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A854-973A-4E3C-BE22-9EE892E62A4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15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0E4CA-E37D-46D0-AC13-6CF2A9F9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1537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2C71E7-93E7-48CB-AAB8-B63A0291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3B81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0E64A-A535-48F4-B11A-8D1DC10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BF9ED-7D3D-40FE-9074-9AF7A57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24D45-DA95-4558-B175-84CB003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71661-07FC-424F-85EC-323B4095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BC5BAB-EFC3-49B3-891B-B4B9DDBD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0660A1-F4E8-4DFA-9D7F-A8853179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4D695C-56C1-4C97-97E5-7FECBB3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108E6A-08E6-4034-B521-707984E7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8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CAD7B76-4128-4197-ADC0-9A4EB7F47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0998E8-BC54-494D-BB21-2C7E2C7D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804BE-EAD4-49B5-BDC5-97FC0D02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A88FBD-2AEF-4F2A-B969-0E34D4CD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8C5E49-DF23-43FF-8FFC-B60D7D37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76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A0A3-9C0A-4D3D-8542-A91C7323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537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A85C4-7732-4C6B-B9CC-B9C86309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15378"/>
                </a:solidFill>
              </a:defRPr>
            </a:lvl1pPr>
            <a:lvl2pPr>
              <a:defRPr>
                <a:solidFill>
                  <a:srgbClr val="315378"/>
                </a:solidFill>
              </a:defRPr>
            </a:lvl2pPr>
            <a:lvl3pPr>
              <a:defRPr>
                <a:solidFill>
                  <a:srgbClr val="315378"/>
                </a:solidFill>
              </a:defRPr>
            </a:lvl3pPr>
            <a:lvl4pPr>
              <a:defRPr>
                <a:solidFill>
                  <a:srgbClr val="315378"/>
                </a:solidFill>
              </a:defRPr>
            </a:lvl4pPr>
            <a:lvl5pPr>
              <a:defRPr>
                <a:solidFill>
                  <a:srgbClr val="315378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5BDD36-29D5-4EB0-A153-74DDF36A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959803-9CA3-4EBA-B25F-09544F43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4BE403-B8C9-410E-9C71-E4F89595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EFF82-548B-4FA6-A92E-D57F7514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15378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AF4D8-6B64-4370-8253-9618612A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3B81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EC62-EC8D-422E-8402-2329003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FBA5C4-A488-40FF-A5AA-AC084C5E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5A887C-597C-443C-9080-8206782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6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E4445-4983-4B9A-B923-C898CBD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FA5D97-5A4C-48A9-935F-D53895F6C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17839D-7265-47A0-9360-D102EB1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A33D14-5862-4A04-9B3B-F82E6189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4FCA70-3161-4826-BFC2-A2DDAA78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D541BB-46CE-4C86-8732-F778102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1E2A9-9348-4E8E-9855-085CC590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C96296-3276-4CAE-977F-669022F1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D7ED25-27D9-4733-90A3-61F5D322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02531A-E8DF-4627-8BDD-C64925A97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DDB65E-812A-4533-93DF-376BF407B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4FA313-4202-4506-80EE-EAA1D9F7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06C8BE-8196-4326-8D76-C99D23A2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037B90-2DE1-4472-A305-8C0B0970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595D6-4829-40D0-9AB9-D43AC5E4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0AB1A2-D28B-41CA-B981-FD485902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44D96B-5A62-4303-B3F4-0435BFE0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F77377-1780-4C79-9163-5E604E05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70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5FCBE02-5E53-4665-8C13-FCEB683B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BFC88A-AF5A-4AF1-8E2B-410FD45D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91095-8993-4504-972C-C2B8E133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49F6C-7376-4841-85AB-61ABD3F7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100A7-C18C-4DB1-8125-C409CAB5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B6FF62-2182-45A1-A94A-C96F36629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D99293-9CE2-4D44-86FD-4049A25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6169C5-0D11-4A09-9F8A-4E0622FF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2705EF-4485-41AC-9186-2E986D5C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4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66D42-1A31-4259-B0BE-79BC9EE0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093C88-62A8-4056-9793-18A0C656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F73CB3-C1B8-4437-8FB9-8907A185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1A2B96-A75E-4887-8F1B-DC585B44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09D34A-E815-4C23-A1C9-F2F9E320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5CC8B0-6B43-46AE-9537-BA3F9113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1552DA-19DF-4DF6-98BC-75355E43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AF72AA-7E17-49A4-B17C-5AAA9CA4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2A8C9D-CABD-43B5-9A2F-DF7A998C3887}"/>
              </a:ext>
            </a:extLst>
          </p:cNvPr>
          <p:cNvSpPr/>
          <p:nvPr userDrawn="1"/>
        </p:nvSpPr>
        <p:spPr>
          <a:xfrm>
            <a:off x="0" y="5673378"/>
            <a:ext cx="12192000" cy="484981"/>
          </a:xfrm>
          <a:prstGeom prst="rect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2039917-BC8D-40E3-91A5-8B2687A72C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6273453"/>
            <a:ext cx="3095625" cy="4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ndsinpubliekesector.n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C6CC8-1B7B-4F0C-9D7C-097B7B8C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Trendanalyses </a:t>
            </a:r>
            <a:br>
              <a:rPr lang="nl-NL" dirty="0"/>
            </a:br>
            <a:r>
              <a:rPr lang="nl-NL" dirty="0"/>
              <a:t>beleid en productiviteit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4B1B4C-8FB8-4633-AAB0-69DD77400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levert dat voor kennis op?</a:t>
            </a:r>
          </a:p>
          <a:p>
            <a:r>
              <a:rPr lang="en-US" dirty="0"/>
              <a:t>E</a:t>
            </a:r>
            <a:r>
              <a:rPr lang="nl-NL" dirty="0"/>
              <a:t>n waarop zijn ze gebaseerd?</a:t>
            </a:r>
          </a:p>
        </p:txBody>
      </p:sp>
    </p:spTree>
    <p:extLst>
      <p:ext uri="{BB962C8B-B14F-4D97-AF65-F5344CB8AC3E}">
        <p14:creationId xmlns:p14="http://schemas.microsoft.com/office/powerpoint/2010/main" val="18481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gereedschap is beschikbaar?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44653" cy="34021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Sleutelen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:</a:t>
            </a:r>
            <a:endParaRPr lang="nl-NL" dirty="0"/>
          </a:p>
          <a:p>
            <a:endParaRPr lang="nl-NL" dirty="0"/>
          </a:p>
          <a:p>
            <a:r>
              <a:rPr lang="nl-NL" dirty="0"/>
              <a:t>Bekostigingswijze</a:t>
            </a:r>
          </a:p>
          <a:p>
            <a:r>
              <a:rPr lang="en-US" dirty="0" err="1"/>
              <a:t>Eigendomsverhoudingen</a:t>
            </a:r>
            <a:endParaRPr lang="en-US" dirty="0"/>
          </a:p>
          <a:p>
            <a:r>
              <a:rPr lang="en-US" dirty="0" err="1"/>
              <a:t>Marktordening</a:t>
            </a:r>
            <a:endParaRPr lang="en-US" dirty="0"/>
          </a:p>
          <a:p>
            <a:r>
              <a:rPr lang="en-US" dirty="0" err="1"/>
              <a:t>Omgeving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Of </a:t>
            </a:r>
            <a:r>
              <a:rPr lang="en-US" dirty="0" err="1"/>
              <a:t>gewoon</a:t>
            </a:r>
            <a:r>
              <a:rPr lang="en-US" dirty="0"/>
              <a:t> </a:t>
            </a:r>
            <a:r>
              <a:rPr lang="en-US" dirty="0" err="1"/>
              <a:t>draaien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geldkraan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078" name="Picture 6" descr="Afbeeldingsresultaat voor gereedschapskist">
            <a:extLst>
              <a:ext uri="{FF2B5EF4-FFF2-40B4-BE49-F238E27FC236}">
                <a16:creationId xmlns:a16="http://schemas.microsoft.com/office/drawing/2014/main" id="{6F55A137-AE12-4F93-A788-5608A8FDB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"/>
          <a:stretch/>
        </p:blipFill>
        <p:spPr bwMode="auto">
          <a:xfrm>
            <a:off x="6240313" y="1463040"/>
            <a:ext cx="559829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F0CB777C-997E-4085-8027-3F3ACCB86C89}"/>
              </a:ext>
            </a:extLst>
          </p:cNvPr>
          <p:cNvSpPr/>
          <p:nvPr/>
        </p:nvSpPr>
        <p:spPr>
          <a:xfrm>
            <a:off x="4310648" y="1388589"/>
            <a:ext cx="2445753" cy="1167463"/>
          </a:xfrm>
          <a:prstGeom prst="wedgeRectCallout">
            <a:avLst>
              <a:gd name="adj1" fmla="val -81528"/>
              <a:gd name="adj2" fmla="val 60821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Input </a:t>
            </a:r>
            <a:r>
              <a:rPr lang="en-US" dirty="0" err="1">
                <a:solidFill>
                  <a:schemeClr val="tx1"/>
                </a:solidFill>
              </a:rPr>
              <a:t>bekostiging</a:t>
            </a:r>
            <a:endParaRPr lang="en-US" dirty="0">
              <a:solidFill>
                <a:schemeClr val="tx1"/>
              </a:solidFill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Output </a:t>
            </a:r>
            <a:r>
              <a:rPr lang="en-US" dirty="0" err="1">
                <a:solidFill>
                  <a:schemeClr val="tx1"/>
                </a:solidFill>
              </a:rPr>
              <a:t>bekostiging</a:t>
            </a:r>
            <a:endParaRPr lang="en-US" dirty="0">
              <a:solidFill>
                <a:schemeClr val="tx1"/>
              </a:solidFill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Lump sum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Budgettering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4996CAA6-089C-400E-B1A2-C2586E2CBACD}"/>
              </a:ext>
            </a:extLst>
          </p:cNvPr>
          <p:cNvSpPr/>
          <p:nvPr/>
        </p:nvSpPr>
        <p:spPr>
          <a:xfrm>
            <a:off x="7573790" y="2244505"/>
            <a:ext cx="2224551" cy="623095"/>
          </a:xfrm>
          <a:prstGeom prst="wedgeRectCallout">
            <a:avLst>
              <a:gd name="adj1" fmla="val -194215"/>
              <a:gd name="adj2" fmla="val 78933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Privatiseren</a:t>
            </a:r>
            <a:endParaRPr lang="en-US" dirty="0">
              <a:solidFill>
                <a:schemeClr val="tx1"/>
              </a:solidFill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Verzelfstandigen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569AC38E-F3F9-4880-ACC7-155F448ACCE8}"/>
              </a:ext>
            </a:extLst>
          </p:cNvPr>
          <p:cNvSpPr/>
          <p:nvPr/>
        </p:nvSpPr>
        <p:spPr>
          <a:xfrm>
            <a:off x="7064608" y="4113271"/>
            <a:ext cx="3949701" cy="1479866"/>
          </a:xfrm>
          <a:prstGeom prst="wedgeRectCallout">
            <a:avLst>
              <a:gd name="adj1" fmla="val -159972"/>
              <a:gd name="adj2" fmla="val -67593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/>
            <a:r>
              <a:rPr lang="nl-NL" dirty="0">
                <a:solidFill>
                  <a:schemeClr val="tx1"/>
                </a:solidFill>
              </a:rPr>
              <a:t>Met name </a:t>
            </a:r>
            <a:r>
              <a:rPr lang="nl-NL" dirty="0" err="1">
                <a:solidFill>
                  <a:schemeClr val="tx1"/>
                </a:solidFill>
              </a:rPr>
              <a:t>vraagbeinvloeding</a:t>
            </a:r>
            <a:r>
              <a:rPr lang="nl-NL" dirty="0">
                <a:solidFill>
                  <a:schemeClr val="tx1"/>
                </a:solidFill>
              </a:rPr>
              <a:t> via o.a.:</a:t>
            </a:r>
          </a:p>
          <a:p>
            <a:pPr marL="38862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Verplichte afname (leerplicht)</a:t>
            </a:r>
          </a:p>
          <a:p>
            <a:pPr marL="38862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Gebruikerssubsidies (studietoelage)</a:t>
            </a:r>
          </a:p>
          <a:p>
            <a:pPr marL="38862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Gebruikersbijdragen (</a:t>
            </a:r>
            <a:r>
              <a:rPr lang="nl-NL" dirty="0" err="1">
                <a:solidFill>
                  <a:schemeClr val="tx1"/>
                </a:solidFill>
              </a:rPr>
              <a:t>collegeld</a:t>
            </a:r>
            <a:r>
              <a:rPr lang="nl-NL" dirty="0">
                <a:solidFill>
                  <a:schemeClr val="tx1"/>
                </a:solidFill>
              </a:rPr>
              <a:t>)</a:t>
            </a:r>
          </a:p>
          <a:p>
            <a:pPr marL="38862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Toegangseisen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169687FD-7EE5-494E-ADFF-89738CB02FBD}"/>
              </a:ext>
            </a:extLst>
          </p:cNvPr>
          <p:cNvSpPr/>
          <p:nvPr/>
        </p:nvSpPr>
        <p:spPr>
          <a:xfrm>
            <a:off x="4873123" y="3032448"/>
            <a:ext cx="3414350" cy="981393"/>
          </a:xfrm>
          <a:prstGeom prst="wedgeRectCallout">
            <a:avLst>
              <a:gd name="adj1" fmla="val -114950"/>
              <a:gd name="adj2" fmla="val -6309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Marktwerking</a:t>
            </a:r>
            <a:endParaRPr lang="en-US" dirty="0">
              <a:solidFill>
                <a:schemeClr val="tx1"/>
              </a:solidFill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Schaalvergroting</a:t>
            </a:r>
            <a:endParaRPr lang="en-US" dirty="0">
              <a:solidFill>
                <a:schemeClr val="tx1"/>
              </a:solidFill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Decentralisatie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bedrijfsvoering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 descr="Afbeeldingsresultaat voor geldkraan">
            <a:extLst>
              <a:ext uri="{FF2B5EF4-FFF2-40B4-BE49-F238E27FC236}">
                <a16:creationId xmlns:a16="http://schemas.microsoft.com/office/drawing/2014/main" id="{EF49C354-34C3-47C6-9593-FC026E099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-583" r="46477" b="4220"/>
          <a:stretch/>
        </p:blipFill>
        <p:spPr bwMode="auto">
          <a:xfrm>
            <a:off x="838200" y="5159826"/>
            <a:ext cx="158151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heeft effect?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44653" cy="34021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Sleutelen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:</a:t>
            </a:r>
            <a:endParaRPr lang="nl-NL" dirty="0"/>
          </a:p>
          <a:p>
            <a:endParaRPr lang="nl-NL" dirty="0"/>
          </a:p>
          <a:p>
            <a:r>
              <a:rPr lang="nl-NL" dirty="0"/>
              <a:t>Bekostiging?</a:t>
            </a:r>
          </a:p>
          <a:p>
            <a:r>
              <a:rPr lang="en-US" dirty="0" err="1"/>
              <a:t>Eigendomsverhoudingen</a:t>
            </a:r>
            <a:r>
              <a:rPr lang="en-US" dirty="0"/>
              <a:t>?</a:t>
            </a:r>
          </a:p>
          <a:p>
            <a:r>
              <a:rPr lang="en-US" dirty="0" err="1"/>
              <a:t>Marktordening</a:t>
            </a:r>
            <a:r>
              <a:rPr lang="en-US" dirty="0"/>
              <a:t>?</a:t>
            </a:r>
          </a:p>
          <a:p>
            <a:r>
              <a:rPr lang="en-US" dirty="0" err="1"/>
              <a:t>Omgeving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 </a:t>
            </a:r>
            <a:r>
              <a:rPr lang="en-US" dirty="0" err="1"/>
              <a:t>gewoon</a:t>
            </a:r>
            <a:r>
              <a:rPr lang="en-US" dirty="0"/>
              <a:t> </a:t>
            </a:r>
            <a:r>
              <a:rPr lang="en-US" dirty="0" err="1"/>
              <a:t>draaien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geldkraan</a:t>
            </a:r>
            <a:r>
              <a:rPr lang="en-US" dirty="0"/>
              <a:t>?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335FC-FD3C-4290-86DE-B7B554E92A69}"/>
              </a:ext>
            </a:extLst>
          </p:cNvPr>
          <p:cNvSpPr txBox="1">
            <a:spLocks/>
          </p:cNvSpPr>
          <p:nvPr/>
        </p:nvSpPr>
        <p:spPr>
          <a:xfrm>
            <a:off x="7277470" y="1983901"/>
            <a:ext cx="4914530" cy="310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315378"/>
                </a:solidFill>
              </a:rPr>
              <a:t>Wie weet het antwoord al?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66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antwoord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B28F5BF-E51D-4658-AA3D-7E1D0223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778"/>
            <a:ext cx="8401050" cy="3674269"/>
          </a:xfrm>
        </p:spPr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nl-NL" dirty="0" err="1"/>
              <a:t>erschilt</a:t>
            </a:r>
            <a:r>
              <a:rPr lang="nl-NL" dirty="0"/>
              <a:t> per sector</a:t>
            </a:r>
          </a:p>
          <a:p>
            <a:r>
              <a:rPr lang="nl-NL" dirty="0"/>
              <a:t>Maar effect ingrepen vaak beperkt en van korte duur</a:t>
            </a:r>
          </a:p>
          <a:p>
            <a:endParaRPr lang="nl-NL" dirty="0"/>
          </a:p>
          <a:p>
            <a:pPr marL="0" indent="0">
              <a:buNone/>
            </a:pP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 (</a:t>
            </a:r>
            <a:r>
              <a:rPr lang="en-US" dirty="0" err="1"/>
              <a:t>positief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negatief</a:t>
            </a:r>
            <a:r>
              <a:rPr lang="en-US" dirty="0"/>
              <a:t>)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1CD53B21-8FE8-4F82-91F7-01C757C08FCF}"/>
              </a:ext>
            </a:extLst>
          </p:cNvPr>
          <p:cNvSpPr/>
          <p:nvPr/>
        </p:nvSpPr>
        <p:spPr>
          <a:xfrm>
            <a:off x="7010400" y="3246120"/>
            <a:ext cx="558800" cy="365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15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positief effect: bekostiging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2AAC97-1754-49F5-9EB4-FD4ECA50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5779"/>
            <a:ext cx="3733800" cy="2676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Prestatiebekostiging</a:t>
            </a:r>
            <a:r>
              <a:rPr lang="en-US" dirty="0"/>
              <a:t> in </a:t>
            </a: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beroepsonderwijs</a:t>
            </a:r>
            <a:endParaRPr lang="en-US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8EDF3B45-9FE3-4763-890C-8E6D82033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90696"/>
              </p:ext>
            </p:extLst>
          </p:nvPr>
        </p:nvGraphicFramePr>
        <p:xfrm>
          <a:off x="5229225" y="1494242"/>
          <a:ext cx="612457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ijl: rechts 7">
            <a:extLst>
              <a:ext uri="{FF2B5EF4-FFF2-40B4-BE49-F238E27FC236}">
                <a16:creationId xmlns:a16="http://schemas.microsoft.com/office/drawing/2014/main" id="{C603548C-AE02-4DFB-A90E-2B29894207AD}"/>
              </a:ext>
            </a:extLst>
          </p:cNvPr>
          <p:cNvSpPr/>
          <p:nvPr/>
        </p:nvSpPr>
        <p:spPr>
          <a:xfrm rot="19656575">
            <a:off x="7114211" y="2652593"/>
            <a:ext cx="786522" cy="160858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1CB0948F-01F6-4C9A-B680-4BDB00D97AAB}"/>
              </a:ext>
            </a:extLst>
          </p:cNvPr>
          <p:cNvSpPr/>
          <p:nvPr/>
        </p:nvSpPr>
        <p:spPr>
          <a:xfrm>
            <a:off x="8477503" y="3216435"/>
            <a:ext cx="2273915" cy="657309"/>
          </a:xfrm>
          <a:prstGeom prst="wedgeRectCallout">
            <a:avLst>
              <a:gd name="adj1" fmla="val -102866"/>
              <a:gd name="adj2" fmla="val -63791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r>
              <a:rPr lang="en-US" dirty="0" err="1">
                <a:solidFill>
                  <a:schemeClr val="tx1"/>
                </a:solidFill>
              </a:rPr>
              <a:t>Prestatiebekostiging</a:t>
            </a:r>
            <a:endParaRPr lang="en-US" dirty="0">
              <a:solidFill>
                <a:schemeClr val="tx1"/>
              </a:solidFill>
            </a:endParaRPr>
          </a:p>
          <a:p>
            <a:pPr marL="102870" algn="ctr"/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ingevoerd</a:t>
            </a:r>
            <a:r>
              <a:rPr lang="en-US" sz="1200" dirty="0">
                <a:solidFill>
                  <a:schemeClr val="tx1"/>
                </a:solidFill>
              </a:rPr>
              <a:t> in 1990)</a:t>
            </a:r>
          </a:p>
        </p:txBody>
      </p:sp>
    </p:spTree>
    <p:extLst>
      <p:ext uri="{BB962C8B-B14F-4D97-AF65-F5344CB8AC3E}">
        <p14:creationId xmlns:p14="http://schemas.microsoft.com/office/powerpoint/2010/main" val="86537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positief effect: marktordening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6B320139-309B-4845-9168-46E332A84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916056"/>
              </p:ext>
            </p:extLst>
          </p:nvPr>
        </p:nvGraphicFramePr>
        <p:xfrm>
          <a:off x="4916529" y="1690688"/>
          <a:ext cx="612457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1CB0948F-01F6-4C9A-B680-4BDB00D97AAB}"/>
              </a:ext>
            </a:extLst>
          </p:cNvPr>
          <p:cNvSpPr/>
          <p:nvPr/>
        </p:nvSpPr>
        <p:spPr>
          <a:xfrm>
            <a:off x="7505259" y="3510023"/>
            <a:ext cx="2518417" cy="1111079"/>
          </a:xfrm>
          <a:prstGeom prst="wedgeRectCallout">
            <a:avLst>
              <a:gd name="adj1" fmla="val -99087"/>
              <a:gd name="adj2" fmla="val -58202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/>
            <a:r>
              <a:rPr lang="en-US" dirty="0">
                <a:solidFill>
                  <a:schemeClr val="tx1"/>
                </a:solidFill>
              </a:rPr>
              <a:t>Start </a:t>
            </a:r>
            <a:r>
              <a:rPr lang="en-US" dirty="0" err="1">
                <a:solidFill>
                  <a:schemeClr val="tx1"/>
                </a:solidFill>
              </a:rPr>
              <a:t>schaalvergroting</a:t>
            </a:r>
            <a:endParaRPr lang="en-US" dirty="0">
              <a:solidFill>
                <a:schemeClr val="tx1"/>
              </a:solidFill>
            </a:endParaRPr>
          </a:p>
          <a:p>
            <a:pPr marL="102870"/>
            <a:r>
              <a:rPr lang="en-US" sz="1200" dirty="0" err="1">
                <a:solidFill>
                  <a:schemeClr val="tx1"/>
                </a:solidFill>
              </a:rPr>
              <a:t>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beginnen</a:t>
            </a:r>
            <a:r>
              <a:rPr lang="en-US" sz="1200" dirty="0">
                <a:solidFill>
                  <a:schemeClr val="tx1"/>
                </a:solidFill>
              </a:rPr>
              <a:t> met </a:t>
            </a:r>
            <a:r>
              <a:rPr lang="en-US" sz="1200" dirty="0" err="1">
                <a:solidFill>
                  <a:schemeClr val="tx1"/>
                </a:solidFill>
              </a:rPr>
              <a:t>vorming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basisschool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kleuterschool</a:t>
            </a:r>
            <a:r>
              <a:rPr lang="en-US" sz="1200" dirty="0">
                <a:solidFill>
                  <a:schemeClr val="tx1"/>
                </a:solidFill>
              </a:rPr>
              <a:t> + </a:t>
            </a:r>
            <a:r>
              <a:rPr lang="en-US" sz="1200" dirty="0" err="1">
                <a:solidFill>
                  <a:schemeClr val="tx1"/>
                </a:solidFill>
              </a:rPr>
              <a:t>lagere</a:t>
            </a:r>
            <a:r>
              <a:rPr lang="en-US" sz="1200" dirty="0">
                <a:solidFill>
                  <a:schemeClr val="tx1"/>
                </a:solidFill>
              </a:rPr>
              <a:t> school) in 1985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2AAC97-1754-49F5-9EB4-FD4ECA50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5779"/>
            <a:ext cx="3298785" cy="2676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Schaalvergroting</a:t>
            </a:r>
            <a:r>
              <a:rPr lang="en-US" dirty="0"/>
              <a:t> in </a:t>
            </a:r>
            <a:r>
              <a:rPr lang="en-US" dirty="0" err="1"/>
              <a:t>primair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EA086D23-21D1-43D9-AD1E-D3F90BA7FE89}"/>
              </a:ext>
            </a:extLst>
          </p:cNvPr>
          <p:cNvSpPr/>
          <p:nvPr/>
        </p:nvSpPr>
        <p:spPr>
          <a:xfrm rot="19868476">
            <a:off x="6158124" y="2607912"/>
            <a:ext cx="1767246" cy="132602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positief effect: marktordening (2)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2AAC97-1754-49F5-9EB4-FD4ECA50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5779"/>
            <a:ext cx="4572000" cy="2676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Decentralisatie</a:t>
            </a:r>
            <a:r>
              <a:rPr lang="en-US" dirty="0"/>
              <a:t> </a:t>
            </a:r>
            <a:r>
              <a:rPr lang="en-US" dirty="0" err="1"/>
              <a:t>bedrijfsvoering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rechterlijke</a:t>
            </a:r>
            <a:r>
              <a:rPr lang="en-US" dirty="0"/>
              <a:t> </a:t>
            </a:r>
            <a:r>
              <a:rPr lang="en-US" dirty="0" err="1"/>
              <a:t>macht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(excl. OM)</a:t>
            </a:r>
          </a:p>
        </p:txBody>
      </p:sp>
      <p:graphicFrame>
        <p:nvGraphicFramePr>
          <p:cNvPr id="9" name="Chart 102">
            <a:extLst>
              <a:ext uri="{FF2B5EF4-FFF2-40B4-BE49-F238E27FC236}">
                <a16:creationId xmlns:a16="http://schemas.microsoft.com/office/drawing/2014/main" id="{C282E746-39D4-4A82-A148-FFFB3A094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880616"/>
              </p:ext>
            </p:extLst>
          </p:nvPr>
        </p:nvGraphicFramePr>
        <p:xfrm>
          <a:off x="5344479" y="1717790"/>
          <a:ext cx="5486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ijl: rechts 7">
            <a:extLst>
              <a:ext uri="{FF2B5EF4-FFF2-40B4-BE49-F238E27FC236}">
                <a16:creationId xmlns:a16="http://schemas.microsoft.com/office/drawing/2014/main" id="{C603548C-AE02-4DFB-A90E-2B29894207AD}"/>
              </a:ext>
            </a:extLst>
          </p:cNvPr>
          <p:cNvSpPr/>
          <p:nvPr/>
        </p:nvSpPr>
        <p:spPr>
          <a:xfrm>
            <a:off x="9354459" y="3710384"/>
            <a:ext cx="1201651" cy="202585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1CB0948F-01F6-4C9A-B680-4BDB00D97AAB}"/>
              </a:ext>
            </a:extLst>
          </p:cNvPr>
          <p:cNvSpPr/>
          <p:nvPr/>
        </p:nvSpPr>
        <p:spPr>
          <a:xfrm>
            <a:off x="8758686" y="2324162"/>
            <a:ext cx="3240272" cy="823453"/>
          </a:xfrm>
          <a:prstGeom prst="wedgeRectCallout">
            <a:avLst>
              <a:gd name="adj1" fmla="val -46026"/>
              <a:gd name="adj2" fmla="val 114622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r>
              <a:rPr lang="en-US" dirty="0" err="1">
                <a:solidFill>
                  <a:schemeClr val="tx1"/>
                </a:solidFill>
              </a:rPr>
              <a:t>Decentralisatie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bedrijfsvoering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Via </a:t>
            </a:r>
            <a:r>
              <a:rPr lang="en-US" sz="1200" dirty="0" err="1">
                <a:solidFill>
                  <a:schemeClr val="tx1"/>
                </a:solidFill>
              </a:rPr>
              <a:t>instelling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Raad</a:t>
            </a:r>
            <a:r>
              <a:rPr lang="en-US" sz="1200" dirty="0">
                <a:solidFill>
                  <a:schemeClr val="tx1"/>
                </a:solidFill>
              </a:rPr>
              <a:t> voor de </a:t>
            </a:r>
            <a:r>
              <a:rPr lang="en-US" sz="1200" dirty="0" err="1">
                <a:solidFill>
                  <a:schemeClr val="tx1"/>
                </a:solidFill>
              </a:rPr>
              <a:t>Rechtspraak</a:t>
            </a:r>
            <a:r>
              <a:rPr lang="en-US" sz="1200" dirty="0">
                <a:solidFill>
                  <a:schemeClr val="tx1"/>
                </a:solidFill>
              </a:rPr>
              <a:t> (2002)</a:t>
            </a:r>
          </a:p>
          <a:p>
            <a:pPr marL="10287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9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positief effect: marktordening (3)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2AAC97-1754-49F5-9EB4-FD4ECA50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105779"/>
            <a:ext cx="3295651" cy="2676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Introductie</a:t>
            </a:r>
            <a:r>
              <a:rPr lang="en-US" dirty="0"/>
              <a:t> </a:t>
            </a:r>
            <a:r>
              <a:rPr lang="en-US" dirty="0" err="1"/>
              <a:t>concurrentieprikkels</a:t>
            </a:r>
            <a:br>
              <a:rPr lang="en-US" dirty="0"/>
            </a:br>
            <a:r>
              <a:rPr lang="en-US" dirty="0"/>
              <a:t>(via benchmark) in </a:t>
            </a:r>
            <a:r>
              <a:rPr lang="en-US" dirty="0" err="1"/>
              <a:t>drinkwatersector</a:t>
            </a:r>
            <a:endParaRPr lang="en-US" dirty="0"/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8F4C7C39-8646-4E30-9362-16774ED3E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179015"/>
              </p:ext>
            </p:extLst>
          </p:nvPr>
        </p:nvGraphicFramePr>
        <p:xfrm>
          <a:off x="5538244" y="1512832"/>
          <a:ext cx="5815556" cy="386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ijl: rechts 7">
            <a:extLst>
              <a:ext uri="{FF2B5EF4-FFF2-40B4-BE49-F238E27FC236}">
                <a16:creationId xmlns:a16="http://schemas.microsoft.com/office/drawing/2014/main" id="{C603548C-AE02-4DFB-A90E-2B29894207AD}"/>
              </a:ext>
            </a:extLst>
          </p:cNvPr>
          <p:cNvSpPr/>
          <p:nvPr/>
        </p:nvSpPr>
        <p:spPr>
          <a:xfrm rot="19148621">
            <a:off x="8535112" y="2682568"/>
            <a:ext cx="2155207" cy="224364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1CB0948F-01F6-4C9A-B680-4BDB00D97AAB}"/>
              </a:ext>
            </a:extLst>
          </p:cNvPr>
          <p:cNvSpPr/>
          <p:nvPr/>
        </p:nvSpPr>
        <p:spPr>
          <a:xfrm>
            <a:off x="6096000" y="2465876"/>
            <a:ext cx="2828406" cy="745037"/>
          </a:xfrm>
          <a:prstGeom prst="wedgeRectCallout">
            <a:avLst>
              <a:gd name="adj1" fmla="val 43312"/>
              <a:gd name="adj2" fmla="val 124683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r>
              <a:rPr lang="en-US" dirty="0" err="1">
                <a:solidFill>
                  <a:schemeClr val="tx1"/>
                </a:solidFill>
              </a:rPr>
              <a:t>Invoering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bedrijfsvergelijkingen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6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positief effect: geldkraan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2AAC97-1754-49F5-9EB4-FD4ECA50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539"/>
            <a:ext cx="4310487" cy="2676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De onevenredige</a:t>
            </a:r>
            <a:r>
              <a:rPr lang="en-US" dirty="0"/>
              <a:t> </a:t>
            </a:r>
            <a:r>
              <a:rPr lang="en-US" dirty="0" err="1"/>
              <a:t>rijksbijdrage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wetenschappelijk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C9E77DC0-E436-4799-89D6-6391D439F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754104"/>
              </p:ext>
            </p:extLst>
          </p:nvPr>
        </p:nvGraphicFramePr>
        <p:xfrm>
          <a:off x="5229225" y="1665610"/>
          <a:ext cx="612457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ijl: rechts 9">
            <a:extLst>
              <a:ext uri="{FF2B5EF4-FFF2-40B4-BE49-F238E27FC236}">
                <a16:creationId xmlns:a16="http://schemas.microsoft.com/office/drawing/2014/main" id="{39277AE8-708E-497C-8037-94CCF3F98CC9}"/>
              </a:ext>
            </a:extLst>
          </p:cNvPr>
          <p:cNvSpPr/>
          <p:nvPr/>
        </p:nvSpPr>
        <p:spPr>
          <a:xfrm rot="19677910">
            <a:off x="5514903" y="3142051"/>
            <a:ext cx="2383804" cy="211977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C603548C-AE02-4DFB-A90E-2B29894207AD}"/>
              </a:ext>
            </a:extLst>
          </p:cNvPr>
          <p:cNvSpPr/>
          <p:nvPr/>
        </p:nvSpPr>
        <p:spPr>
          <a:xfrm rot="20199455">
            <a:off x="9054766" y="2478070"/>
            <a:ext cx="1921655" cy="205576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1CB0948F-01F6-4C9A-B680-4BDB00D97AAB}"/>
              </a:ext>
            </a:extLst>
          </p:cNvPr>
          <p:cNvSpPr/>
          <p:nvPr/>
        </p:nvSpPr>
        <p:spPr>
          <a:xfrm>
            <a:off x="6561518" y="3702396"/>
            <a:ext cx="2274037" cy="745037"/>
          </a:xfrm>
          <a:prstGeom prst="wedgeRectCallout">
            <a:avLst>
              <a:gd name="adj1" fmla="val -27894"/>
              <a:gd name="adj2" fmla="val -104161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r>
              <a:rPr lang="en-US" dirty="0" err="1">
                <a:solidFill>
                  <a:schemeClr val="tx1"/>
                </a:solidFill>
              </a:rPr>
              <a:t>Groei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rijksbijdrage</a:t>
            </a:r>
            <a:r>
              <a:rPr lang="en-US" dirty="0">
                <a:solidFill>
                  <a:schemeClr val="tx1"/>
                </a:solidFill>
              </a:rPr>
              <a:t> &lt; </a:t>
            </a:r>
            <a:r>
              <a:rPr lang="en-US" dirty="0" err="1">
                <a:solidFill>
                  <a:schemeClr val="tx1"/>
                </a:solidFill>
              </a:rPr>
              <a:t>groei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studenten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kstballon: rechthoek 10">
            <a:extLst>
              <a:ext uri="{FF2B5EF4-FFF2-40B4-BE49-F238E27FC236}">
                <a16:creationId xmlns:a16="http://schemas.microsoft.com/office/drawing/2014/main" id="{7BB9918F-4278-4298-9700-DD7A7EE12A54}"/>
              </a:ext>
            </a:extLst>
          </p:cNvPr>
          <p:cNvSpPr/>
          <p:nvPr/>
        </p:nvSpPr>
        <p:spPr>
          <a:xfrm>
            <a:off x="9562405" y="1152961"/>
            <a:ext cx="2467067" cy="636910"/>
          </a:xfrm>
          <a:prstGeom prst="wedgeRectCallout">
            <a:avLst>
              <a:gd name="adj1" fmla="val -24357"/>
              <a:gd name="adj2" fmla="val 136429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r>
              <a:rPr lang="en-US" dirty="0" err="1">
                <a:solidFill>
                  <a:schemeClr val="tx1"/>
                </a:solidFill>
              </a:rPr>
              <a:t>Groei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rijksbijdrage</a:t>
            </a:r>
            <a:r>
              <a:rPr lang="en-US" dirty="0">
                <a:solidFill>
                  <a:schemeClr val="tx1"/>
                </a:solidFill>
              </a:rPr>
              <a:t> &lt; </a:t>
            </a:r>
            <a:r>
              <a:rPr lang="en-US" dirty="0" err="1">
                <a:solidFill>
                  <a:schemeClr val="tx1"/>
                </a:solidFill>
              </a:rPr>
              <a:t>groei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studenten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negatief effect: marktordening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2AAC97-1754-49F5-9EB4-FD4ECA50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105779"/>
            <a:ext cx="4004841" cy="2676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Schaalvergroting</a:t>
            </a:r>
            <a:r>
              <a:rPr lang="en-US" dirty="0"/>
              <a:t> in het </a:t>
            </a:r>
            <a:r>
              <a:rPr lang="en-US" dirty="0" err="1"/>
              <a:t>middelbaar</a:t>
            </a:r>
            <a:r>
              <a:rPr lang="en-US" dirty="0"/>
              <a:t> </a:t>
            </a:r>
            <a:r>
              <a:rPr lang="en-US" dirty="0" err="1"/>
              <a:t>beroepsonderwijs</a:t>
            </a:r>
            <a:endParaRPr lang="en-US" dirty="0"/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7B19B5-E5DB-43AD-9377-AC7E61F7E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288801"/>
              </p:ext>
            </p:extLst>
          </p:nvPr>
        </p:nvGraphicFramePr>
        <p:xfrm>
          <a:off x="5229225" y="1592122"/>
          <a:ext cx="612457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ijl: rechts 9">
            <a:extLst>
              <a:ext uri="{FF2B5EF4-FFF2-40B4-BE49-F238E27FC236}">
                <a16:creationId xmlns:a16="http://schemas.microsoft.com/office/drawing/2014/main" id="{39277AE8-708E-497C-8037-94CCF3F98CC9}"/>
              </a:ext>
            </a:extLst>
          </p:cNvPr>
          <p:cNvSpPr/>
          <p:nvPr/>
        </p:nvSpPr>
        <p:spPr>
          <a:xfrm rot="1398608">
            <a:off x="7542962" y="2756998"/>
            <a:ext cx="2264812" cy="220744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ballon: rechthoek 10">
            <a:extLst>
              <a:ext uri="{FF2B5EF4-FFF2-40B4-BE49-F238E27FC236}">
                <a16:creationId xmlns:a16="http://schemas.microsoft.com/office/drawing/2014/main" id="{7BB9918F-4278-4298-9700-DD7A7EE12A54}"/>
              </a:ext>
            </a:extLst>
          </p:cNvPr>
          <p:cNvSpPr/>
          <p:nvPr/>
        </p:nvSpPr>
        <p:spPr>
          <a:xfrm>
            <a:off x="9196718" y="2105778"/>
            <a:ext cx="2467067" cy="625177"/>
          </a:xfrm>
          <a:prstGeom prst="wedgeRectCallout">
            <a:avLst>
              <a:gd name="adj1" fmla="val -49106"/>
              <a:gd name="adj2" fmla="val 86943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 algn="ctr"/>
            <a:r>
              <a:rPr lang="en-US" dirty="0" err="1">
                <a:solidFill>
                  <a:schemeClr val="tx1"/>
                </a:solidFill>
              </a:rPr>
              <a:t>Schaalvergroting</a:t>
            </a:r>
            <a:endParaRPr lang="en-US" dirty="0">
              <a:solidFill>
                <a:schemeClr val="tx1"/>
              </a:solidFill>
            </a:endParaRPr>
          </a:p>
          <a:p>
            <a:pPr marL="102870" algn="ctr"/>
            <a:r>
              <a:rPr lang="en-US" sz="1200" dirty="0">
                <a:solidFill>
                  <a:schemeClr val="tx1"/>
                </a:solidFill>
              </a:rPr>
              <a:t>(+ </a:t>
            </a:r>
            <a:r>
              <a:rPr lang="en-US" sz="1200" dirty="0" err="1">
                <a:solidFill>
                  <a:schemeClr val="tx1"/>
                </a:solidFill>
              </a:rPr>
              <a:t>onderwijsvernieuwingen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64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negatief effect: geldkraan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6B320139-309B-4845-9168-46E332A84F3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16529" y="1690688"/>
          <a:ext cx="6124575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1CB0948F-01F6-4C9A-B680-4BDB00D97AAB}"/>
              </a:ext>
            </a:extLst>
          </p:cNvPr>
          <p:cNvSpPr/>
          <p:nvPr/>
        </p:nvSpPr>
        <p:spPr>
          <a:xfrm>
            <a:off x="6736467" y="3510023"/>
            <a:ext cx="3646024" cy="853633"/>
          </a:xfrm>
          <a:prstGeom prst="wedgeRectCallout">
            <a:avLst>
              <a:gd name="adj1" fmla="val -8073"/>
              <a:gd name="adj2" fmla="val -183361"/>
            </a:avLst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"/>
            <a:r>
              <a:rPr lang="en-US" dirty="0" err="1">
                <a:solidFill>
                  <a:schemeClr val="tx1"/>
                </a:solidFill>
              </a:rPr>
              <a:t>Groepsverkleining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basisonderwijs</a:t>
            </a:r>
            <a:endParaRPr lang="en-US" dirty="0">
              <a:solidFill>
                <a:schemeClr val="tx1"/>
              </a:solidFill>
            </a:endParaRPr>
          </a:p>
          <a:p>
            <a:pPr marL="102870"/>
            <a:r>
              <a:rPr lang="en-US" sz="1200" dirty="0" err="1">
                <a:solidFill>
                  <a:schemeClr val="tx1"/>
                </a:solidFill>
              </a:rPr>
              <a:t>Tussen</a:t>
            </a:r>
            <a:r>
              <a:rPr lang="en-US" sz="1200" dirty="0">
                <a:solidFill>
                  <a:schemeClr val="tx1"/>
                </a:solidFill>
              </a:rPr>
              <a:t> 1997-2003 2 </a:t>
            </a:r>
            <a:r>
              <a:rPr lang="en-US" sz="1200" dirty="0" err="1">
                <a:solidFill>
                  <a:schemeClr val="tx1"/>
                </a:solidFill>
              </a:rPr>
              <a:t>miljard</a:t>
            </a:r>
            <a:r>
              <a:rPr lang="en-US" sz="1200" dirty="0">
                <a:solidFill>
                  <a:schemeClr val="tx1"/>
                </a:solidFill>
              </a:rPr>
              <a:t> voor </a:t>
            </a:r>
            <a:r>
              <a:rPr lang="en-US" sz="1200" dirty="0" err="1">
                <a:solidFill>
                  <a:schemeClr val="tx1"/>
                </a:solidFill>
              </a:rPr>
              <a:t>uitgetrokken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EA086D23-21D1-43D9-AD1E-D3F90BA7FE89}"/>
              </a:ext>
            </a:extLst>
          </p:cNvPr>
          <p:cNvSpPr/>
          <p:nvPr/>
        </p:nvSpPr>
        <p:spPr>
          <a:xfrm rot="3172567">
            <a:off x="8324525" y="2483655"/>
            <a:ext cx="1193690" cy="233401"/>
          </a:xfrm>
          <a:prstGeom prst="rightArrow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BFE1764-B47C-4E32-9E07-AFD79A31CA1C}"/>
              </a:ext>
            </a:extLst>
          </p:cNvPr>
          <p:cNvSpPr txBox="1">
            <a:spLocks/>
          </p:cNvSpPr>
          <p:nvPr/>
        </p:nvSpPr>
        <p:spPr>
          <a:xfrm>
            <a:off x="914399" y="2105779"/>
            <a:ext cx="4004841" cy="267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315378"/>
                </a:solidFill>
              </a:rPr>
              <a:t>Budgetverruiming</a:t>
            </a:r>
            <a:r>
              <a:rPr lang="en-US" dirty="0">
                <a:solidFill>
                  <a:srgbClr val="315378"/>
                </a:solidFill>
              </a:rPr>
              <a:t> voor </a:t>
            </a:r>
            <a:r>
              <a:rPr lang="en-US" dirty="0" err="1">
                <a:solidFill>
                  <a:srgbClr val="315378"/>
                </a:solidFill>
              </a:rPr>
              <a:t>groepsverkleining</a:t>
            </a:r>
            <a:r>
              <a:rPr lang="en-US" dirty="0">
                <a:solidFill>
                  <a:srgbClr val="315378"/>
                </a:solidFill>
              </a:rPr>
              <a:t> in </a:t>
            </a:r>
            <a:r>
              <a:rPr lang="en-US" dirty="0" err="1">
                <a:solidFill>
                  <a:srgbClr val="315378"/>
                </a:solidFill>
              </a:rPr>
              <a:t>primair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onderwijs</a:t>
            </a:r>
            <a:r>
              <a:rPr lang="en-US" dirty="0">
                <a:solidFill>
                  <a:srgbClr val="315378"/>
                </a:solidFill>
              </a:rPr>
              <a:t> (</a:t>
            </a:r>
            <a:r>
              <a:rPr lang="en-US" dirty="0" err="1">
                <a:solidFill>
                  <a:srgbClr val="315378"/>
                </a:solidFill>
              </a:rPr>
              <a:t>t.b.v</a:t>
            </a:r>
            <a:r>
              <a:rPr lang="en-US" dirty="0">
                <a:solidFill>
                  <a:srgbClr val="315378"/>
                </a:solidFill>
              </a:rPr>
              <a:t>. </a:t>
            </a:r>
            <a:r>
              <a:rPr lang="en-US" dirty="0" err="1">
                <a:solidFill>
                  <a:srgbClr val="315378"/>
                </a:solidFill>
              </a:rPr>
              <a:t>kwaliteitsverbetering</a:t>
            </a:r>
            <a:r>
              <a:rPr lang="en-US" dirty="0">
                <a:solidFill>
                  <a:srgbClr val="31537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724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trendanalyses?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941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4500" dirty="0"/>
              <a:t>Ons doel drieledig:</a:t>
            </a:r>
          </a:p>
          <a:p>
            <a:pPr marL="0" indent="0">
              <a:buNone/>
            </a:pPr>
            <a:endParaRPr lang="nl-NL" sz="4500" dirty="0"/>
          </a:p>
          <a:p>
            <a:pPr marL="0" indent="0">
              <a:buNone/>
            </a:pPr>
            <a:r>
              <a:rPr lang="nl-NL" sz="4500" dirty="0"/>
              <a:t>1. Monitoren van ontwikkelingen doelmatigheid op de lange termijn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2900" dirty="0"/>
              <a:t>Krijgt de burger meer of minder waar voor zijn belastinggeld dan vroeger? </a:t>
            </a:r>
            <a:br>
              <a:rPr lang="nl-NL" sz="1800" dirty="0"/>
            </a:br>
            <a:endParaRPr lang="nl-NL" sz="1800" dirty="0"/>
          </a:p>
          <a:p>
            <a:pPr marL="0" indent="0">
              <a:buNone/>
            </a:pPr>
            <a:r>
              <a:rPr lang="nl-NL" sz="4500" dirty="0"/>
              <a:t>2. Verklaren van deze ontwikkelingen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nl-NL" sz="2900" dirty="0"/>
              <a:t>Waarom stijgt of daalt de productiviteit? </a:t>
            </a:r>
          </a:p>
          <a:p>
            <a:pPr marL="0" indent="0">
              <a:buNone/>
            </a:pPr>
            <a:r>
              <a:rPr lang="nl-NL" sz="2900" dirty="0"/>
              <a:t>	En vooral: welke rol heeft beleid bij deze ontwikkelingen gespeeld? </a:t>
            </a:r>
            <a:br>
              <a:rPr lang="nl-NL" sz="1800" dirty="0"/>
            </a:br>
            <a:endParaRPr lang="nl-NL" sz="1800" dirty="0"/>
          </a:p>
          <a:p>
            <a:pPr marL="0" indent="0">
              <a:buNone/>
            </a:pPr>
            <a:r>
              <a:rPr lang="nl-NL" sz="4500" dirty="0"/>
              <a:t>3. Lessen trekken voor beleid, bestuur en management</a:t>
            </a:r>
            <a:br>
              <a:rPr lang="nl-NL" sz="18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41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de beleidseffecten te kwantificeren?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BFE1764-B47C-4E32-9E07-AFD79A31CA1C}"/>
              </a:ext>
            </a:extLst>
          </p:cNvPr>
          <p:cNvSpPr txBox="1">
            <a:spLocks/>
          </p:cNvSpPr>
          <p:nvPr/>
        </p:nvSpPr>
        <p:spPr>
          <a:xfrm>
            <a:off x="914399" y="2105779"/>
            <a:ext cx="10229851" cy="2676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315378"/>
                </a:solidFill>
              </a:rPr>
              <a:t>Moeilijk</a:t>
            </a:r>
            <a:r>
              <a:rPr lang="en-US" dirty="0">
                <a:solidFill>
                  <a:srgbClr val="315378"/>
                </a:solidFill>
              </a:rPr>
              <a:t>, met name </a:t>
            </a:r>
            <a:r>
              <a:rPr lang="en-US" dirty="0" err="1">
                <a:solidFill>
                  <a:srgbClr val="315378"/>
                </a:solidFill>
              </a:rPr>
              <a:t>vanwege</a:t>
            </a:r>
            <a:r>
              <a:rPr lang="en-US" dirty="0">
                <a:solidFill>
                  <a:srgbClr val="315378"/>
                </a:solidFill>
              </a:rPr>
              <a:t> het ‘</a:t>
            </a:r>
            <a:r>
              <a:rPr lang="en-US" dirty="0" err="1">
                <a:solidFill>
                  <a:srgbClr val="315378"/>
                </a:solidFill>
              </a:rPr>
              <a:t>weggelaten-variabelenprobleem</a:t>
            </a:r>
            <a:r>
              <a:rPr lang="en-US" dirty="0">
                <a:solidFill>
                  <a:srgbClr val="315378"/>
                </a:solidFill>
              </a:rPr>
              <a:t>’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1800" dirty="0" err="1">
                <a:solidFill>
                  <a:srgbClr val="315378"/>
                </a:solidFill>
              </a:rPr>
              <a:t>Er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vinden</a:t>
            </a:r>
            <a:r>
              <a:rPr lang="en-US" sz="1800" dirty="0">
                <a:solidFill>
                  <a:srgbClr val="315378"/>
                </a:solidFill>
              </a:rPr>
              <a:t> in </a:t>
            </a:r>
            <a:r>
              <a:rPr lang="en-US" sz="1800" dirty="0" err="1">
                <a:solidFill>
                  <a:srgbClr val="315378"/>
                </a:solidFill>
              </a:rPr>
              <a:t>zelfde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periode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ook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andere</a:t>
            </a:r>
            <a:r>
              <a:rPr lang="en-US" sz="1800" dirty="0">
                <a:solidFill>
                  <a:srgbClr val="315378"/>
                </a:solidFill>
              </a:rPr>
              <a:t> (</a:t>
            </a:r>
            <a:r>
              <a:rPr lang="en-US" sz="1800" dirty="0" err="1">
                <a:solidFill>
                  <a:srgbClr val="315378"/>
                </a:solidFill>
              </a:rPr>
              <a:t>beleids</a:t>
            </a:r>
            <a:r>
              <a:rPr lang="en-US" sz="1800" dirty="0">
                <a:solidFill>
                  <a:srgbClr val="315378"/>
                </a:solidFill>
              </a:rPr>
              <a:t>)</a:t>
            </a:r>
            <a:r>
              <a:rPr lang="en-US" sz="1800" dirty="0" err="1">
                <a:solidFill>
                  <a:srgbClr val="315378"/>
                </a:solidFill>
              </a:rPr>
              <a:t>ontwikkelingen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plaats</a:t>
            </a:r>
            <a:endParaRPr lang="en-US" sz="1800" dirty="0">
              <a:solidFill>
                <a:srgbClr val="315378"/>
              </a:solidFill>
            </a:endParaRP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1800" dirty="0" err="1">
                <a:solidFill>
                  <a:srgbClr val="315378"/>
                </a:solidFill>
              </a:rPr>
              <a:t>Bovendien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wordt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beleid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vaak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gefaseerd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uitgevoerd</a:t>
            </a:r>
            <a:endParaRPr lang="en-US" sz="1800" dirty="0">
              <a:solidFill>
                <a:srgbClr val="315378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315378"/>
              </a:solidFill>
            </a:endParaRPr>
          </a:p>
          <a:p>
            <a:r>
              <a:rPr lang="en-US" dirty="0" err="1">
                <a:solidFill>
                  <a:srgbClr val="315378"/>
                </a:solidFill>
              </a:rPr>
              <a:t>Toch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poging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gewaagd</a:t>
            </a:r>
            <a:r>
              <a:rPr lang="en-US" dirty="0">
                <a:solidFill>
                  <a:srgbClr val="315378"/>
                </a:solidFill>
              </a:rPr>
              <a:t>, </a:t>
            </a:r>
            <a:r>
              <a:rPr lang="en-US" dirty="0" err="1">
                <a:solidFill>
                  <a:srgbClr val="315378"/>
                </a:solidFill>
              </a:rPr>
              <a:t>d.m.v.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integrale</a:t>
            </a:r>
            <a:r>
              <a:rPr lang="en-US" dirty="0">
                <a:solidFill>
                  <a:srgbClr val="315378"/>
                </a:solidFill>
              </a:rPr>
              <a:t> effect </a:t>
            </a:r>
            <a:r>
              <a:rPr lang="en-US" dirty="0" err="1">
                <a:solidFill>
                  <a:srgbClr val="315378"/>
                </a:solidFill>
              </a:rPr>
              <a:t>analyse</a:t>
            </a:r>
            <a:r>
              <a:rPr lang="en-US" dirty="0">
                <a:solidFill>
                  <a:srgbClr val="315378"/>
                </a:solidFill>
              </a:rPr>
              <a:t>: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nl-NL" sz="1800" dirty="0">
                <a:solidFill>
                  <a:srgbClr val="315378"/>
                </a:solidFill>
              </a:rPr>
              <a:t>Effectmeting van soorten instrumenten over meerdere sectoren per beleidsterrein (onderwijs, zorg, V&amp;J, netwerksectoren) 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1800" dirty="0">
                <a:solidFill>
                  <a:srgbClr val="315378"/>
                </a:solidFill>
              </a:rPr>
              <a:t>Doel: </a:t>
            </a:r>
            <a:r>
              <a:rPr lang="en-US" sz="1800" dirty="0" err="1">
                <a:solidFill>
                  <a:srgbClr val="315378"/>
                </a:solidFill>
              </a:rPr>
              <a:t>hebben</a:t>
            </a:r>
            <a:r>
              <a:rPr lang="en-US" sz="1800" dirty="0">
                <a:solidFill>
                  <a:srgbClr val="315378"/>
                </a:solidFill>
              </a:rPr>
              <a:t> de </a:t>
            </a:r>
            <a:r>
              <a:rPr lang="en-US" sz="1800" dirty="0" err="1">
                <a:solidFill>
                  <a:srgbClr val="315378"/>
                </a:solidFill>
              </a:rPr>
              <a:t>instrumenten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een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universele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werking</a:t>
            </a:r>
            <a:r>
              <a:rPr lang="en-US" sz="1800" dirty="0">
                <a:solidFill>
                  <a:srgbClr val="315378"/>
                </a:solidFill>
              </a:rPr>
              <a:t>? </a:t>
            </a:r>
          </a:p>
          <a:p>
            <a:endParaRPr lang="en-US" dirty="0">
              <a:solidFill>
                <a:srgbClr val="315378"/>
              </a:solidFill>
            </a:endParaRPr>
          </a:p>
          <a:p>
            <a:endParaRPr lang="en-US" dirty="0">
              <a:solidFill>
                <a:srgbClr val="31537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31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5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Paar uitkomsten integrale analyse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BFE1764-B47C-4E32-9E07-AFD79A31CA1C}"/>
              </a:ext>
            </a:extLst>
          </p:cNvPr>
          <p:cNvSpPr txBox="1">
            <a:spLocks/>
          </p:cNvSpPr>
          <p:nvPr/>
        </p:nvSpPr>
        <p:spPr>
          <a:xfrm>
            <a:off x="741679" y="1770499"/>
            <a:ext cx="3546542" cy="316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315378"/>
                </a:solidFill>
              </a:rPr>
              <a:t>Prestatiebekostiging</a:t>
            </a:r>
            <a:r>
              <a:rPr lang="en-US" sz="1800" dirty="0">
                <a:solidFill>
                  <a:srgbClr val="315378"/>
                </a:solidFill>
              </a:rPr>
              <a:t> in </a:t>
            </a:r>
            <a:r>
              <a:rPr lang="en-US" sz="1800" dirty="0" err="1">
                <a:solidFill>
                  <a:srgbClr val="315378"/>
                </a:solidFill>
              </a:rPr>
              <a:t>onderwijs</a:t>
            </a:r>
            <a:r>
              <a:rPr lang="en-US" sz="1800" dirty="0">
                <a:solidFill>
                  <a:srgbClr val="315378"/>
                </a:solidFill>
              </a:rPr>
              <a:t> (</a:t>
            </a:r>
            <a:r>
              <a:rPr lang="en-US" sz="1800" dirty="0" err="1">
                <a:solidFill>
                  <a:srgbClr val="315378"/>
                </a:solidFill>
              </a:rPr>
              <a:t>mbo</a:t>
            </a:r>
            <a:r>
              <a:rPr lang="en-US" sz="1800" dirty="0">
                <a:solidFill>
                  <a:srgbClr val="315378"/>
                </a:solidFill>
              </a:rPr>
              <a:t>, </a:t>
            </a:r>
            <a:r>
              <a:rPr lang="en-US" sz="1800" dirty="0" err="1">
                <a:solidFill>
                  <a:srgbClr val="315378"/>
                </a:solidFill>
              </a:rPr>
              <a:t>hbo</a:t>
            </a:r>
            <a:r>
              <a:rPr lang="en-US" sz="1800" dirty="0">
                <a:solidFill>
                  <a:srgbClr val="315378"/>
                </a:solidFill>
              </a:rPr>
              <a:t>, wo) </a:t>
            </a:r>
            <a:r>
              <a:rPr lang="en-US" sz="1800" dirty="0" err="1">
                <a:solidFill>
                  <a:srgbClr val="315378"/>
                </a:solidFill>
              </a:rPr>
              <a:t>werkt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positief</a:t>
            </a:r>
            <a:endParaRPr lang="en-US" sz="1800" dirty="0">
              <a:solidFill>
                <a:srgbClr val="315378"/>
              </a:solidFill>
            </a:endParaRPr>
          </a:p>
          <a:p>
            <a:r>
              <a:rPr lang="en-US" sz="1800" dirty="0">
                <a:solidFill>
                  <a:srgbClr val="315378"/>
                </a:solidFill>
              </a:rPr>
              <a:t>Effect </a:t>
            </a:r>
            <a:r>
              <a:rPr lang="en-US" sz="1800" dirty="0" err="1">
                <a:solidFill>
                  <a:srgbClr val="315378"/>
                </a:solidFill>
              </a:rPr>
              <a:t>schaalvergroting</a:t>
            </a:r>
            <a:r>
              <a:rPr lang="en-US" sz="1800" dirty="0">
                <a:solidFill>
                  <a:srgbClr val="315378"/>
                </a:solidFill>
              </a:rPr>
              <a:t> over hele </a:t>
            </a:r>
            <a:r>
              <a:rPr lang="en-US" sz="1800" dirty="0" err="1">
                <a:solidFill>
                  <a:srgbClr val="315378"/>
                </a:solidFill>
              </a:rPr>
              <a:t>periode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negatief</a:t>
            </a:r>
            <a:endParaRPr lang="en-US" sz="1800" dirty="0">
              <a:solidFill>
                <a:srgbClr val="315378"/>
              </a:solidFill>
            </a:endParaRPr>
          </a:p>
          <a:p>
            <a:r>
              <a:rPr lang="en-US" sz="1800" dirty="0">
                <a:solidFill>
                  <a:srgbClr val="315378"/>
                </a:solidFill>
              </a:rPr>
              <a:t>Effect </a:t>
            </a:r>
            <a:r>
              <a:rPr lang="en-US" sz="1800" dirty="0" err="1">
                <a:solidFill>
                  <a:srgbClr val="315378"/>
                </a:solidFill>
              </a:rPr>
              <a:t>marktwerking</a:t>
            </a:r>
            <a:r>
              <a:rPr lang="en-US" sz="1800" dirty="0">
                <a:solidFill>
                  <a:srgbClr val="315378"/>
                </a:solidFill>
              </a:rPr>
              <a:t> (in </a:t>
            </a:r>
            <a:r>
              <a:rPr lang="en-US" sz="1800" dirty="0" err="1">
                <a:solidFill>
                  <a:srgbClr val="315378"/>
                </a:solidFill>
              </a:rPr>
              <a:t>zorg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netwerksectoren</a:t>
            </a:r>
            <a:r>
              <a:rPr lang="en-US" sz="1800" dirty="0">
                <a:solidFill>
                  <a:srgbClr val="315378"/>
                </a:solidFill>
              </a:rPr>
              <a:t>) nihil</a:t>
            </a:r>
          </a:p>
          <a:p>
            <a:r>
              <a:rPr lang="en-US" sz="1800" dirty="0">
                <a:solidFill>
                  <a:srgbClr val="315378"/>
                </a:solidFill>
              </a:rPr>
              <a:t>Effect </a:t>
            </a:r>
            <a:r>
              <a:rPr lang="en-US" sz="1800" dirty="0" err="1">
                <a:solidFill>
                  <a:srgbClr val="315378"/>
                </a:solidFill>
              </a:rPr>
              <a:t>decentralisatie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verantwoordelijkheid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huisvesting</a:t>
            </a:r>
            <a:r>
              <a:rPr lang="en-US" sz="1800" dirty="0">
                <a:solidFill>
                  <a:srgbClr val="315378"/>
                </a:solidFill>
              </a:rPr>
              <a:t> (in </a:t>
            </a:r>
            <a:r>
              <a:rPr lang="en-US" sz="1800" dirty="0" err="1">
                <a:solidFill>
                  <a:srgbClr val="315378"/>
                </a:solidFill>
              </a:rPr>
              <a:t>onderwijs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en</a:t>
            </a:r>
            <a:r>
              <a:rPr lang="en-US" sz="1800" dirty="0">
                <a:solidFill>
                  <a:srgbClr val="315378"/>
                </a:solidFill>
              </a:rPr>
              <a:t> V&amp;J) </a:t>
            </a:r>
            <a:r>
              <a:rPr lang="en-US" sz="1800" dirty="0" err="1">
                <a:solidFill>
                  <a:srgbClr val="315378"/>
                </a:solidFill>
              </a:rPr>
              <a:t>negatief</a:t>
            </a:r>
            <a:endParaRPr lang="en-US" sz="1800" dirty="0">
              <a:solidFill>
                <a:srgbClr val="315378"/>
              </a:solidFill>
            </a:endParaRPr>
          </a:p>
          <a:p>
            <a:endParaRPr lang="en-US" dirty="0">
              <a:solidFill>
                <a:srgbClr val="31537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315378"/>
              </a:solidFill>
            </a:endParaRP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CB3ABA01-B5D0-4FDB-A109-78328B0F5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177388"/>
              </p:ext>
            </p:extLst>
          </p:nvPr>
        </p:nvGraphicFramePr>
        <p:xfrm>
          <a:off x="4617161" y="1534510"/>
          <a:ext cx="8696325" cy="397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452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lessen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BFE1764-B47C-4E32-9E07-AFD79A31CA1C}"/>
              </a:ext>
            </a:extLst>
          </p:cNvPr>
          <p:cNvSpPr txBox="1">
            <a:spLocks/>
          </p:cNvSpPr>
          <p:nvPr/>
        </p:nvSpPr>
        <p:spPr>
          <a:xfrm>
            <a:off x="741678" y="1770499"/>
            <a:ext cx="8676641" cy="3766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315378"/>
                </a:solidFill>
              </a:rPr>
              <a:t>Beleidsinstrumenten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niet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universeel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toepasbaar</a:t>
            </a:r>
            <a:r>
              <a:rPr lang="en-US" dirty="0">
                <a:solidFill>
                  <a:srgbClr val="315378"/>
                </a:solidFill>
              </a:rPr>
              <a:t>: </a:t>
            </a:r>
            <a:br>
              <a:rPr lang="en-US" dirty="0">
                <a:solidFill>
                  <a:srgbClr val="315378"/>
                </a:solidFill>
              </a:rPr>
            </a:br>
            <a:r>
              <a:rPr lang="en-US" dirty="0">
                <a:solidFill>
                  <a:srgbClr val="315378"/>
                </a:solidFill>
              </a:rPr>
              <a:t>	</a:t>
            </a:r>
            <a:r>
              <a:rPr lang="en-US" sz="1900" dirty="0" err="1">
                <a:solidFill>
                  <a:srgbClr val="315378"/>
                </a:solidFill>
              </a:rPr>
              <a:t>maatwerk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nodig</a:t>
            </a:r>
            <a:endParaRPr lang="en-US" sz="1900" dirty="0">
              <a:solidFill>
                <a:srgbClr val="315378"/>
              </a:solidFill>
            </a:endParaRPr>
          </a:p>
          <a:p>
            <a:r>
              <a:rPr lang="en-US" dirty="0" err="1">
                <a:solidFill>
                  <a:srgbClr val="315378"/>
                </a:solidFill>
              </a:rPr>
              <a:t>Schaalvergroting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doorgeschoten</a:t>
            </a:r>
            <a:r>
              <a:rPr lang="en-US" dirty="0">
                <a:solidFill>
                  <a:srgbClr val="315378"/>
                </a:solidFill>
              </a:rPr>
              <a:t>: </a:t>
            </a:r>
            <a:br>
              <a:rPr lang="en-US" dirty="0">
                <a:solidFill>
                  <a:srgbClr val="315378"/>
                </a:solidFill>
              </a:rPr>
            </a:br>
            <a:r>
              <a:rPr lang="en-US" dirty="0">
                <a:solidFill>
                  <a:srgbClr val="315378"/>
                </a:solidFill>
              </a:rPr>
              <a:t>	</a:t>
            </a:r>
            <a:r>
              <a:rPr lang="en-US" sz="1800" dirty="0" err="1">
                <a:solidFill>
                  <a:srgbClr val="315378"/>
                </a:solidFill>
              </a:rPr>
              <a:t>einde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aan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fusies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misschien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zelfs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terugdraaien</a:t>
            </a:r>
            <a:r>
              <a:rPr lang="en-US" sz="1800" dirty="0">
                <a:solidFill>
                  <a:srgbClr val="315378"/>
                </a:solidFill>
              </a:rPr>
              <a:t>?</a:t>
            </a:r>
          </a:p>
          <a:p>
            <a:r>
              <a:rPr lang="en-US" dirty="0" err="1">
                <a:solidFill>
                  <a:srgbClr val="315378"/>
                </a:solidFill>
              </a:rPr>
              <a:t>Decentralisatie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verantwoordelijkheid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huisvesting</a:t>
            </a:r>
            <a:r>
              <a:rPr lang="en-US" dirty="0">
                <a:solidFill>
                  <a:srgbClr val="315378"/>
                </a:solidFill>
              </a:rPr>
              <a:t>:</a:t>
            </a:r>
            <a:br>
              <a:rPr lang="en-US" dirty="0">
                <a:solidFill>
                  <a:srgbClr val="315378"/>
                </a:solidFill>
              </a:rPr>
            </a:br>
            <a:r>
              <a:rPr lang="en-US" dirty="0">
                <a:solidFill>
                  <a:srgbClr val="315378"/>
                </a:solidFill>
              </a:rPr>
              <a:t>	</a:t>
            </a:r>
            <a:r>
              <a:rPr lang="en-US" sz="1800" dirty="0" err="1">
                <a:solidFill>
                  <a:srgbClr val="315378"/>
                </a:solidFill>
              </a:rPr>
              <a:t>geen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goed</a:t>
            </a:r>
            <a:r>
              <a:rPr lang="en-US" sz="1800" dirty="0">
                <a:solidFill>
                  <a:srgbClr val="315378"/>
                </a:solidFill>
              </a:rPr>
              <a:t> </a:t>
            </a:r>
            <a:r>
              <a:rPr lang="en-US" sz="1800" dirty="0" err="1">
                <a:solidFill>
                  <a:srgbClr val="315378"/>
                </a:solidFill>
              </a:rPr>
              <a:t>idee</a:t>
            </a:r>
            <a:endParaRPr lang="en-US" sz="1800" dirty="0">
              <a:solidFill>
                <a:srgbClr val="315378"/>
              </a:solidFill>
            </a:endParaRPr>
          </a:p>
          <a:p>
            <a:r>
              <a:rPr lang="en-US" dirty="0" err="1">
                <a:solidFill>
                  <a:srgbClr val="315378"/>
                </a:solidFill>
              </a:rPr>
              <a:t>Marktwerking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heeft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zich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nog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niet</a:t>
            </a:r>
            <a:r>
              <a:rPr lang="en-US" dirty="0">
                <a:solidFill>
                  <a:srgbClr val="315378"/>
                </a:solidFill>
              </a:rPr>
              <a:t> </a:t>
            </a:r>
            <a:r>
              <a:rPr lang="en-US" dirty="0" err="1">
                <a:solidFill>
                  <a:srgbClr val="315378"/>
                </a:solidFill>
              </a:rPr>
              <a:t>bewezen</a:t>
            </a:r>
            <a:br>
              <a:rPr lang="en-US" dirty="0">
                <a:solidFill>
                  <a:srgbClr val="315378"/>
                </a:solidFill>
              </a:rPr>
            </a:br>
            <a:r>
              <a:rPr lang="en-US" dirty="0">
                <a:solidFill>
                  <a:srgbClr val="315378"/>
                </a:solidFill>
              </a:rPr>
              <a:t>	</a:t>
            </a:r>
            <a:r>
              <a:rPr lang="en-US" sz="1900" dirty="0">
                <a:solidFill>
                  <a:srgbClr val="315378"/>
                </a:solidFill>
              </a:rPr>
              <a:t>maar is </a:t>
            </a:r>
            <a:r>
              <a:rPr lang="en-US" sz="1900" dirty="0" err="1">
                <a:solidFill>
                  <a:srgbClr val="315378"/>
                </a:solidFill>
              </a:rPr>
              <a:t>ook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sterk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gereguleerd</a:t>
            </a:r>
            <a:r>
              <a:rPr lang="en-US" sz="1900" dirty="0">
                <a:solidFill>
                  <a:srgbClr val="315378"/>
                </a:solidFill>
              </a:rPr>
              <a:t>; </a:t>
            </a:r>
            <a:r>
              <a:rPr lang="en-US" sz="1900" dirty="0" err="1">
                <a:solidFill>
                  <a:srgbClr val="315378"/>
                </a:solidFill>
              </a:rPr>
              <a:t>benchmarken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helpt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wel</a:t>
            </a:r>
            <a:endParaRPr lang="en-US" dirty="0">
              <a:solidFill>
                <a:srgbClr val="315378"/>
              </a:solidFill>
            </a:endParaRPr>
          </a:p>
          <a:p>
            <a:r>
              <a:rPr lang="en-US" dirty="0" err="1">
                <a:solidFill>
                  <a:srgbClr val="315378"/>
                </a:solidFill>
              </a:rPr>
              <a:t>Prestatiebekostiging</a:t>
            </a:r>
            <a:r>
              <a:rPr lang="en-US" dirty="0">
                <a:solidFill>
                  <a:srgbClr val="315378"/>
                </a:solidFill>
              </a:rPr>
              <a:t> in </a:t>
            </a:r>
            <a:r>
              <a:rPr lang="en-US" dirty="0" err="1">
                <a:solidFill>
                  <a:srgbClr val="315378"/>
                </a:solidFill>
              </a:rPr>
              <a:t>onderwijs</a:t>
            </a:r>
            <a:r>
              <a:rPr lang="en-US" dirty="0">
                <a:solidFill>
                  <a:srgbClr val="315378"/>
                </a:solidFill>
              </a:rPr>
              <a:t>:</a:t>
            </a:r>
            <a:br>
              <a:rPr lang="en-US" dirty="0">
                <a:solidFill>
                  <a:srgbClr val="315378"/>
                </a:solidFill>
              </a:rPr>
            </a:br>
            <a:r>
              <a:rPr lang="en-US" dirty="0">
                <a:solidFill>
                  <a:srgbClr val="315378"/>
                </a:solidFill>
              </a:rPr>
              <a:t>	</a:t>
            </a:r>
            <a:r>
              <a:rPr lang="en-US" sz="1900" dirty="0" err="1">
                <a:solidFill>
                  <a:srgbClr val="315378"/>
                </a:solidFill>
              </a:rPr>
              <a:t>misschien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ook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uitbreiden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naar</a:t>
            </a:r>
            <a:r>
              <a:rPr lang="en-US" sz="1900" dirty="0">
                <a:solidFill>
                  <a:srgbClr val="315378"/>
                </a:solidFill>
              </a:rPr>
              <a:t> po </a:t>
            </a:r>
            <a:r>
              <a:rPr lang="en-US" sz="1900" dirty="0" err="1">
                <a:solidFill>
                  <a:srgbClr val="315378"/>
                </a:solidFill>
              </a:rPr>
              <a:t>en</a:t>
            </a:r>
            <a:r>
              <a:rPr lang="en-US" sz="1900" dirty="0">
                <a:solidFill>
                  <a:srgbClr val="315378"/>
                </a:solidFill>
              </a:rPr>
              <a:t> </a:t>
            </a:r>
            <a:r>
              <a:rPr lang="en-US" sz="1900" dirty="0" err="1">
                <a:solidFill>
                  <a:srgbClr val="315378"/>
                </a:solidFill>
              </a:rPr>
              <a:t>vo</a:t>
            </a:r>
            <a:r>
              <a:rPr lang="en-US" sz="1900">
                <a:solidFill>
                  <a:srgbClr val="315378"/>
                </a:solidFill>
              </a:rPr>
              <a:t>?</a:t>
            </a:r>
            <a:endParaRPr lang="en-US" sz="1900" dirty="0">
              <a:solidFill>
                <a:srgbClr val="31537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1537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31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4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baseren we dit allemaal op?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BFE1764-B47C-4E32-9E07-AFD79A31CA1C}"/>
              </a:ext>
            </a:extLst>
          </p:cNvPr>
          <p:cNvSpPr txBox="1">
            <a:spLocks/>
          </p:cNvSpPr>
          <p:nvPr/>
        </p:nvSpPr>
        <p:spPr>
          <a:xfrm>
            <a:off x="914399" y="2105779"/>
            <a:ext cx="4076701" cy="267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rgbClr val="315378"/>
                </a:solidFill>
              </a:rPr>
              <a:t>Literatuur- en bronnen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15378"/>
                </a:solidFill>
              </a:rPr>
              <a:t>M</a:t>
            </a:r>
            <a:r>
              <a:rPr lang="nl-NL" sz="1800" dirty="0">
                <a:solidFill>
                  <a:srgbClr val="315378"/>
                </a:solidFill>
              </a:rPr>
              <a:t>et name voor in kaart brengen beleid (wet- en regelgeving)</a:t>
            </a:r>
          </a:p>
          <a:p>
            <a:pPr marL="0" indent="0">
              <a:buNone/>
            </a:pPr>
            <a:r>
              <a:rPr lang="nl-NL" dirty="0">
                <a:solidFill>
                  <a:srgbClr val="315378"/>
                </a:solidFill>
              </a:rPr>
              <a:t>Maar vooral: cijfers, cijfers </a:t>
            </a:r>
            <a:br>
              <a:rPr lang="nl-NL" dirty="0">
                <a:solidFill>
                  <a:srgbClr val="315378"/>
                </a:solidFill>
              </a:rPr>
            </a:br>
            <a:r>
              <a:rPr lang="nl-NL" dirty="0">
                <a:solidFill>
                  <a:srgbClr val="315378"/>
                </a:solidFill>
              </a:rPr>
              <a:t>en nog eens cijfers</a:t>
            </a:r>
          </a:p>
        </p:txBody>
      </p:sp>
      <p:pic>
        <p:nvPicPr>
          <p:cNvPr id="8" name="Picture 2" descr="Afbeeldingsresultaat voor cijfers">
            <a:extLst>
              <a:ext uri="{FF2B5EF4-FFF2-40B4-BE49-F238E27FC236}">
                <a16:creationId xmlns:a16="http://schemas.microsoft.com/office/drawing/2014/main" id="{AC1EC3B4-1AD4-4EAD-A721-3E7E03710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13" b="27414"/>
          <a:stretch/>
        </p:blipFill>
        <p:spPr bwMode="auto">
          <a:xfrm>
            <a:off x="5530862" y="1690688"/>
            <a:ext cx="5954490" cy="35548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6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745B77C-34DA-4988-AE72-5E3F6BD5B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9" t="14186" r="41956"/>
          <a:stretch/>
        </p:blipFill>
        <p:spPr>
          <a:xfrm>
            <a:off x="3844986" y="1753671"/>
            <a:ext cx="2598254" cy="3667018"/>
          </a:xfrm>
          <a:prstGeom prst="rect">
            <a:avLst/>
          </a:prstGeom>
          <a:ln>
            <a:solidFill>
              <a:srgbClr val="31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FBA1405-F639-47B6-8289-3D4C14CA8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12" t="12676" r="35353"/>
          <a:stretch/>
        </p:blipFill>
        <p:spPr>
          <a:xfrm>
            <a:off x="6635810" y="1763089"/>
            <a:ext cx="2546738" cy="3657600"/>
          </a:xfrm>
          <a:prstGeom prst="rect">
            <a:avLst/>
          </a:prstGeom>
          <a:ln>
            <a:solidFill>
              <a:srgbClr val="31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FC37E65-6B31-4ECE-82CE-C243487F6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118" y="1763089"/>
            <a:ext cx="2586186" cy="3657600"/>
          </a:xfrm>
          <a:prstGeom prst="rect">
            <a:avLst/>
          </a:prstGeom>
          <a:ln>
            <a:solidFill>
              <a:srgbClr val="31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B7AC079-9B9D-4688-918C-CA32C42796DE}"/>
              </a:ext>
            </a:extLst>
          </p:cNvPr>
          <p:cNvSpPr txBox="1">
            <a:spLocks/>
          </p:cNvSpPr>
          <p:nvPr/>
        </p:nvSpPr>
        <p:spPr>
          <a:xfrm>
            <a:off x="838200" y="472799"/>
            <a:ext cx="10515600" cy="941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153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/>
              <a:t>Waar komen die cijfers vandaan?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76034C0-B038-4BED-9141-3C7F22A12230}"/>
              </a:ext>
            </a:extLst>
          </p:cNvPr>
          <p:cNvSpPr txBox="1">
            <a:spLocks/>
          </p:cNvSpPr>
          <p:nvPr/>
        </p:nvSpPr>
        <p:spPr>
          <a:xfrm>
            <a:off x="358018" y="1763089"/>
            <a:ext cx="3074480" cy="4020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200" dirty="0" err="1">
                <a:solidFill>
                  <a:srgbClr val="315378"/>
                </a:solidFill>
              </a:rPr>
              <a:t>Bronnen</a:t>
            </a:r>
            <a:r>
              <a:rPr lang="en-US" sz="11200" dirty="0">
                <a:solidFill>
                  <a:srgbClr val="315378"/>
                </a:solidFill>
              </a:rPr>
              <a:t>:</a:t>
            </a:r>
            <a:br>
              <a:rPr lang="en-US" sz="11200" dirty="0">
                <a:solidFill>
                  <a:srgbClr val="315378"/>
                </a:solidFill>
              </a:rPr>
            </a:br>
            <a:endParaRPr lang="en-US" sz="11200" dirty="0">
              <a:solidFill>
                <a:srgbClr val="315378"/>
              </a:solidFill>
            </a:endParaRP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CBS-Statline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CBS-publicaties 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Jaarrekeningen ministeries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Branche/sector jaarverslagen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Specifieke databases 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Trendrapporten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Algemene Rekenkamer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SCP</a:t>
            </a:r>
          </a:p>
          <a:p>
            <a:pPr marL="285750" indent="-285750"/>
            <a:r>
              <a:rPr lang="nl-NL" sz="7200" dirty="0">
                <a:solidFill>
                  <a:srgbClr val="315378"/>
                </a:solidFill>
                <a:latin typeface="Corbel" panose="020B0503020204020204" pitchFamily="34" charset="0"/>
                <a:ea typeface="Times New Roman"/>
                <a:cs typeface="Times New Roman"/>
              </a:rPr>
              <a:t>Literatuur</a:t>
            </a:r>
            <a:endParaRPr lang="en-US" sz="7200" dirty="0">
              <a:solidFill>
                <a:srgbClr val="31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3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brengen we de cijfers samen?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95AADB-355E-45D3-BDDA-1661D6B10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90" t="10117" r="20333" b="7608"/>
          <a:stretch/>
        </p:blipFill>
        <p:spPr>
          <a:xfrm>
            <a:off x="7372350" y="1854995"/>
            <a:ext cx="4543425" cy="3348036"/>
          </a:xfrm>
          <a:prstGeom prst="rect">
            <a:avLst/>
          </a:prstGeom>
          <a:ln>
            <a:solidFill>
              <a:srgbClr val="314F75"/>
            </a:solidFill>
          </a:ln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FD61C2-A915-4CED-868B-A27DD95EB55B}"/>
              </a:ext>
            </a:extLst>
          </p:cNvPr>
          <p:cNvSpPr txBox="1">
            <a:spLocks/>
          </p:cNvSpPr>
          <p:nvPr/>
        </p:nvSpPr>
        <p:spPr>
          <a:xfrm>
            <a:off x="838200" y="1854995"/>
            <a:ext cx="6620483" cy="3348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rgbClr val="315378"/>
                </a:solidFill>
              </a:rPr>
              <a:t>Database Trends in Publieke Sector (</a:t>
            </a:r>
            <a:r>
              <a:rPr lang="nl-NL" dirty="0" err="1">
                <a:solidFill>
                  <a:srgbClr val="315378"/>
                </a:solidFill>
              </a:rPr>
              <a:t>TiPS</a:t>
            </a:r>
            <a:r>
              <a:rPr lang="nl-NL" dirty="0">
                <a:solidFill>
                  <a:srgbClr val="315378"/>
                </a:solidFill>
              </a:rPr>
              <a:t>)</a:t>
            </a:r>
          </a:p>
          <a:p>
            <a:pPr marL="0" indent="0">
              <a:buNone/>
            </a:pPr>
            <a:endParaRPr lang="en-GB" sz="1800" dirty="0">
              <a:solidFill>
                <a:srgbClr val="315378"/>
              </a:solidFill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315378"/>
                </a:solidFill>
              </a:rPr>
              <a:t>Honderden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tijdreeksen</a:t>
            </a:r>
            <a:r>
              <a:rPr lang="en-GB" sz="1800" dirty="0">
                <a:solidFill>
                  <a:srgbClr val="315378"/>
                </a:solidFill>
              </a:rPr>
              <a:t> over:</a:t>
            </a:r>
          </a:p>
          <a:p>
            <a:r>
              <a:rPr lang="en-GB" sz="1800" dirty="0" err="1">
                <a:solidFill>
                  <a:srgbClr val="315378"/>
                </a:solidFill>
              </a:rPr>
              <a:t>Kosten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prijzen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ingezette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middelen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>
                <a:solidFill>
                  <a:srgbClr val="315378"/>
                </a:solidFill>
              </a:rPr>
              <a:t>Volumes </a:t>
            </a:r>
            <a:r>
              <a:rPr lang="en-GB" sz="1800" dirty="0" err="1">
                <a:solidFill>
                  <a:srgbClr val="315378"/>
                </a:solidFill>
              </a:rPr>
              <a:t>ingezette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middelen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Productie</a:t>
            </a:r>
            <a:r>
              <a:rPr lang="en-GB" sz="1800" dirty="0">
                <a:solidFill>
                  <a:srgbClr val="315378"/>
                </a:solidFill>
              </a:rPr>
              <a:t>/</a:t>
            </a:r>
            <a:r>
              <a:rPr lang="en-GB" sz="1800" dirty="0" err="1">
                <a:solidFill>
                  <a:srgbClr val="315378"/>
                </a:solidFill>
              </a:rPr>
              <a:t>dienstverlening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Productiviteit</a:t>
            </a:r>
            <a:endParaRPr lang="en-GB" sz="1800" dirty="0">
              <a:solidFill>
                <a:srgbClr val="315378"/>
              </a:solidFill>
            </a:endParaRPr>
          </a:p>
          <a:p>
            <a:r>
              <a:rPr lang="en-GB" sz="1800" dirty="0" err="1">
                <a:solidFill>
                  <a:srgbClr val="315378"/>
                </a:solidFill>
              </a:rPr>
              <a:t>Kwaliteit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samenstelling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productie</a:t>
            </a:r>
            <a:r>
              <a:rPr lang="en-GB" sz="1800" dirty="0">
                <a:solidFill>
                  <a:srgbClr val="315378"/>
                </a:solidFill>
              </a:rPr>
              <a:t> (case mix)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315378"/>
                </a:solidFill>
              </a:rPr>
              <a:t>En</a:t>
            </a:r>
            <a:r>
              <a:rPr lang="en-GB" sz="1800" dirty="0">
                <a:solidFill>
                  <a:srgbClr val="315378"/>
                </a:solidFill>
              </a:rPr>
              <a:t>: </a:t>
            </a:r>
            <a:r>
              <a:rPr lang="en-GB" sz="1800" dirty="0" err="1">
                <a:solidFill>
                  <a:srgbClr val="315378"/>
                </a:solidFill>
              </a:rPr>
              <a:t>informatie</a:t>
            </a:r>
            <a:r>
              <a:rPr lang="en-GB" sz="1800" dirty="0">
                <a:solidFill>
                  <a:srgbClr val="315378"/>
                </a:solidFill>
              </a:rPr>
              <a:t> over </a:t>
            </a:r>
            <a:r>
              <a:rPr lang="en-GB" sz="1800" dirty="0" err="1">
                <a:solidFill>
                  <a:srgbClr val="315378"/>
                </a:solidFill>
              </a:rPr>
              <a:t>beleid</a:t>
            </a:r>
            <a:endParaRPr lang="en-GB" sz="1800" dirty="0">
              <a:solidFill>
                <a:srgbClr val="31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5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maken we de data openbaar?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BFE1764-B47C-4E32-9E07-AFD79A31CA1C}"/>
              </a:ext>
            </a:extLst>
          </p:cNvPr>
          <p:cNvSpPr txBox="1">
            <a:spLocks/>
          </p:cNvSpPr>
          <p:nvPr/>
        </p:nvSpPr>
        <p:spPr>
          <a:xfrm>
            <a:off x="580417" y="1690688"/>
            <a:ext cx="5515583" cy="3812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rgbClr val="315378"/>
                </a:solidFill>
              </a:rPr>
              <a:t>Schat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aan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informatie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nl-NL" sz="1800" dirty="0">
                <a:solidFill>
                  <a:srgbClr val="315378"/>
                </a:solidFill>
              </a:rPr>
              <a:t>voor politiek, beleid, bestuur en wetenschap en voor alle andere burgers die willen weten wat er allemaal met hun belastinggeld is en wordt gedaan.</a:t>
            </a:r>
          </a:p>
          <a:p>
            <a:r>
              <a:rPr lang="en-GB" sz="1800" dirty="0" err="1">
                <a:solidFill>
                  <a:srgbClr val="315378"/>
                </a:solidFill>
              </a:rPr>
              <a:t>Deze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informatie</a:t>
            </a:r>
            <a:r>
              <a:rPr lang="en-GB" sz="1800" dirty="0">
                <a:solidFill>
                  <a:srgbClr val="315378"/>
                </a:solidFill>
              </a:rPr>
              <a:t>/</a:t>
            </a:r>
            <a:r>
              <a:rPr lang="en-GB" sz="1800" dirty="0" err="1">
                <a:solidFill>
                  <a:srgbClr val="315378"/>
                </a:solidFill>
              </a:rPr>
              <a:t>kennis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delen</a:t>
            </a:r>
            <a:r>
              <a:rPr lang="en-GB" sz="1800" dirty="0">
                <a:solidFill>
                  <a:srgbClr val="315378"/>
                </a:solidFill>
              </a:rPr>
              <a:t> is </a:t>
            </a:r>
            <a:r>
              <a:rPr lang="en-GB" sz="1800" dirty="0" err="1">
                <a:solidFill>
                  <a:srgbClr val="315378"/>
                </a:solidFill>
              </a:rPr>
              <a:t>een</a:t>
            </a:r>
            <a:r>
              <a:rPr lang="en-GB" sz="1800" dirty="0">
                <a:solidFill>
                  <a:srgbClr val="315378"/>
                </a:solidFill>
              </a:rPr>
              <a:t> van de </a:t>
            </a:r>
            <a:r>
              <a:rPr lang="en-GB" sz="1800" dirty="0" err="1">
                <a:solidFill>
                  <a:srgbClr val="315378"/>
                </a:solidFill>
              </a:rPr>
              <a:t>hoofddoelen</a:t>
            </a:r>
            <a:r>
              <a:rPr lang="en-GB" sz="1800" dirty="0">
                <a:solidFill>
                  <a:srgbClr val="315378"/>
                </a:solidFill>
              </a:rPr>
              <a:t> van IPSE Studies</a:t>
            </a:r>
          </a:p>
          <a:p>
            <a:r>
              <a:rPr lang="en-GB" sz="1800" dirty="0" err="1">
                <a:solidFill>
                  <a:srgbClr val="315378"/>
                </a:solidFill>
              </a:rPr>
              <a:t>Sluit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aan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bij</a:t>
            </a:r>
            <a:r>
              <a:rPr lang="en-GB" sz="1800" dirty="0">
                <a:solidFill>
                  <a:srgbClr val="315378"/>
                </a:solidFill>
              </a:rPr>
              <a:t> </a:t>
            </a:r>
            <a:r>
              <a:rPr lang="en-GB" sz="1800" dirty="0" err="1">
                <a:solidFill>
                  <a:srgbClr val="315378"/>
                </a:solidFill>
              </a:rPr>
              <a:t>beleid</a:t>
            </a:r>
            <a:r>
              <a:rPr lang="en-GB" sz="1800" dirty="0">
                <a:solidFill>
                  <a:srgbClr val="315378"/>
                </a:solidFill>
              </a:rPr>
              <a:t> open data / open </a:t>
            </a:r>
            <a:r>
              <a:rPr lang="en-GB" sz="1800" dirty="0" err="1">
                <a:solidFill>
                  <a:srgbClr val="315378"/>
                </a:solidFill>
              </a:rPr>
              <a:t>overheid</a:t>
            </a:r>
            <a:r>
              <a:rPr lang="en-GB" sz="1800" dirty="0">
                <a:solidFill>
                  <a:srgbClr val="315378"/>
                </a:solidFill>
              </a:rPr>
              <a:t>, </a:t>
            </a:r>
            <a:r>
              <a:rPr lang="en-GB" sz="1800" dirty="0" err="1">
                <a:solidFill>
                  <a:srgbClr val="315378"/>
                </a:solidFill>
              </a:rPr>
              <a:t>gemotiveerd</a:t>
            </a:r>
            <a:r>
              <a:rPr lang="en-GB" sz="1800" dirty="0">
                <a:solidFill>
                  <a:srgbClr val="315378"/>
                </a:solidFill>
              </a:rPr>
              <a:t> door </a:t>
            </a:r>
            <a:r>
              <a:rPr lang="en-GB" sz="1800" dirty="0" err="1">
                <a:solidFill>
                  <a:srgbClr val="315378"/>
                </a:solidFill>
              </a:rPr>
              <a:t>o.a.</a:t>
            </a:r>
            <a:endParaRPr lang="en-GB" sz="1800" dirty="0">
              <a:solidFill>
                <a:srgbClr val="315378"/>
              </a:solidFill>
            </a:endParaRPr>
          </a:p>
          <a:p>
            <a:pPr marL="457200">
              <a:buFontTx/>
              <a:buChar char="-"/>
            </a:pPr>
            <a:r>
              <a:rPr lang="en-GB" sz="1600" dirty="0" err="1">
                <a:solidFill>
                  <a:srgbClr val="315378"/>
                </a:solidFill>
              </a:rPr>
              <a:t>verbetering</a:t>
            </a:r>
            <a:r>
              <a:rPr lang="en-GB" sz="1600" dirty="0">
                <a:solidFill>
                  <a:srgbClr val="315378"/>
                </a:solidFill>
              </a:rPr>
              <a:t> </a:t>
            </a:r>
            <a:r>
              <a:rPr lang="en-GB" sz="1600" dirty="0" err="1">
                <a:solidFill>
                  <a:srgbClr val="315378"/>
                </a:solidFill>
              </a:rPr>
              <a:t>transparantie</a:t>
            </a:r>
            <a:r>
              <a:rPr lang="en-GB" sz="1600" dirty="0">
                <a:solidFill>
                  <a:srgbClr val="315378"/>
                </a:solidFill>
              </a:rPr>
              <a:t> </a:t>
            </a:r>
            <a:r>
              <a:rPr lang="en-GB" sz="1600" dirty="0" err="1">
                <a:solidFill>
                  <a:srgbClr val="315378"/>
                </a:solidFill>
              </a:rPr>
              <a:t>en</a:t>
            </a:r>
            <a:r>
              <a:rPr lang="en-GB" sz="1600" dirty="0">
                <a:solidFill>
                  <a:srgbClr val="315378"/>
                </a:solidFill>
              </a:rPr>
              <a:t> </a:t>
            </a:r>
            <a:r>
              <a:rPr lang="en-GB" sz="1600" dirty="0" err="1">
                <a:solidFill>
                  <a:srgbClr val="315378"/>
                </a:solidFill>
              </a:rPr>
              <a:t>democratische</a:t>
            </a:r>
            <a:r>
              <a:rPr lang="en-GB" sz="1600" dirty="0">
                <a:solidFill>
                  <a:srgbClr val="315378"/>
                </a:solidFill>
              </a:rPr>
              <a:t> </a:t>
            </a:r>
            <a:r>
              <a:rPr lang="en-GB" sz="1600" dirty="0" err="1">
                <a:solidFill>
                  <a:srgbClr val="315378"/>
                </a:solidFill>
              </a:rPr>
              <a:t>controle</a:t>
            </a:r>
            <a:endParaRPr lang="en-GB" sz="1600" dirty="0">
              <a:solidFill>
                <a:srgbClr val="315378"/>
              </a:solidFill>
            </a:endParaRPr>
          </a:p>
          <a:p>
            <a:pPr marL="457200">
              <a:buFontTx/>
              <a:buChar char="-"/>
            </a:pPr>
            <a:r>
              <a:rPr lang="en-GB" sz="1600" dirty="0" err="1">
                <a:solidFill>
                  <a:srgbClr val="315378"/>
                </a:solidFill>
              </a:rPr>
              <a:t>verhoging</a:t>
            </a:r>
            <a:r>
              <a:rPr lang="en-GB" sz="1600" dirty="0">
                <a:solidFill>
                  <a:srgbClr val="315378"/>
                </a:solidFill>
              </a:rPr>
              <a:t> efficiency </a:t>
            </a:r>
            <a:r>
              <a:rPr lang="en-GB" sz="1600" dirty="0" err="1">
                <a:solidFill>
                  <a:srgbClr val="315378"/>
                </a:solidFill>
              </a:rPr>
              <a:t>en</a:t>
            </a:r>
            <a:r>
              <a:rPr lang="en-GB" sz="1600" dirty="0">
                <a:solidFill>
                  <a:srgbClr val="315378"/>
                </a:solidFill>
              </a:rPr>
              <a:t> </a:t>
            </a:r>
            <a:r>
              <a:rPr lang="en-GB" sz="1600" dirty="0" err="1">
                <a:solidFill>
                  <a:srgbClr val="315378"/>
                </a:solidFill>
              </a:rPr>
              <a:t>effectiviteit</a:t>
            </a:r>
            <a:r>
              <a:rPr lang="en-GB" sz="1600" dirty="0">
                <a:solidFill>
                  <a:srgbClr val="315378"/>
                </a:solidFill>
              </a:rPr>
              <a:t> van </a:t>
            </a:r>
            <a:r>
              <a:rPr lang="en-GB" sz="1600" dirty="0" err="1">
                <a:solidFill>
                  <a:srgbClr val="315378"/>
                </a:solidFill>
              </a:rPr>
              <a:t>publieke</a:t>
            </a:r>
            <a:r>
              <a:rPr lang="en-GB" sz="1600" dirty="0">
                <a:solidFill>
                  <a:srgbClr val="315378"/>
                </a:solidFill>
              </a:rPr>
              <a:t> </a:t>
            </a:r>
            <a:r>
              <a:rPr lang="en-GB" sz="1600" dirty="0" err="1">
                <a:solidFill>
                  <a:srgbClr val="315378"/>
                </a:solidFill>
              </a:rPr>
              <a:t>dienstverlening</a:t>
            </a:r>
            <a:r>
              <a:rPr lang="en-GB" sz="1600" dirty="0">
                <a:solidFill>
                  <a:srgbClr val="315378"/>
                </a:solidFill>
              </a:rPr>
              <a:t> </a:t>
            </a:r>
          </a:p>
          <a:p>
            <a:pPr marL="457200">
              <a:buFontTx/>
              <a:buChar char="-"/>
            </a:pPr>
            <a:r>
              <a:rPr lang="en-GB" sz="1600" dirty="0" err="1">
                <a:solidFill>
                  <a:srgbClr val="315378"/>
                </a:solidFill>
              </a:rPr>
              <a:t>versterking</a:t>
            </a:r>
            <a:r>
              <a:rPr lang="en-GB" sz="1600" dirty="0">
                <a:solidFill>
                  <a:srgbClr val="315378"/>
                </a:solidFill>
              </a:rPr>
              <a:t> impact </a:t>
            </a:r>
            <a:r>
              <a:rPr lang="en-GB" sz="1600" dirty="0" err="1">
                <a:solidFill>
                  <a:srgbClr val="315378"/>
                </a:solidFill>
              </a:rPr>
              <a:t>beleidsmaatregelen</a:t>
            </a:r>
            <a:endParaRPr lang="en-GB" sz="1600" dirty="0">
              <a:solidFill>
                <a:srgbClr val="315378"/>
              </a:solidFill>
            </a:endParaRPr>
          </a:p>
          <a:p>
            <a:pPr marL="457200">
              <a:buFontTx/>
              <a:buChar char="-"/>
            </a:pPr>
            <a:r>
              <a:rPr lang="en-GB" sz="1600" dirty="0" err="1">
                <a:solidFill>
                  <a:srgbClr val="315378"/>
                </a:solidFill>
              </a:rPr>
              <a:t>innovatie</a:t>
            </a:r>
            <a:endParaRPr lang="en-GB" sz="1600" dirty="0">
              <a:solidFill>
                <a:srgbClr val="315378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315378"/>
              </a:solidFill>
            </a:endParaRPr>
          </a:p>
          <a:p>
            <a:endParaRPr lang="en-GB" sz="1800" dirty="0">
              <a:solidFill>
                <a:srgbClr val="315378"/>
              </a:solidFill>
            </a:endParaRPr>
          </a:p>
          <a:p>
            <a:pPr indent="0">
              <a:buNone/>
            </a:pPr>
            <a:endParaRPr lang="en-GB" sz="1800" dirty="0">
              <a:solidFill>
                <a:srgbClr val="315378"/>
              </a:solidFill>
            </a:endParaRPr>
          </a:p>
          <a:p>
            <a:pPr marL="457200">
              <a:buFontTx/>
              <a:buChar char="-"/>
            </a:pPr>
            <a:endParaRPr lang="en-GB" sz="1800" dirty="0">
              <a:solidFill>
                <a:srgbClr val="315378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125735-D111-4A22-AC6F-77978F687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4" y="1623681"/>
            <a:ext cx="4381244" cy="2377440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95617D6-5DD7-4B85-9030-1F8452BC2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34" y="1976093"/>
            <a:ext cx="4381244" cy="2377440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A4BFC28-1552-4448-90EE-26A9D23F3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76" y="2459989"/>
            <a:ext cx="4381244" cy="2377440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487E5E-2484-44F1-BF14-BC1F7533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23" y="3164813"/>
            <a:ext cx="4381244" cy="237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479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 dan even kijken…</a:t>
            </a: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C3125735-D111-4A22-AC6F-77978F687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1" y="1690688"/>
            <a:ext cx="674037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38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Uitkomst van het monitoren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7D5C8-8764-4E31-A89F-A559BCDD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595" y="2187164"/>
            <a:ext cx="4914530" cy="31089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Krijgt de burger meer of minder waar voor zijn belastinggeld dan vroeger?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Wie weet nu het antwoord al?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052" name="Picture 4" descr="Gerelateerde afbeelding">
            <a:extLst>
              <a:ext uri="{FF2B5EF4-FFF2-40B4-BE49-F238E27FC236}">
                <a16:creationId xmlns:a16="http://schemas.microsoft.com/office/drawing/2014/main" id="{2F847731-44D8-4F3A-8E3C-1C86A5B7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2277"/>
            <a:ext cx="5503801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4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antwoord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B28F5BF-E51D-4658-AA3D-7E1D0223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778"/>
            <a:ext cx="5257800" cy="8754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Productiviteitsontwikkeling</a:t>
            </a:r>
            <a:r>
              <a:rPr lang="en-US" dirty="0"/>
              <a:t> </a:t>
            </a:r>
            <a:r>
              <a:rPr lang="en-US" dirty="0" err="1"/>
              <a:t>verschilt</a:t>
            </a:r>
            <a:r>
              <a:rPr lang="en-US" dirty="0"/>
              <a:t> per sector: van </a:t>
            </a:r>
            <a:r>
              <a:rPr lang="en-US" dirty="0" err="1"/>
              <a:t>verdubbeling</a:t>
            </a:r>
            <a:r>
              <a:rPr lang="en-US" dirty="0"/>
              <a:t> tot </a:t>
            </a:r>
            <a:r>
              <a:rPr lang="en-US" dirty="0" err="1"/>
              <a:t>halvering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72DB74B3-9649-4400-BED0-42EBCE4D8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69892"/>
              </p:ext>
            </p:extLst>
          </p:nvPr>
        </p:nvGraphicFramePr>
        <p:xfrm>
          <a:off x="6096000" y="1653778"/>
          <a:ext cx="58147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AB0ACC3B-95EB-4EF5-BB12-84FDE858F634}"/>
              </a:ext>
            </a:extLst>
          </p:cNvPr>
          <p:cNvSpPr/>
          <p:nvPr/>
        </p:nvSpPr>
        <p:spPr>
          <a:xfrm>
            <a:off x="849549" y="2711232"/>
            <a:ext cx="2078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314F75"/>
                </a:solidFill>
              </a:rPr>
              <a:t>Veiligheid en justitie</a:t>
            </a:r>
          </a:p>
          <a:p>
            <a:br>
              <a:rPr lang="nl-NL" sz="1200" dirty="0"/>
            </a:br>
            <a:r>
              <a:rPr lang="nl-NL" sz="1200" dirty="0"/>
              <a:t>Politie</a:t>
            </a:r>
          </a:p>
          <a:p>
            <a:r>
              <a:rPr lang="nl-NL" sz="1200" dirty="0"/>
              <a:t>Rechterlijke macht</a:t>
            </a:r>
          </a:p>
          <a:p>
            <a:r>
              <a:rPr lang="nl-NL" sz="1200" dirty="0"/>
              <a:t>Justitie</a:t>
            </a:r>
          </a:p>
          <a:p>
            <a:br>
              <a:rPr lang="nl-NL" sz="1200" dirty="0"/>
            </a:br>
            <a:r>
              <a:rPr lang="nl-NL" sz="1200" dirty="0">
                <a:solidFill>
                  <a:srgbClr val="314F75"/>
                </a:solidFill>
              </a:rPr>
              <a:t>Onderwijs</a:t>
            </a:r>
          </a:p>
          <a:p>
            <a:br>
              <a:rPr lang="nl-NL" sz="1200" dirty="0"/>
            </a:br>
            <a:r>
              <a:rPr lang="nl-NL" sz="1200" dirty="0"/>
              <a:t>Primair onderwijs</a:t>
            </a:r>
          </a:p>
          <a:p>
            <a:r>
              <a:rPr lang="nl-NL" sz="1200" dirty="0"/>
              <a:t>Voortgezet onderwijs</a:t>
            </a:r>
          </a:p>
          <a:p>
            <a:r>
              <a:rPr lang="nl-NL" sz="1200" dirty="0"/>
              <a:t>Middelbaar beroepsonderwijs</a:t>
            </a:r>
          </a:p>
          <a:p>
            <a:r>
              <a:rPr lang="nl-NL" sz="1200" dirty="0"/>
              <a:t>Hoger beroepsonderwijs</a:t>
            </a:r>
          </a:p>
          <a:p>
            <a:r>
              <a:rPr lang="nl-NL" sz="1200" dirty="0"/>
              <a:t>Wetenschappelijk onderwijs</a:t>
            </a:r>
          </a:p>
          <a:p>
            <a:endParaRPr lang="en-US" sz="12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20FB822-2F8C-4D99-82B4-016ACDCAB1EE}"/>
              </a:ext>
            </a:extLst>
          </p:cNvPr>
          <p:cNvSpPr/>
          <p:nvPr/>
        </p:nvSpPr>
        <p:spPr>
          <a:xfrm>
            <a:off x="2872904" y="2711232"/>
            <a:ext cx="24456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314F75"/>
                </a:solidFill>
              </a:rPr>
              <a:t>Netwerksectoren</a:t>
            </a:r>
          </a:p>
          <a:p>
            <a:br>
              <a:rPr lang="nl-NL" sz="1200" dirty="0"/>
            </a:br>
            <a:r>
              <a:rPr lang="nl-NL" sz="1200" dirty="0"/>
              <a:t>Drinkwatersector</a:t>
            </a:r>
          </a:p>
          <a:p>
            <a:r>
              <a:rPr lang="nl-NL" sz="1200" dirty="0"/>
              <a:t>Energiesector</a:t>
            </a:r>
          </a:p>
          <a:p>
            <a:r>
              <a:rPr lang="nl-NL" sz="1200" dirty="0"/>
              <a:t>Spoorsector</a:t>
            </a:r>
          </a:p>
          <a:p>
            <a:endParaRPr lang="nl-NL" sz="1200" dirty="0"/>
          </a:p>
          <a:p>
            <a:r>
              <a:rPr lang="nl-NL" sz="1200" dirty="0">
                <a:solidFill>
                  <a:srgbClr val="314F75"/>
                </a:solidFill>
              </a:rPr>
              <a:t>Zorg</a:t>
            </a:r>
          </a:p>
          <a:p>
            <a:br>
              <a:rPr lang="nl-NL" sz="1200" dirty="0"/>
            </a:br>
            <a:r>
              <a:rPr lang="nl-NL" sz="1200" dirty="0"/>
              <a:t>Ziekenhuizen</a:t>
            </a:r>
          </a:p>
          <a:p>
            <a:r>
              <a:rPr lang="nl-NL" sz="1200" dirty="0"/>
              <a:t>Verpleging, verzorging en thuiszorg</a:t>
            </a:r>
          </a:p>
          <a:p>
            <a:r>
              <a:rPr lang="nl-NL" sz="1200" dirty="0"/>
              <a:t>Gehandicaptenzorg</a:t>
            </a:r>
          </a:p>
          <a:p>
            <a:r>
              <a:rPr lang="nl-NL" sz="1200" dirty="0"/>
              <a:t>Geestelijke gezondheidszorg</a:t>
            </a:r>
          </a:p>
          <a:p>
            <a:endParaRPr lang="en-US" sz="12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9B5C3D2-CDB3-42D1-B686-7224029F588E}"/>
              </a:ext>
            </a:extLst>
          </p:cNvPr>
          <p:cNvSpPr/>
          <p:nvPr/>
        </p:nvSpPr>
        <p:spPr>
          <a:xfrm>
            <a:off x="6096000" y="1253257"/>
            <a:ext cx="4672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Productiviteitsverandering sinds 1980 in 15 publieke sectoren</a:t>
            </a:r>
          </a:p>
        </p:txBody>
      </p:sp>
    </p:spTree>
    <p:extLst>
      <p:ext uri="{BB962C8B-B14F-4D97-AF65-F5344CB8AC3E}">
        <p14:creationId xmlns:p14="http://schemas.microsoft.com/office/powerpoint/2010/main" val="83359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962"/>
            <a:ext cx="10515600" cy="1325563"/>
          </a:xfrm>
        </p:spPr>
        <p:txBody>
          <a:bodyPr/>
          <a:lstStyle/>
          <a:p>
            <a:r>
              <a:rPr lang="nl-NL" dirty="0"/>
              <a:t>Welke sectoren staan in de top 5?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E6D9D213-A8D8-45A1-B548-E2EFEC96E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443150"/>
              </p:ext>
            </p:extLst>
          </p:nvPr>
        </p:nvGraphicFramePr>
        <p:xfrm>
          <a:off x="5186666" y="1737360"/>
          <a:ext cx="6400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7564642-5188-4DF1-A3DF-1E3D50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520"/>
            <a:ext cx="3297915" cy="310896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Iemand een idee?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7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 5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B28F5BF-E51D-4658-AA3D-7E1D0223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479"/>
            <a:ext cx="4829175" cy="290552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Wetenschappelijk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Drinkwatersector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Spoorsector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Ziekenhuiszorg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Energiesector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E6D9D213-A8D8-45A1-B548-E2EFEC96E4A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00675" y="1690688"/>
          <a:ext cx="6400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03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middenmoters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B28F5BF-E51D-4658-AA3D-7E1D0223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478"/>
            <a:ext cx="5181600" cy="36742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Geestelijke</a:t>
            </a:r>
            <a:r>
              <a:rPr lang="en-US" dirty="0"/>
              <a:t> </a:t>
            </a:r>
            <a:r>
              <a:rPr lang="en-US" dirty="0" err="1"/>
              <a:t>gezondheidszorg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beroepsonderwijs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Gevangeniswezen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Primair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Verpleging</a:t>
            </a:r>
            <a:r>
              <a:rPr lang="en-US" dirty="0"/>
              <a:t>, </a:t>
            </a:r>
            <a:r>
              <a:rPr lang="en-US" dirty="0" err="1"/>
              <a:t>verzorging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thuiszorg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C8EBE7B2-B762-4549-A55C-E5467DD48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570112"/>
              </p:ext>
            </p:extLst>
          </p:nvPr>
        </p:nvGraphicFramePr>
        <p:xfrm>
          <a:off x="5791200" y="1690688"/>
          <a:ext cx="6400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51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verliezers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B28F5BF-E51D-4658-AA3D-7E1D0223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5779"/>
            <a:ext cx="5181600" cy="26769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err="1"/>
              <a:t>Middelbaar</a:t>
            </a:r>
            <a:r>
              <a:rPr lang="en-US" dirty="0"/>
              <a:t> </a:t>
            </a:r>
            <a:r>
              <a:rPr lang="en-US" dirty="0" err="1"/>
              <a:t>beroepsonderwijs</a:t>
            </a:r>
            <a:endParaRPr lang="en-US" dirty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err="1"/>
              <a:t>Voortgezet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err="1"/>
              <a:t>Politie</a:t>
            </a:r>
            <a:endParaRPr lang="en-US" dirty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err="1"/>
              <a:t>Gehandicaptenzorg</a:t>
            </a:r>
            <a:endParaRPr lang="en-US" dirty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err="1"/>
              <a:t>Rechterlijk</a:t>
            </a:r>
            <a:r>
              <a:rPr lang="en-US" dirty="0"/>
              <a:t> </a:t>
            </a:r>
            <a:r>
              <a:rPr lang="en-US" dirty="0" err="1"/>
              <a:t>macht</a:t>
            </a:r>
            <a:endParaRPr lang="en-US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FD5F70B9-1241-48E1-BC7B-6DD4D3CCE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883776"/>
              </p:ext>
            </p:extLst>
          </p:nvPr>
        </p:nvGraphicFramePr>
        <p:xfrm>
          <a:off x="5791200" y="1549400"/>
          <a:ext cx="6400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148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83B1C-D732-41AF-B664-32B37317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Verklaring stijging daling productiviteit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86D037C-146E-47F1-AA96-243E3FFC4656}"/>
              </a:ext>
            </a:extLst>
          </p:cNvPr>
          <p:cNvSpPr txBox="1">
            <a:spLocks/>
          </p:cNvSpPr>
          <p:nvPr/>
        </p:nvSpPr>
        <p:spPr>
          <a:xfrm>
            <a:off x="904875" y="1988976"/>
            <a:ext cx="5857875" cy="340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153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153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53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53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53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Welke rol speelt beleid?</a:t>
            </a:r>
          </a:p>
          <a:p>
            <a:endParaRPr lang="nl-NL" dirty="0"/>
          </a:p>
          <a:p>
            <a:r>
              <a:rPr lang="nl-NL" dirty="0"/>
              <a:t>Welke beleidsinstrumenten werken (redelijk) goed?</a:t>
            </a:r>
          </a:p>
          <a:p>
            <a:r>
              <a:rPr lang="nl-NL" dirty="0"/>
              <a:t>Welke werken niet?</a:t>
            </a:r>
          </a:p>
          <a:p>
            <a:r>
              <a:rPr lang="nl-NL" dirty="0"/>
              <a:t>Welke maatregelen werken zelfs averechts?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026" name="Picture 2" descr="Dries van Agt">
            <a:extLst>
              <a:ext uri="{FF2B5EF4-FFF2-40B4-BE49-F238E27FC236}">
                <a16:creationId xmlns:a16="http://schemas.microsoft.com/office/drawing/2014/main" id="{FD22D7E8-D7C6-4D43-979F-91EBD596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06" y="1690688"/>
            <a:ext cx="10550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ud Lubbers">
            <a:extLst>
              <a:ext uri="{FF2B5EF4-FFF2-40B4-BE49-F238E27FC236}">
                <a16:creationId xmlns:a16="http://schemas.microsoft.com/office/drawing/2014/main" id="{F5251AD2-3448-4094-8E36-0ED038415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"/>
          <a:stretch/>
        </p:blipFill>
        <p:spPr bwMode="auto">
          <a:xfrm>
            <a:off x="7644516" y="2214502"/>
            <a:ext cx="10550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m Kok">
            <a:extLst>
              <a:ext uri="{FF2B5EF4-FFF2-40B4-BE49-F238E27FC236}">
                <a16:creationId xmlns:a16="http://schemas.microsoft.com/office/drawing/2014/main" id="{563C89C7-1D7A-4F3D-877F-B345D8AF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52" y="2908558"/>
            <a:ext cx="1020920" cy="14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n Peter Balkenende">
            <a:extLst>
              <a:ext uri="{FF2B5EF4-FFF2-40B4-BE49-F238E27FC236}">
                <a16:creationId xmlns:a16="http://schemas.microsoft.com/office/drawing/2014/main" id="{23A1FABE-D710-4387-81B6-02EE08055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" b="12144"/>
          <a:stretch/>
        </p:blipFill>
        <p:spPr bwMode="auto">
          <a:xfrm>
            <a:off x="9135231" y="3618097"/>
            <a:ext cx="1055077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rk Rutte">
            <a:extLst>
              <a:ext uri="{FF2B5EF4-FFF2-40B4-BE49-F238E27FC236}">
                <a16:creationId xmlns:a16="http://schemas.microsoft.com/office/drawing/2014/main" id="{5559714E-46FF-42F5-9CE2-D2B5558D6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9"/>
          <a:stretch/>
        </p:blipFill>
        <p:spPr bwMode="auto">
          <a:xfrm>
            <a:off x="9950764" y="4280011"/>
            <a:ext cx="1121310" cy="13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569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4B183"/>
    </a:accent1>
    <a:accent2>
      <a:srgbClr val="C3DBEF"/>
    </a:accent2>
    <a:accent3>
      <a:srgbClr val="A8D08D"/>
    </a:accent3>
    <a:accent4>
      <a:srgbClr val="FADFCD"/>
    </a:accent4>
    <a:accent5>
      <a:srgbClr val="D8D8D8"/>
    </a:accent5>
    <a:accent6>
      <a:srgbClr val="D8D8D8"/>
    </a:accent6>
    <a:hlink>
      <a:srgbClr val="FADFCD"/>
    </a:hlink>
    <a:folHlink>
      <a:srgbClr val="D7E7F4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4B183"/>
    </a:accent1>
    <a:accent2>
      <a:srgbClr val="C3DBEF"/>
    </a:accent2>
    <a:accent3>
      <a:srgbClr val="A8D08D"/>
    </a:accent3>
    <a:accent4>
      <a:srgbClr val="FADFCD"/>
    </a:accent4>
    <a:accent5>
      <a:srgbClr val="D8D8D8"/>
    </a:accent5>
    <a:accent6>
      <a:srgbClr val="D8D8D8"/>
    </a:accent6>
    <a:hlink>
      <a:srgbClr val="FADFCD"/>
    </a:hlink>
    <a:folHlink>
      <a:srgbClr val="D7E7F4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725</Words>
  <Application>Microsoft Office PowerPoint</Application>
  <PresentationFormat>Breedbeeld</PresentationFormat>
  <Paragraphs>226</Paragraphs>
  <Slides>27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Corbel</vt:lpstr>
      <vt:lpstr>Calibri Light</vt:lpstr>
      <vt:lpstr>Calibri</vt:lpstr>
      <vt:lpstr>Kantoorthema</vt:lpstr>
      <vt:lpstr>Trendanalyses  beleid en productiviteit</vt:lpstr>
      <vt:lpstr>Waarom trendanalyses?</vt:lpstr>
      <vt:lpstr>Uitkomst van het monitoren</vt:lpstr>
      <vt:lpstr>Ons antwoord</vt:lpstr>
      <vt:lpstr>Welke sectoren staan in de top 5?</vt:lpstr>
      <vt:lpstr>Top 5</vt:lpstr>
      <vt:lpstr>De middenmoters</vt:lpstr>
      <vt:lpstr>De verliezers</vt:lpstr>
      <vt:lpstr>Verklaring stijging daling productiviteit</vt:lpstr>
      <vt:lpstr>Welk gereedschap is beschikbaar?</vt:lpstr>
      <vt:lpstr>Wat heeft effect?</vt:lpstr>
      <vt:lpstr>Ons antwoord</vt:lpstr>
      <vt:lpstr>Voorbeeld positief effect: bekostiging</vt:lpstr>
      <vt:lpstr>Voorbeeld positief effect: marktordening</vt:lpstr>
      <vt:lpstr>Voorbeeld positief effect: marktordening (2)</vt:lpstr>
      <vt:lpstr>Voorbeeld positief effect: marktordening (3)</vt:lpstr>
      <vt:lpstr>Voorbeeld positief effect: geldkraan</vt:lpstr>
      <vt:lpstr>Voorbeeld negatief effect: marktordening</vt:lpstr>
      <vt:lpstr>Voorbeeld negatief effect: geldkraan</vt:lpstr>
      <vt:lpstr>Zijn de beleidseffecten te kwantificeren?</vt:lpstr>
      <vt:lpstr>Paar uitkomsten integrale analyse</vt:lpstr>
      <vt:lpstr>Enkele lessen</vt:lpstr>
      <vt:lpstr>Waar baseren we dit allemaal op?</vt:lpstr>
      <vt:lpstr>PowerPoint-presentatie</vt:lpstr>
      <vt:lpstr>Waar brengen we de cijfers samen?</vt:lpstr>
      <vt:lpstr>Waarom maken we de data openbaar?</vt:lpstr>
      <vt:lpstr>En nu dan even kijken…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Alex van Heezik</dc:creator>
  <cp:lastModifiedBy>alex van heezik</cp:lastModifiedBy>
  <cp:revision>133</cp:revision>
  <dcterms:created xsi:type="dcterms:W3CDTF">2018-10-03T08:13:30Z</dcterms:created>
  <dcterms:modified xsi:type="dcterms:W3CDTF">2018-10-16T16:12:03Z</dcterms:modified>
</cp:coreProperties>
</file>