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9" r:id="rId2"/>
    <p:sldId id="349" r:id="rId3"/>
    <p:sldId id="361" r:id="rId4"/>
    <p:sldId id="362" r:id="rId5"/>
  </p:sldIdLst>
  <p:sldSz cx="9144000" cy="6858000" type="screen4x3"/>
  <p:notesSz cx="6865938" cy="99964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 Blank - TBM" initials="JB-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0099CC"/>
    <a:srgbClr val="9BC4E5"/>
    <a:srgbClr val="FFFF66"/>
    <a:srgbClr val="C3DBEF"/>
    <a:srgbClr val="404040"/>
    <a:srgbClr val="A6A6A6"/>
    <a:srgbClr val="A8D08D"/>
    <a:srgbClr val="F4B183"/>
    <a:srgbClr val="B2E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81" autoAdjust="0"/>
    <p:restoredTop sz="79290" autoAdjust="0"/>
  </p:normalViewPr>
  <p:slideViewPr>
    <p:cSldViewPr>
      <p:cViewPr varScale="1">
        <p:scale>
          <a:sx n="127" d="100"/>
          <a:sy n="127" d="100"/>
        </p:scale>
        <p:origin x="76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75240" cy="49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nl-NL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0700" y="2"/>
            <a:ext cx="2975240" cy="49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endParaRPr lang="nl-NL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6665"/>
            <a:ext cx="2975240" cy="49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nl-NL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0700" y="9496665"/>
            <a:ext cx="2975240" cy="49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fld id="{AE90C053-4458-45D9-98A0-572BB0E8093E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9986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75240" cy="49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0700" y="2"/>
            <a:ext cx="2975240" cy="49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49300"/>
            <a:ext cx="4999038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460" y="4748334"/>
            <a:ext cx="5035021" cy="449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6665"/>
            <a:ext cx="2975240" cy="49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0700" y="9496665"/>
            <a:ext cx="2975240" cy="49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fld id="{C2C8CD11-CF31-49F2-B8DE-5497F5617B1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64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8257A-B8B9-485B-BE90-923168ABD96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8551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64288" y="5594863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116DD048-F10D-4843-BFFC-56611981F43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 r="-916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0"/>
          <p:cNvSpPr>
            <a:spLocks noChangeArrowheads="1"/>
          </p:cNvSpPr>
          <p:nvPr userDrawn="1"/>
        </p:nvSpPr>
        <p:spPr bwMode="auto">
          <a:xfrm>
            <a:off x="-10800" y="5886450"/>
            <a:ext cx="9154800" cy="971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nl-NL" dirty="0"/>
              <a:t>    </a:t>
            </a:r>
            <a:r>
              <a:rPr lang="nl-NL" b="1" dirty="0">
                <a:solidFill>
                  <a:srgbClr val="0099CC"/>
                </a:solidFill>
                <a:latin typeface="Corbel" panose="020B0503020204020204" pitchFamily="34" charset="0"/>
              </a:rPr>
              <a:t>IPSE Studies</a:t>
            </a:r>
            <a:endParaRPr lang="nl-NL" dirty="0">
              <a:latin typeface="Corbel" panose="020B0503020204020204" pitchFamily="34" charset="0"/>
            </a:endParaRPr>
          </a:p>
        </p:txBody>
      </p:sp>
      <p:sp>
        <p:nvSpPr>
          <p:cNvPr id="16" name="Rectangle 62"/>
          <p:cNvSpPr>
            <a:spLocks noChangeArrowheads="1"/>
          </p:cNvSpPr>
          <p:nvPr userDrawn="1"/>
        </p:nvSpPr>
        <p:spPr bwMode="ltGray">
          <a:xfrm>
            <a:off x="5400" y="5594863"/>
            <a:ext cx="9144000" cy="287336"/>
          </a:xfrm>
          <a:prstGeom prst="rect">
            <a:avLst/>
          </a:prstGeom>
          <a:solidFill>
            <a:srgbClr val="0099CC"/>
          </a:solidFill>
          <a:ln w="9525">
            <a:solidFill>
              <a:srgbClr val="00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>
              <a:solidFill>
                <a:srgbClr val="808080"/>
              </a:solidFill>
              <a:latin typeface="Times"/>
            </a:endParaRPr>
          </a:p>
        </p:txBody>
      </p:sp>
      <p:sp>
        <p:nvSpPr>
          <p:cNvPr id="17" name="Rectangle 6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64288" y="5594863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116DD048-F10D-4843-BFFC-56611981F43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755576" y="908720"/>
            <a:ext cx="7776864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/>
              <a:t>Effecten van beleid en management op doelmatigheid en effectiviteit in de publieke sector</a:t>
            </a:r>
            <a:endParaRPr lang="nl-NL" dirty="0"/>
          </a:p>
          <a:p>
            <a:pPr>
              <a:spcAft>
                <a:spcPts val="1800"/>
              </a:spcAft>
            </a:pPr>
            <a:endParaRPr lang="nl-NL" sz="2000" dirty="0">
              <a:solidFill>
                <a:srgbClr val="FF0000"/>
              </a:solidFill>
              <a:latin typeface="Cambria"/>
              <a:ea typeface="Times New Roman"/>
              <a:cs typeface="Times New Roman"/>
            </a:endParaRPr>
          </a:p>
          <a:p>
            <a:pPr>
              <a:spcAft>
                <a:spcPts val="1800"/>
              </a:spcAft>
            </a:pPr>
            <a:r>
              <a:rPr lang="nl-NL" sz="1800" dirty="0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  <a:t>Oktober 8, 2018</a:t>
            </a:r>
          </a:p>
          <a:p>
            <a:pPr>
              <a:spcAft>
                <a:spcPts val="1800"/>
              </a:spcAft>
            </a:pPr>
            <a:endParaRPr lang="en-US" sz="1800" dirty="0">
              <a:latin typeface="Corbel" panose="020B0503020204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nl-NL" sz="1800" dirty="0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  <a:t>Lunchbijeenkomst ministerie van BZK</a:t>
            </a:r>
            <a:br>
              <a:rPr lang="nl-NL" sz="1800" dirty="0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</a:br>
            <a:endParaRPr lang="nl-NL" sz="1800" dirty="0">
              <a:latin typeface="Corbel" panose="020B0503020204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nl-NL" sz="1800" dirty="0">
              <a:latin typeface="Corbel" panose="020B0503020204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nl-NL" sz="1800" dirty="0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  <a:t>Prof. Jos LT Blank (TU Delft, Erasmus U. Rotterdam, IPSE Studies)</a:t>
            </a:r>
          </a:p>
          <a:p>
            <a:pPr>
              <a:spcAft>
                <a:spcPts val="0"/>
              </a:spcAft>
            </a:pPr>
            <a:r>
              <a:rPr lang="nl-NL" sz="1800" dirty="0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  <a:t>Dr. Alex AS van </a:t>
            </a:r>
            <a:r>
              <a:rPr lang="nl-NL" sz="1800" dirty="0" err="1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  <a:t>Heezik</a:t>
            </a:r>
            <a:r>
              <a:rPr lang="nl-NL" sz="1800" dirty="0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  <a:t> (TU Delft, IPSE Studies)</a:t>
            </a:r>
          </a:p>
          <a:p>
            <a:pPr>
              <a:spcAft>
                <a:spcPts val="0"/>
              </a:spcAft>
            </a:pPr>
            <a:r>
              <a:rPr lang="nl-NL" sz="1800" dirty="0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  <a:t>T.K. </a:t>
            </a:r>
            <a:r>
              <a:rPr lang="nl-NL" sz="1800" dirty="0" err="1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  <a:t>Niaounakis</a:t>
            </a:r>
            <a:r>
              <a:rPr lang="nl-NL" sz="1800" dirty="0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  <a:t> MSc (TU Delft, IPSE Studies)</a:t>
            </a:r>
          </a:p>
          <a:p>
            <a:pPr>
              <a:spcAft>
                <a:spcPts val="1800"/>
              </a:spcAft>
            </a:pPr>
            <a:r>
              <a:rPr lang="nl-NL" sz="1800" dirty="0">
                <a:solidFill>
                  <a:srgbClr val="FF0000"/>
                </a:solidFill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  <a:t>www.ipsestudies.nl</a:t>
            </a:r>
            <a:br>
              <a:rPr lang="nl-NL" sz="18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endParaRPr lang="nl-NL" sz="2800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D907563-A849-45D3-8EAF-F452AC9B7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732" y="1988840"/>
            <a:ext cx="3792530" cy="227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07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1C316A9-89B9-43A8-984D-3C0AEAF5E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Rechthoek 19">
            <a:extLst>
              <a:ext uri="{FF2B5EF4-FFF2-40B4-BE49-F238E27FC236}">
                <a16:creationId xmlns:a16="http://schemas.microsoft.com/office/drawing/2014/main" id="{0B5C7ACA-67DA-47C6-8ACD-A2028A06017F}"/>
              </a:ext>
            </a:extLst>
          </p:cNvPr>
          <p:cNvSpPr/>
          <p:nvPr/>
        </p:nvSpPr>
        <p:spPr>
          <a:xfrm>
            <a:off x="395536" y="332656"/>
            <a:ext cx="805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nl-NL" sz="3200" b="1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Ons werk I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7877FF0-505E-4BBE-ADD2-C57D043AD51B}"/>
              </a:ext>
            </a:extLst>
          </p:cNvPr>
          <p:cNvSpPr txBox="1"/>
          <p:nvPr/>
        </p:nvSpPr>
        <p:spPr>
          <a:xfrm>
            <a:off x="4815636" y="1577441"/>
            <a:ext cx="4328364" cy="22476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1200" dirty="0"/>
              <a:t>De kosten in een instelling/sector zijn afhankelijk van:</a:t>
            </a:r>
          </a:p>
          <a:p>
            <a:pPr>
              <a:lnSpc>
                <a:spcPct val="200000"/>
              </a:lnSpc>
            </a:pPr>
            <a:r>
              <a:rPr lang="nl-NL" sz="1200" dirty="0"/>
              <a:t>Geleverde prestaties (y’tjes)</a:t>
            </a:r>
          </a:p>
          <a:p>
            <a:pPr>
              <a:lnSpc>
                <a:spcPct val="200000"/>
              </a:lnSpc>
            </a:pPr>
            <a:r>
              <a:rPr lang="nl-NL" sz="1200" dirty="0"/>
              <a:t>Lonen en prijzen (w’tjes)</a:t>
            </a:r>
          </a:p>
          <a:p>
            <a:pPr>
              <a:lnSpc>
                <a:spcPct val="200000"/>
              </a:lnSpc>
            </a:pPr>
            <a:r>
              <a:rPr lang="nl-NL" sz="1200" dirty="0"/>
              <a:t>Ontwikkeling van de productie (bezetting, wet van Verdoorn)</a:t>
            </a:r>
          </a:p>
          <a:p>
            <a:pPr>
              <a:lnSpc>
                <a:spcPct val="200000"/>
              </a:lnSpc>
            </a:pPr>
            <a:r>
              <a:rPr lang="nl-NL" sz="1200" dirty="0"/>
              <a:t>Schaal van productie (y’tjes gedeeld door aantal instellingen)</a:t>
            </a:r>
          </a:p>
          <a:p>
            <a:pPr>
              <a:lnSpc>
                <a:spcPct val="200000"/>
              </a:lnSpc>
            </a:pPr>
            <a:r>
              <a:rPr lang="nl-NL" sz="1200" dirty="0"/>
              <a:t>Technologie (de tijd T) en kwaliteit management/beleid (u)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6A491C02-8642-4D3E-A6B8-B4A9EDF63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2776"/>
            <a:ext cx="5400600" cy="280936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F0E1DFE-0939-4798-BF0B-9714C5EE6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77072"/>
            <a:ext cx="2014736" cy="141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5B67DAB-6BC1-4335-B9C9-7CDF0307E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Rechthoek 19">
            <a:extLst>
              <a:ext uri="{FF2B5EF4-FFF2-40B4-BE49-F238E27FC236}">
                <a16:creationId xmlns:a16="http://schemas.microsoft.com/office/drawing/2014/main" id="{DF1B6DFA-7D42-40CA-86EF-D0645AC443E3}"/>
              </a:ext>
            </a:extLst>
          </p:cNvPr>
          <p:cNvSpPr/>
          <p:nvPr/>
        </p:nvSpPr>
        <p:spPr>
          <a:xfrm>
            <a:off x="395536" y="332656"/>
            <a:ext cx="805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nl-NL" sz="3200" b="1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Ons werk II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0355155-B9F7-4D3C-B3F1-D7E1BC86F835}"/>
              </a:ext>
            </a:extLst>
          </p:cNvPr>
          <p:cNvSpPr txBox="1"/>
          <p:nvPr/>
        </p:nvSpPr>
        <p:spPr>
          <a:xfrm>
            <a:off x="395536" y="1628800"/>
            <a:ext cx="880606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Ons werk bestaat uit het:</a:t>
            </a:r>
          </a:p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Verzamelen van cijfertjes;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Vaststellen van effecten (vetgedrukte letters);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Interpreteren van effecten;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Beschrijven van context en de samenhang met effecten;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Beantwoorden van concrete beleids- en managementvragen;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Doen van aanbevelingen.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hthoek 4">
                <a:extLst>
                  <a:ext uri="{FF2B5EF4-FFF2-40B4-BE49-F238E27FC236}">
                    <a16:creationId xmlns:a16="http://schemas.microsoft.com/office/drawing/2014/main" id="{B04FD3A7-4A89-46B9-B9F7-00E0492EEDC8}"/>
                  </a:ext>
                </a:extLst>
              </p:cNvPr>
              <p:cNvSpPr/>
              <p:nvPr/>
            </p:nvSpPr>
            <p:spPr>
              <a:xfrm>
                <a:off x="6012160" y="1484784"/>
                <a:ext cx="18049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nl-NL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nl-NL">
                          <a:latin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5" name="Rechthoek 4">
                <a:extLst>
                  <a:ext uri="{FF2B5EF4-FFF2-40B4-BE49-F238E27FC236}">
                    <a16:creationId xmlns:a16="http://schemas.microsoft.com/office/drawing/2014/main" id="{B04FD3A7-4A89-46B9-B9F7-00E0492EE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1484784"/>
                <a:ext cx="1804981" cy="461665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ijl: omlaag 5">
            <a:extLst>
              <a:ext uri="{FF2B5EF4-FFF2-40B4-BE49-F238E27FC236}">
                <a16:creationId xmlns:a16="http://schemas.microsoft.com/office/drawing/2014/main" id="{55E33F56-BB61-4AC1-9984-C05F623B95F9}"/>
              </a:ext>
            </a:extLst>
          </p:cNvPr>
          <p:cNvSpPr/>
          <p:nvPr/>
        </p:nvSpPr>
        <p:spPr bwMode="auto">
          <a:xfrm>
            <a:off x="6084168" y="1095127"/>
            <a:ext cx="484632" cy="46166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07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E7A08E9-E4E1-43AA-8496-DD0701861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Rechthoek 19">
            <a:extLst>
              <a:ext uri="{FF2B5EF4-FFF2-40B4-BE49-F238E27FC236}">
                <a16:creationId xmlns:a16="http://schemas.microsoft.com/office/drawing/2014/main" id="{23A7F1E9-03FE-4C1F-B848-A95606A635FE}"/>
              </a:ext>
            </a:extLst>
          </p:cNvPr>
          <p:cNvSpPr/>
          <p:nvPr/>
        </p:nvSpPr>
        <p:spPr>
          <a:xfrm>
            <a:off x="395536" y="332656"/>
            <a:ext cx="805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nl-NL" sz="3200" b="1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Onze instrumenten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D19334E-8C54-47DA-991F-BB219B052ABD}"/>
              </a:ext>
            </a:extLst>
          </p:cNvPr>
          <p:cNvSpPr txBox="1"/>
          <p:nvPr/>
        </p:nvSpPr>
        <p:spPr>
          <a:xfrm>
            <a:off x="827584" y="1340768"/>
            <a:ext cx="7814255" cy="3340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Uitgebreide dataverzamelingen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Uitgebreid </a:t>
            </a:r>
            <a:r>
              <a:rPr lang="nl-NL" dirty="0" err="1"/>
              <a:t>onderzoeksarchief</a:t>
            </a:r>
            <a:endParaRPr lang="nl-NL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Diepe kennis van de econometrie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Diepe kennis van de economie van de publieke sector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Uitgebreid internationaal wetenschappelijk netwerk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Uitgebreid netwerk publieke sector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B4E1D79-9B3D-4D68-9ED6-39A2C6044977}"/>
              </a:ext>
            </a:extLst>
          </p:cNvPr>
          <p:cNvSpPr txBox="1"/>
          <p:nvPr/>
        </p:nvSpPr>
        <p:spPr>
          <a:xfrm>
            <a:off x="827584" y="5085184"/>
            <a:ext cx="4132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Concrete voorbeelden volgen</a:t>
            </a:r>
          </a:p>
        </p:txBody>
      </p:sp>
    </p:spTree>
    <p:extLst>
      <p:ext uri="{BB962C8B-B14F-4D97-AF65-F5344CB8AC3E}">
        <p14:creationId xmlns:p14="http://schemas.microsoft.com/office/powerpoint/2010/main" val="419926541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8816</TotalTime>
  <Words>163</Words>
  <Application>Microsoft Office PowerPoint</Application>
  <PresentationFormat>Diavoorstelling (4:3)</PresentationFormat>
  <Paragraphs>39</Paragraphs>
  <Slides>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2" baseType="lpstr">
      <vt:lpstr>Arial</vt:lpstr>
      <vt:lpstr>Cambria</vt:lpstr>
      <vt:lpstr>Cambria Math</vt:lpstr>
      <vt:lpstr>Corbel</vt:lpstr>
      <vt:lpstr>Tahoma</vt:lpstr>
      <vt:lpstr>Times</vt:lpstr>
      <vt:lpstr>Times New Roman</vt:lpstr>
      <vt:lpstr>Default Design</vt:lpstr>
      <vt:lpstr>PowerPoint-presentatie</vt:lpstr>
      <vt:lpstr>PowerPoint-presentatie</vt:lpstr>
      <vt:lpstr>PowerPoint-presentatie</vt:lpstr>
      <vt:lpstr>PowerPoint-presentatie</vt:lpstr>
    </vt:vector>
  </TitlesOfParts>
  <Company>Bikker Euro RSCG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Bikker Euro RSCG</dc:creator>
  <cp:lastModifiedBy>Jos Blank</cp:lastModifiedBy>
  <cp:revision>693</cp:revision>
  <cp:lastPrinted>2018-09-05T06:48:23Z</cp:lastPrinted>
  <dcterms:created xsi:type="dcterms:W3CDTF">2003-10-16T11:42:10Z</dcterms:created>
  <dcterms:modified xsi:type="dcterms:W3CDTF">2018-09-27T07:57:15Z</dcterms:modified>
</cp:coreProperties>
</file>