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325" r:id="rId3"/>
    <p:sldId id="396" r:id="rId4"/>
    <p:sldId id="391" r:id="rId5"/>
    <p:sldId id="370" r:id="rId6"/>
    <p:sldId id="399" r:id="rId7"/>
    <p:sldId id="389" r:id="rId8"/>
    <p:sldId id="361" r:id="rId9"/>
    <p:sldId id="392" r:id="rId10"/>
    <p:sldId id="400" r:id="rId11"/>
    <p:sldId id="394" r:id="rId12"/>
    <p:sldId id="357" r:id="rId13"/>
    <p:sldId id="397" r:id="rId14"/>
    <p:sldId id="401" r:id="rId15"/>
    <p:sldId id="359" r:id="rId16"/>
    <p:sldId id="398" r:id="rId17"/>
    <p:sldId id="313" r:id="rId18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FFF66"/>
    <a:srgbClr val="9BC4E5"/>
    <a:srgbClr val="0099CC"/>
    <a:srgbClr val="C3DBEF"/>
    <a:srgbClr val="404040"/>
    <a:srgbClr val="A6A6A6"/>
    <a:srgbClr val="A8D08D"/>
    <a:srgbClr val="B2ECBD"/>
    <a:srgbClr val="B67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79323" autoAdjust="0"/>
  </p:normalViewPr>
  <p:slideViewPr>
    <p:cSldViewPr>
      <p:cViewPr varScale="1">
        <p:scale>
          <a:sx n="87" d="100"/>
          <a:sy n="87" d="100"/>
        </p:scale>
        <p:origin x="23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7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685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685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AE90C053-4458-45D9-98A0-572BB0E8093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98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85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436" y="4421823"/>
            <a:ext cx="517239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85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C2C8CD11-CF31-49F2-B8DE-5497F5617B1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257A-B8B9-485B-BE90-923168ABD96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855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6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257A-B8B9-485B-BE90-923168ABD965}" type="slidenum">
              <a:rPr lang="en-US"/>
              <a:pPr/>
              <a:t>17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82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16DD048-F10D-4843-BFFC-56611981F43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 r="-91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0"/>
          <p:cNvSpPr>
            <a:spLocks noChangeArrowheads="1"/>
          </p:cNvSpPr>
          <p:nvPr userDrawn="1"/>
        </p:nvSpPr>
        <p:spPr bwMode="auto">
          <a:xfrm>
            <a:off x="-10800" y="5886450"/>
            <a:ext cx="9154800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NL" dirty="0"/>
              <a:t>    </a:t>
            </a:r>
            <a:r>
              <a:rPr lang="nl-NL" b="1" dirty="0">
                <a:solidFill>
                  <a:srgbClr val="0099CC"/>
                </a:solidFill>
                <a:latin typeface="Corbel" panose="020B0503020204020204" pitchFamily="34" charset="0"/>
              </a:rPr>
              <a:t>IPSE Studies</a:t>
            </a:r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ltGray">
          <a:xfrm>
            <a:off x="5400" y="5594863"/>
            <a:ext cx="9144000" cy="287336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/>
            </a:endParaRPr>
          </a:p>
        </p:txBody>
      </p:sp>
      <p:sp>
        <p:nvSpPr>
          <p:cNvPr id="1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16DD048-F10D-4843-BFFC-56611981F43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07/s11123-017-0494-6" TargetMode="External"/><Relationship Id="rId2" Type="http://schemas.openxmlformats.org/officeDocument/2006/relationships/hyperlink" Target="http://doi.org/10.1016/j.tranpol.2017.06.00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oi.org/10.2307/3146326" TargetMode="External"/><Relationship Id="rId5" Type="http://schemas.openxmlformats.org/officeDocument/2006/relationships/hyperlink" Target="http://doi.org/10.1111/geer.12170" TargetMode="External"/><Relationship Id="rId4" Type="http://schemas.openxmlformats.org/officeDocument/2006/relationships/hyperlink" Target="http://doi.org/10.1080/00343404.2012.73104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115616" y="908720"/>
            <a:ext cx="741682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nl-NL" sz="3200" dirty="0">
                <a:latin typeface="+mj-lt"/>
                <a:ea typeface="Times New Roman"/>
                <a:cs typeface="Times New Roman"/>
              </a:rPr>
              <a:t>The </a:t>
            </a:r>
            <a:r>
              <a:rPr lang="nl-NL" sz="3200" dirty="0" err="1">
                <a:latin typeface="+mj-lt"/>
                <a:ea typeface="Times New Roman"/>
                <a:cs typeface="Times New Roman"/>
              </a:rPr>
              <a:t>cost</a:t>
            </a:r>
            <a:r>
              <a:rPr lang="nl-NL" sz="3200" dirty="0"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dirty="0" err="1">
                <a:latin typeface="+mj-lt"/>
                <a:ea typeface="Times New Roman"/>
                <a:cs typeface="Times New Roman"/>
              </a:rPr>
              <a:t>structure</a:t>
            </a:r>
            <a:r>
              <a:rPr lang="nl-NL" sz="3200" dirty="0"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dirty="0" err="1">
                <a:latin typeface="+mj-lt"/>
                <a:ea typeface="Times New Roman"/>
                <a:cs typeface="Times New Roman"/>
              </a:rPr>
              <a:t>and</a:t>
            </a:r>
            <a:r>
              <a:rPr lang="nl-NL" sz="3200" dirty="0">
                <a:latin typeface="+mj-lt"/>
                <a:ea typeface="Times New Roman"/>
                <a:cs typeface="Times New Roman"/>
              </a:rPr>
              <a:t> </a:t>
            </a:r>
            <a:r>
              <a:rPr lang="nl-NL" sz="3200" dirty="0" err="1">
                <a:latin typeface="+mj-lt"/>
                <a:ea typeface="Times New Roman"/>
                <a:cs typeface="Times New Roman"/>
              </a:rPr>
              <a:t>cost</a:t>
            </a:r>
            <a:r>
              <a:rPr lang="nl-NL" sz="3200" dirty="0">
                <a:latin typeface="+mj-lt"/>
                <a:ea typeface="Times New Roman"/>
                <a:cs typeface="Times New Roman"/>
              </a:rPr>
              <a:t> efficiency of </a:t>
            </a:r>
            <a:r>
              <a:rPr lang="nl-NL" sz="3200" dirty="0" err="1">
                <a:latin typeface="+mj-lt"/>
                <a:ea typeface="Times New Roman"/>
                <a:cs typeface="Times New Roman"/>
              </a:rPr>
              <a:t>road</a:t>
            </a:r>
            <a:r>
              <a:rPr lang="nl-NL" sz="3200" dirty="0">
                <a:latin typeface="+mj-lt"/>
                <a:ea typeface="Times New Roman"/>
                <a:cs typeface="Times New Roman"/>
              </a:rPr>
              <a:t> maintenance in Dutch </a:t>
            </a:r>
            <a:r>
              <a:rPr lang="nl-NL" sz="3200" dirty="0" err="1">
                <a:latin typeface="+mj-lt"/>
                <a:ea typeface="Times New Roman"/>
                <a:cs typeface="Times New Roman"/>
              </a:rPr>
              <a:t>municipalities</a:t>
            </a:r>
            <a:r>
              <a:rPr lang="nl-NL" sz="3200" dirty="0">
                <a:latin typeface="+mj-lt"/>
                <a:ea typeface="Times New Roman"/>
                <a:cs typeface="Times New Roman"/>
              </a:rPr>
              <a:t>: a </a:t>
            </a:r>
            <a:r>
              <a:rPr lang="nl-NL" sz="3200" dirty="0" err="1">
                <a:latin typeface="+mj-lt"/>
                <a:ea typeface="Times New Roman"/>
                <a:cs typeface="Times New Roman"/>
              </a:rPr>
              <a:t>stochastic</a:t>
            </a:r>
            <a:r>
              <a:rPr lang="nl-NL" sz="3200" dirty="0">
                <a:latin typeface="+mj-lt"/>
                <a:ea typeface="Times New Roman"/>
                <a:cs typeface="Times New Roman"/>
              </a:rPr>
              <a:t> frontier analysis</a:t>
            </a:r>
            <a:endParaRPr lang="nl-NL" sz="2000" dirty="0">
              <a:latin typeface="+mn-lt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endParaRPr lang="nl-NL" sz="2000" dirty="0"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endParaRPr lang="nl-NL" sz="200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r>
              <a:rPr lang="nl-NL" sz="2000" dirty="0">
                <a:latin typeface="Corbel" panose="020B0503020204020204" pitchFamily="34" charset="0"/>
                <a:ea typeface="Times New Roman"/>
                <a:cs typeface="Times New Roman"/>
              </a:rPr>
              <a:t>Thomas Niaounakis, Alex van </a:t>
            </a:r>
            <a:r>
              <a:rPr lang="nl-NL" sz="2000" dirty="0" err="1">
                <a:latin typeface="Corbel" panose="020B0503020204020204" pitchFamily="34" charset="0"/>
                <a:ea typeface="Times New Roman"/>
                <a:cs typeface="Times New Roman"/>
              </a:rPr>
              <a:t>Heezik</a:t>
            </a:r>
            <a:r>
              <a:rPr lang="nl-NL" sz="2000" dirty="0">
                <a:latin typeface="Corbel" panose="020B0503020204020204" pitchFamily="34" charset="0"/>
                <a:ea typeface="Times New Roman"/>
                <a:cs typeface="Times New Roman"/>
              </a:rPr>
              <a:t>, Jos Blank</a:t>
            </a:r>
          </a:p>
          <a:p>
            <a:pPr>
              <a:spcAft>
                <a:spcPts val="1800"/>
              </a:spcAft>
            </a:pP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September 7th, 2018</a:t>
            </a:r>
            <a:b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</a:b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6th International Workshop on “Efficiency in </a:t>
            </a:r>
            <a:r>
              <a:rPr lang="nl-NL" sz="1800" dirty="0" err="1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Eduction</a:t>
            </a: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, Health </a:t>
            </a:r>
            <a:r>
              <a:rPr lang="nl-NL" sz="1800" dirty="0" err="1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and</a:t>
            </a: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nl-NL" sz="1800" dirty="0" err="1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other</a:t>
            </a: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 Public Services”, Huddersfield Business School</a:t>
            </a:r>
            <a:endParaRPr lang="nl-NL" sz="1800" i="1" dirty="0">
              <a:latin typeface="Corbel" panose="020B0503020204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0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5FAF3A8-122F-F44B-A781-F7C713A2B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6C1E314-6328-0745-9353-F957E26AE5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2" y="1317507"/>
            <a:ext cx="7704936" cy="5282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FD905751-C5A0-6F40-9C28-E7BE07EC1ED0}"/>
              </a:ext>
            </a:extLst>
          </p:cNvPr>
          <p:cNvSpPr/>
          <p:nvPr/>
        </p:nvSpPr>
        <p:spPr>
          <a:xfrm>
            <a:off x="31902" y="36340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Results: cost differences due to soil quality and bank length</a:t>
            </a:r>
          </a:p>
        </p:txBody>
      </p:sp>
    </p:spTree>
    <p:extLst>
      <p:ext uri="{BB962C8B-B14F-4D97-AF65-F5344CB8AC3E}">
        <p14:creationId xmlns:p14="http://schemas.microsoft.com/office/powerpoint/2010/main" val="152654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97E00FC-E8A3-47D5-A9A4-07808B704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1A772B-50EB-475F-862C-F9E6D0C03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9829674" cy="198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1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EBA5E-3B17-47B3-A9CB-2382C9F819BD}"/>
              </a:ext>
            </a:extLst>
          </p:cNvPr>
          <p:cNvSpPr txBox="1">
            <a:spLocks/>
          </p:cNvSpPr>
          <p:nvPr/>
        </p:nvSpPr>
        <p:spPr>
          <a:xfrm>
            <a:off x="547912" y="391979"/>
            <a:ext cx="8172000" cy="828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9pPr>
          </a:lstStyle>
          <a:p>
            <a:pPr eaLnBrk="1" hangingPunct="1"/>
            <a:endParaRPr lang="nl-NL" sz="4400" kern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847C8B4-AAF8-7645-8142-2EDBB37310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2258"/>
            <a:ext cx="6768792" cy="5073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17275" y="26064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Results: cost differences due to road use and urbanization</a:t>
            </a:r>
          </a:p>
        </p:txBody>
      </p:sp>
    </p:spTree>
    <p:extLst>
      <p:ext uri="{BB962C8B-B14F-4D97-AF65-F5344CB8AC3E}">
        <p14:creationId xmlns:p14="http://schemas.microsoft.com/office/powerpoint/2010/main" val="316360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687C12B-FBD6-5F41-9312-81FECC76C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ABBF4C-1107-4946-8680-642DCAB3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70" y="1412776"/>
            <a:ext cx="8891530" cy="221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47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FDC607C-7F19-C14E-AAB2-D4C23BC04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FF92BA-63CA-734C-BB7A-9843619B9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6120680" cy="3706412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0A1361BB-A841-DB49-AAD7-84B2DC51945B}"/>
              </a:ext>
            </a:extLst>
          </p:cNvPr>
          <p:cNvSpPr/>
          <p:nvPr/>
        </p:nvSpPr>
        <p:spPr>
          <a:xfrm>
            <a:off x="755576" y="327683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Economies of scale</a:t>
            </a:r>
          </a:p>
        </p:txBody>
      </p:sp>
    </p:spTree>
    <p:extLst>
      <p:ext uri="{BB962C8B-B14F-4D97-AF65-F5344CB8AC3E}">
        <p14:creationId xmlns:p14="http://schemas.microsoft.com/office/powerpoint/2010/main" val="252055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EBA5E-3B17-47B3-A9CB-2382C9F819BD}"/>
              </a:ext>
            </a:extLst>
          </p:cNvPr>
          <p:cNvSpPr txBox="1">
            <a:spLocks/>
          </p:cNvSpPr>
          <p:nvPr/>
        </p:nvSpPr>
        <p:spPr>
          <a:xfrm>
            <a:off x="547912" y="391979"/>
            <a:ext cx="8172000" cy="828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9pPr>
          </a:lstStyle>
          <a:p>
            <a:pPr eaLnBrk="1" hangingPunct="1"/>
            <a:endParaRPr lang="nl-NL" sz="4400" kern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CE182A6-3A85-0641-BE78-4A7CD7BBA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1979"/>
            <a:ext cx="5515372" cy="508603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8747685-363A-1143-8A24-4EFC67DE8008}"/>
              </a:ext>
            </a:extLst>
          </p:cNvPr>
          <p:cNvSpPr txBox="1"/>
          <p:nvPr/>
        </p:nvSpPr>
        <p:spPr>
          <a:xfrm>
            <a:off x="458670" y="4797152"/>
            <a:ext cx="549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latin typeface="Corbel" panose="020B0503020204020204" pitchFamily="34" charset="0"/>
              </a:rPr>
              <a:t>Average</a:t>
            </a:r>
            <a:r>
              <a:rPr lang="nl-NL" sz="2000" dirty="0">
                <a:latin typeface="Corbel" panose="020B0503020204020204" pitchFamily="34" charset="0"/>
              </a:rPr>
              <a:t> </a:t>
            </a:r>
            <a:r>
              <a:rPr lang="nl-NL" sz="2000" dirty="0" err="1">
                <a:latin typeface="Corbel" panose="020B0503020204020204" pitchFamily="34" charset="0"/>
              </a:rPr>
              <a:t>cost</a:t>
            </a:r>
            <a:r>
              <a:rPr lang="nl-NL" sz="2000" dirty="0">
                <a:latin typeface="Corbel" panose="020B0503020204020204" pitchFamily="34" charset="0"/>
              </a:rPr>
              <a:t> efficiency = 0.78</a:t>
            </a:r>
          </a:p>
        </p:txBody>
      </p:sp>
      <p:sp>
        <p:nvSpPr>
          <p:cNvPr id="9" name="Rectangle 8"/>
          <p:cNvSpPr/>
          <p:nvPr/>
        </p:nvSpPr>
        <p:spPr>
          <a:xfrm>
            <a:off x="-252536" y="248407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Cost efficiency</a:t>
            </a:r>
          </a:p>
        </p:txBody>
      </p:sp>
    </p:spTree>
    <p:extLst>
      <p:ext uri="{BB962C8B-B14F-4D97-AF65-F5344CB8AC3E}">
        <p14:creationId xmlns:p14="http://schemas.microsoft.com/office/powerpoint/2010/main" val="368093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EBA5E-3B17-47B3-A9CB-2382C9F819BD}"/>
              </a:ext>
            </a:extLst>
          </p:cNvPr>
          <p:cNvSpPr txBox="1">
            <a:spLocks/>
          </p:cNvSpPr>
          <p:nvPr/>
        </p:nvSpPr>
        <p:spPr>
          <a:xfrm>
            <a:off x="547912" y="391979"/>
            <a:ext cx="8172000" cy="828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9pPr>
          </a:lstStyle>
          <a:p>
            <a:pPr eaLnBrk="1" hangingPunct="1"/>
            <a:endParaRPr lang="nl-NL" sz="4400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E1E7CE-0B6A-4A59-AE6F-8FA9658CA2A9}"/>
              </a:ext>
            </a:extLst>
          </p:cNvPr>
          <p:cNvSpPr txBox="1">
            <a:spLocks/>
          </p:cNvSpPr>
          <p:nvPr/>
        </p:nvSpPr>
        <p:spPr bwMode="auto">
          <a:xfrm>
            <a:off x="683568" y="1124744"/>
            <a:ext cx="7883944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2000" b="0" dirty="0">
              <a:latin typeface="Corbel" panose="020B0503020204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8360" y="1375172"/>
            <a:ext cx="828092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>
                <a:latin typeface="Corbel" panose="020B0503020204020204" pitchFamily="34" charset="0"/>
              </a:rPr>
              <a:t>Larger grants may lead to higher local government inefficiency (e.g. de Borger &amp; </a:t>
            </a:r>
            <a:r>
              <a:rPr lang="en-GB" sz="2000" b="0" dirty="0" err="1">
                <a:latin typeface="Corbel" panose="020B0503020204020204" pitchFamily="34" charset="0"/>
              </a:rPr>
              <a:t>Kerstens</a:t>
            </a:r>
            <a:r>
              <a:rPr lang="en-GB" sz="2000" b="0" dirty="0">
                <a:latin typeface="Corbel" panose="020B0503020204020204" pitchFamily="34" charset="0"/>
              </a:rPr>
              <a:t> (1996),  </a:t>
            </a:r>
            <a:r>
              <a:rPr lang="en-GB" sz="2000" b="0" dirty="0" err="1">
                <a:latin typeface="Corbel" panose="020B0503020204020204" pitchFamily="34" charset="0"/>
              </a:rPr>
              <a:t>Kalb</a:t>
            </a:r>
            <a:r>
              <a:rPr lang="en-GB" sz="2000" b="0" dirty="0">
                <a:latin typeface="Corbel" panose="020B0503020204020204" pitchFamily="34" charset="0"/>
              </a:rPr>
              <a:t> (2014)) </a:t>
            </a:r>
            <a:endParaRPr lang="en-GB" sz="2000" b="0" dirty="0">
              <a:latin typeface="Corbel" panose="020B0503020204020204" pitchFamily="34" charset="0"/>
              <a:sym typeface="Wingdings" pitchFamily="2" charset="2"/>
            </a:endParaRPr>
          </a:p>
          <a:p>
            <a:pPr marL="1200150" lvl="1" indent="-457200"/>
            <a:r>
              <a:rPr lang="en-GB" sz="2000" b="0" dirty="0">
                <a:latin typeface="Corbel" panose="020B0503020204020204" pitchFamily="34" charset="0"/>
                <a:sym typeface="Wingdings" pitchFamily="2" charset="2"/>
              </a:rPr>
              <a:t> related flypaper hypothesis: money sticks where it hits (increasing grants leads to increased spending instead of lowering local tax)</a:t>
            </a:r>
          </a:p>
          <a:p>
            <a:pPr marL="1200150" lvl="1" indent="-457200"/>
            <a:endParaRPr lang="en-GB" sz="2000" b="0" dirty="0">
              <a:latin typeface="Corbel" panose="020B0503020204020204" pitchFamily="34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>
                <a:latin typeface="Corbel" panose="020B0503020204020204" pitchFamily="34" charset="0"/>
                <a:sym typeface="Wingdings" pitchFamily="2" charset="2"/>
              </a:rPr>
              <a:t>Local taxpayer effect: larger dependence on local taxes leads to increased monitoring and thus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>
                <a:latin typeface="Corbel" panose="020B0503020204020204" pitchFamily="34" charset="0"/>
                <a:sym typeface="Wingdings" pitchFamily="2" charset="2"/>
              </a:rPr>
              <a:t>No significant relations found</a:t>
            </a:r>
          </a:p>
          <a:p>
            <a:pPr marL="457200" indent="-457200">
              <a:buFont typeface="+mj-lt"/>
              <a:buAutoNum type="arabicPeriod"/>
            </a:pPr>
            <a:endParaRPr lang="en-GB" sz="2000" b="0" dirty="0">
              <a:latin typeface="Corbel" panose="020B0503020204020204" pitchFamily="34" charset="0"/>
              <a:sym typeface="Wingdings" pitchFamily="2" charset="2"/>
            </a:endParaRPr>
          </a:p>
          <a:p>
            <a:pPr marL="1200150" lvl="1" indent="-457200">
              <a:buFont typeface="+mj-lt"/>
              <a:buAutoNum type="arabicPeriod"/>
            </a:pPr>
            <a:endParaRPr lang="en-GB" sz="2000" b="0" dirty="0">
              <a:latin typeface="Corbel" panose="020B0503020204020204" pitchFamily="34" charset="0"/>
            </a:endParaRPr>
          </a:p>
          <a:p>
            <a:endParaRPr lang="en-GB" sz="2000" b="0" dirty="0">
              <a:latin typeface="Corbel" panose="020B0503020204020204" pitchFamily="34" charset="0"/>
            </a:endParaRPr>
          </a:p>
          <a:p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2000" i="1" dirty="0">
              <a:latin typeface="Corbel" panose="020B05030202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616" y="491929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Efficiency determinants: preliminary</a:t>
            </a:r>
          </a:p>
        </p:txBody>
      </p:sp>
    </p:spTree>
    <p:extLst>
      <p:ext uri="{BB962C8B-B14F-4D97-AF65-F5344CB8AC3E}">
        <p14:creationId xmlns:p14="http://schemas.microsoft.com/office/powerpoint/2010/main" val="318163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-495151"/>
            <a:ext cx="4572000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Q&amp;A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13E861-1FB1-9449-A704-B108CA926CE9}"/>
              </a:ext>
            </a:extLst>
          </p:cNvPr>
          <p:cNvSpPr txBox="1">
            <a:spLocks/>
          </p:cNvSpPr>
          <p:nvPr/>
        </p:nvSpPr>
        <p:spPr bwMode="auto">
          <a:xfrm>
            <a:off x="558360" y="1375172"/>
            <a:ext cx="828092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b="0" dirty="0">
                <a:latin typeface="Corbel" panose="020B0503020204020204" pitchFamily="34" charset="0"/>
              </a:rPr>
              <a:t>Thank you for your attention!</a:t>
            </a:r>
            <a:endParaRPr lang="en-GB" sz="2000" b="0" i="1" dirty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8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395536" y="332656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Road maintenance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04120" y="1268760"/>
            <a:ext cx="8416352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Corbel" panose="020B0503020204020204" pitchFamily="34" charset="0"/>
              </a:rPr>
              <a:t>380 municipalities maintain over 90% of Dutch road network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Length ±119.000 km </a:t>
            </a:r>
            <a:endParaRPr lang="en-GB" sz="2000" b="0" dirty="0">
              <a:latin typeface="Corbel" panose="020B0503020204020204" pitchFamily="34" charset="0"/>
            </a:endParaRPr>
          </a:p>
          <a:p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Corbel" panose="020B0503020204020204" pitchFamily="34" charset="0"/>
              </a:rPr>
              <a:t>Yearly cost ±€4 billion</a:t>
            </a: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Corbel" panose="020B0503020204020204" pitchFamily="34" charset="0"/>
              </a:rPr>
              <a:t>Report originally commissioned for Dutch ministry of the Interior </a:t>
            </a:r>
            <a:r>
              <a:rPr lang="en-GB" sz="2000" b="0" dirty="0">
                <a:latin typeface="Corbel" panose="020B0503020204020204" pitchFamily="34" charset="0"/>
                <a:sym typeface="Wingdings" pitchFamily="2" charset="2"/>
              </a:rPr>
              <a:t> policy-oriented paper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1085850" lvl="1" indent="-342900"/>
            <a:r>
              <a:rPr lang="en-GB" sz="2000" dirty="0">
                <a:latin typeface="Corbel" panose="020B0503020204020204" pitchFamily="34" charset="0"/>
              </a:rPr>
              <a:t>SFA</a:t>
            </a:r>
          </a:p>
          <a:p>
            <a:pPr marL="1085850" lvl="1" indent="-342900"/>
            <a:r>
              <a:rPr lang="en-GB" sz="2000" b="0" dirty="0">
                <a:latin typeface="Corbel" panose="020B0503020204020204" pitchFamily="34" charset="0"/>
              </a:rPr>
              <a:t>Focus on illustrating relation heterogeneity and productivity (environmental factors)</a:t>
            </a:r>
            <a:endParaRPr lang="en-GB" sz="2000" dirty="0">
              <a:latin typeface="Corbel" panose="020B0503020204020204" pitchFamily="34" charset="0"/>
            </a:endParaRPr>
          </a:p>
          <a:p>
            <a:pPr marL="1085850" lvl="1" indent="-342900"/>
            <a:r>
              <a:rPr lang="en-GB" sz="2000" b="0" dirty="0">
                <a:latin typeface="Corbel" panose="020B0503020204020204" pitchFamily="34" charset="0"/>
              </a:rPr>
              <a:t>Estimation of cost efficiency: benchmarking tool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12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20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B675873-B07A-3341-8C5B-2D4E99FAA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hthoek 19">
            <a:extLst>
              <a:ext uri="{FF2B5EF4-FFF2-40B4-BE49-F238E27FC236}">
                <a16:creationId xmlns:a16="http://schemas.microsoft.com/office/drawing/2014/main" id="{6103C143-3337-9A45-88EC-53CC0C499E83}"/>
              </a:ext>
            </a:extLst>
          </p:cNvPr>
          <p:cNvSpPr/>
          <p:nvPr/>
        </p:nvSpPr>
        <p:spPr>
          <a:xfrm>
            <a:off x="395536" y="332656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Motivation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18CD3B-54BE-AD4F-A90F-92649692304A}"/>
              </a:ext>
            </a:extLst>
          </p:cNvPr>
          <p:cNvSpPr txBox="1">
            <a:spLocks/>
          </p:cNvSpPr>
          <p:nvPr/>
        </p:nvSpPr>
        <p:spPr bwMode="auto">
          <a:xfrm>
            <a:off x="404120" y="1268760"/>
            <a:ext cx="8416352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Corbel" panose="020B0503020204020204" pitchFamily="34" charset="0"/>
              </a:rPr>
              <a:t>Despite being at the core of many local government activities, road maintenance cost and efficiency studies are relatively scarce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Equalizing grant: </a:t>
            </a:r>
            <a:r>
              <a:rPr lang="en-GB" sz="2000" b="0" dirty="0">
                <a:latin typeface="Corbel" panose="020B0503020204020204" pitchFamily="34" charset="0"/>
              </a:rPr>
              <a:t>Dutch municipalities should be able to provide citizens equal service levels given their operating environment </a:t>
            </a:r>
            <a:r>
              <a:rPr lang="en-GB" sz="2000" b="0" dirty="0">
                <a:latin typeface="Corbel" panose="020B0503020204020204" pitchFamily="34" charset="0"/>
                <a:sym typeface="Wingdings" pitchFamily="2" charset="2"/>
              </a:rPr>
              <a:t>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Corbel" panose="020B0503020204020204" pitchFamily="34" charset="0"/>
                <a:sym typeface="Wingdings" pitchFamily="2" charset="2"/>
              </a:rPr>
              <a:t> cost structure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Road maintenance cost is widely viewed to depend strongly on e.g. soil quality or urbanization </a:t>
            </a:r>
            <a:endParaRPr lang="en-GB" sz="2800" b="0" dirty="0">
              <a:latin typeface="Corbel" panose="020B0503020204020204" pitchFamily="34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Corbel" panose="020B0503020204020204" pitchFamily="34" charset="0"/>
              </a:rPr>
              <a:t>Large degree of autonomy: efficiency differences viable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20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9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3101BE0-E6EF-43D0-8F7D-A7577F880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hthoek 19">
            <a:extLst>
              <a:ext uri="{FF2B5EF4-FFF2-40B4-BE49-F238E27FC236}">
                <a16:creationId xmlns:a16="http://schemas.microsoft.com/office/drawing/2014/main" id="{31F1F211-3689-4497-A876-6617CF7C8309}"/>
              </a:ext>
            </a:extLst>
          </p:cNvPr>
          <p:cNvSpPr/>
          <p:nvPr/>
        </p:nvSpPr>
        <p:spPr>
          <a:xfrm>
            <a:off x="395536" y="610119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Related literature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DDD227-70C3-447D-9689-ABEADA68329A}"/>
              </a:ext>
            </a:extLst>
          </p:cNvPr>
          <p:cNvSpPr txBox="1">
            <a:spLocks/>
          </p:cNvSpPr>
          <p:nvPr/>
        </p:nvSpPr>
        <p:spPr bwMode="auto">
          <a:xfrm>
            <a:off x="373792" y="1268760"/>
            <a:ext cx="828092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orbel" panose="020B0503020204020204" pitchFamily="34" charset="0"/>
              </a:rPr>
              <a:t>Wheat, P. (2017). Scale, quality and efficiency in road maintenance: Evidence for English local authorities. </a:t>
            </a:r>
            <a:r>
              <a:rPr lang="en-US" sz="1400" b="0" i="1" dirty="0">
                <a:latin typeface="Corbel" panose="020B0503020204020204" pitchFamily="34" charset="0"/>
              </a:rPr>
              <a:t>Transport Policy</a:t>
            </a:r>
            <a:r>
              <a:rPr lang="en-US" sz="1400" b="0" dirty="0">
                <a:latin typeface="Corbel" panose="020B0503020204020204" pitchFamily="34" charset="0"/>
              </a:rPr>
              <a:t>, </a:t>
            </a:r>
            <a:r>
              <a:rPr lang="en-US" sz="1400" b="0" i="1" dirty="0">
                <a:latin typeface="Corbel" panose="020B0503020204020204" pitchFamily="34" charset="0"/>
              </a:rPr>
              <a:t>59</a:t>
            </a:r>
            <a:r>
              <a:rPr lang="en-US" sz="1400" b="0" dirty="0">
                <a:latin typeface="Corbel" panose="020B0503020204020204" pitchFamily="34" charset="0"/>
              </a:rPr>
              <a:t>, 46–53. </a:t>
            </a:r>
            <a:r>
              <a:rPr lang="en-US" sz="1400" b="0" dirty="0">
                <a:latin typeface="Corbel" panose="020B0503020204020204" pitchFamily="34" charset="0"/>
                <a:hlinkClick r:id="rId2"/>
              </a:rPr>
              <a:t>http://doi.org/10.1016/j.tranpol.2017.06.002</a:t>
            </a:r>
            <a:endParaRPr lang="en-US" sz="1400" b="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orbel" panose="020B0503020204020204" pitchFamily="34" charset="0"/>
              </a:rPr>
              <a:t>O’Donnell, C. J., </a:t>
            </a:r>
            <a:r>
              <a:rPr lang="en-US" sz="1400" b="0" dirty="0" err="1">
                <a:latin typeface="Corbel" panose="020B0503020204020204" pitchFamily="34" charset="0"/>
              </a:rPr>
              <a:t>Fallah-Fini</a:t>
            </a:r>
            <a:r>
              <a:rPr lang="en-US" sz="1400" b="0" dirty="0">
                <a:latin typeface="Corbel" panose="020B0503020204020204" pitchFamily="34" charset="0"/>
              </a:rPr>
              <a:t>, S., &amp; Triantis, K. (2017). Measuring and </a:t>
            </a:r>
            <a:r>
              <a:rPr lang="en-US" sz="1400" b="0" dirty="0" err="1">
                <a:latin typeface="Corbel" panose="020B0503020204020204" pitchFamily="34" charset="0"/>
              </a:rPr>
              <a:t>analysing</a:t>
            </a:r>
            <a:r>
              <a:rPr lang="en-US" sz="1400" b="0" dirty="0">
                <a:latin typeface="Corbel" panose="020B0503020204020204" pitchFamily="34" charset="0"/>
              </a:rPr>
              <a:t> productivity change in a </a:t>
            </a:r>
            <a:r>
              <a:rPr lang="en-US" sz="1400" b="0" dirty="0" err="1">
                <a:latin typeface="Corbel" panose="020B0503020204020204" pitchFamily="34" charset="0"/>
              </a:rPr>
              <a:t>metafrontier</a:t>
            </a:r>
            <a:r>
              <a:rPr lang="en-US" sz="1400" b="0" dirty="0">
                <a:latin typeface="Corbel" panose="020B0503020204020204" pitchFamily="34" charset="0"/>
              </a:rPr>
              <a:t> framework. </a:t>
            </a:r>
            <a:r>
              <a:rPr lang="en-US" sz="1400" b="0" i="1" dirty="0">
                <a:latin typeface="Corbel" panose="020B0503020204020204" pitchFamily="34" charset="0"/>
              </a:rPr>
              <a:t>Journal of Productivity Analysis</a:t>
            </a:r>
            <a:r>
              <a:rPr lang="en-US" sz="1400" b="0" dirty="0">
                <a:latin typeface="Corbel" panose="020B0503020204020204" pitchFamily="34" charset="0"/>
              </a:rPr>
              <a:t>, </a:t>
            </a:r>
            <a:r>
              <a:rPr lang="en-US" sz="1400" b="0" i="1" dirty="0">
                <a:latin typeface="Corbel" panose="020B0503020204020204" pitchFamily="34" charset="0"/>
              </a:rPr>
              <a:t>47</a:t>
            </a:r>
            <a:r>
              <a:rPr lang="en-US" sz="1400" b="0" dirty="0">
                <a:latin typeface="Corbel" panose="020B0503020204020204" pitchFamily="34" charset="0"/>
              </a:rPr>
              <a:t>(2), 117–128. </a:t>
            </a:r>
            <a:r>
              <a:rPr lang="en-US" sz="1400" b="0" dirty="0">
                <a:latin typeface="Corbel" panose="020B0503020204020204" pitchFamily="34" charset="0"/>
                <a:hlinkClick r:id="rId3"/>
              </a:rPr>
              <a:t>http://doi.org/10.1007/s11123-017-0494-6</a:t>
            </a:r>
            <a:endParaRPr lang="en-US" sz="1400" b="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orbel" panose="020B0503020204020204" pitchFamily="34" charset="0"/>
              </a:rPr>
              <a:t>Kalb, A. (2014). What Determines Local Governments’ Cost-efficiency? The Case of Road Maintenance. </a:t>
            </a:r>
            <a:r>
              <a:rPr lang="en-US" sz="1400" b="0" i="1" dirty="0">
                <a:latin typeface="Corbel" panose="020B0503020204020204" pitchFamily="34" charset="0"/>
              </a:rPr>
              <a:t>Regional Studies</a:t>
            </a:r>
            <a:r>
              <a:rPr lang="en-US" sz="1400" b="0" dirty="0">
                <a:latin typeface="Corbel" panose="020B0503020204020204" pitchFamily="34" charset="0"/>
              </a:rPr>
              <a:t>, </a:t>
            </a:r>
            <a:r>
              <a:rPr lang="en-US" sz="1400" b="0" i="1" dirty="0">
                <a:latin typeface="Corbel" panose="020B0503020204020204" pitchFamily="34" charset="0"/>
              </a:rPr>
              <a:t>48</a:t>
            </a:r>
            <a:r>
              <a:rPr lang="en-US" sz="1400" b="0" dirty="0">
                <a:latin typeface="Corbel" panose="020B0503020204020204" pitchFamily="34" charset="0"/>
              </a:rPr>
              <a:t>(9), 1483–1498. </a:t>
            </a:r>
            <a:r>
              <a:rPr lang="en-US" sz="1400" b="0" dirty="0">
                <a:latin typeface="Corbel" panose="020B0503020204020204" pitchFamily="34" charset="0"/>
                <a:hlinkClick r:id="rId4"/>
              </a:rPr>
              <a:t>http://doi.org/10.1080/00343404.2012.731044</a:t>
            </a:r>
            <a:endParaRPr lang="en-US" sz="1400" b="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err="1">
                <a:latin typeface="Corbel" panose="020B0503020204020204" pitchFamily="34" charset="0"/>
              </a:rPr>
              <a:t>Fritzsche</a:t>
            </a:r>
            <a:r>
              <a:rPr lang="en-US" sz="1400" b="0" dirty="0">
                <a:latin typeface="Corbel" panose="020B0503020204020204" pitchFamily="34" charset="0"/>
              </a:rPr>
              <a:t>, C. (2018). Analyzing the Efficiency of County Road Production - Evidence from Eastern German Counties. </a:t>
            </a:r>
            <a:r>
              <a:rPr lang="en-US" sz="1400" b="0" i="1" dirty="0">
                <a:latin typeface="Corbel" panose="020B0503020204020204" pitchFamily="34" charset="0"/>
              </a:rPr>
              <a:t>German Economic Review</a:t>
            </a:r>
            <a:r>
              <a:rPr lang="en-US" sz="1400" b="0" dirty="0">
                <a:latin typeface="Corbel" panose="020B0503020204020204" pitchFamily="34" charset="0"/>
              </a:rPr>
              <a:t>, 1–21. </a:t>
            </a:r>
            <a:r>
              <a:rPr lang="en-US" sz="1400" b="0" dirty="0">
                <a:latin typeface="Corbel" panose="020B0503020204020204" pitchFamily="34" charset="0"/>
                <a:hlinkClick r:id="rId5"/>
              </a:rPr>
              <a:t>http://doi.org/10.1111/geer.12170</a:t>
            </a:r>
            <a:endParaRPr lang="en-US" sz="1400" b="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orbel" panose="020B0503020204020204" pitchFamily="34" charset="0"/>
              </a:rPr>
              <a:t>Deller, S. C., &amp; Halstead, J. M. (1994). Efficiency in the Production of Rural Road Services: The Case of New England Towns. </a:t>
            </a:r>
            <a:r>
              <a:rPr lang="en-US" sz="1400" b="0" i="1" dirty="0">
                <a:latin typeface="Corbel" panose="020B0503020204020204" pitchFamily="34" charset="0"/>
              </a:rPr>
              <a:t>Land Economics</a:t>
            </a:r>
            <a:r>
              <a:rPr lang="en-US" sz="1400" b="0" dirty="0">
                <a:latin typeface="Corbel" panose="020B0503020204020204" pitchFamily="34" charset="0"/>
              </a:rPr>
              <a:t>, </a:t>
            </a:r>
            <a:r>
              <a:rPr lang="en-US" sz="1400" b="0" i="1" dirty="0">
                <a:latin typeface="Corbel" panose="020B0503020204020204" pitchFamily="34" charset="0"/>
              </a:rPr>
              <a:t>70</a:t>
            </a:r>
            <a:r>
              <a:rPr lang="en-US" sz="1400" b="0" dirty="0">
                <a:latin typeface="Corbel" panose="020B0503020204020204" pitchFamily="34" charset="0"/>
              </a:rPr>
              <a:t>(2), 247–259. </a:t>
            </a:r>
            <a:r>
              <a:rPr lang="en-US" sz="1400" b="0" dirty="0">
                <a:latin typeface="Corbel" panose="020B0503020204020204" pitchFamily="34" charset="0"/>
                <a:hlinkClick r:id="rId6"/>
              </a:rPr>
              <a:t>http://doi.org/10.2307/3146326</a:t>
            </a:r>
            <a:endParaRPr lang="en-US" sz="1400" b="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orbel" panose="020B0503020204020204" pitchFamily="34" charset="0"/>
              </a:rPr>
              <a:t>Deller, S. C., Chicoine, D. L., &amp; </a:t>
            </a:r>
            <a:r>
              <a:rPr lang="en-US" sz="1400" b="0" dirty="0" err="1">
                <a:latin typeface="Corbel" panose="020B0503020204020204" pitchFamily="34" charset="0"/>
              </a:rPr>
              <a:t>Walzer</a:t>
            </a:r>
            <a:r>
              <a:rPr lang="en-US" sz="1400" b="0" dirty="0">
                <a:latin typeface="Corbel" panose="020B0503020204020204" pitchFamily="34" charset="0"/>
              </a:rPr>
              <a:t>, N. (1988). Economies of Size and Scope in Rural Low-Volume Roads. </a:t>
            </a:r>
            <a:r>
              <a:rPr lang="en-US" sz="1400" b="0" i="1" dirty="0">
                <a:latin typeface="Corbel" panose="020B0503020204020204" pitchFamily="34" charset="0"/>
              </a:rPr>
              <a:t>The Review of Economics and Statistics</a:t>
            </a:r>
            <a:r>
              <a:rPr lang="en-US" sz="1400" b="0" dirty="0">
                <a:latin typeface="Corbel" panose="020B0503020204020204" pitchFamily="34" charset="0"/>
              </a:rPr>
              <a:t>, </a:t>
            </a:r>
            <a:r>
              <a:rPr lang="en-US" sz="1400" b="0" i="1" dirty="0">
                <a:latin typeface="Corbel" panose="020B0503020204020204" pitchFamily="34" charset="0"/>
              </a:rPr>
              <a:t>70</a:t>
            </a:r>
            <a:r>
              <a:rPr lang="en-US" sz="1400" b="0" dirty="0">
                <a:latin typeface="Corbel" panose="020B0503020204020204" pitchFamily="34" charset="0"/>
              </a:rPr>
              <a:t>(3), 459–465. http://doi.org/10.2307/1926784</a:t>
            </a:r>
            <a:endParaRPr lang="en-US" sz="1400" b="0" dirty="0"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0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A34510A-EBD0-4F8E-86B0-8DE329A4F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49EE448-CFEA-42AB-B195-6F8C11E7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268760"/>
            <a:ext cx="2054225" cy="933450"/>
          </a:xfrm>
          <a:prstGeom prst="homePlate">
            <a:avLst>
              <a:gd name="adj" fmla="val 17524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92075" rIns="92075" bIns="92075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000" indent="-1651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09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6000" indent="-50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nl-NL" sz="1400" b="1" dirty="0">
                <a:latin typeface="Corbel" panose="020B0503020204020204" pitchFamily="34" charset="0"/>
              </a:rPr>
              <a:t>1. Cost structure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E1D52F7-CF42-4CF1-B128-72FBD6DCE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705447"/>
            <a:ext cx="2054225" cy="933450"/>
          </a:xfrm>
          <a:prstGeom prst="homePlate">
            <a:avLst>
              <a:gd name="adj" fmla="val 17524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92075" rIns="92075" bIns="92075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000" indent="-1651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09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6000" indent="-50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nl-NL" sz="1400" b="1" dirty="0">
                <a:latin typeface="Corbel" panose="020B0503020204020204" pitchFamily="34" charset="0"/>
              </a:rPr>
              <a:t>2. Cost efficiency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2C0FFB4-8F62-4E8A-B528-8078C4F7C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581" y="1500645"/>
            <a:ext cx="6272667" cy="46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3F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2286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Heterogeneity and productivity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Economies of scale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5DB28B4-030F-4BB2-8ADB-7F6F0293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581" y="2832689"/>
            <a:ext cx="5805883" cy="67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3F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2286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>
                <a:latin typeface="Corbel" panose="020B0503020204020204" pitchFamily="34" charset="0"/>
              </a:rPr>
              <a:t>SFA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>
                <a:latin typeface="Corbel" panose="020B0503020204020204" pitchFamily="34" charset="0"/>
              </a:rPr>
              <a:t>Policy aim</a:t>
            </a:r>
            <a:r>
              <a:rPr lang="en-US" altLang="nl-NL" sz="1600">
                <a:latin typeface="Corbel" panose="020B0503020204020204" pitchFamily="34" charset="0"/>
              </a:rPr>
              <a:t>: illustrating </a:t>
            </a:r>
            <a:r>
              <a:rPr lang="en-US" altLang="nl-NL" sz="1600" dirty="0">
                <a:latin typeface="Corbel" panose="020B0503020204020204" pitchFamily="34" charset="0"/>
              </a:rPr>
              <a:t>the potential use of SFA as tool for benchmarking municipalities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8D321565-89CA-4456-8BEB-308BC6006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2581" y="2459384"/>
            <a:ext cx="6117072" cy="26561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2800">
              <a:latin typeface="Corbel" panose="020B0503020204020204" pitchFamily="34" charset="0"/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075885D-9D76-4861-B5C3-75B8E9F816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2581" y="3853823"/>
            <a:ext cx="6117072" cy="25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2800">
              <a:latin typeface="Corbel" panose="020B0503020204020204" pitchFamily="34" charset="0"/>
            </a:endParaRPr>
          </a:p>
        </p:txBody>
      </p:sp>
      <p:sp>
        <p:nvSpPr>
          <p:cNvPr id="11" name="Rechthoek 19">
            <a:extLst>
              <a:ext uri="{FF2B5EF4-FFF2-40B4-BE49-F238E27FC236}">
                <a16:creationId xmlns:a16="http://schemas.microsoft.com/office/drawing/2014/main" id="{DDFE790E-EA8A-4155-AA0A-FBFB1521987D}"/>
              </a:ext>
            </a:extLst>
          </p:cNvPr>
          <p:cNvSpPr/>
          <p:nvPr/>
        </p:nvSpPr>
        <p:spPr>
          <a:xfrm>
            <a:off x="395536" y="332656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Focus of this paper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DDF6D6CF-39CA-1142-87E1-D42080F59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7" y="4142134"/>
            <a:ext cx="2054225" cy="933450"/>
          </a:xfrm>
          <a:prstGeom prst="homePlate">
            <a:avLst>
              <a:gd name="adj" fmla="val 17524"/>
            </a:avLst>
          </a:prstGeom>
          <a:solidFill>
            <a:srgbClr val="F4B183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92075" rIns="92075" bIns="92075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000" indent="-1651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09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6000" indent="-50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nl-NL" sz="1400" b="1" dirty="0">
                <a:latin typeface="Corbel" panose="020B0503020204020204" pitchFamily="34" charset="0"/>
              </a:rPr>
              <a:t>3. Efficiency determinants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7B9D9441-ACBD-CD48-906E-82208BBFD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469" y="4490784"/>
            <a:ext cx="5805883" cy="46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3F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2286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>
                <a:latin typeface="Corbel" panose="020B0503020204020204" pitchFamily="34" charset="0"/>
              </a:rPr>
              <a:t>grant size, fly-paper effect, local taxpayer monitoring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>
                <a:latin typeface="Corbel" panose="020B0503020204020204" pitchFamily="34" charset="0"/>
              </a:rPr>
              <a:t>Qualitatively: maintenance strategies, outsourcing, tendering</a:t>
            </a:r>
          </a:p>
        </p:txBody>
      </p:sp>
    </p:spTree>
    <p:extLst>
      <p:ext uri="{BB962C8B-B14F-4D97-AF65-F5344CB8AC3E}">
        <p14:creationId xmlns:p14="http://schemas.microsoft.com/office/powerpoint/2010/main" val="7732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62928" y="1124744"/>
                <a:ext cx="8352928" cy="4686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nl-NL" sz="2000" dirty="0">
                  <a:latin typeface="Corbel" panose="020B0503020204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>
                  <a:latin typeface="Corbel" panose="020B0503020204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orbel" panose="020B0503020204020204" pitchFamily="34" charset="0"/>
                  </a:rPr>
                  <a:t>SFA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 err="1">
                    <a:latin typeface="Corbel" panose="020B0503020204020204" pitchFamily="34" charset="0"/>
                  </a:rPr>
                  <a:t>Translog</a:t>
                </a:r>
                <a:r>
                  <a:rPr lang="en-GB" sz="2000" dirty="0">
                    <a:latin typeface="Corbel" panose="020B0503020204020204" pitchFamily="34" charset="0"/>
                  </a:rPr>
                  <a:t> specification </a:t>
                </a:r>
              </a:p>
              <a:p>
                <a:endParaRPr lang="en-GB" sz="2000" dirty="0">
                  <a:latin typeface="Corbel" panose="020B0503020204020204" pitchFamily="34" charset="0"/>
                </a:endParaRPr>
              </a:p>
              <a:p>
                <a:r>
                  <a:rPr lang="en-GB" sz="2000" dirty="0">
                    <a:latin typeface="Corbel" panose="020B0503020204020204" pitchFamily="34" charset="0"/>
                  </a:rPr>
                  <a:t>Relation between z variables and cost is illustrated by comparing municipality cost to if they were to operate under average conditions: </a:t>
                </a:r>
              </a:p>
              <a:p>
                <a:endParaRPr lang="en-GB" sz="2000" dirty="0">
                  <a:latin typeface="Corbel" panose="020B0503020204020204" pitchFamily="34" charset="0"/>
                </a:endParaRPr>
              </a:p>
              <a:p>
                <a:endParaRPr lang="en-GB" sz="2000" dirty="0">
                  <a:latin typeface="Corbel" panose="020B0503020204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nl-NL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sz="2000" dirty="0">
                  <a:latin typeface="Corbel" panose="020B0503020204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>
                  <a:latin typeface="Corbel" panose="020B0503020204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>
                  <a:latin typeface="Corbel" panose="020B0503020204020204" pitchFamily="34" charset="0"/>
                </a:endParaRPr>
              </a:p>
              <a:p>
                <a:endParaRPr lang="en-GB" sz="2000" dirty="0">
                  <a:latin typeface="Corbel" panose="020B0503020204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28" y="1124744"/>
                <a:ext cx="8352928" cy="4686732"/>
              </a:xfrm>
              <a:prstGeom prst="rect">
                <a:avLst/>
              </a:prstGeom>
              <a:blipFill>
                <a:blip r:embed="rId3"/>
                <a:stretch>
                  <a:fillRect l="-760" r="-3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hoek 19"/>
          <p:cNvSpPr/>
          <p:nvPr/>
        </p:nvSpPr>
        <p:spPr>
          <a:xfrm>
            <a:off x="395536" y="332656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Methodology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2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2928" y="1124744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orbel" panose="020B0503020204020204" pitchFamily="34" charset="0"/>
              </a:rPr>
              <a:t>Cost</a:t>
            </a:r>
            <a:r>
              <a:rPr lang="en-GB" sz="2000" dirty="0">
                <a:latin typeface="Corbel" panose="020B0503020204020204" pitchFamily="34" charset="0"/>
              </a:rPr>
              <a:t>: Municipality cost between 2008-2014 (±390 municipalities)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orbel" panose="020B0503020204020204" pitchFamily="34" charset="0"/>
              </a:rPr>
              <a:t>Output</a:t>
            </a:r>
            <a:r>
              <a:rPr lang="en-GB" sz="2000" dirty="0">
                <a:latin typeface="Corbel" panose="020B0503020204020204" pitchFamily="34" charset="0"/>
              </a:rPr>
              <a:t>: road length (in km)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orbel" panose="020B0503020204020204" pitchFamily="34" charset="0"/>
              </a:rPr>
              <a:t>Environmental</a:t>
            </a:r>
            <a:r>
              <a:rPr lang="en-GB" sz="2000" dirty="0">
                <a:latin typeface="Corbel" panose="020B0503020204020204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soil quality: softer soil requires more maintenance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bank length: larger bank length requires more bridges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urbanization (complexity)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Road use (intensity)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orbel" panose="020B0503020204020204" pitchFamily="34" charset="0"/>
              </a:rPr>
              <a:t>Input prices</a:t>
            </a:r>
            <a:r>
              <a:rPr lang="en-GB" sz="2000" dirty="0">
                <a:latin typeface="Corbel" panose="020B0503020204020204" pitchFamily="34" charset="0"/>
              </a:rPr>
              <a:t>:  sector-specific price 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</p:txBody>
      </p:sp>
      <p:sp>
        <p:nvSpPr>
          <p:cNvPr id="4" name="Rechthoek 19"/>
          <p:cNvSpPr/>
          <p:nvPr/>
        </p:nvSpPr>
        <p:spPr>
          <a:xfrm>
            <a:off x="395536" y="332656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Included variables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67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01047"/>
            <a:ext cx="4860032" cy="38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112"/>
            <a:ext cx="4824536" cy="38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Road length and use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5B12D42-E82F-4A0A-B3A3-0455918B96EE}"/>
              </a:ext>
            </a:extLst>
          </p:cNvPr>
          <p:cNvSpPr txBox="1"/>
          <p:nvPr/>
        </p:nvSpPr>
        <p:spPr>
          <a:xfrm>
            <a:off x="0" y="1036340"/>
            <a:ext cx="385192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orbel" panose="020B0503020204020204" pitchFamily="34" charset="0"/>
              </a:rPr>
              <a:t>Road </a:t>
            </a:r>
            <a:r>
              <a:rPr lang="nl-NL" sz="2000" dirty="0" err="1">
                <a:latin typeface="Corbel" panose="020B0503020204020204" pitchFamily="34" charset="0"/>
              </a:rPr>
              <a:t>length</a:t>
            </a:r>
            <a:r>
              <a:rPr lang="nl-NL" sz="20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63DB3B-46B6-4DF4-B449-1EDF517CDBF1}"/>
              </a:ext>
            </a:extLst>
          </p:cNvPr>
          <p:cNvSpPr txBox="1"/>
          <p:nvPr/>
        </p:nvSpPr>
        <p:spPr>
          <a:xfrm>
            <a:off x="4248472" y="1049112"/>
            <a:ext cx="486003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2000" dirty="0" err="1">
                <a:latin typeface="Corbel" panose="020B0503020204020204" pitchFamily="34" charset="0"/>
              </a:rPr>
              <a:t>Inhabitants</a:t>
            </a:r>
            <a:r>
              <a:rPr lang="nl-NL" sz="2000" dirty="0">
                <a:latin typeface="Corbel" panose="020B0503020204020204" pitchFamily="34" charset="0"/>
              </a:rPr>
              <a:t> per km </a:t>
            </a:r>
            <a:r>
              <a:rPr lang="nl-NL" sz="2000" dirty="0" err="1">
                <a:latin typeface="Corbel" panose="020B0503020204020204" pitchFamily="34" charset="0"/>
              </a:rPr>
              <a:t>road</a:t>
            </a:r>
            <a:r>
              <a:rPr lang="nl-NL" sz="2000" dirty="0"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040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85466E2-7281-4BEC-BC68-4D29DC53F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A943534-4BE1-452E-9561-A19088330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600744" cy="32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79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5792</TotalTime>
  <Words>699</Words>
  <Application>Microsoft Macintosh PowerPoint</Application>
  <PresentationFormat>Diavoorstelling (4:3)</PresentationFormat>
  <Paragraphs>146</Paragraphs>
  <Slides>17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Arial</vt:lpstr>
      <vt:lpstr>Cambria</vt:lpstr>
      <vt:lpstr>Cambria Math</vt:lpstr>
      <vt:lpstr>Corbel</vt:lpstr>
      <vt:lpstr>Tahoma</vt:lpstr>
      <vt:lpstr>Times</vt:lpstr>
      <vt:lpstr>Times New Roman</vt:lpstr>
      <vt:lpstr>Wingdings</vt:lpstr>
      <vt:lpstr>Default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Bikker Euro RSCG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Bikker Euro RSCG</dc:creator>
  <cp:lastModifiedBy>Thomas Niaounakis</cp:lastModifiedBy>
  <cp:revision>513</cp:revision>
  <cp:lastPrinted>2016-01-28T11:39:26Z</cp:lastPrinted>
  <dcterms:created xsi:type="dcterms:W3CDTF">2003-10-16T11:42:10Z</dcterms:created>
  <dcterms:modified xsi:type="dcterms:W3CDTF">2018-09-07T08:09:28Z</dcterms:modified>
</cp:coreProperties>
</file>