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48" r:id="rId1"/>
  </p:sldMasterIdLst>
  <p:notesMasterIdLst>
    <p:notesMasterId r:id="rId28"/>
  </p:notesMasterIdLst>
  <p:handoutMasterIdLst>
    <p:handoutMasterId r:id="rId29"/>
  </p:handoutMasterIdLst>
  <p:sldIdLst>
    <p:sldId id="259" r:id="rId2"/>
    <p:sldId id="398" r:id="rId3"/>
    <p:sldId id="399" r:id="rId4"/>
    <p:sldId id="380" r:id="rId5"/>
    <p:sldId id="393" r:id="rId6"/>
    <p:sldId id="381" r:id="rId7"/>
    <p:sldId id="383" r:id="rId8"/>
    <p:sldId id="363" r:id="rId9"/>
    <p:sldId id="396" r:id="rId10"/>
    <p:sldId id="384" r:id="rId11"/>
    <p:sldId id="373" r:id="rId12"/>
    <p:sldId id="385" r:id="rId13"/>
    <p:sldId id="382" r:id="rId14"/>
    <p:sldId id="397" r:id="rId15"/>
    <p:sldId id="386" r:id="rId16"/>
    <p:sldId id="388" r:id="rId17"/>
    <p:sldId id="387" r:id="rId18"/>
    <p:sldId id="390" r:id="rId19"/>
    <p:sldId id="394" r:id="rId20"/>
    <p:sldId id="391" r:id="rId21"/>
    <p:sldId id="378" r:id="rId22"/>
    <p:sldId id="401" r:id="rId23"/>
    <p:sldId id="400" r:id="rId24"/>
    <p:sldId id="370" r:id="rId25"/>
    <p:sldId id="392" r:id="rId26"/>
    <p:sldId id="389" r:id="rId27"/>
  </p:sldIdLst>
  <p:sldSz cx="9144000" cy="6858000" type="screen4x3"/>
  <p:notesSz cx="9926638" cy="6797675"/>
  <p:defaultTextStyle>
    <a:defPPr>
      <a:defRPr lang="en-US"/>
    </a:defPPr>
    <a:lvl1pPr algn="l" rtl="0" eaLnBrk="0" fontAlgn="base" hangingPunct="0">
      <a:spcBef>
        <a:spcPct val="0"/>
      </a:spcBef>
      <a:spcAft>
        <a:spcPct val="0"/>
      </a:spcAft>
      <a:defRPr sz="2400" kern="1200">
        <a:solidFill>
          <a:schemeClr val="tx1"/>
        </a:solidFill>
        <a:latin typeface="Tahoma" charset="0"/>
        <a:ea typeface="+mn-ea"/>
        <a:cs typeface="+mn-cs"/>
      </a:defRPr>
    </a:lvl1pPr>
    <a:lvl2pPr marL="457200" algn="l" rtl="0" eaLnBrk="0" fontAlgn="base" hangingPunct="0">
      <a:spcBef>
        <a:spcPct val="0"/>
      </a:spcBef>
      <a:spcAft>
        <a:spcPct val="0"/>
      </a:spcAft>
      <a:defRPr sz="2400" kern="1200">
        <a:solidFill>
          <a:schemeClr val="tx1"/>
        </a:solidFill>
        <a:latin typeface="Tahoma" charset="0"/>
        <a:ea typeface="+mn-ea"/>
        <a:cs typeface="+mn-cs"/>
      </a:defRPr>
    </a:lvl2pPr>
    <a:lvl3pPr marL="914400" algn="l" rtl="0" eaLnBrk="0" fontAlgn="base" hangingPunct="0">
      <a:spcBef>
        <a:spcPct val="0"/>
      </a:spcBef>
      <a:spcAft>
        <a:spcPct val="0"/>
      </a:spcAft>
      <a:defRPr sz="2400" kern="1200">
        <a:solidFill>
          <a:schemeClr val="tx1"/>
        </a:solidFill>
        <a:latin typeface="Tahoma" charset="0"/>
        <a:ea typeface="+mn-ea"/>
        <a:cs typeface="+mn-cs"/>
      </a:defRPr>
    </a:lvl3pPr>
    <a:lvl4pPr marL="1371600" algn="l" rtl="0" eaLnBrk="0" fontAlgn="base" hangingPunct="0">
      <a:spcBef>
        <a:spcPct val="0"/>
      </a:spcBef>
      <a:spcAft>
        <a:spcPct val="0"/>
      </a:spcAft>
      <a:defRPr sz="2400" kern="1200">
        <a:solidFill>
          <a:schemeClr val="tx1"/>
        </a:solidFill>
        <a:latin typeface="Tahoma" charset="0"/>
        <a:ea typeface="+mn-ea"/>
        <a:cs typeface="+mn-cs"/>
      </a:defRPr>
    </a:lvl4pPr>
    <a:lvl5pPr marL="1828800" algn="l" rtl="0" eaLnBrk="0" fontAlgn="base" hangingPunct="0">
      <a:spcBef>
        <a:spcPct val="0"/>
      </a:spcBef>
      <a:spcAft>
        <a:spcPct val="0"/>
      </a:spcAft>
      <a:defRPr sz="2400" kern="1200">
        <a:solidFill>
          <a:schemeClr val="tx1"/>
        </a:solidFill>
        <a:latin typeface="Tahoma" charset="0"/>
        <a:ea typeface="+mn-ea"/>
        <a:cs typeface="+mn-cs"/>
      </a:defRPr>
    </a:lvl5pPr>
    <a:lvl6pPr marL="2286000" algn="l" defTabSz="914400" rtl="0" eaLnBrk="1" latinLnBrk="0" hangingPunct="1">
      <a:defRPr sz="2400" kern="1200">
        <a:solidFill>
          <a:schemeClr val="tx1"/>
        </a:solidFill>
        <a:latin typeface="Tahoma" charset="0"/>
        <a:ea typeface="+mn-ea"/>
        <a:cs typeface="+mn-cs"/>
      </a:defRPr>
    </a:lvl6pPr>
    <a:lvl7pPr marL="2743200" algn="l" defTabSz="914400" rtl="0" eaLnBrk="1" latinLnBrk="0" hangingPunct="1">
      <a:defRPr sz="2400" kern="1200">
        <a:solidFill>
          <a:schemeClr val="tx1"/>
        </a:solidFill>
        <a:latin typeface="Tahoma" charset="0"/>
        <a:ea typeface="+mn-ea"/>
        <a:cs typeface="+mn-cs"/>
      </a:defRPr>
    </a:lvl7pPr>
    <a:lvl8pPr marL="3200400" algn="l" defTabSz="914400" rtl="0" eaLnBrk="1" latinLnBrk="0" hangingPunct="1">
      <a:defRPr sz="2400" kern="1200">
        <a:solidFill>
          <a:schemeClr val="tx1"/>
        </a:solidFill>
        <a:latin typeface="Tahoma" charset="0"/>
        <a:ea typeface="+mn-ea"/>
        <a:cs typeface="+mn-cs"/>
      </a:defRPr>
    </a:lvl8pPr>
    <a:lvl9pPr marL="3657600" algn="l" defTabSz="914400" rtl="0" eaLnBrk="1" latinLnBrk="0" hangingPunct="1">
      <a:defRPr sz="24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 Blank - TBM" initials="JB-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9BC4E5"/>
    <a:srgbClr val="FFFF66"/>
    <a:srgbClr val="C3DBEF"/>
    <a:srgbClr val="404040"/>
    <a:srgbClr val="A6A6A6"/>
    <a:srgbClr val="A8D08D"/>
    <a:srgbClr val="F4B183"/>
    <a:srgbClr val="B2ECBD"/>
    <a:srgbClr val="B67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8" autoAdjust="0"/>
    <p:restoredTop sz="95581" autoAdjust="0"/>
  </p:normalViewPr>
  <p:slideViewPr>
    <p:cSldViewPr>
      <p:cViewPr varScale="1">
        <p:scale>
          <a:sx n="106" d="100"/>
          <a:sy n="106" d="100"/>
        </p:scale>
        <p:origin x="56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2" d="100"/>
          <a:sy n="92" d="100"/>
        </p:scale>
        <p:origin x="375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0"/>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a:defRPr>
            </a:lvl1pPr>
          </a:lstStyle>
          <a:p>
            <a:endParaRPr lang="nl-NL"/>
          </a:p>
        </p:txBody>
      </p:sp>
      <p:sp>
        <p:nvSpPr>
          <p:cNvPr id="31747" name="Rectangle 3"/>
          <p:cNvSpPr>
            <a:spLocks noGrp="1" noChangeArrowheads="1"/>
          </p:cNvSpPr>
          <p:nvPr>
            <p:ph type="dt" sz="quarter" idx="1"/>
          </p:nvPr>
        </p:nvSpPr>
        <p:spPr bwMode="auto">
          <a:xfrm>
            <a:off x="5625097" y="0"/>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a:defRPr>
            </a:lvl1pPr>
          </a:lstStyle>
          <a:p>
            <a:endParaRPr lang="nl-NL"/>
          </a:p>
        </p:txBody>
      </p:sp>
      <p:sp>
        <p:nvSpPr>
          <p:cNvPr id="31748" name="Rectangle 4"/>
          <p:cNvSpPr>
            <a:spLocks noGrp="1" noChangeArrowheads="1"/>
          </p:cNvSpPr>
          <p:nvPr>
            <p:ph type="ftr" sz="quarter" idx="2"/>
          </p:nvPr>
        </p:nvSpPr>
        <p:spPr bwMode="auto">
          <a:xfrm>
            <a:off x="1" y="6457792"/>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a:defRPr>
            </a:lvl1pPr>
          </a:lstStyle>
          <a:p>
            <a:endParaRPr lang="nl-NL"/>
          </a:p>
        </p:txBody>
      </p:sp>
      <p:sp>
        <p:nvSpPr>
          <p:cNvPr id="31749" name="Rectangle 5"/>
          <p:cNvSpPr>
            <a:spLocks noGrp="1" noChangeArrowheads="1"/>
          </p:cNvSpPr>
          <p:nvPr>
            <p:ph type="sldNum" sz="quarter" idx="3"/>
          </p:nvPr>
        </p:nvSpPr>
        <p:spPr bwMode="auto">
          <a:xfrm>
            <a:off x="5625097" y="6457792"/>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a:defRPr>
            </a:lvl1pPr>
          </a:lstStyle>
          <a:p>
            <a:fld id="{AE90C053-4458-45D9-98A0-572BB0E8093E}" type="slidenum">
              <a:rPr lang="nl-NL"/>
              <a:pPr/>
              <a:t>‹nr.›</a:t>
            </a:fld>
            <a:endParaRPr lang="nl-NL"/>
          </a:p>
        </p:txBody>
      </p:sp>
    </p:spTree>
    <p:extLst>
      <p:ext uri="{BB962C8B-B14F-4D97-AF65-F5344CB8AC3E}">
        <p14:creationId xmlns:p14="http://schemas.microsoft.com/office/powerpoint/2010/main" val="2739986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0"/>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a:defRPr>
            </a:lvl1pPr>
          </a:lstStyle>
          <a:p>
            <a:endParaRPr lang="en-US"/>
          </a:p>
        </p:txBody>
      </p:sp>
      <p:sp>
        <p:nvSpPr>
          <p:cNvPr id="16387" name="Rectangle 3"/>
          <p:cNvSpPr>
            <a:spLocks noGrp="1" noChangeArrowheads="1"/>
          </p:cNvSpPr>
          <p:nvPr>
            <p:ph type="dt" idx="1"/>
          </p:nvPr>
        </p:nvSpPr>
        <p:spPr bwMode="auto">
          <a:xfrm>
            <a:off x="5625097" y="0"/>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a:defRPr>
            </a:lvl1pPr>
          </a:lstStyle>
          <a:p>
            <a:endParaRPr lang="en-US"/>
          </a:p>
        </p:txBody>
      </p:sp>
      <p:sp>
        <p:nvSpPr>
          <p:cNvPr id="16388"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1323554" y="3228896"/>
            <a:ext cx="7279535" cy="305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0" name="Rectangle 6"/>
          <p:cNvSpPr>
            <a:spLocks noGrp="1" noChangeArrowheads="1"/>
          </p:cNvSpPr>
          <p:nvPr>
            <p:ph type="ftr" sz="quarter" idx="4"/>
          </p:nvPr>
        </p:nvSpPr>
        <p:spPr bwMode="auto">
          <a:xfrm>
            <a:off x="1" y="6457792"/>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a:defRPr>
            </a:lvl1pPr>
          </a:lstStyle>
          <a:p>
            <a:endParaRPr lang="en-US"/>
          </a:p>
        </p:txBody>
      </p:sp>
      <p:sp>
        <p:nvSpPr>
          <p:cNvPr id="16391" name="Rectangle 7"/>
          <p:cNvSpPr>
            <a:spLocks noGrp="1" noChangeArrowheads="1"/>
          </p:cNvSpPr>
          <p:nvPr>
            <p:ph type="sldNum" sz="quarter" idx="5"/>
          </p:nvPr>
        </p:nvSpPr>
        <p:spPr bwMode="auto">
          <a:xfrm>
            <a:off x="5625097" y="6457792"/>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a:defRPr>
            </a:lvl1pPr>
          </a:lstStyle>
          <a:p>
            <a:fld id="{C2C8CD11-CF31-49F2-B8DE-5497F5617B1E}" type="slidenum">
              <a:rPr lang="en-US"/>
              <a:pPr/>
              <a:t>‹nr.›</a:t>
            </a:fld>
            <a:endParaRPr lang="en-US"/>
          </a:p>
        </p:txBody>
      </p:sp>
    </p:spTree>
    <p:extLst>
      <p:ext uri="{BB962C8B-B14F-4D97-AF65-F5344CB8AC3E}">
        <p14:creationId xmlns:p14="http://schemas.microsoft.com/office/powerpoint/2010/main" val="17859643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a:ea typeface="+mn-ea"/>
        <a:cs typeface="+mn-cs"/>
      </a:defRPr>
    </a:lvl1pPr>
    <a:lvl2pPr marL="457200" algn="l" rtl="0" fontAlgn="base">
      <a:spcBef>
        <a:spcPct val="30000"/>
      </a:spcBef>
      <a:spcAft>
        <a:spcPct val="0"/>
      </a:spcAft>
      <a:defRPr sz="1200" kern="1200">
        <a:solidFill>
          <a:schemeClr val="tx1"/>
        </a:solidFill>
        <a:latin typeface="Times"/>
        <a:ea typeface="+mn-ea"/>
        <a:cs typeface="+mn-cs"/>
      </a:defRPr>
    </a:lvl2pPr>
    <a:lvl3pPr marL="914400" algn="l" rtl="0" fontAlgn="base">
      <a:spcBef>
        <a:spcPct val="30000"/>
      </a:spcBef>
      <a:spcAft>
        <a:spcPct val="0"/>
      </a:spcAft>
      <a:defRPr sz="1200" kern="1200">
        <a:solidFill>
          <a:schemeClr val="tx1"/>
        </a:solidFill>
        <a:latin typeface="Times"/>
        <a:ea typeface="+mn-ea"/>
        <a:cs typeface="+mn-cs"/>
      </a:defRPr>
    </a:lvl3pPr>
    <a:lvl4pPr marL="1371600" algn="l" rtl="0" fontAlgn="base">
      <a:spcBef>
        <a:spcPct val="30000"/>
      </a:spcBef>
      <a:spcAft>
        <a:spcPct val="0"/>
      </a:spcAft>
      <a:defRPr sz="1200" kern="1200">
        <a:solidFill>
          <a:schemeClr val="tx1"/>
        </a:solidFill>
        <a:latin typeface="Times"/>
        <a:ea typeface="+mn-ea"/>
        <a:cs typeface="+mn-cs"/>
      </a:defRPr>
    </a:lvl4pPr>
    <a:lvl5pPr marL="1828800" algn="l" rtl="0" fontAlgn="base">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nl-NL" dirty="0"/>
          </a:p>
        </p:txBody>
      </p:sp>
    </p:spTree>
    <p:extLst>
      <p:ext uri="{BB962C8B-B14F-4D97-AF65-F5344CB8AC3E}">
        <p14:creationId xmlns:p14="http://schemas.microsoft.com/office/powerpoint/2010/main" val="4138551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2C8CD11-CF31-49F2-B8DE-5497F5617B1E}" type="slidenum">
              <a:rPr lang="en-US" smtClean="0"/>
              <a:pPr/>
              <a:t>24</a:t>
            </a:fld>
            <a:endParaRPr lang="en-US"/>
          </a:p>
        </p:txBody>
      </p:sp>
    </p:spTree>
    <p:extLst>
      <p:ext uri="{BB962C8B-B14F-4D97-AF65-F5344CB8AC3E}">
        <p14:creationId xmlns:p14="http://schemas.microsoft.com/office/powerpoint/2010/main" val="3168163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2C8CD11-CF31-49F2-B8DE-5497F5617B1E}" type="slidenum">
              <a:rPr lang="en-US" smtClean="0"/>
              <a:pPr/>
              <a:t>26</a:t>
            </a:fld>
            <a:endParaRPr lang="en-US"/>
          </a:p>
        </p:txBody>
      </p:sp>
    </p:spTree>
    <p:extLst>
      <p:ext uri="{BB962C8B-B14F-4D97-AF65-F5344CB8AC3E}">
        <p14:creationId xmlns:p14="http://schemas.microsoft.com/office/powerpoint/2010/main" val="1232381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2C8CD11-CF31-49F2-B8DE-5497F5617B1E}" type="slidenum">
              <a:rPr lang="en-US" smtClean="0"/>
              <a:pPr/>
              <a:t>8</a:t>
            </a:fld>
            <a:endParaRPr lang="en-US"/>
          </a:p>
        </p:txBody>
      </p:sp>
    </p:spTree>
    <p:extLst>
      <p:ext uri="{BB962C8B-B14F-4D97-AF65-F5344CB8AC3E}">
        <p14:creationId xmlns:p14="http://schemas.microsoft.com/office/powerpoint/2010/main" val="2248838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2C8CD11-CF31-49F2-B8DE-5497F5617B1E}" type="slidenum">
              <a:rPr lang="en-US" smtClean="0"/>
              <a:pPr/>
              <a:t>11</a:t>
            </a:fld>
            <a:endParaRPr lang="en-US"/>
          </a:p>
        </p:txBody>
      </p:sp>
    </p:spTree>
    <p:extLst>
      <p:ext uri="{BB962C8B-B14F-4D97-AF65-F5344CB8AC3E}">
        <p14:creationId xmlns:p14="http://schemas.microsoft.com/office/powerpoint/2010/main" val="392943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2C8CD11-CF31-49F2-B8DE-5497F5617B1E}" type="slidenum">
              <a:rPr lang="en-US" smtClean="0"/>
              <a:pPr/>
              <a:t>13</a:t>
            </a:fld>
            <a:endParaRPr lang="en-US"/>
          </a:p>
        </p:txBody>
      </p:sp>
    </p:spTree>
    <p:extLst>
      <p:ext uri="{BB962C8B-B14F-4D97-AF65-F5344CB8AC3E}">
        <p14:creationId xmlns:p14="http://schemas.microsoft.com/office/powerpoint/2010/main" val="1143983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2C8CD11-CF31-49F2-B8DE-5497F5617B1E}" type="slidenum">
              <a:rPr lang="en-US" smtClean="0"/>
              <a:pPr/>
              <a:t>14</a:t>
            </a:fld>
            <a:endParaRPr lang="en-US"/>
          </a:p>
        </p:txBody>
      </p:sp>
    </p:spTree>
    <p:extLst>
      <p:ext uri="{BB962C8B-B14F-4D97-AF65-F5344CB8AC3E}">
        <p14:creationId xmlns:p14="http://schemas.microsoft.com/office/powerpoint/2010/main" val="529797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2C8CD11-CF31-49F2-B8DE-5497F5617B1E}" type="slidenum">
              <a:rPr lang="en-US" smtClean="0"/>
              <a:pPr/>
              <a:t>15</a:t>
            </a:fld>
            <a:endParaRPr lang="en-US"/>
          </a:p>
        </p:txBody>
      </p:sp>
    </p:spTree>
    <p:extLst>
      <p:ext uri="{BB962C8B-B14F-4D97-AF65-F5344CB8AC3E}">
        <p14:creationId xmlns:p14="http://schemas.microsoft.com/office/powerpoint/2010/main" val="3038903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2C8CD11-CF31-49F2-B8DE-5497F5617B1E}" type="slidenum">
              <a:rPr lang="en-US" smtClean="0"/>
              <a:pPr/>
              <a:t>17</a:t>
            </a:fld>
            <a:endParaRPr lang="en-US"/>
          </a:p>
        </p:txBody>
      </p:sp>
    </p:spTree>
    <p:extLst>
      <p:ext uri="{BB962C8B-B14F-4D97-AF65-F5344CB8AC3E}">
        <p14:creationId xmlns:p14="http://schemas.microsoft.com/office/powerpoint/2010/main" val="2625510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2C8CD11-CF31-49F2-B8DE-5497F5617B1E}" type="slidenum">
              <a:rPr lang="en-US" smtClean="0"/>
              <a:pPr/>
              <a:t>18</a:t>
            </a:fld>
            <a:endParaRPr lang="en-US"/>
          </a:p>
        </p:txBody>
      </p:sp>
    </p:spTree>
    <p:extLst>
      <p:ext uri="{BB962C8B-B14F-4D97-AF65-F5344CB8AC3E}">
        <p14:creationId xmlns:p14="http://schemas.microsoft.com/office/powerpoint/2010/main" val="2499045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2C8CD11-CF31-49F2-B8DE-5497F5617B1E}" type="slidenum">
              <a:rPr lang="en-US" smtClean="0"/>
              <a:pPr/>
              <a:t>21</a:t>
            </a:fld>
            <a:endParaRPr lang="en-US"/>
          </a:p>
        </p:txBody>
      </p:sp>
    </p:spTree>
    <p:extLst>
      <p:ext uri="{BB962C8B-B14F-4D97-AF65-F5344CB8AC3E}">
        <p14:creationId xmlns:p14="http://schemas.microsoft.com/office/powerpoint/2010/main" val="2966547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63"/>
          <p:cNvSpPr>
            <a:spLocks noGrp="1" noChangeArrowheads="1"/>
          </p:cNvSpPr>
          <p:nvPr>
            <p:ph type="sldNum" sz="quarter" idx="4"/>
          </p:nvPr>
        </p:nvSpPr>
        <p:spPr>
          <a:xfrm>
            <a:off x="7164288" y="5594863"/>
            <a:ext cx="1905000" cy="228600"/>
          </a:xfrm>
          <a:prstGeom prst="rect">
            <a:avLst/>
          </a:prstGeom>
        </p:spPr>
        <p:txBody>
          <a:bodyPr/>
          <a:lstStyle>
            <a:lvl1pPr>
              <a:defRPr sz="1400"/>
            </a:lvl1pPr>
          </a:lstStyle>
          <a:p>
            <a:fld id="{116DD048-F10D-4843-BFFC-56611981F43F}" type="slidenum">
              <a:rPr lang="en-US" smtClean="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r="-9162"/>
          </a:stretch>
        </a:blipFill>
        <a:effectLst/>
      </p:bgPr>
    </p:bg>
    <p:spTree>
      <p:nvGrpSpPr>
        <p:cNvPr id="1" name=""/>
        <p:cNvGrpSpPr/>
        <p:nvPr/>
      </p:nvGrpSpPr>
      <p:grpSpPr>
        <a:xfrm>
          <a:off x="0" y="0"/>
          <a:ext cx="0" cy="0"/>
          <a:chOff x="0" y="0"/>
          <a:chExt cx="0" cy="0"/>
        </a:xfrm>
      </p:grpSpPr>
      <p:sp>
        <p:nvSpPr>
          <p:cNvPr id="15" name="Rectangle 60"/>
          <p:cNvSpPr>
            <a:spLocks noChangeArrowheads="1"/>
          </p:cNvSpPr>
          <p:nvPr userDrawn="1"/>
        </p:nvSpPr>
        <p:spPr bwMode="auto">
          <a:xfrm>
            <a:off x="-10800" y="5886450"/>
            <a:ext cx="9154800" cy="971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NL" dirty="0"/>
              <a:t>    </a:t>
            </a:r>
            <a:r>
              <a:rPr lang="nl-NL" b="1" dirty="0">
                <a:solidFill>
                  <a:srgbClr val="0099CC"/>
                </a:solidFill>
                <a:latin typeface="Corbel" panose="020B0503020204020204" pitchFamily="34" charset="0"/>
              </a:rPr>
              <a:t>IPSE Studies</a:t>
            </a:r>
            <a:endParaRPr lang="nl-NL" dirty="0">
              <a:latin typeface="Corbel" panose="020B0503020204020204" pitchFamily="34" charset="0"/>
            </a:endParaRPr>
          </a:p>
        </p:txBody>
      </p:sp>
      <p:sp>
        <p:nvSpPr>
          <p:cNvPr id="16" name="Rectangle 62"/>
          <p:cNvSpPr>
            <a:spLocks noChangeArrowheads="1"/>
          </p:cNvSpPr>
          <p:nvPr userDrawn="1"/>
        </p:nvSpPr>
        <p:spPr bwMode="ltGray">
          <a:xfrm>
            <a:off x="5400" y="5594863"/>
            <a:ext cx="9144000" cy="287336"/>
          </a:xfrm>
          <a:prstGeom prst="rect">
            <a:avLst/>
          </a:prstGeom>
          <a:solidFill>
            <a:srgbClr val="0099CC"/>
          </a:solidFill>
          <a:ln w="9525">
            <a:solidFill>
              <a:srgbClr val="00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solidFill>
                <a:srgbClr val="808080"/>
              </a:solidFill>
              <a:latin typeface="Times"/>
            </a:endParaRPr>
          </a:p>
        </p:txBody>
      </p:sp>
      <p:sp>
        <p:nvSpPr>
          <p:cNvPr id="17" name="Rectangle 63"/>
          <p:cNvSpPr>
            <a:spLocks noGrp="1" noChangeArrowheads="1"/>
          </p:cNvSpPr>
          <p:nvPr>
            <p:ph type="sldNum" sz="quarter" idx="4"/>
          </p:nvPr>
        </p:nvSpPr>
        <p:spPr>
          <a:xfrm>
            <a:off x="7164288" y="5594863"/>
            <a:ext cx="1905000" cy="228600"/>
          </a:xfrm>
          <a:prstGeom prst="rect">
            <a:avLst/>
          </a:prstGeom>
        </p:spPr>
        <p:txBody>
          <a:bodyPr/>
          <a:lstStyle>
            <a:lvl1pPr>
              <a:defRPr sz="1400"/>
            </a:lvl1pPr>
          </a:lstStyle>
          <a:p>
            <a:fld id="{116DD048-F10D-4843-BFFC-56611981F43F}"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rtl="0" fontAlgn="base">
        <a:spcBef>
          <a:spcPct val="0"/>
        </a:spcBef>
        <a:spcAft>
          <a:spcPct val="0"/>
        </a:spcAft>
        <a:defRPr sz="3200" b="1">
          <a:solidFill>
            <a:srgbClr val="0099CC"/>
          </a:solidFill>
          <a:latin typeface="+mj-lt"/>
          <a:ea typeface="+mj-ea"/>
          <a:cs typeface="+mj-cs"/>
        </a:defRPr>
      </a:lvl1pPr>
      <a:lvl2pPr algn="l" rtl="0" fontAlgn="base">
        <a:spcBef>
          <a:spcPct val="0"/>
        </a:spcBef>
        <a:spcAft>
          <a:spcPct val="0"/>
        </a:spcAft>
        <a:defRPr sz="3200" b="1">
          <a:solidFill>
            <a:srgbClr val="0099CC"/>
          </a:solidFill>
          <a:latin typeface="Tahoma" charset="0"/>
        </a:defRPr>
      </a:lvl2pPr>
      <a:lvl3pPr algn="l" rtl="0" fontAlgn="base">
        <a:spcBef>
          <a:spcPct val="0"/>
        </a:spcBef>
        <a:spcAft>
          <a:spcPct val="0"/>
        </a:spcAft>
        <a:defRPr sz="3200" b="1">
          <a:solidFill>
            <a:srgbClr val="0099CC"/>
          </a:solidFill>
          <a:latin typeface="Tahoma" charset="0"/>
        </a:defRPr>
      </a:lvl3pPr>
      <a:lvl4pPr algn="l" rtl="0" fontAlgn="base">
        <a:spcBef>
          <a:spcPct val="0"/>
        </a:spcBef>
        <a:spcAft>
          <a:spcPct val="0"/>
        </a:spcAft>
        <a:defRPr sz="3200" b="1">
          <a:solidFill>
            <a:srgbClr val="0099CC"/>
          </a:solidFill>
          <a:latin typeface="Tahoma" charset="0"/>
        </a:defRPr>
      </a:lvl4pPr>
      <a:lvl5pPr algn="l" rtl="0" fontAlgn="base">
        <a:spcBef>
          <a:spcPct val="0"/>
        </a:spcBef>
        <a:spcAft>
          <a:spcPct val="0"/>
        </a:spcAft>
        <a:defRPr sz="3200" b="1">
          <a:solidFill>
            <a:srgbClr val="0099CC"/>
          </a:solidFill>
          <a:latin typeface="Tahoma" charset="0"/>
        </a:defRPr>
      </a:lvl5pPr>
      <a:lvl6pPr marL="457200" algn="l" rtl="0" fontAlgn="base">
        <a:spcBef>
          <a:spcPct val="0"/>
        </a:spcBef>
        <a:spcAft>
          <a:spcPct val="0"/>
        </a:spcAft>
        <a:defRPr sz="3200" b="1">
          <a:solidFill>
            <a:srgbClr val="0099CC"/>
          </a:solidFill>
          <a:latin typeface="Tahoma" charset="0"/>
        </a:defRPr>
      </a:lvl6pPr>
      <a:lvl7pPr marL="914400" algn="l" rtl="0" fontAlgn="base">
        <a:spcBef>
          <a:spcPct val="0"/>
        </a:spcBef>
        <a:spcAft>
          <a:spcPct val="0"/>
        </a:spcAft>
        <a:defRPr sz="3200" b="1">
          <a:solidFill>
            <a:srgbClr val="0099CC"/>
          </a:solidFill>
          <a:latin typeface="Tahoma" charset="0"/>
        </a:defRPr>
      </a:lvl7pPr>
      <a:lvl8pPr marL="1371600" algn="l" rtl="0" fontAlgn="base">
        <a:spcBef>
          <a:spcPct val="0"/>
        </a:spcBef>
        <a:spcAft>
          <a:spcPct val="0"/>
        </a:spcAft>
        <a:defRPr sz="3200" b="1">
          <a:solidFill>
            <a:srgbClr val="0099CC"/>
          </a:solidFill>
          <a:latin typeface="Tahoma" charset="0"/>
        </a:defRPr>
      </a:lvl8pPr>
      <a:lvl9pPr marL="1828800" algn="l" rtl="0" fontAlgn="base">
        <a:spcBef>
          <a:spcPct val="0"/>
        </a:spcBef>
        <a:spcAft>
          <a:spcPct val="0"/>
        </a:spcAft>
        <a:defRPr sz="3200" b="1">
          <a:solidFill>
            <a:srgbClr val="0099CC"/>
          </a:solidFill>
          <a:latin typeface="Tahoma" charset="0"/>
        </a:defRPr>
      </a:lvl9pPr>
    </p:titleStyle>
    <p:bodyStyle>
      <a:lvl1pPr marL="342900" indent="-342900" algn="l" rtl="0" fontAlgn="base">
        <a:spcBef>
          <a:spcPct val="20000"/>
        </a:spcBef>
        <a:spcAft>
          <a:spcPct val="0"/>
        </a:spcAft>
        <a:buFont typeface="Times"/>
        <a:buChar char="•"/>
        <a:defRPr sz="2400">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a:off x="1043608" y="1052736"/>
            <a:ext cx="7920880" cy="7232749"/>
          </a:xfrm>
          <a:prstGeom prst="rect">
            <a:avLst/>
          </a:prstGeom>
        </p:spPr>
        <p:txBody>
          <a:bodyPr wrap="square">
            <a:spAutoFit/>
          </a:bodyPr>
          <a:lstStyle/>
          <a:p>
            <a:pPr>
              <a:spcAft>
                <a:spcPts val="1800"/>
              </a:spcAft>
            </a:pPr>
            <a:r>
              <a:rPr lang="nl-NL" sz="3200" dirty="0">
                <a:latin typeface="+mj-lt"/>
                <a:ea typeface="Times New Roman"/>
                <a:cs typeface="Times New Roman"/>
              </a:rPr>
              <a:t>Zin en onzin van fusies in het basisonderwijs</a:t>
            </a:r>
          </a:p>
          <a:p>
            <a:pPr>
              <a:spcAft>
                <a:spcPts val="1800"/>
              </a:spcAft>
            </a:pPr>
            <a:endParaRPr lang="nl-NL" sz="1800" dirty="0">
              <a:latin typeface="Corbel" panose="020B0503020204020204" pitchFamily="34" charset="0"/>
              <a:ea typeface="Times New Roman"/>
              <a:cs typeface="Arial" panose="020B0604020202020204" pitchFamily="34" charset="0"/>
            </a:endParaRPr>
          </a:p>
          <a:p>
            <a:pPr>
              <a:spcAft>
                <a:spcPts val="1800"/>
              </a:spcAft>
            </a:pPr>
            <a:endParaRPr lang="nl-NL" sz="1800" dirty="0">
              <a:latin typeface="Corbel" panose="020B0503020204020204" pitchFamily="34" charset="0"/>
              <a:ea typeface="Times New Roman"/>
              <a:cs typeface="Arial" panose="020B0604020202020204" pitchFamily="34" charset="0"/>
            </a:endParaRPr>
          </a:p>
          <a:p>
            <a:pPr>
              <a:spcAft>
                <a:spcPts val="1800"/>
              </a:spcAft>
            </a:pPr>
            <a:endParaRPr lang="nl-NL" sz="1800" dirty="0">
              <a:latin typeface="Corbel" panose="020B0503020204020204" pitchFamily="34" charset="0"/>
              <a:ea typeface="Times New Roman"/>
              <a:cs typeface="Arial" panose="020B0604020202020204" pitchFamily="34" charset="0"/>
            </a:endParaRPr>
          </a:p>
          <a:p>
            <a:pPr>
              <a:spcAft>
                <a:spcPts val="1800"/>
              </a:spcAft>
            </a:pPr>
            <a:endParaRPr lang="nl-NL" sz="1800" dirty="0">
              <a:latin typeface="Corbel" panose="020B0503020204020204" pitchFamily="34" charset="0"/>
              <a:ea typeface="Times New Roman"/>
              <a:cs typeface="Arial" panose="020B0604020202020204" pitchFamily="34" charset="0"/>
            </a:endParaRPr>
          </a:p>
          <a:p>
            <a:pPr>
              <a:spcAft>
                <a:spcPts val="1800"/>
              </a:spcAft>
            </a:pPr>
            <a:r>
              <a:rPr lang="nl-NL" sz="1800" dirty="0">
                <a:latin typeface="Corbel" panose="020B0503020204020204" pitchFamily="34" charset="0"/>
                <a:ea typeface="Times New Roman"/>
                <a:cs typeface="Arial" panose="020B0604020202020204" pitchFamily="34" charset="0"/>
              </a:rPr>
              <a:t>Bijeenkomst </a:t>
            </a:r>
            <a:r>
              <a:rPr lang="nl-NL" sz="1800" dirty="0" err="1">
                <a:latin typeface="Corbel" panose="020B0503020204020204" pitchFamily="34" charset="0"/>
                <a:ea typeface="Times New Roman"/>
                <a:cs typeface="Arial" panose="020B0604020202020204" pitchFamily="34" charset="0"/>
              </a:rPr>
              <a:t>Edu~Ley</a:t>
            </a:r>
            <a:r>
              <a:rPr lang="nl-NL" sz="1800" dirty="0">
                <a:latin typeface="Corbel" panose="020B0503020204020204" pitchFamily="34" charset="0"/>
                <a:ea typeface="Times New Roman"/>
                <a:cs typeface="Arial" panose="020B0604020202020204" pitchFamily="34" charset="0"/>
              </a:rPr>
              <a:t>, Samenwijs &amp; Stichting BOOM</a:t>
            </a:r>
            <a:br>
              <a:rPr lang="nl-NL" sz="1800" dirty="0">
                <a:latin typeface="Corbel" panose="020B0503020204020204" pitchFamily="34" charset="0"/>
                <a:ea typeface="Times New Roman"/>
                <a:cs typeface="Arial" panose="020B0604020202020204" pitchFamily="34" charset="0"/>
              </a:rPr>
            </a:br>
            <a:r>
              <a:rPr lang="nl-NL" sz="1800" dirty="0">
                <a:latin typeface="Corbel" panose="020B0503020204020204" pitchFamily="34" charset="0"/>
                <a:ea typeface="Times New Roman"/>
                <a:cs typeface="Arial" panose="020B0604020202020204" pitchFamily="34" charset="0"/>
              </a:rPr>
              <a:t>22 mei 2018</a:t>
            </a:r>
          </a:p>
          <a:p>
            <a:pPr>
              <a:spcAft>
                <a:spcPts val="1800"/>
              </a:spcAft>
            </a:pPr>
            <a:br>
              <a:rPr lang="nl-NL" sz="1800" dirty="0">
                <a:latin typeface="Corbel" panose="020B0503020204020204" pitchFamily="34" charset="0"/>
                <a:ea typeface="Times New Roman"/>
                <a:cs typeface="Arial" panose="020B0604020202020204" pitchFamily="34" charset="0"/>
              </a:rPr>
            </a:br>
            <a:endParaRPr lang="nl-NL" sz="1800" dirty="0">
              <a:latin typeface="Corbel" panose="020B0503020204020204" pitchFamily="34" charset="0"/>
              <a:ea typeface="Times New Roman"/>
              <a:cs typeface="Arial" panose="020B0604020202020204" pitchFamily="34" charset="0"/>
            </a:endParaRPr>
          </a:p>
          <a:p>
            <a:pPr>
              <a:spcAft>
                <a:spcPts val="0"/>
              </a:spcAft>
            </a:pPr>
            <a:endParaRPr lang="nl-NL" sz="1800" dirty="0">
              <a:latin typeface="Corbel" panose="020B0503020204020204" pitchFamily="34" charset="0"/>
              <a:ea typeface="Times New Roman"/>
              <a:cs typeface="Arial" panose="020B0604020202020204" pitchFamily="34" charset="0"/>
            </a:endParaRPr>
          </a:p>
          <a:p>
            <a:pPr>
              <a:spcAft>
                <a:spcPts val="0"/>
              </a:spcAft>
            </a:pPr>
            <a:endParaRPr lang="nl-NL" sz="1800" dirty="0">
              <a:latin typeface="Corbel" panose="020B0503020204020204" pitchFamily="34" charset="0"/>
              <a:ea typeface="Times New Roman"/>
              <a:cs typeface="Arial" panose="020B0604020202020204" pitchFamily="34" charset="0"/>
            </a:endParaRPr>
          </a:p>
          <a:p>
            <a:pPr>
              <a:spcAft>
                <a:spcPts val="0"/>
              </a:spcAft>
            </a:pPr>
            <a:endParaRPr lang="nl-NL" sz="1800" dirty="0">
              <a:latin typeface="Corbel" panose="020B0503020204020204" pitchFamily="34" charset="0"/>
              <a:ea typeface="Times New Roman"/>
              <a:cs typeface="Arial" panose="020B0604020202020204" pitchFamily="34" charset="0"/>
            </a:endParaRPr>
          </a:p>
          <a:p>
            <a:pPr>
              <a:spcAft>
                <a:spcPts val="0"/>
              </a:spcAft>
            </a:pPr>
            <a:endParaRPr lang="nl-NL" sz="1800" dirty="0">
              <a:latin typeface="Corbel" panose="020B0503020204020204" pitchFamily="34" charset="0"/>
              <a:ea typeface="Times New Roman"/>
              <a:cs typeface="Arial" panose="020B0604020202020204" pitchFamily="34" charset="0"/>
            </a:endParaRPr>
          </a:p>
          <a:p>
            <a:pPr>
              <a:spcAft>
                <a:spcPts val="1800"/>
              </a:spcAft>
            </a:pPr>
            <a:endParaRPr lang="nl-NL" sz="1800" dirty="0">
              <a:solidFill>
                <a:srgbClr val="FF0000"/>
              </a:solidFill>
              <a:latin typeface="Arial" panose="020B0604020202020204" pitchFamily="34" charset="0"/>
              <a:ea typeface="Times New Roman"/>
              <a:cs typeface="Arial" panose="020B0604020202020204" pitchFamily="34" charset="0"/>
            </a:endParaRPr>
          </a:p>
          <a:p>
            <a:pPr>
              <a:spcAft>
                <a:spcPts val="1800"/>
              </a:spcAft>
            </a:pPr>
            <a:br>
              <a:rPr lang="nl-NL" sz="1800" dirty="0">
                <a:solidFill>
                  <a:srgbClr val="FF0000"/>
                </a:solidFill>
                <a:latin typeface="Arial" panose="020B0604020202020204" pitchFamily="34" charset="0"/>
                <a:ea typeface="Times New Roman"/>
                <a:cs typeface="Arial" panose="020B0604020202020204" pitchFamily="34" charset="0"/>
              </a:rPr>
            </a:br>
            <a:endParaRPr lang="nl-NL" sz="2800" dirty="0">
              <a:solidFill>
                <a:srgbClr val="FF0000"/>
              </a:solidFill>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2516807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490077EA-2554-478E-8A4D-B5F2662FF72A}"/>
              </a:ext>
            </a:extLst>
          </p:cNvPr>
          <p:cNvSpPr>
            <a:spLocks noGrp="1"/>
          </p:cNvSpPr>
          <p:nvPr>
            <p:ph type="sldNum" sz="quarter" idx="4"/>
          </p:nvPr>
        </p:nvSpPr>
        <p:spPr/>
        <p:txBody>
          <a:bodyPr/>
          <a:lstStyle/>
          <a:p>
            <a:fld id="{116DD048-F10D-4843-BFFC-56611981F43F}" type="slidenum">
              <a:rPr lang="en-US" smtClean="0"/>
              <a:pPr/>
              <a:t>10</a:t>
            </a:fld>
            <a:endParaRPr lang="en-US" dirty="0"/>
          </a:p>
        </p:txBody>
      </p:sp>
      <p:sp>
        <p:nvSpPr>
          <p:cNvPr id="3" name="Rechthoek 19">
            <a:extLst>
              <a:ext uri="{FF2B5EF4-FFF2-40B4-BE49-F238E27FC236}">
                <a16:creationId xmlns:a16="http://schemas.microsoft.com/office/drawing/2014/main" id="{A1E74DB0-447C-438C-9347-286905D36A41}"/>
              </a:ext>
            </a:extLst>
          </p:cNvPr>
          <p:cNvSpPr/>
          <p:nvPr/>
        </p:nvSpPr>
        <p:spPr>
          <a:xfrm>
            <a:off x="395536" y="332656"/>
            <a:ext cx="8568952" cy="1615827"/>
          </a:xfrm>
          <a:prstGeom prst="rect">
            <a:avLst/>
          </a:prstGeom>
        </p:spPr>
        <p:txBody>
          <a:bodyPr wrap="square">
            <a:spAutoFit/>
          </a:bodyPr>
          <a:lstStyle/>
          <a:p>
            <a:pPr lvl="1">
              <a:spcAft>
                <a:spcPts val="1800"/>
              </a:spcAft>
            </a:pPr>
            <a:r>
              <a:rPr lang="en-GB" sz="2800" b="1" dirty="0" err="1">
                <a:solidFill>
                  <a:srgbClr val="00B0F0"/>
                </a:solidFill>
                <a:latin typeface="+mj-lt"/>
                <a:ea typeface="Times New Roman"/>
                <a:cs typeface="Times New Roman"/>
              </a:rPr>
              <a:t>Een</a:t>
            </a:r>
            <a:r>
              <a:rPr lang="en-GB" sz="2800" b="1" dirty="0">
                <a:solidFill>
                  <a:srgbClr val="00B0F0"/>
                </a:solidFill>
                <a:latin typeface="+mj-lt"/>
                <a:ea typeface="Times New Roman"/>
                <a:cs typeface="Times New Roman"/>
              </a:rPr>
              <a:t> </a:t>
            </a:r>
            <a:r>
              <a:rPr lang="en-GB" sz="2800" b="1" dirty="0" err="1">
                <a:solidFill>
                  <a:srgbClr val="00B0F0"/>
                </a:solidFill>
                <a:latin typeface="+mj-lt"/>
                <a:ea typeface="Times New Roman"/>
                <a:cs typeface="Times New Roman"/>
              </a:rPr>
              <a:t>greep</a:t>
            </a:r>
            <a:r>
              <a:rPr lang="en-GB" sz="2800" b="1" dirty="0">
                <a:solidFill>
                  <a:srgbClr val="00B0F0"/>
                </a:solidFill>
                <a:latin typeface="+mj-lt"/>
                <a:ea typeface="Times New Roman"/>
                <a:cs typeface="Times New Roman"/>
              </a:rPr>
              <a:t> </a:t>
            </a:r>
            <a:r>
              <a:rPr lang="en-GB" sz="2800" b="1" dirty="0" err="1">
                <a:solidFill>
                  <a:srgbClr val="00B0F0"/>
                </a:solidFill>
                <a:latin typeface="+mj-lt"/>
                <a:ea typeface="Times New Roman"/>
                <a:cs typeface="Times New Roman"/>
              </a:rPr>
              <a:t>uit</a:t>
            </a:r>
            <a:r>
              <a:rPr lang="en-GB" sz="2800" b="1" dirty="0">
                <a:solidFill>
                  <a:srgbClr val="00B0F0"/>
                </a:solidFill>
                <a:latin typeface="+mj-lt"/>
                <a:ea typeface="Times New Roman"/>
                <a:cs typeface="Times New Roman"/>
              </a:rPr>
              <a:t> de </a:t>
            </a:r>
            <a:r>
              <a:rPr lang="en-GB" sz="2800" b="1" dirty="0" err="1">
                <a:solidFill>
                  <a:srgbClr val="00B0F0"/>
                </a:solidFill>
                <a:latin typeface="+mj-lt"/>
                <a:ea typeface="Times New Roman"/>
                <a:cs typeface="Times New Roman"/>
              </a:rPr>
              <a:t>economische</a:t>
            </a:r>
            <a:r>
              <a:rPr lang="en-GB" sz="2800" b="1" dirty="0">
                <a:solidFill>
                  <a:srgbClr val="00B0F0"/>
                </a:solidFill>
                <a:latin typeface="+mj-lt"/>
                <a:ea typeface="Times New Roman"/>
                <a:cs typeface="Times New Roman"/>
              </a:rPr>
              <a:t> </a:t>
            </a:r>
            <a:r>
              <a:rPr lang="en-GB" sz="2800" b="1" dirty="0" err="1">
                <a:solidFill>
                  <a:srgbClr val="00B0F0"/>
                </a:solidFill>
                <a:latin typeface="+mj-lt"/>
                <a:ea typeface="Times New Roman"/>
                <a:cs typeface="Times New Roman"/>
              </a:rPr>
              <a:t>effecten</a:t>
            </a:r>
            <a:r>
              <a:rPr lang="en-GB" sz="2800" b="1" dirty="0">
                <a:solidFill>
                  <a:srgbClr val="00B0F0"/>
                </a:solidFill>
                <a:latin typeface="+mj-lt"/>
                <a:ea typeface="Times New Roman"/>
                <a:cs typeface="Times New Roman"/>
              </a:rPr>
              <a:t> van </a:t>
            </a:r>
            <a:r>
              <a:rPr lang="en-GB" sz="2800" b="1" dirty="0" err="1">
                <a:solidFill>
                  <a:srgbClr val="00B0F0"/>
                </a:solidFill>
                <a:latin typeface="+mj-lt"/>
                <a:ea typeface="Times New Roman"/>
                <a:cs typeface="Times New Roman"/>
              </a:rPr>
              <a:t>schaalvergroting</a:t>
            </a:r>
            <a:endParaRPr lang="en-GB" sz="2800" b="1" dirty="0">
              <a:solidFill>
                <a:srgbClr val="00B0F0"/>
              </a:solidFill>
              <a:latin typeface="+mj-lt"/>
              <a:ea typeface="Times New Roman"/>
              <a:cs typeface="Times New Roman"/>
            </a:endParaRPr>
          </a:p>
          <a:p>
            <a:pPr lvl="1">
              <a:spcAft>
                <a:spcPts val="1800"/>
              </a:spcAft>
            </a:pPr>
            <a:endParaRPr lang="nl-NL" sz="2800" b="1" dirty="0">
              <a:solidFill>
                <a:srgbClr val="00B0F0"/>
              </a:solidFill>
              <a:latin typeface="+mj-lt"/>
              <a:ea typeface="Times New Roman"/>
              <a:cs typeface="Times New Roman"/>
            </a:endParaRPr>
          </a:p>
        </p:txBody>
      </p:sp>
      <p:sp>
        <p:nvSpPr>
          <p:cNvPr id="4" name="TextBox 11">
            <a:extLst>
              <a:ext uri="{FF2B5EF4-FFF2-40B4-BE49-F238E27FC236}">
                <a16:creationId xmlns:a16="http://schemas.microsoft.com/office/drawing/2014/main" id="{30520B8D-344B-4D8A-B403-82AC405B568D}"/>
              </a:ext>
            </a:extLst>
          </p:cNvPr>
          <p:cNvSpPr txBox="1"/>
          <p:nvPr/>
        </p:nvSpPr>
        <p:spPr>
          <a:xfrm>
            <a:off x="971600" y="1556792"/>
            <a:ext cx="8540548" cy="3170099"/>
          </a:xfrm>
          <a:prstGeom prst="rect">
            <a:avLst/>
          </a:prstGeom>
          <a:noFill/>
        </p:spPr>
        <p:txBody>
          <a:bodyPr wrap="square" rtlCol="0">
            <a:spAutoFit/>
          </a:bodyPr>
          <a:lstStyle/>
          <a:p>
            <a:pPr marL="457200" indent="-457200">
              <a:buFont typeface="+mj-lt"/>
              <a:buAutoNum type="arabicPeriod"/>
            </a:pPr>
            <a:r>
              <a:rPr lang="en-GB" sz="2000" dirty="0" err="1"/>
              <a:t>Schaaleffecten</a:t>
            </a:r>
            <a:endParaRPr lang="en-GB" sz="2000" dirty="0"/>
          </a:p>
          <a:p>
            <a:pPr marL="457200" indent="-457200">
              <a:buFont typeface="+mj-lt"/>
              <a:buAutoNum type="arabicPeriod"/>
            </a:pPr>
            <a:endParaRPr lang="en-GB" sz="2000" dirty="0"/>
          </a:p>
          <a:p>
            <a:pPr marL="457200" indent="-457200">
              <a:buFont typeface="+mj-lt"/>
              <a:buAutoNum type="arabicPeriod"/>
            </a:pPr>
            <a:r>
              <a:rPr lang="en-GB" sz="2000" dirty="0" err="1"/>
              <a:t>Transitiekosten</a:t>
            </a:r>
            <a:endParaRPr lang="en-GB" sz="2000" dirty="0"/>
          </a:p>
          <a:p>
            <a:pPr marL="457200" indent="-457200">
              <a:buFont typeface="+mj-lt"/>
              <a:buAutoNum type="arabicPeriod"/>
            </a:pPr>
            <a:endParaRPr lang="en-GB" sz="2000" dirty="0"/>
          </a:p>
          <a:p>
            <a:pPr marL="457200" indent="-457200">
              <a:buFont typeface="+mj-lt"/>
              <a:buAutoNum type="arabicPeriod"/>
            </a:pPr>
            <a:r>
              <a:rPr lang="en-GB" sz="2000" dirty="0" err="1"/>
              <a:t>Transactiekosten</a:t>
            </a:r>
            <a:endParaRPr lang="en-GB" sz="2000" dirty="0"/>
          </a:p>
          <a:p>
            <a:pPr marL="457200" indent="-457200">
              <a:buFont typeface="+mj-lt"/>
              <a:buAutoNum type="arabicPeriod"/>
            </a:pPr>
            <a:endParaRPr lang="en-GB" sz="2000" dirty="0"/>
          </a:p>
          <a:p>
            <a:pPr marL="457200" indent="-457200">
              <a:buFont typeface="+mj-lt"/>
              <a:buAutoNum type="arabicPeriod"/>
            </a:pPr>
            <a:r>
              <a:rPr lang="en-GB" sz="2000" dirty="0" err="1"/>
              <a:t>Maatschappelijke</a:t>
            </a:r>
            <a:r>
              <a:rPr lang="en-GB" sz="2000" dirty="0"/>
              <a:t> </a:t>
            </a:r>
            <a:r>
              <a:rPr lang="en-GB" sz="2000" dirty="0" err="1"/>
              <a:t>kosten</a:t>
            </a:r>
            <a:r>
              <a:rPr lang="en-GB" sz="2000" dirty="0"/>
              <a:t> </a:t>
            </a:r>
          </a:p>
          <a:p>
            <a:pPr marL="457200" indent="-457200">
              <a:buFont typeface="+mj-lt"/>
              <a:buAutoNum type="arabicPeriod"/>
            </a:pPr>
            <a:endParaRPr lang="en-GB" sz="2000" dirty="0"/>
          </a:p>
          <a:p>
            <a:pPr marL="457200" indent="-457200">
              <a:buFont typeface="+mj-lt"/>
              <a:buAutoNum type="arabicPeriod"/>
            </a:pPr>
            <a:r>
              <a:rPr lang="en-GB" sz="2000" dirty="0" err="1"/>
              <a:t>Kwaliteit</a:t>
            </a:r>
            <a:endParaRPr lang="en-GB" sz="2000" dirty="0"/>
          </a:p>
          <a:p>
            <a:endParaRPr lang="nl-NL" sz="2000" dirty="0"/>
          </a:p>
        </p:txBody>
      </p:sp>
    </p:spTree>
    <p:extLst>
      <p:ext uri="{BB962C8B-B14F-4D97-AF65-F5344CB8AC3E}">
        <p14:creationId xmlns:p14="http://schemas.microsoft.com/office/powerpoint/2010/main" val="62926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116DD048-F10D-4843-BFFC-56611981F43F}" type="slidenum">
              <a:rPr lang="en-US" smtClean="0"/>
              <a:pPr/>
              <a:t>11</a:t>
            </a:fld>
            <a:endParaRPr lang="en-US" dirty="0"/>
          </a:p>
        </p:txBody>
      </p:sp>
      <p:sp>
        <p:nvSpPr>
          <p:cNvPr id="3" name="Rechthoek 19"/>
          <p:cNvSpPr/>
          <p:nvPr/>
        </p:nvSpPr>
        <p:spPr>
          <a:xfrm>
            <a:off x="395536" y="332656"/>
            <a:ext cx="8058472" cy="584775"/>
          </a:xfrm>
          <a:prstGeom prst="rect">
            <a:avLst/>
          </a:prstGeom>
        </p:spPr>
        <p:txBody>
          <a:bodyPr wrap="square">
            <a:spAutoFit/>
          </a:bodyPr>
          <a:lstStyle/>
          <a:p>
            <a:pPr lvl="1">
              <a:spcAft>
                <a:spcPts val="1800"/>
              </a:spcAft>
            </a:pPr>
            <a:r>
              <a:rPr lang="en-GB" sz="3200" b="1" dirty="0">
                <a:solidFill>
                  <a:srgbClr val="00B0F0"/>
                </a:solidFill>
                <a:latin typeface="+mj-lt"/>
                <a:ea typeface="Times New Roman"/>
                <a:cs typeface="Times New Roman"/>
              </a:rPr>
              <a:t>Efficiency (</a:t>
            </a:r>
            <a:r>
              <a:rPr lang="en-GB" sz="3200" b="1" dirty="0" err="1">
                <a:solidFill>
                  <a:srgbClr val="00B0F0"/>
                </a:solidFill>
                <a:latin typeface="+mj-lt"/>
                <a:ea typeface="Times New Roman"/>
                <a:cs typeface="Times New Roman"/>
              </a:rPr>
              <a:t>kostenstructuur</a:t>
            </a:r>
            <a:r>
              <a:rPr lang="en-GB" sz="3200" b="1" dirty="0">
                <a:solidFill>
                  <a:srgbClr val="00B0F0"/>
                </a:solidFill>
                <a:latin typeface="+mj-lt"/>
                <a:ea typeface="Times New Roman"/>
                <a:cs typeface="Times New Roman"/>
              </a:rPr>
              <a:t>)</a:t>
            </a:r>
            <a:endParaRPr lang="nl-NL" sz="3200" b="1" dirty="0">
              <a:solidFill>
                <a:srgbClr val="00B0F0"/>
              </a:solidFill>
              <a:latin typeface="+mj-lt"/>
              <a:ea typeface="Times New Roman"/>
              <a:cs typeface="Times New Roman"/>
            </a:endParaRPr>
          </a:p>
        </p:txBody>
      </p:sp>
      <p:sp>
        <p:nvSpPr>
          <p:cNvPr id="4" name="TextBox 3"/>
          <p:cNvSpPr txBox="1"/>
          <p:nvPr/>
        </p:nvSpPr>
        <p:spPr>
          <a:xfrm>
            <a:off x="711032" y="917431"/>
            <a:ext cx="7770440" cy="4524315"/>
          </a:xfrm>
          <a:prstGeom prst="rect">
            <a:avLst/>
          </a:prstGeom>
          <a:noFill/>
        </p:spPr>
        <p:txBody>
          <a:bodyPr wrap="square" rtlCol="0">
            <a:spAutoFit/>
          </a:bodyPr>
          <a:lstStyle/>
          <a:p>
            <a:pPr lvl="1"/>
            <a:endParaRPr lang="en-GB" sz="1800" dirty="0"/>
          </a:p>
          <a:p>
            <a:pPr marL="285750" indent="-285750">
              <a:buFont typeface="Arial" panose="020B0604020202020204" pitchFamily="34" charset="0"/>
              <a:buChar char="•"/>
            </a:pPr>
            <a:r>
              <a:rPr lang="en-GB" sz="1800" dirty="0" err="1"/>
              <a:t>Gemiddelde</a:t>
            </a:r>
            <a:r>
              <a:rPr lang="en-GB" sz="1800" dirty="0"/>
              <a:t> </a:t>
            </a:r>
            <a:r>
              <a:rPr lang="en-GB" sz="1800" dirty="0" err="1"/>
              <a:t>kostencurve</a:t>
            </a:r>
            <a:endParaRPr lang="en-GB" sz="1800" dirty="0"/>
          </a:p>
          <a:p>
            <a:pPr marL="742950" lvl="1" indent="-285750">
              <a:buFont typeface="Arial" panose="020B0604020202020204" pitchFamily="34" charset="0"/>
              <a:buChar char="•"/>
            </a:pPr>
            <a:endParaRPr lang="en-GB" sz="1800" dirty="0"/>
          </a:p>
          <a:p>
            <a:pPr marL="742950" lvl="1" indent="-285750">
              <a:buFont typeface="Arial" panose="020B0604020202020204" pitchFamily="34" charset="0"/>
              <a:buChar char="•"/>
            </a:pPr>
            <a:endParaRPr lang="en-GB" sz="1800" dirty="0"/>
          </a:p>
          <a:p>
            <a:pPr marL="742950" lvl="1" indent="-285750">
              <a:buFont typeface="Arial" panose="020B0604020202020204" pitchFamily="34" charset="0"/>
              <a:buChar char="•"/>
            </a:pPr>
            <a:endParaRPr lang="en-GB" sz="1800" dirty="0"/>
          </a:p>
          <a:p>
            <a:pPr marL="742950" lvl="1" indent="-285750">
              <a:buFont typeface="Arial" panose="020B0604020202020204" pitchFamily="34" charset="0"/>
              <a:buChar char="•"/>
            </a:pPr>
            <a:endParaRPr lang="en-GB" sz="1800" dirty="0"/>
          </a:p>
          <a:p>
            <a:pPr marL="742950" lvl="1" indent="-285750">
              <a:buFont typeface="Arial" panose="020B0604020202020204" pitchFamily="34" charset="0"/>
              <a:buChar char="•"/>
            </a:pPr>
            <a:endParaRPr lang="en-GB" sz="1800" dirty="0"/>
          </a:p>
          <a:p>
            <a:pPr marL="742950" lvl="1" indent="-285750">
              <a:buFont typeface="Arial" panose="020B0604020202020204" pitchFamily="34" charset="0"/>
              <a:buChar char="•"/>
            </a:pPr>
            <a:endParaRPr lang="en-GB" sz="1800" dirty="0"/>
          </a:p>
          <a:p>
            <a:pPr marL="742950" lvl="1" indent="-285750">
              <a:buFont typeface="Arial" panose="020B0604020202020204" pitchFamily="34" charset="0"/>
              <a:buChar char="•"/>
            </a:pPr>
            <a:endParaRPr lang="en-GB" sz="1800" dirty="0"/>
          </a:p>
          <a:p>
            <a:pPr marL="742950" lvl="1" indent="-285750">
              <a:buFont typeface="Arial" panose="020B0604020202020204" pitchFamily="34" charset="0"/>
              <a:buChar char="•"/>
            </a:pPr>
            <a:endParaRPr lang="en-GB" sz="1800" dirty="0"/>
          </a:p>
          <a:p>
            <a:pPr lvl="1"/>
            <a:endParaRPr lang="en-GB" sz="1800" dirty="0"/>
          </a:p>
          <a:p>
            <a:pPr lvl="1"/>
            <a:endParaRPr lang="en-GB" sz="1800" dirty="0"/>
          </a:p>
          <a:p>
            <a:pPr marL="742950" lvl="1"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Het </a:t>
            </a:r>
            <a:r>
              <a:rPr lang="en-GB" sz="1800" dirty="0" err="1"/>
              <a:t>verloop</a:t>
            </a:r>
            <a:r>
              <a:rPr lang="en-GB" sz="1800" dirty="0"/>
              <a:t> van de </a:t>
            </a:r>
            <a:r>
              <a:rPr lang="en-GB" sz="1800" dirty="0" err="1"/>
              <a:t>gemiddelde</a:t>
            </a:r>
            <a:r>
              <a:rPr lang="en-GB" sz="1800" dirty="0"/>
              <a:t> </a:t>
            </a:r>
            <a:r>
              <a:rPr lang="en-GB" sz="1800" dirty="0" err="1"/>
              <a:t>kostencurve</a:t>
            </a:r>
            <a:r>
              <a:rPr lang="en-GB" sz="1800" dirty="0"/>
              <a:t> </a:t>
            </a:r>
            <a:r>
              <a:rPr lang="en-GB" sz="1800" dirty="0" err="1"/>
              <a:t>hangt</a:t>
            </a:r>
            <a:r>
              <a:rPr lang="en-GB" sz="1800" dirty="0"/>
              <a:t> </a:t>
            </a:r>
            <a:r>
              <a:rPr lang="en-GB" sz="1800" dirty="0" err="1"/>
              <a:t>af</a:t>
            </a:r>
            <a:r>
              <a:rPr lang="en-GB" sz="1800" dirty="0"/>
              <a:t> van de sector (U-</a:t>
            </a:r>
            <a:r>
              <a:rPr lang="en-GB" sz="1800" dirty="0" err="1"/>
              <a:t>vormig</a:t>
            </a:r>
            <a:r>
              <a:rPr lang="en-GB" sz="1800" dirty="0"/>
              <a:t>, L-</a:t>
            </a:r>
            <a:r>
              <a:rPr lang="en-GB" sz="1800" dirty="0" err="1"/>
              <a:t>vormig</a:t>
            </a:r>
            <a:r>
              <a:rPr lang="en-GB" sz="1800" dirty="0"/>
              <a:t>) </a:t>
            </a:r>
            <a:r>
              <a:rPr lang="en-GB" sz="1800" dirty="0">
                <a:sym typeface="Wingdings" pitchFamily="2" charset="2"/>
              </a:rPr>
              <a:t> </a:t>
            </a:r>
            <a:r>
              <a:rPr lang="en-GB" sz="1800" dirty="0" err="1">
                <a:sym typeface="Wingdings" pitchFamily="2" charset="2"/>
              </a:rPr>
              <a:t>efficientere</a:t>
            </a:r>
            <a:r>
              <a:rPr lang="en-GB" sz="1800" dirty="0">
                <a:sym typeface="Wingdings" pitchFamily="2" charset="2"/>
              </a:rPr>
              <a:t> </a:t>
            </a:r>
            <a:r>
              <a:rPr lang="en-GB" sz="1800" dirty="0" err="1">
                <a:sym typeface="Wingdings" pitchFamily="2" charset="2"/>
              </a:rPr>
              <a:t>huisvesting</a:t>
            </a:r>
            <a:r>
              <a:rPr lang="en-GB" sz="1800" dirty="0">
                <a:sym typeface="Wingdings" pitchFamily="2" charset="2"/>
              </a:rPr>
              <a:t>, </a:t>
            </a:r>
            <a:r>
              <a:rPr lang="en-GB" sz="1800" dirty="0" err="1">
                <a:sym typeface="Wingdings" pitchFamily="2" charset="2"/>
              </a:rPr>
              <a:t>bureaucratie</a:t>
            </a:r>
            <a:r>
              <a:rPr lang="en-GB" sz="1800" dirty="0">
                <a:sym typeface="Wingdings" pitchFamily="2" charset="2"/>
              </a:rPr>
              <a:t>, etc.</a:t>
            </a:r>
            <a:endParaRPr lang="en-GB" sz="1800" dirty="0"/>
          </a:p>
          <a:p>
            <a:endParaRPr lang="nl-NL" sz="1800" dirty="0"/>
          </a:p>
        </p:txBody>
      </p:sp>
      <p:pic>
        <p:nvPicPr>
          <p:cNvPr id="5" name="Afbeelding 4">
            <a:extLst>
              <a:ext uri="{FF2B5EF4-FFF2-40B4-BE49-F238E27FC236}">
                <a16:creationId xmlns:a16="http://schemas.microsoft.com/office/drawing/2014/main" id="{13C3A601-960F-764E-B827-8BB8CC3CE219}"/>
              </a:ext>
            </a:extLst>
          </p:cNvPr>
          <p:cNvPicPr>
            <a:picLocks noChangeAspect="1"/>
          </p:cNvPicPr>
          <p:nvPr/>
        </p:nvPicPr>
        <p:blipFill>
          <a:blip r:embed="rId3"/>
          <a:stretch>
            <a:fillRect/>
          </a:stretch>
        </p:blipFill>
        <p:spPr>
          <a:xfrm>
            <a:off x="1979712" y="1700808"/>
            <a:ext cx="4270300" cy="2555180"/>
          </a:xfrm>
          <a:prstGeom prst="rect">
            <a:avLst/>
          </a:prstGeom>
        </p:spPr>
      </p:pic>
    </p:spTree>
    <p:extLst>
      <p:ext uri="{BB962C8B-B14F-4D97-AF65-F5344CB8AC3E}">
        <p14:creationId xmlns:p14="http://schemas.microsoft.com/office/powerpoint/2010/main" val="402565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60EE0CED-7949-4870-A799-A97FC8AADD45}"/>
              </a:ext>
            </a:extLst>
          </p:cNvPr>
          <p:cNvSpPr>
            <a:spLocks noGrp="1"/>
          </p:cNvSpPr>
          <p:nvPr>
            <p:ph type="sldNum" sz="quarter" idx="4"/>
          </p:nvPr>
        </p:nvSpPr>
        <p:spPr/>
        <p:txBody>
          <a:bodyPr/>
          <a:lstStyle/>
          <a:p>
            <a:fld id="{116DD048-F10D-4843-BFFC-56611981F43F}" type="slidenum">
              <a:rPr lang="en-US" smtClean="0"/>
              <a:pPr/>
              <a:t>12</a:t>
            </a:fld>
            <a:endParaRPr lang="en-US" dirty="0"/>
          </a:p>
        </p:txBody>
      </p:sp>
      <p:sp>
        <p:nvSpPr>
          <p:cNvPr id="3" name="Rechthoek 19">
            <a:extLst>
              <a:ext uri="{FF2B5EF4-FFF2-40B4-BE49-F238E27FC236}">
                <a16:creationId xmlns:a16="http://schemas.microsoft.com/office/drawing/2014/main" id="{BC32EBF2-CF89-473E-BD7A-E4BB3EB4FD61}"/>
              </a:ext>
            </a:extLst>
          </p:cNvPr>
          <p:cNvSpPr/>
          <p:nvPr/>
        </p:nvSpPr>
        <p:spPr>
          <a:xfrm>
            <a:off x="395536" y="332656"/>
            <a:ext cx="8058472" cy="584775"/>
          </a:xfrm>
          <a:prstGeom prst="rect">
            <a:avLst/>
          </a:prstGeom>
        </p:spPr>
        <p:txBody>
          <a:bodyPr wrap="square">
            <a:spAutoFit/>
          </a:bodyPr>
          <a:lstStyle/>
          <a:p>
            <a:pPr lvl="1">
              <a:spcAft>
                <a:spcPts val="1800"/>
              </a:spcAft>
            </a:pPr>
            <a:r>
              <a:rPr lang="en-GB" sz="3200" b="1" dirty="0" err="1">
                <a:solidFill>
                  <a:srgbClr val="00B0F0"/>
                </a:solidFill>
                <a:latin typeface="+mj-lt"/>
                <a:ea typeface="Times New Roman"/>
                <a:cs typeface="Times New Roman"/>
              </a:rPr>
              <a:t>Transactiekosten</a:t>
            </a:r>
            <a:endParaRPr lang="nl-NL" sz="3200" b="1" dirty="0">
              <a:solidFill>
                <a:srgbClr val="00B0F0"/>
              </a:solidFill>
              <a:latin typeface="+mj-lt"/>
              <a:ea typeface="Times New Roman"/>
              <a:cs typeface="Times New Roman"/>
            </a:endParaRPr>
          </a:p>
        </p:txBody>
      </p:sp>
      <p:sp>
        <p:nvSpPr>
          <p:cNvPr id="4" name="TextBox 3">
            <a:extLst>
              <a:ext uri="{FF2B5EF4-FFF2-40B4-BE49-F238E27FC236}">
                <a16:creationId xmlns:a16="http://schemas.microsoft.com/office/drawing/2014/main" id="{0FBB0925-AC28-44B6-9CBA-D2EBBFDE95A9}"/>
              </a:ext>
            </a:extLst>
          </p:cNvPr>
          <p:cNvSpPr txBox="1"/>
          <p:nvPr/>
        </p:nvSpPr>
        <p:spPr>
          <a:xfrm>
            <a:off x="719554" y="1196752"/>
            <a:ext cx="7770440" cy="3139321"/>
          </a:xfrm>
          <a:prstGeom prst="rect">
            <a:avLst/>
          </a:prstGeom>
          <a:noFill/>
        </p:spPr>
        <p:txBody>
          <a:bodyPr wrap="square" rtlCol="0">
            <a:spAutoFit/>
          </a:bodyPr>
          <a:lstStyle/>
          <a:p>
            <a:pPr lvl="1"/>
            <a:endParaRPr lang="en-GB" sz="1800" dirty="0"/>
          </a:p>
          <a:p>
            <a:pPr marL="742950" lvl="1" indent="-285750">
              <a:buFont typeface="Arial" panose="020B0604020202020204" pitchFamily="34" charset="0"/>
              <a:buChar char="•"/>
            </a:pPr>
            <a:r>
              <a:rPr lang="en-GB" sz="1800" dirty="0"/>
              <a:t>Minder </a:t>
            </a:r>
            <a:r>
              <a:rPr lang="en-GB" sz="1800" dirty="0" err="1"/>
              <a:t>scholen</a:t>
            </a:r>
            <a:r>
              <a:rPr lang="en-GB" sz="1800" dirty="0"/>
              <a:t> per </a:t>
            </a:r>
            <a:r>
              <a:rPr lang="en-GB" sz="1800" dirty="0" err="1"/>
              <a:t>schoolbestuur</a:t>
            </a:r>
            <a:r>
              <a:rPr lang="en-GB" sz="1800" dirty="0"/>
              <a:t> </a:t>
            </a:r>
            <a:r>
              <a:rPr lang="en-GB" sz="1800" dirty="0">
                <a:sym typeface="Wingdings" panose="05000000000000000000" pitchFamily="2" charset="2"/>
              </a:rPr>
              <a:t> minder </a:t>
            </a:r>
            <a:r>
              <a:rPr lang="en-GB" sz="1800" dirty="0" err="1">
                <a:sym typeface="Wingdings" panose="05000000000000000000" pitchFamily="2" charset="2"/>
              </a:rPr>
              <a:t>transactiekosten</a:t>
            </a:r>
            <a:r>
              <a:rPr lang="en-GB" sz="1800" dirty="0">
                <a:sym typeface="Wingdings" panose="05000000000000000000" pitchFamily="2" charset="2"/>
              </a:rPr>
              <a:t> (</a:t>
            </a:r>
            <a:r>
              <a:rPr lang="en-GB" sz="1800" dirty="0" err="1">
                <a:sym typeface="Wingdings" panose="05000000000000000000" pitchFamily="2" charset="2"/>
              </a:rPr>
              <a:t>afstemming</a:t>
            </a:r>
            <a:r>
              <a:rPr lang="en-GB" sz="1800" dirty="0">
                <a:sym typeface="Wingdings" panose="05000000000000000000" pitchFamily="2" charset="2"/>
              </a:rPr>
              <a:t>, </a:t>
            </a:r>
            <a:r>
              <a:rPr lang="en-GB" sz="1800" dirty="0" err="1">
                <a:sym typeface="Wingdings" panose="05000000000000000000" pitchFamily="2" charset="2"/>
              </a:rPr>
              <a:t>vergaderingen</a:t>
            </a:r>
            <a:r>
              <a:rPr lang="en-GB" sz="1800" dirty="0">
                <a:sym typeface="Wingdings" panose="05000000000000000000" pitchFamily="2" charset="2"/>
              </a:rPr>
              <a:t>, </a:t>
            </a:r>
            <a:r>
              <a:rPr lang="en-GB" sz="1800" dirty="0" err="1">
                <a:sym typeface="Wingdings" panose="05000000000000000000" pitchFamily="2" charset="2"/>
              </a:rPr>
              <a:t>enz</a:t>
            </a:r>
            <a:r>
              <a:rPr lang="en-GB" sz="1800" dirty="0">
                <a:sym typeface="Wingdings" panose="05000000000000000000" pitchFamily="2" charset="2"/>
              </a:rPr>
              <a:t>.)</a:t>
            </a:r>
          </a:p>
          <a:p>
            <a:pPr marL="742950" lvl="1" indent="-285750">
              <a:buFont typeface="Arial" panose="020B0604020202020204" pitchFamily="34" charset="0"/>
              <a:buChar char="•"/>
            </a:pPr>
            <a:endParaRPr lang="en-GB" sz="1800" dirty="0">
              <a:sym typeface="Wingdings" panose="05000000000000000000" pitchFamily="2" charset="2"/>
            </a:endParaRPr>
          </a:p>
          <a:p>
            <a:pPr marL="742950" lvl="1" indent="-285750">
              <a:buFont typeface="Arial" panose="020B0604020202020204" pitchFamily="34" charset="0"/>
              <a:buChar char="•"/>
            </a:pPr>
            <a:r>
              <a:rPr lang="en-GB" sz="1800" dirty="0">
                <a:sym typeface="Wingdings" panose="05000000000000000000" pitchFamily="2" charset="2"/>
              </a:rPr>
              <a:t>Minder/</a:t>
            </a:r>
            <a:r>
              <a:rPr lang="en-GB" sz="1800" dirty="0" err="1">
                <a:sym typeface="Wingdings" panose="05000000000000000000" pitchFamily="2" charset="2"/>
              </a:rPr>
              <a:t>grotere</a:t>
            </a:r>
            <a:r>
              <a:rPr lang="en-GB" sz="1800" dirty="0">
                <a:sym typeface="Wingdings" panose="05000000000000000000" pitchFamily="2" charset="2"/>
              </a:rPr>
              <a:t> </a:t>
            </a:r>
            <a:r>
              <a:rPr lang="en-GB" sz="1800" dirty="0" err="1">
                <a:sym typeface="Wingdings" panose="05000000000000000000" pitchFamily="2" charset="2"/>
              </a:rPr>
              <a:t>schoolbesturen</a:t>
            </a:r>
            <a:r>
              <a:rPr lang="en-GB" sz="1800" dirty="0">
                <a:sym typeface="Wingdings" panose="05000000000000000000" pitchFamily="2" charset="2"/>
              </a:rPr>
              <a:t>  minder </a:t>
            </a:r>
            <a:r>
              <a:rPr lang="en-GB" sz="1800" dirty="0" err="1">
                <a:sym typeface="Wingdings" panose="05000000000000000000" pitchFamily="2" charset="2"/>
              </a:rPr>
              <a:t>transactiekosten</a:t>
            </a:r>
            <a:r>
              <a:rPr lang="en-GB" sz="1800" dirty="0">
                <a:sym typeface="Wingdings" panose="05000000000000000000" pitchFamily="2" charset="2"/>
              </a:rPr>
              <a:t> </a:t>
            </a:r>
            <a:r>
              <a:rPr lang="en-GB" sz="1800" dirty="0" err="1">
                <a:sym typeface="Wingdings" panose="05000000000000000000" pitchFamily="2" charset="2"/>
              </a:rPr>
              <a:t>icm</a:t>
            </a:r>
            <a:r>
              <a:rPr lang="en-GB" sz="1800" dirty="0">
                <a:sym typeface="Wingdings" panose="05000000000000000000" pitchFamily="2" charset="2"/>
              </a:rPr>
              <a:t> </a:t>
            </a:r>
            <a:r>
              <a:rPr lang="en-GB" sz="1800" dirty="0" err="1">
                <a:sym typeface="Wingdings" panose="05000000000000000000" pitchFamily="2" charset="2"/>
              </a:rPr>
              <a:t>gemeenten</a:t>
            </a:r>
            <a:r>
              <a:rPr lang="en-GB" sz="1800" dirty="0">
                <a:sym typeface="Wingdings" panose="05000000000000000000" pitchFamily="2" charset="2"/>
              </a:rPr>
              <a:t> (</a:t>
            </a:r>
            <a:r>
              <a:rPr lang="en-GB" sz="1800" dirty="0" err="1">
                <a:sym typeface="Wingdings" panose="05000000000000000000" pitchFamily="2" charset="2"/>
              </a:rPr>
              <a:t>bvb</a:t>
            </a:r>
            <a:r>
              <a:rPr lang="en-GB" sz="1800" dirty="0">
                <a:sym typeface="Wingdings" panose="05000000000000000000" pitchFamily="2" charset="2"/>
              </a:rPr>
              <a:t>. </a:t>
            </a:r>
            <a:r>
              <a:rPr lang="en-GB" sz="1800" dirty="0" err="1">
                <a:sym typeface="Wingdings" panose="05000000000000000000" pitchFamily="2" charset="2"/>
              </a:rPr>
              <a:t>overleggen</a:t>
            </a:r>
            <a:r>
              <a:rPr lang="en-GB" sz="1800" dirty="0">
                <a:sym typeface="Wingdings" panose="05000000000000000000" pitchFamily="2" charset="2"/>
              </a:rPr>
              <a:t> over </a:t>
            </a:r>
            <a:r>
              <a:rPr lang="en-GB" sz="1800" dirty="0" err="1">
                <a:sym typeface="Wingdings" panose="05000000000000000000" pitchFamily="2" charset="2"/>
              </a:rPr>
              <a:t>onderwijshuisvesting</a:t>
            </a:r>
            <a:r>
              <a:rPr lang="en-GB" sz="1800" dirty="0">
                <a:sym typeface="Wingdings" panose="05000000000000000000" pitchFamily="2" charset="2"/>
              </a:rPr>
              <a:t>)</a:t>
            </a:r>
          </a:p>
          <a:p>
            <a:pPr marL="742950" lvl="1" indent="-285750">
              <a:buFont typeface="Arial" panose="020B0604020202020204" pitchFamily="34" charset="0"/>
              <a:buChar char="•"/>
            </a:pPr>
            <a:endParaRPr lang="en-GB" sz="1800" dirty="0">
              <a:sym typeface="Wingdings" panose="05000000000000000000" pitchFamily="2" charset="2"/>
            </a:endParaRPr>
          </a:p>
          <a:p>
            <a:pPr marL="742950" lvl="1" indent="-285750">
              <a:buFont typeface="Arial" panose="020B0604020202020204" pitchFamily="34" charset="0"/>
              <a:buChar char="•"/>
            </a:pPr>
            <a:r>
              <a:rPr lang="en-GB" sz="1800" dirty="0" err="1">
                <a:sym typeface="Wingdings" panose="05000000000000000000" pitchFamily="2" charset="2"/>
              </a:rPr>
              <a:t>Transactiekosten</a:t>
            </a:r>
            <a:r>
              <a:rPr lang="en-GB" sz="1800" dirty="0">
                <a:sym typeface="Wingdings" panose="05000000000000000000" pitchFamily="2" charset="2"/>
              </a:rPr>
              <a:t> </a:t>
            </a:r>
            <a:r>
              <a:rPr lang="en-GB" sz="1800" dirty="0" err="1">
                <a:sym typeface="Wingdings" panose="05000000000000000000" pitchFamily="2" charset="2"/>
              </a:rPr>
              <a:t>zijn</a:t>
            </a:r>
            <a:r>
              <a:rPr lang="en-GB" sz="1800" dirty="0">
                <a:sym typeface="Wingdings" panose="05000000000000000000" pitchFamily="2" charset="2"/>
              </a:rPr>
              <a:t> </a:t>
            </a:r>
            <a:r>
              <a:rPr lang="en-GB" sz="1800" dirty="0" err="1">
                <a:sym typeface="Wingdings" panose="05000000000000000000" pitchFamily="2" charset="2"/>
              </a:rPr>
              <a:t>bij</a:t>
            </a:r>
            <a:r>
              <a:rPr lang="en-GB" sz="1800" dirty="0">
                <a:sym typeface="Wingdings" panose="05000000000000000000" pitchFamily="2" charset="2"/>
              </a:rPr>
              <a:t> </a:t>
            </a:r>
            <a:r>
              <a:rPr lang="en-GB" sz="1800" dirty="0" err="1">
                <a:sym typeface="Wingdings" panose="05000000000000000000" pitchFamily="2" charset="2"/>
              </a:rPr>
              <a:t>beleidsmakers</a:t>
            </a:r>
            <a:r>
              <a:rPr lang="en-GB" sz="1800" dirty="0">
                <a:sym typeface="Wingdings" panose="05000000000000000000" pitchFamily="2" charset="2"/>
              </a:rPr>
              <a:t> </a:t>
            </a:r>
            <a:r>
              <a:rPr lang="en-GB" sz="1800" dirty="0" err="1">
                <a:sym typeface="Wingdings" panose="05000000000000000000" pitchFamily="2" charset="2"/>
              </a:rPr>
              <a:t>en</a:t>
            </a:r>
            <a:r>
              <a:rPr lang="en-GB" sz="1800" dirty="0">
                <a:sym typeface="Wingdings" panose="05000000000000000000" pitchFamily="2" charset="2"/>
              </a:rPr>
              <a:t> </a:t>
            </a:r>
            <a:r>
              <a:rPr lang="en-GB" sz="1800" dirty="0" err="1">
                <a:sym typeface="Wingdings" panose="05000000000000000000" pitchFamily="2" charset="2"/>
              </a:rPr>
              <a:t>bestuurders</a:t>
            </a:r>
            <a:r>
              <a:rPr lang="en-GB" sz="1800" dirty="0">
                <a:sym typeface="Wingdings" panose="05000000000000000000" pitchFamily="2" charset="2"/>
              </a:rPr>
              <a:t> </a:t>
            </a:r>
            <a:r>
              <a:rPr lang="en-GB" sz="1800" dirty="0" err="1">
                <a:sym typeface="Wingdings" panose="05000000000000000000" pitchFamily="2" charset="2"/>
              </a:rPr>
              <a:t>vermoedelijk</a:t>
            </a:r>
            <a:r>
              <a:rPr lang="en-GB" sz="1800" dirty="0">
                <a:sym typeface="Wingdings" panose="05000000000000000000" pitchFamily="2" charset="2"/>
              </a:rPr>
              <a:t> </a:t>
            </a:r>
            <a:r>
              <a:rPr lang="en-GB" sz="1800" dirty="0" err="1">
                <a:sym typeface="Wingdings" panose="05000000000000000000" pitchFamily="2" charset="2"/>
              </a:rPr>
              <a:t>een</a:t>
            </a:r>
            <a:r>
              <a:rPr lang="en-GB" sz="1800" dirty="0">
                <a:sym typeface="Wingdings" panose="05000000000000000000" pitchFamily="2" charset="2"/>
              </a:rPr>
              <a:t> </a:t>
            </a:r>
            <a:r>
              <a:rPr lang="en-GB" sz="1800" dirty="0" err="1">
                <a:sym typeface="Wingdings" panose="05000000000000000000" pitchFamily="2" charset="2"/>
              </a:rPr>
              <a:t>belangrijke</a:t>
            </a:r>
            <a:r>
              <a:rPr lang="en-GB" sz="1800" dirty="0">
                <a:sym typeface="Wingdings" panose="05000000000000000000" pitchFamily="2" charset="2"/>
              </a:rPr>
              <a:t> </a:t>
            </a:r>
            <a:r>
              <a:rPr lang="en-GB" sz="1800" dirty="0" err="1">
                <a:sym typeface="Wingdings" panose="05000000000000000000" pitchFamily="2" charset="2"/>
              </a:rPr>
              <a:t>overweging</a:t>
            </a:r>
            <a:r>
              <a:rPr lang="en-GB" sz="1800" dirty="0">
                <a:sym typeface="Wingdings" panose="05000000000000000000" pitchFamily="2" charset="2"/>
              </a:rPr>
              <a:t>: </a:t>
            </a:r>
            <a:r>
              <a:rPr lang="en-GB" sz="1800" dirty="0" err="1">
                <a:sym typeface="Wingdings" panose="05000000000000000000" pitchFamily="2" charset="2"/>
              </a:rPr>
              <a:t>slagvaardig</a:t>
            </a:r>
            <a:endParaRPr lang="en-GB" sz="1800" dirty="0"/>
          </a:p>
          <a:p>
            <a:endParaRPr lang="en-GB" sz="1800" dirty="0"/>
          </a:p>
          <a:p>
            <a:endParaRPr lang="nl-NL" sz="1800" dirty="0"/>
          </a:p>
        </p:txBody>
      </p:sp>
    </p:spTree>
    <p:extLst>
      <p:ext uri="{BB962C8B-B14F-4D97-AF65-F5344CB8AC3E}">
        <p14:creationId xmlns:p14="http://schemas.microsoft.com/office/powerpoint/2010/main" val="334876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116DD048-F10D-4843-BFFC-56611981F43F}" type="slidenum">
              <a:rPr lang="en-US" smtClean="0"/>
              <a:pPr/>
              <a:t>13</a:t>
            </a:fld>
            <a:endParaRPr lang="en-US" dirty="0"/>
          </a:p>
        </p:txBody>
      </p:sp>
      <p:sp>
        <p:nvSpPr>
          <p:cNvPr id="3" name="Rechthoek 19"/>
          <p:cNvSpPr/>
          <p:nvPr/>
        </p:nvSpPr>
        <p:spPr>
          <a:xfrm>
            <a:off x="395536" y="332656"/>
            <a:ext cx="8058472" cy="584775"/>
          </a:xfrm>
          <a:prstGeom prst="rect">
            <a:avLst/>
          </a:prstGeom>
        </p:spPr>
        <p:txBody>
          <a:bodyPr wrap="square">
            <a:spAutoFit/>
          </a:bodyPr>
          <a:lstStyle/>
          <a:p>
            <a:pPr lvl="1">
              <a:spcAft>
                <a:spcPts val="1800"/>
              </a:spcAft>
            </a:pPr>
            <a:r>
              <a:rPr lang="en-GB" sz="3200" b="1" dirty="0" err="1">
                <a:solidFill>
                  <a:srgbClr val="00B0F0"/>
                </a:solidFill>
                <a:latin typeface="+mj-lt"/>
                <a:ea typeface="Times New Roman"/>
                <a:cs typeface="Times New Roman"/>
              </a:rPr>
              <a:t>Transitiekosten</a:t>
            </a:r>
            <a:endParaRPr lang="nl-NL" sz="3200" b="1" dirty="0">
              <a:solidFill>
                <a:srgbClr val="00B0F0"/>
              </a:solidFill>
              <a:latin typeface="+mj-lt"/>
              <a:ea typeface="Times New Roman"/>
              <a:cs typeface="Times New Roman"/>
            </a:endParaRPr>
          </a:p>
        </p:txBody>
      </p:sp>
      <p:sp>
        <p:nvSpPr>
          <p:cNvPr id="4" name="TextBox 3"/>
          <p:cNvSpPr txBox="1"/>
          <p:nvPr/>
        </p:nvSpPr>
        <p:spPr>
          <a:xfrm>
            <a:off x="711032" y="917431"/>
            <a:ext cx="7770440" cy="3970318"/>
          </a:xfrm>
          <a:prstGeom prst="rect">
            <a:avLst/>
          </a:prstGeom>
          <a:noFill/>
        </p:spPr>
        <p:txBody>
          <a:bodyPr wrap="square" rtlCol="0">
            <a:spAutoFit/>
          </a:bodyPr>
          <a:lstStyle/>
          <a:p>
            <a:pPr lvl="1"/>
            <a:endParaRPr lang="en-GB" sz="1800" dirty="0"/>
          </a:p>
          <a:p>
            <a:pPr marL="742950" lvl="1" indent="-285750">
              <a:buFont typeface="Arial" panose="020B0604020202020204" pitchFamily="34" charset="0"/>
              <a:buChar char="•"/>
            </a:pPr>
            <a:r>
              <a:rPr lang="en-GB" sz="1800" dirty="0" err="1"/>
              <a:t>Fusievoorbereiding</a:t>
            </a:r>
            <a:r>
              <a:rPr lang="en-GB" sz="1800" dirty="0"/>
              <a:t> </a:t>
            </a:r>
            <a:r>
              <a:rPr lang="en-GB" sz="1800" dirty="0" err="1"/>
              <a:t>en</a:t>
            </a:r>
            <a:r>
              <a:rPr lang="en-GB" sz="1800" dirty="0"/>
              <a:t> –</a:t>
            </a:r>
            <a:r>
              <a:rPr lang="en-GB" sz="1800" dirty="0" err="1"/>
              <a:t>begeleiding</a:t>
            </a:r>
            <a:endParaRPr lang="en-GB" sz="1800" dirty="0"/>
          </a:p>
          <a:p>
            <a:pPr marL="742950" lvl="1" indent="-285750">
              <a:buFont typeface="Arial" panose="020B0604020202020204" pitchFamily="34" charset="0"/>
              <a:buChar char="•"/>
            </a:pPr>
            <a:endParaRPr lang="en-GB" sz="1800" dirty="0"/>
          </a:p>
          <a:p>
            <a:pPr marL="742950" lvl="1" indent="-285750">
              <a:buFont typeface="Arial" panose="020B0604020202020204" pitchFamily="34" charset="0"/>
              <a:buChar char="•"/>
            </a:pPr>
            <a:r>
              <a:rPr lang="en-GB" sz="1800" dirty="0" err="1"/>
              <a:t>Cultuurverschillen</a:t>
            </a:r>
            <a:r>
              <a:rPr lang="en-GB" sz="1800" dirty="0"/>
              <a:t>, </a:t>
            </a:r>
            <a:r>
              <a:rPr lang="en-GB" sz="1800" dirty="0" err="1"/>
              <a:t>behoud</a:t>
            </a:r>
            <a:r>
              <a:rPr lang="en-GB" sz="1800" dirty="0"/>
              <a:t> van </a:t>
            </a:r>
            <a:r>
              <a:rPr lang="en-GB" sz="1800" dirty="0" err="1"/>
              <a:t>identiteit</a:t>
            </a:r>
            <a:endParaRPr lang="en-GB" sz="1800" dirty="0"/>
          </a:p>
          <a:p>
            <a:pPr marL="742950" lvl="1" indent="-285750">
              <a:buFont typeface="Arial" panose="020B0604020202020204" pitchFamily="34" charset="0"/>
              <a:buChar char="•"/>
            </a:pPr>
            <a:endParaRPr lang="en-GB" sz="1800" dirty="0"/>
          </a:p>
          <a:p>
            <a:pPr marL="742950" lvl="1" indent="-285750">
              <a:buFont typeface="Arial" panose="020B0604020202020204" pitchFamily="34" charset="0"/>
              <a:buChar char="•"/>
            </a:pPr>
            <a:r>
              <a:rPr lang="en-GB" sz="1800" dirty="0" err="1"/>
              <a:t>Administratief</a:t>
            </a:r>
            <a:r>
              <a:rPr lang="en-GB" sz="1800" dirty="0"/>
              <a:t>: </a:t>
            </a:r>
            <a:r>
              <a:rPr lang="en-GB" sz="1800" dirty="0" err="1"/>
              <a:t>harmonisatie</a:t>
            </a:r>
            <a:r>
              <a:rPr lang="en-GB" sz="1800" dirty="0"/>
              <a:t> </a:t>
            </a:r>
            <a:r>
              <a:rPr lang="en-GB" sz="1800" dirty="0" err="1"/>
              <a:t>arbeidsvoorwaarden</a:t>
            </a:r>
            <a:endParaRPr lang="en-GB" sz="1800" dirty="0"/>
          </a:p>
          <a:p>
            <a:pPr marL="742950" lvl="1" indent="-285750">
              <a:buFont typeface="Arial" panose="020B0604020202020204" pitchFamily="34" charset="0"/>
              <a:buChar char="•"/>
            </a:pPr>
            <a:endParaRPr lang="en-GB" sz="1800" dirty="0"/>
          </a:p>
          <a:p>
            <a:pPr marL="742950" lvl="1" indent="-285750">
              <a:buFont typeface="Arial" panose="020B0604020202020204" pitchFamily="34" charset="0"/>
              <a:buChar char="•"/>
            </a:pPr>
            <a:endParaRPr lang="en-GB" sz="1800" dirty="0"/>
          </a:p>
          <a:p>
            <a:pPr marL="742950" lvl="1" indent="-285750">
              <a:buFont typeface="Arial" panose="020B0604020202020204" pitchFamily="34" charset="0"/>
              <a:buChar char="•"/>
            </a:pPr>
            <a:r>
              <a:rPr lang="en-GB" sz="1800" dirty="0" err="1"/>
              <a:t>Transitiekosten</a:t>
            </a:r>
            <a:r>
              <a:rPr lang="en-GB" sz="1800" dirty="0"/>
              <a:t> </a:t>
            </a:r>
            <a:r>
              <a:rPr lang="en-GB" sz="1800" dirty="0" err="1"/>
              <a:t>worden</a:t>
            </a:r>
            <a:r>
              <a:rPr lang="en-GB" sz="1800" dirty="0"/>
              <a:t> </a:t>
            </a:r>
            <a:r>
              <a:rPr lang="en-GB" sz="1800" dirty="0" err="1"/>
              <a:t>vaak</a:t>
            </a:r>
            <a:r>
              <a:rPr lang="en-GB" sz="1800" dirty="0"/>
              <a:t> </a:t>
            </a:r>
            <a:r>
              <a:rPr lang="en-GB" sz="1800" dirty="0" err="1"/>
              <a:t>onderschat</a:t>
            </a:r>
            <a:endParaRPr lang="en-GB" sz="1800" dirty="0"/>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endParaRPr lang="en-GB" sz="1800" dirty="0"/>
          </a:p>
          <a:p>
            <a:endParaRPr lang="en-GB" sz="1800" dirty="0"/>
          </a:p>
          <a:p>
            <a:endParaRPr lang="nl-NL" sz="1800" dirty="0"/>
          </a:p>
        </p:txBody>
      </p:sp>
    </p:spTree>
    <p:extLst>
      <p:ext uri="{BB962C8B-B14F-4D97-AF65-F5344CB8AC3E}">
        <p14:creationId xmlns:p14="http://schemas.microsoft.com/office/powerpoint/2010/main" val="376532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116DD048-F10D-4843-BFFC-56611981F43F}" type="slidenum">
              <a:rPr lang="en-US" smtClean="0"/>
              <a:pPr/>
              <a:t>14</a:t>
            </a:fld>
            <a:endParaRPr lang="en-US" dirty="0"/>
          </a:p>
        </p:txBody>
      </p:sp>
      <p:sp>
        <p:nvSpPr>
          <p:cNvPr id="3" name="Rechthoek 19"/>
          <p:cNvSpPr/>
          <p:nvPr/>
        </p:nvSpPr>
        <p:spPr>
          <a:xfrm>
            <a:off x="395536" y="332656"/>
            <a:ext cx="8058472" cy="584775"/>
          </a:xfrm>
          <a:prstGeom prst="rect">
            <a:avLst/>
          </a:prstGeom>
        </p:spPr>
        <p:txBody>
          <a:bodyPr wrap="square">
            <a:spAutoFit/>
          </a:bodyPr>
          <a:lstStyle/>
          <a:p>
            <a:pPr lvl="1">
              <a:spcAft>
                <a:spcPts val="1800"/>
              </a:spcAft>
            </a:pPr>
            <a:r>
              <a:rPr lang="en-GB" sz="3200" b="1" dirty="0" err="1">
                <a:solidFill>
                  <a:srgbClr val="00B0F0"/>
                </a:solidFill>
                <a:latin typeface="+mj-lt"/>
                <a:ea typeface="Times New Roman"/>
                <a:cs typeface="Times New Roman"/>
              </a:rPr>
              <a:t>Maatschappelijke</a:t>
            </a:r>
            <a:r>
              <a:rPr lang="en-GB" sz="3200" b="1" dirty="0">
                <a:solidFill>
                  <a:srgbClr val="00B0F0"/>
                </a:solidFill>
                <a:latin typeface="+mj-lt"/>
                <a:ea typeface="Times New Roman"/>
                <a:cs typeface="Times New Roman"/>
              </a:rPr>
              <a:t> </a:t>
            </a:r>
            <a:r>
              <a:rPr lang="en-GB" sz="3200" b="1" dirty="0" err="1">
                <a:solidFill>
                  <a:srgbClr val="00B0F0"/>
                </a:solidFill>
                <a:latin typeface="+mj-lt"/>
                <a:ea typeface="Times New Roman"/>
                <a:cs typeface="Times New Roman"/>
              </a:rPr>
              <a:t>kosten</a:t>
            </a:r>
            <a:endParaRPr lang="nl-NL" sz="3200" b="1" dirty="0">
              <a:solidFill>
                <a:srgbClr val="00B0F0"/>
              </a:solidFill>
              <a:latin typeface="+mj-lt"/>
              <a:ea typeface="Times New Roman"/>
              <a:cs typeface="Times New Roman"/>
            </a:endParaRPr>
          </a:p>
        </p:txBody>
      </p:sp>
      <p:sp>
        <p:nvSpPr>
          <p:cNvPr id="4" name="TextBox 3"/>
          <p:cNvSpPr txBox="1"/>
          <p:nvPr/>
        </p:nvSpPr>
        <p:spPr>
          <a:xfrm>
            <a:off x="539552" y="1268760"/>
            <a:ext cx="7770440" cy="2031325"/>
          </a:xfrm>
          <a:prstGeom prst="rect">
            <a:avLst/>
          </a:prstGeom>
          <a:noFill/>
        </p:spPr>
        <p:txBody>
          <a:bodyPr wrap="square" rtlCol="0">
            <a:spAutoFit/>
          </a:bodyPr>
          <a:lstStyle/>
          <a:p>
            <a:pPr lvl="1"/>
            <a:endParaRPr lang="en-GB" sz="1800" dirty="0"/>
          </a:p>
          <a:p>
            <a:pPr marL="742950" lvl="1" indent="-285750">
              <a:buFont typeface="Arial" panose="020B0604020202020204" pitchFamily="34" charset="0"/>
              <a:buChar char="•"/>
            </a:pPr>
            <a:r>
              <a:rPr lang="nl-NL" sz="1800" dirty="0"/>
              <a:t>Dit zijn eventuele kosten die anderen ten deel vallen. Denk aan effecten op de:</a:t>
            </a:r>
          </a:p>
          <a:p>
            <a:pPr marL="1200150" lvl="2" indent="-285750">
              <a:buFont typeface="Arial" panose="020B0604020202020204" pitchFamily="34" charset="0"/>
              <a:buChar char="•"/>
            </a:pPr>
            <a:r>
              <a:rPr lang="nl-NL" sz="1800" dirty="0"/>
              <a:t>Menselijke maat;</a:t>
            </a:r>
          </a:p>
          <a:p>
            <a:pPr marL="1200150" lvl="2" indent="-285750">
              <a:buFont typeface="Arial" panose="020B0604020202020204" pitchFamily="34" charset="0"/>
              <a:buChar char="•"/>
            </a:pPr>
            <a:r>
              <a:rPr lang="nl-NL" sz="1800" dirty="0"/>
              <a:t>Bereikbaarheid.</a:t>
            </a:r>
          </a:p>
          <a:p>
            <a:pPr marL="1200150" lvl="2" indent="-285750">
              <a:buFont typeface="Arial" panose="020B0604020202020204" pitchFamily="34" charset="0"/>
              <a:buChar char="•"/>
            </a:pPr>
            <a:endParaRPr lang="en-GB" sz="1800" dirty="0"/>
          </a:p>
          <a:p>
            <a:endParaRPr lang="nl-NL" sz="1800" dirty="0"/>
          </a:p>
        </p:txBody>
      </p:sp>
    </p:spTree>
    <p:extLst>
      <p:ext uri="{BB962C8B-B14F-4D97-AF65-F5344CB8AC3E}">
        <p14:creationId xmlns:p14="http://schemas.microsoft.com/office/powerpoint/2010/main" val="72337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116DD048-F10D-4843-BFFC-56611981F43F}" type="slidenum">
              <a:rPr lang="en-US" smtClean="0"/>
              <a:pPr/>
              <a:t>15</a:t>
            </a:fld>
            <a:endParaRPr lang="en-US" dirty="0"/>
          </a:p>
        </p:txBody>
      </p:sp>
      <p:sp>
        <p:nvSpPr>
          <p:cNvPr id="3" name="Rechthoek 19"/>
          <p:cNvSpPr/>
          <p:nvPr/>
        </p:nvSpPr>
        <p:spPr>
          <a:xfrm>
            <a:off x="395536" y="332656"/>
            <a:ext cx="8058472" cy="584775"/>
          </a:xfrm>
          <a:prstGeom prst="rect">
            <a:avLst/>
          </a:prstGeom>
        </p:spPr>
        <p:txBody>
          <a:bodyPr wrap="square">
            <a:spAutoFit/>
          </a:bodyPr>
          <a:lstStyle/>
          <a:p>
            <a:pPr lvl="1">
              <a:spcAft>
                <a:spcPts val="1800"/>
              </a:spcAft>
            </a:pPr>
            <a:r>
              <a:rPr lang="en-GB" sz="3200" b="1" dirty="0" err="1">
                <a:solidFill>
                  <a:srgbClr val="00B0F0"/>
                </a:solidFill>
                <a:latin typeface="+mj-lt"/>
                <a:ea typeface="Times New Roman"/>
                <a:cs typeface="Times New Roman"/>
              </a:rPr>
              <a:t>Kwaliteit</a:t>
            </a:r>
            <a:endParaRPr lang="nl-NL" sz="3200" b="1" dirty="0">
              <a:solidFill>
                <a:srgbClr val="00B0F0"/>
              </a:solidFill>
              <a:latin typeface="+mj-lt"/>
              <a:ea typeface="Times New Roman"/>
              <a:cs typeface="Times New Roman"/>
            </a:endParaRPr>
          </a:p>
        </p:txBody>
      </p:sp>
      <p:sp>
        <p:nvSpPr>
          <p:cNvPr id="4" name="TextBox 3"/>
          <p:cNvSpPr txBox="1"/>
          <p:nvPr/>
        </p:nvSpPr>
        <p:spPr>
          <a:xfrm>
            <a:off x="539552" y="1268760"/>
            <a:ext cx="7770440" cy="4278094"/>
          </a:xfrm>
          <a:prstGeom prst="rect">
            <a:avLst/>
          </a:prstGeom>
          <a:noFill/>
        </p:spPr>
        <p:txBody>
          <a:bodyPr wrap="square" rtlCol="0">
            <a:spAutoFit/>
          </a:bodyPr>
          <a:lstStyle/>
          <a:p>
            <a:pPr lvl="1"/>
            <a:endParaRPr lang="en-GB" sz="1800" dirty="0"/>
          </a:p>
          <a:p>
            <a:pPr marL="742950" lvl="1" indent="-285750">
              <a:buFont typeface="Arial" panose="020B0604020202020204" pitchFamily="34" charset="0"/>
              <a:buChar char="•"/>
            </a:pPr>
            <a:r>
              <a:rPr lang="en-GB" sz="1800" b="1" dirty="0"/>
              <a:t>Black box </a:t>
            </a:r>
            <a:r>
              <a:rPr lang="en-GB" sz="1800" b="1" dirty="0">
                <a:sym typeface="Wingdings" pitchFamily="2" charset="2"/>
              </a:rPr>
              <a:t> </a:t>
            </a:r>
            <a:r>
              <a:rPr lang="en-GB" sz="1800" dirty="0"/>
              <a:t>Over de </a:t>
            </a:r>
            <a:r>
              <a:rPr lang="en-GB" sz="1800" dirty="0" err="1"/>
              <a:t>relatie</a:t>
            </a:r>
            <a:r>
              <a:rPr lang="en-GB" sz="1800" dirty="0"/>
              <a:t> </a:t>
            </a:r>
            <a:r>
              <a:rPr lang="en-GB" sz="1800" dirty="0" err="1"/>
              <a:t>tussen</a:t>
            </a:r>
            <a:r>
              <a:rPr lang="en-GB" sz="1800" dirty="0"/>
              <a:t> </a:t>
            </a:r>
            <a:r>
              <a:rPr lang="en-GB" sz="1800" dirty="0" err="1"/>
              <a:t>schaalgrootte</a:t>
            </a:r>
            <a:r>
              <a:rPr lang="en-GB" sz="1800" dirty="0"/>
              <a:t> </a:t>
            </a:r>
            <a:r>
              <a:rPr lang="en-GB" sz="1800" dirty="0" err="1"/>
              <a:t>en</a:t>
            </a:r>
            <a:r>
              <a:rPr lang="en-GB" sz="1800" dirty="0"/>
              <a:t> </a:t>
            </a:r>
            <a:r>
              <a:rPr lang="en-GB" sz="1800" dirty="0" err="1"/>
              <a:t>kwaliteit</a:t>
            </a:r>
            <a:r>
              <a:rPr lang="en-GB" sz="1800" dirty="0"/>
              <a:t> in het </a:t>
            </a:r>
            <a:r>
              <a:rPr lang="en-GB" sz="1800" dirty="0" err="1"/>
              <a:t>onderwijs</a:t>
            </a:r>
            <a:r>
              <a:rPr lang="en-GB" sz="1800" dirty="0"/>
              <a:t> is </a:t>
            </a:r>
            <a:r>
              <a:rPr lang="en-GB" sz="1800" dirty="0" err="1"/>
              <a:t>weinig</a:t>
            </a:r>
            <a:r>
              <a:rPr lang="en-GB" sz="1800" dirty="0"/>
              <a:t> </a:t>
            </a:r>
            <a:r>
              <a:rPr lang="en-GB" sz="1800" dirty="0" err="1"/>
              <a:t>bekend</a:t>
            </a:r>
            <a:r>
              <a:rPr lang="en-GB" sz="1800" dirty="0"/>
              <a:t>. Hele </a:t>
            </a:r>
            <a:r>
              <a:rPr lang="en-GB" sz="1800" dirty="0" err="1"/>
              <a:t>kleine</a:t>
            </a:r>
            <a:r>
              <a:rPr lang="en-GB" sz="1800" dirty="0"/>
              <a:t> </a:t>
            </a:r>
            <a:r>
              <a:rPr lang="en-GB" sz="1800" dirty="0" err="1"/>
              <a:t>scholen</a:t>
            </a:r>
            <a:r>
              <a:rPr lang="en-GB" sz="1800" dirty="0"/>
              <a:t> </a:t>
            </a:r>
            <a:r>
              <a:rPr lang="en-GB" sz="1800" dirty="0" err="1"/>
              <a:t>zijn</a:t>
            </a:r>
            <a:r>
              <a:rPr lang="en-GB" sz="1800" dirty="0"/>
              <a:t> </a:t>
            </a:r>
            <a:r>
              <a:rPr lang="en-GB" sz="1800" dirty="0" err="1"/>
              <a:t>doorgaans</a:t>
            </a:r>
            <a:r>
              <a:rPr lang="en-GB" sz="1800" dirty="0"/>
              <a:t> </a:t>
            </a:r>
            <a:r>
              <a:rPr lang="en-GB" sz="1800" dirty="0" err="1"/>
              <a:t>iets</a:t>
            </a:r>
            <a:r>
              <a:rPr lang="en-GB" sz="1800" dirty="0"/>
              <a:t> </a:t>
            </a:r>
            <a:r>
              <a:rPr lang="en-GB" sz="1800" dirty="0" err="1"/>
              <a:t>slechter</a:t>
            </a:r>
            <a:r>
              <a:rPr lang="en-GB" sz="1800" dirty="0"/>
              <a:t> (de </a:t>
            </a:r>
            <a:r>
              <a:rPr lang="en-GB" sz="1800" dirty="0" err="1"/>
              <a:t>Haan</a:t>
            </a:r>
            <a:r>
              <a:rPr lang="en-GB" sz="1800" dirty="0"/>
              <a:t> et al., 2011)</a:t>
            </a:r>
          </a:p>
          <a:p>
            <a:pPr marL="742950" lvl="1" indent="-285750">
              <a:buFont typeface="Arial" panose="020B0604020202020204" pitchFamily="34" charset="0"/>
              <a:buChar char="•"/>
            </a:pPr>
            <a:endParaRPr lang="en-GB" sz="1800" dirty="0"/>
          </a:p>
          <a:p>
            <a:pPr marL="742950" lvl="1" indent="-285750">
              <a:buFont typeface="Arial" panose="020B0604020202020204" pitchFamily="34" charset="0"/>
              <a:buChar char="•"/>
            </a:pPr>
            <a:r>
              <a:rPr lang="en-GB" sz="1800" dirty="0" err="1"/>
              <a:t>Raad</a:t>
            </a:r>
            <a:r>
              <a:rPr lang="en-GB" sz="1800" dirty="0"/>
              <a:t> van State in 2009 over de </a:t>
            </a:r>
            <a:r>
              <a:rPr lang="en-GB" sz="1800" dirty="0" err="1"/>
              <a:t>Fusietoets</a:t>
            </a:r>
            <a:r>
              <a:rPr lang="en-GB" sz="1800" dirty="0"/>
              <a:t>:</a:t>
            </a:r>
          </a:p>
          <a:p>
            <a:pPr marL="742950" lvl="1" indent="-285750">
              <a:buFont typeface="Arial" panose="020B0604020202020204" pitchFamily="34" charset="0"/>
              <a:buChar char="•"/>
            </a:pPr>
            <a:endParaRPr lang="en-GB" sz="1800" dirty="0"/>
          </a:p>
          <a:p>
            <a:pPr marL="742950" lvl="1" indent="-285750">
              <a:buFont typeface="Arial" panose="020B0604020202020204" pitchFamily="34" charset="0"/>
              <a:buChar char="•"/>
            </a:pPr>
            <a:r>
              <a:rPr lang="nl-NL" sz="1600" dirty="0"/>
              <a:t>“</a:t>
            </a:r>
            <a:r>
              <a:rPr lang="nl-NL" sz="1600" b="1" dirty="0"/>
              <a:t>In het advies verwijst de Raad naar een reeks van onderzoeken waaruit naar voren komt dat de kwaliteit van het onderwijs geen verband houdt met de grootte van het schoolgebouw of het aantal scholen dat onder één bestuur valt. </a:t>
            </a:r>
            <a:r>
              <a:rPr lang="nl-NL" sz="1600" dirty="0"/>
              <a:t>Wezenlijk voor de kwaliteit is echter de situatie op het kleinste niveau: in de klas. De bestuurlijke schaal en de grootte van de school zijn echter niet relevant. De voorgestelde fusietoets heeft nu juist alleen betrekking op bestuurlijke fusies en scholenfusies die zich afspelen op de hogere niveaus.”</a:t>
            </a:r>
            <a:endParaRPr lang="en-GB" sz="1800" dirty="0"/>
          </a:p>
          <a:p>
            <a:endParaRPr lang="nl-NL" sz="1800" dirty="0"/>
          </a:p>
        </p:txBody>
      </p:sp>
    </p:spTree>
    <p:extLst>
      <p:ext uri="{BB962C8B-B14F-4D97-AF65-F5344CB8AC3E}">
        <p14:creationId xmlns:p14="http://schemas.microsoft.com/office/powerpoint/2010/main" val="167082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96ECEBD-BC37-48C0-AE20-8DDA80EF1941}"/>
              </a:ext>
            </a:extLst>
          </p:cNvPr>
          <p:cNvPicPr>
            <a:picLocks noChangeAspect="1"/>
          </p:cNvPicPr>
          <p:nvPr/>
        </p:nvPicPr>
        <p:blipFill>
          <a:blip r:embed="rId2"/>
          <a:stretch>
            <a:fillRect/>
          </a:stretch>
        </p:blipFill>
        <p:spPr>
          <a:xfrm>
            <a:off x="2583160" y="2060848"/>
            <a:ext cx="3429000" cy="2962275"/>
          </a:xfrm>
          <a:prstGeom prst="rect">
            <a:avLst/>
          </a:prstGeom>
        </p:spPr>
      </p:pic>
      <p:sp>
        <p:nvSpPr>
          <p:cNvPr id="2" name="Tijdelijke aanduiding voor dianummer 1">
            <a:extLst>
              <a:ext uri="{FF2B5EF4-FFF2-40B4-BE49-F238E27FC236}">
                <a16:creationId xmlns:a16="http://schemas.microsoft.com/office/drawing/2014/main" id="{7FBEE659-C813-4706-916A-C1C78933122D}"/>
              </a:ext>
            </a:extLst>
          </p:cNvPr>
          <p:cNvSpPr>
            <a:spLocks noGrp="1"/>
          </p:cNvSpPr>
          <p:nvPr>
            <p:ph type="sldNum" sz="quarter" idx="4"/>
          </p:nvPr>
        </p:nvSpPr>
        <p:spPr/>
        <p:txBody>
          <a:bodyPr/>
          <a:lstStyle/>
          <a:p>
            <a:fld id="{116DD048-F10D-4843-BFFC-56611981F43F}" type="slidenum">
              <a:rPr lang="en-US" smtClean="0"/>
              <a:pPr/>
              <a:t>16</a:t>
            </a:fld>
            <a:endParaRPr lang="en-US" dirty="0"/>
          </a:p>
        </p:txBody>
      </p:sp>
      <p:sp>
        <p:nvSpPr>
          <p:cNvPr id="3" name="Rechthoek 19">
            <a:extLst>
              <a:ext uri="{FF2B5EF4-FFF2-40B4-BE49-F238E27FC236}">
                <a16:creationId xmlns:a16="http://schemas.microsoft.com/office/drawing/2014/main" id="{86476A7C-0727-4FDF-8462-F46281D698A7}"/>
              </a:ext>
            </a:extLst>
          </p:cNvPr>
          <p:cNvSpPr/>
          <p:nvPr/>
        </p:nvSpPr>
        <p:spPr>
          <a:xfrm>
            <a:off x="542764" y="332656"/>
            <a:ext cx="8058472" cy="584775"/>
          </a:xfrm>
          <a:prstGeom prst="rect">
            <a:avLst/>
          </a:prstGeom>
        </p:spPr>
        <p:txBody>
          <a:bodyPr wrap="square">
            <a:spAutoFit/>
          </a:bodyPr>
          <a:lstStyle/>
          <a:p>
            <a:r>
              <a:rPr lang="nl-NL" sz="3200" b="1" dirty="0">
                <a:solidFill>
                  <a:srgbClr val="00B0F0"/>
                </a:solidFill>
                <a:latin typeface="+mj-lt"/>
                <a:ea typeface="Times New Roman"/>
                <a:cs typeface="Times New Roman"/>
              </a:rPr>
              <a:t>“Optimale” schaal </a:t>
            </a:r>
          </a:p>
        </p:txBody>
      </p:sp>
      <p:sp>
        <p:nvSpPr>
          <p:cNvPr id="4" name="TextBox 11">
            <a:extLst>
              <a:ext uri="{FF2B5EF4-FFF2-40B4-BE49-F238E27FC236}">
                <a16:creationId xmlns:a16="http://schemas.microsoft.com/office/drawing/2014/main" id="{DC1CD9D1-95CE-493A-9266-7299C3A0A9BD}"/>
              </a:ext>
            </a:extLst>
          </p:cNvPr>
          <p:cNvSpPr txBox="1"/>
          <p:nvPr/>
        </p:nvSpPr>
        <p:spPr>
          <a:xfrm>
            <a:off x="507011" y="885168"/>
            <a:ext cx="8169445" cy="5940088"/>
          </a:xfrm>
          <a:prstGeom prst="rect">
            <a:avLst/>
          </a:prstGeom>
          <a:noFill/>
        </p:spPr>
        <p:txBody>
          <a:bodyPr wrap="square" rtlCol="0">
            <a:spAutoFit/>
          </a:bodyPr>
          <a:lstStyle/>
          <a:p>
            <a:pPr marL="457200" indent="-457200">
              <a:buFont typeface="Arial" panose="020B0604020202020204" pitchFamily="34" charset="0"/>
              <a:buChar char="•"/>
            </a:pPr>
            <a:r>
              <a:rPr lang="en-GB" sz="2000" dirty="0"/>
              <a:t>Hoe </a:t>
            </a:r>
            <a:r>
              <a:rPr lang="en-GB" sz="2000" dirty="0" err="1"/>
              <a:t>bepaal</a:t>
            </a:r>
            <a:r>
              <a:rPr lang="en-GB" sz="2000" dirty="0"/>
              <a:t> je de </a:t>
            </a:r>
            <a:r>
              <a:rPr lang="en-GB" sz="2000" dirty="0" err="1"/>
              <a:t>optimale</a:t>
            </a:r>
            <a:r>
              <a:rPr lang="en-GB" sz="2000" dirty="0"/>
              <a:t> </a:t>
            </a:r>
            <a:r>
              <a:rPr lang="en-GB" sz="2000" dirty="0" err="1"/>
              <a:t>schaal</a:t>
            </a:r>
            <a:r>
              <a:rPr lang="en-GB" sz="2000" dirty="0"/>
              <a:t>?</a:t>
            </a:r>
          </a:p>
          <a:p>
            <a:pPr marL="914400" lvl="1" indent="-457200">
              <a:buFont typeface="+mj-lt"/>
              <a:buAutoNum type="arabicPeriod"/>
            </a:pPr>
            <a:r>
              <a:rPr lang="en-GB" sz="2000" dirty="0" err="1"/>
              <a:t>Inventariseer</a:t>
            </a:r>
            <a:r>
              <a:rPr lang="en-GB" sz="2000" dirty="0"/>
              <a:t> </a:t>
            </a:r>
            <a:r>
              <a:rPr lang="en-GB" sz="2000" dirty="0" err="1"/>
              <a:t>kennis</a:t>
            </a:r>
            <a:r>
              <a:rPr lang="en-GB" sz="2000" dirty="0"/>
              <a:t> over </a:t>
            </a:r>
            <a:r>
              <a:rPr lang="en-GB" sz="2000" dirty="0" err="1"/>
              <a:t>verband</a:t>
            </a:r>
            <a:r>
              <a:rPr lang="en-GB" sz="2000" dirty="0"/>
              <a:t> </a:t>
            </a:r>
            <a:r>
              <a:rPr lang="en-GB" sz="2000" dirty="0" err="1"/>
              <a:t>uitkomsten</a:t>
            </a:r>
            <a:r>
              <a:rPr lang="en-GB" sz="2000" dirty="0"/>
              <a:t> (</a:t>
            </a:r>
            <a:r>
              <a:rPr lang="en-GB" sz="2000" dirty="0" err="1"/>
              <a:t>kosten</a:t>
            </a:r>
            <a:r>
              <a:rPr lang="en-GB" sz="2000" dirty="0"/>
              <a:t>, </a:t>
            </a:r>
            <a:r>
              <a:rPr lang="en-GB" sz="2000" dirty="0" err="1"/>
              <a:t>kwaliteit</a:t>
            </a:r>
            <a:r>
              <a:rPr lang="en-GB" sz="2000" dirty="0"/>
              <a:t> …) </a:t>
            </a:r>
            <a:r>
              <a:rPr lang="en-GB" sz="2000" dirty="0" err="1"/>
              <a:t>en</a:t>
            </a:r>
            <a:r>
              <a:rPr lang="en-GB" sz="2000" dirty="0"/>
              <a:t> </a:t>
            </a:r>
            <a:r>
              <a:rPr lang="en-GB" sz="2000" dirty="0" err="1"/>
              <a:t>schaalgrootte</a:t>
            </a:r>
            <a:r>
              <a:rPr lang="en-GB" sz="2000" dirty="0"/>
              <a:t> </a:t>
            </a:r>
            <a:r>
              <a:rPr lang="en-GB" sz="2000" dirty="0">
                <a:sym typeface="Wingdings" panose="05000000000000000000" pitchFamily="2" charset="2"/>
              </a:rPr>
              <a:t> </a:t>
            </a:r>
            <a:r>
              <a:rPr lang="en-GB" sz="2000" dirty="0" err="1">
                <a:sym typeface="Wingdings" panose="05000000000000000000" pitchFamily="2" charset="2"/>
              </a:rPr>
              <a:t>literatuur</a:t>
            </a:r>
            <a:r>
              <a:rPr lang="en-GB" sz="2000" dirty="0">
                <a:sym typeface="Wingdings" panose="05000000000000000000" pitchFamily="2" charset="2"/>
              </a:rPr>
              <a:t>, </a:t>
            </a:r>
            <a:r>
              <a:rPr lang="en-GB" sz="2000" dirty="0" err="1">
                <a:sym typeface="Wingdings" panose="05000000000000000000" pitchFamily="2" charset="2"/>
              </a:rPr>
              <a:t>onderzoek</a:t>
            </a:r>
            <a:r>
              <a:rPr lang="en-GB" sz="2000" dirty="0">
                <a:sym typeface="Wingdings" panose="05000000000000000000" pitchFamily="2" charset="2"/>
              </a:rPr>
              <a:t>, </a:t>
            </a:r>
            <a:r>
              <a:rPr lang="en-GB" sz="2000" dirty="0" err="1">
                <a:sym typeface="Wingdings" panose="05000000000000000000" pitchFamily="2" charset="2"/>
              </a:rPr>
              <a:t>ervaringen</a:t>
            </a:r>
            <a:br>
              <a:rPr lang="en-GB" sz="2000" dirty="0">
                <a:sym typeface="Wingdings" panose="05000000000000000000" pitchFamily="2" charset="2"/>
              </a:rPr>
            </a:br>
            <a:br>
              <a:rPr lang="en-GB" sz="2000" dirty="0">
                <a:sym typeface="Wingdings" panose="05000000000000000000" pitchFamily="2" charset="2"/>
              </a:rPr>
            </a:br>
            <a:endParaRPr lang="en-GB" sz="2000" dirty="0"/>
          </a:p>
          <a:p>
            <a:pPr marL="914400" lvl="1" indent="-457200">
              <a:buFont typeface="+mj-lt"/>
              <a:buAutoNum type="arabicPeriod"/>
            </a:pPr>
            <a:endParaRPr lang="en-GB" sz="2000" dirty="0"/>
          </a:p>
          <a:p>
            <a:pPr marL="914400" lvl="1" indent="-457200">
              <a:buFont typeface="+mj-lt"/>
              <a:buAutoNum type="arabicPeriod"/>
            </a:pPr>
            <a:endParaRPr lang="en-GB" sz="2000" dirty="0"/>
          </a:p>
          <a:p>
            <a:pPr marL="914400" lvl="1" indent="-457200">
              <a:buFont typeface="+mj-lt"/>
              <a:buAutoNum type="arabicPeriod"/>
            </a:pPr>
            <a:endParaRPr lang="en-GB" sz="2000" dirty="0"/>
          </a:p>
          <a:p>
            <a:pPr marL="914400" lvl="1" indent="-457200">
              <a:buFont typeface="+mj-lt"/>
              <a:buAutoNum type="arabicPeriod"/>
            </a:pPr>
            <a:endParaRPr lang="en-GB" sz="2000" dirty="0"/>
          </a:p>
          <a:p>
            <a:pPr marL="914400" lvl="1" indent="-457200">
              <a:buFont typeface="+mj-lt"/>
              <a:buAutoNum type="arabicPeriod"/>
            </a:pPr>
            <a:endParaRPr lang="en-GB" sz="2000" dirty="0"/>
          </a:p>
          <a:p>
            <a:pPr marL="914400" lvl="1" indent="-457200">
              <a:buFont typeface="+mj-lt"/>
              <a:buAutoNum type="arabicPeriod"/>
            </a:pPr>
            <a:endParaRPr lang="en-GB" sz="2000" dirty="0"/>
          </a:p>
          <a:p>
            <a:pPr marL="914400" lvl="1" indent="-457200">
              <a:buFont typeface="+mj-lt"/>
              <a:buAutoNum type="arabicPeriod"/>
            </a:pPr>
            <a:endParaRPr lang="en-GB" sz="2000" dirty="0"/>
          </a:p>
          <a:p>
            <a:pPr marL="914400" lvl="1" indent="-457200">
              <a:buFont typeface="+mj-lt"/>
              <a:buAutoNum type="arabicPeriod"/>
            </a:pPr>
            <a:r>
              <a:rPr lang="en-GB" sz="2000" dirty="0" err="1"/>
              <a:t>Projecteer</a:t>
            </a:r>
            <a:r>
              <a:rPr lang="en-GB" sz="2000" dirty="0"/>
              <a:t> </a:t>
            </a:r>
            <a:r>
              <a:rPr lang="en-GB" sz="2000" dirty="0" err="1"/>
              <a:t>en</a:t>
            </a:r>
            <a:r>
              <a:rPr lang="en-GB" sz="2000" dirty="0"/>
              <a:t> </a:t>
            </a:r>
            <a:r>
              <a:rPr lang="en-GB" sz="2000" dirty="0" err="1"/>
              <a:t>vertaal</a:t>
            </a:r>
            <a:r>
              <a:rPr lang="en-GB" sz="2000" dirty="0"/>
              <a:t> </a:t>
            </a:r>
            <a:r>
              <a:rPr lang="en-GB" sz="2000" dirty="0" err="1"/>
              <a:t>deze</a:t>
            </a:r>
            <a:r>
              <a:rPr lang="en-GB" sz="2000" dirty="0"/>
              <a:t> “</a:t>
            </a:r>
            <a:r>
              <a:rPr lang="en-GB" sz="2000" dirty="0" err="1"/>
              <a:t>helikopter</a:t>
            </a:r>
            <a:r>
              <a:rPr lang="en-GB" sz="2000" dirty="0"/>
              <a:t>”-</a:t>
            </a:r>
            <a:r>
              <a:rPr lang="en-GB" sz="2000" dirty="0" err="1"/>
              <a:t>uitkomsten</a:t>
            </a:r>
            <a:r>
              <a:rPr lang="en-GB" sz="2000" dirty="0"/>
              <a:t> </a:t>
            </a:r>
            <a:r>
              <a:rPr lang="en-GB" sz="2000" dirty="0" err="1"/>
              <a:t>naar</a:t>
            </a:r>
            <a:r>
              <a:rPr lang="en-GB" sz="2000" dirty="0"/>
              <a:t> de </a:t>
            </a:r>
            <a:r>
              <a:rPr lang="en-GB" sz="2000" dirty="0" err="1"/>
              <a:t>lokale</a:t>
            </a:r>
            <a:r>
              <a:rPr lang="en-GB" sz="2000" dirty="0"/>
              <a:t> </a:t>
            </a:r>
            <a:r>
              <a:rPr lang="en-GB" sz="2000" dirty="0" err="1"/>
              <a:t>situatie</a:t>
            </a:r>
            <a:r>
              <a:rPr lang="en-GB" sz="2000" dirty="0"/>
              <a:t> </a:t>
            </a:r>
            <a:r>
              <a:rPr lang="en-GB" sz="2000" dirty="0">
                <a:sym typeface="Wingdings" pitchFamily="2" charset="2"/>
              </a:rPr>
              <a:t> </a:t>
            </a:r>
            <a:r>
              <a:rPr lang="en-GB" sz="2000" dirty="0" err="1">
                <a:sym typeface="Wingdings" pitchFamily="2" charset="2"/>
              </a:rPr>
              <a:t>gericht</a:t>
            </a:r>
            <a:r>
              <a:rPr lang="en-GB" sz="2000" dirty="0">
                <a:sym typeface="Wingdings" pitchFamily="2" charset="2"/>
              </a:rPr>
              <a:t> </a:t>
            </a:r>
            <a:r>
              <a:rPr lang="en-GB" sz="2000" dirty="0" err="1">
                <a:sym typeface="Wingdings" pitchFamily="2" charset="2"/>
              </a:rPr>
              <a:t>onderzoek</a:t>
            </a:r>
            <a:endParaRPr lang="en-GB" sz="2000" dirty="0"/>
          </a:p>
          <a:p>
            <a:pPr marL="914400" lvl="1" indent="-457200">
              <a:buFont typeface="Arial" panose="020B0604020202020204" pitchFamily="34" charset="0"/>
              <a:buChar char="•"/>
            </a:pPr>
            <a:endParaRPr lang="en-GB" sz="2000" dirty="0"/>
          </a:p>
          <a:p>
            <a:pPr marL="457200" indent="-457200">
              <a:buFont typeface="Arial" panose="020B0604020202020204" pitchFamily="34" charset="0"/>
              <a:buChar char="•"/>
            </a:pPr>
            <a:endParaRPr lang="en-GB" sz="2000" dirty="0"/>
          </a:p>
          <a:p>
            <a:pPr marL="914400" lvl="1" indent="-457200">
              <a:buFont typeface="+mj-lt"/>
              <a:buAutoNum type="arabicPeriod"/>
            </a:pPr>
            <a:endParaRPr lang="en-GB" sz="2000" dirty="0"/>
          </a:p>
          <a:p>
            <a:pPr marL="914400" lvl="1" indent="-457200">
              <a:buFont typeface="Arial" panose="020B0604020202020204" pitchFamily="34" charset="0"/>
              <a:buChar char="•"/>
            </a:pPr>
            <a:endParaRPr lang="en-GB" sz="2000" dirty="0"/>
          </a:p>
        </p:txBody>
      </p:sp>
    </p:spTree>
    <p:extLst>
      <p:ext uri="{BB962C8B-B14F-4D97-AF65-F5344CB8AC3E}">
        <p14:creationId xmlns:p14="http://schemas.microsoft.com/office/powerpoint/2010/main" val="36177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813FD0E-BA7A-3247-9872-70A7831DC3F4}"/>
              </a:ext>
            </a:extLst>
          </p:cNvPr>
          <p:cNvSpPr>
            <a:spLocks noGrp="1"/>
          </p:cNvSpPr>
          <p:nvPr>
            <p:ph type="sldNum" sz="quarter" idx="4"/>
          </p:nvPr>
        </p:nvSpPr>
        <p:spPr/>
        <p:txBody>
          <a:bodyPr/>
          <a:lstStyle/>
          <a:p>
            <a:fld id="{116DD048-F10D-4843-BFFC-56611981F43F}" type="slidenum">
              <a:rPr lang="en-US" smtClean="0"/>
              <a:pPr/>
              <a:t>17</a:t>
            </a:fld>
            <a:endParaRPr lang="en-US" dirty="0"/>
          </a:p>
        </p:txBody>
      </p:sp>
      <p:sp>
        <p:nvSpPr>
          <p:cNvPr id="3" name="Rechthoek 19">
            <a:extLst>
              <a:ext uri="{FF2B5EF4-FFF2-40B4-BE49-F238E27FC236}">
                <a16:creationId xmlns:a16="http://schemas.microsoft.com/office/drawing/2014/main" id="{7FD0617F-E2B4-5540-A1F9-7C502078C893}"/>
              </a:ext>
            </a:extLst>
          </p:cNvPr>
          <p:cNvSpPr/>
          <p:nvPr/>
        </p:nvSpPr>
        <p:spPr>
          <a:xfrm>
            <a:off x="395536" y="332656"/>
            <a:ext cx="8058472" cy="584775"/>
          </a:xfrm>
          <a:prstGeom prst="rect">
            <a:avLst/>
          </a:prstGeom>
        </p:spPr>
        <p:txBody>
          <a:bodyPr wrap="square">
            <a:spAutoFit/>
          </a:bodyPr>
          <a:lstStyle/>
          <a:p>
            <a:r>
              <a:rPr lang="nl-NL" sz="3200" b="1" dirty="0">
                <a:solidFill>
                  <a:srgbClr val="00B0F0"/>
                </a:solidFill>
                <a:latin typeface="+mj-lt"/>
                <a:ea typeface="Times New Roman"/>
                <a:cs typeface="Times New Roman"/>
              </a:rPr>
              <a:t>Optimale schaal</a:t>
            </a:r>
          </a:p>
        </p:txBody>
      </p:sp>
      <p:graphicFrame>
        <p:nvGraphicFramePr>
          <p:cNvPr id="5" name="Content Placeholder 3">
            <a:extLst>
              <a:ext uri="{FF2B5EF4-FFF2-40B4-BE49-F238E27FC236}">
                <a16:creationId xmlns:a16="http://schemas.microsoft.com/office/drawing/2014/main" id="{1ECF5B78-70A6-4A61-A8E8-0632D37DC577}"/>
              </a:ext>
            </a:extLst>
          </p:cNvPr>
          <p:cNvGraphicFramePr>
            <a:graphicFrameLocks/>
          </p:cNvGraphicFramePr>
          <p:nvPr>
            <p:extLst>
              <p:ext uri="{D42A27DB-BD31-4B8C-83A1-F6EECF244321}">
                <p14:modId xmlns:p14="http://schemas.microsoft.com/office/powerpoint/2010/main" val="1326767474"/>
              </p:ext>
            </p:extLst>
          </p:nvPr>
        </p:nvGraphicFramePr>
        <p:xfrm>
          <a:off x="545856" y="1042540"/>
          <a:ext cx="7908152" cy="4154556"/>
        </p:xfrm>
        <a:graphic>
          <a:graphicData uri="http://schemas.openxmlformats.org/drawingml/2006/table">
            <a:tbl>
              <a:tblPr firstRow="1" firstCol="1" bandRow="1"/>
              <a:tblGrid>
                <a:gridCol w="3555281">
                  <a:extLst>
                    <a:ext uri="{9D8B030D-6E8A-4147-A177-3AD203B41FA5}">
                      <a16:colId xmlns:a16="http://schemas.microsoft.com/office/drawing/2014/main" val="20000"/>
                    </a:ext>
                  </a:extLst>
                </a:gridCol>
                <a:gridCol w="2175984">
                  <a:extLst>
                    <a:ext uri="{9D8B030D-6E8A-4147-A177-3AD203B41FA5}">
                      <a16:colId xmlns:a16="http://schemas.microsoft.com/office/drawing/2014/main" val="20001"/>
                    </a:ext>
                  </a:extLst>
                </a:gridCol>
                <a:gridCol w="2176887">
                  <a:extLst>
                    <a:ext uri="{9D8B030D-6E8A-4147-A177-3AD203B41FA5}">
                      <a16:colId xmlns:a16="http://schemas.microsoft.com/office/drawing/2014/main" val="20002"/>
                    </a:ext>
                  </a:extLst>
                </a:gridCol>
              </a:tblGrid>
              <a:tr h="593508">
                <a:tc>
                  <a:txBody>
                    <a:bodyPr/>
                    <a:lstStyle/>
                    <a:p>
                      <a:pPr>
                        <a:spcAft>
                          <a:spcPts val="0"/>
                        </a:spcAft>
                      </a:pPr>
                      <a:r>
                        <a:rPr lang="nl-NL" sz="1100" b="1" i="1">
                          <a:effectLst/>
                          <a:latin typeface="Calibri"/>
                          <a:ea typeface="Times New Roman"/>
                        </a:rPr>
                        <a:t>Studie</a:t>
                      </a:r>
                      <a:endParaRPr lang="nl-NL" sz="14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b="1" i="1">
                          <a:effectLst/>
                          <a:latin typeface="Calibri"/>
                          <a:ea typeface="Times New Roman"/>
                        </a:rPr>
                        <a:t>Land, voorziening</a:t>
                      </a:r>
                      <a:endParaRPr lang="nl-NL"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nl-NL" sz="1100" b="1" i="1">
                          <a:effectLst/>
                          <a:latin typeface="Calibri"/>
                          <a:ea typeface="Times New Roman"/>
                        </a:rPr>
                        <a:t>Optimale schaal (× 1 miljoen euro)</a:t>
                      </a:r>
                      <a:endParaRPr lang="nl-NL" sz="1400">
                        <a:effectLst/>
                        <a:latin typeface="Times New Roman"/>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6754">
                <a:tc>
                  <a:txBody>
                    <a:bodyPr/>
                    <a:lstStyle/>
                    <a:p>
                      <a:pPr>
                        <a:spcBef>
                          <a:spcPts val="100"/>
                        </a:spcBef>
                        <a:spcAft>
                          <a:spcPts val="100"/>
                        </a:spcAft>
                      </a:pPr>
                      <a:r>
                        <a:rPr lang="en-US" sz="1100">
                          <a:effectLst/>
                          <a:latin typeface="Calibri"/>
                          <a:ea typeface="Times New Roman"/>
                        </a:rPr>
                        <a:t>Blank et al. (2007)</a:t>
                      </a:r>
                      <a:endParaRPr lang="nl-NL" sz="14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Bef>
                          <a:spcPts val="100"/>
                        </a:spcBef>
                        <a:spcAft>
                          <a:spcPts val="100"/>
                        </a:spcAft>
                      </a:pPr>
                      <a:r>
                        <a:rPr lang="en-US" sz="1100">
                          <a:effectLst/>
                          <a:latin typeface="Calibri"/>
                          <a:ea typeface="Times New Roman"/>
                        </a:rPr>
                        <a:t>Nederland, po</a:t>
                      </a:r>
                      <a:endParaRPr lang="nl-NL"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a:spcBef>
                          <a:spcPts val="100"/>
                        </a:spcBef>
                        <a:spcAft>
                          <a:spcPts val="100"/>
                        </a:spcAft>
                      </a:pPr>
                      <a:r>
                        <a:rPr lang="en-US" sz="1100">
                          <a:effectLst/>
                          <a:latin typeface="Calibri"/>
                          <a:ea typeface="Times New Roman"/>
                        </a:rPr>
                        <a:t>3,0</a:t>
                      </a:r>
                      <a:endParaRPr lang="nl-NL" sz="1400">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96754">
                <a:tc>
                  <a:txBody>
                    <a:bodyPr/>
                    <a:lstStyle/>
                    <a:p>
                      <a:pPr>
                        <a:spcBef>
                          <a:spcPts val="100"/>
                        </a:spcBef>
                        <a:spcAft>
                          <a:spcPts val="100"/>
                        </a:spcAft>
                      </a:pPr>
                      <a:r>
                        <a:rPr lang="en-US" sz="1100">
                          <a:effectLst/>
                          <a:latin typeface="Calibri"/>
                          <a:ea typeface="Times New Roman"/>
                        </a:rPr>
                        <a:t>Andrews et al. (2002)</a:t>
                      </a:r>
                      <a:endParaRPr lang="nl-NL" sz="14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Bef>
                          <a:spcPts val="100"/>
                        </a:spcBef>
                        <a:spcAft>
                          <a:spcPts val="100"/>
                        </a:spcAft>
                      </a:pPr>
                      <a:r>
                        <a:rPr lang="en-US" sz="1100">
                          <a:effectLst/>
                          <a:latin typeface="Calibri"/>
                          <a:ea typeface="Times New Roman"/>
                        </a:rPr>
                        <a:t>Verenigde Staten, po</a:t>
                      </a:r>
                      <a:endParaRPr lang="nl-NL"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Bef>
                          <a:spcPts val="100"/>
                        </a:spcBef>
                        <a:spcAft>
                          <a:spcPts val="100"/>
                        </a:spcAft>
                      </a:pPr>
                      <a:r>
                        <a:rPr lang="en-US" sz="1100">
                          <a:effectLst/>
                          <a:latin typeface="Calibri"/>
                          <a:ea typeface="Times New Roman"/>
                        </a:rPr>
                        <a:t>3,2</a:t>
                      </a:r>
                      <a:endParaRPr lang="nl-NL" sz="14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296754">
                <a:tc>
                  <a:txBody>
                    <a:bodyPr/>
                    <a:lstStyle/>
                    <a:p>
                      <a:pPr>
                        <a:spcBef>
                          <a:spcPts val="100"/>
                        </a:spcBef>
                        <a:spcAft>
                          <a:spcPts val="100"/>
                        </a:spcAft>
                      </a:pPr>
                      <a:r>
                        <a:rPr lang="en-US" sz="1100" dirty="0" err="1">
                          <a:effectLst/>
                          <a:latin typeface="Calibri"/>
                          <a:ea typeface="Times New Roman"/>
                        </a:rPr>
                        <a:t>Merkies</a:t>
                      </a:r>
                      <a:r>
                        <a:rPr lang="en-US" sz="1100" dirty="0">
                          <a:effectLst/>
                          <a:latin typeface="Calibri"/>
                          <a:ea typeface="Times New Roman"/>
                        </a:rPr>
                        <a:t> (2000)</a:t>
                      </a:r>
                      <a:endParaRPr lang="nl-NL" sz="1400" dirty="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Bef>
                          <a:spcPts val="100"/>
                        </a:spcBef>
                        <a:spcAft>
                          <a:spcPts val="100"/>
                        </a:spcAft>
                      </a:pPr>
                      <a:r>
                        <a:rPr lang="en-US" sz="1100">
                          <a:effectLst/>
                          <a:latin typeface="Calibri"/>
                          <a:ea typeface="Times New Roman"/>
                        </a:rPr>
                        <a:t>Nederland, po</a:t>
                      </a:r>
                      <a:endParaRPr lang="nl-NL"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Bef>
                          <a:spcPts val="100"/>
                        </a:spcBef>
                        <a:spcAft>
                          <a:spcPts val="100"/>
                        </a:spcAft>
                      </a:pPr>
                      <a:r>
                        <a:rPr lang="en-US" sz="1100">
                          <a:effectLst/>
                          <a:latin typeface="Calibri"/>
                          <a:ea typeface="Times New Roman"/>
                        </a:rPr>
                        <a:t>2,8</a:t>
                      </a:r>
                      <a:endParaRPr lang="nl-NL" sz="14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296754">
                <a:tc>
                  <a:txBody>
                    <a:bodyPr/>
                    <a:lstStyle/>
                    <a:p>
                      <a:pPr>
                        <a:spcBef>
                          <a:spcPts val="100"/>
                        </a:spcBef>
                        <a:spcAft>
                          <a:spcPts val="100"/>
                        </a:spcAft>
                      </a:pPr>
                      <a:r>
                        <a:rPr lang="en-US" sz="1100">
                          <a:effectLst/>
                          <a:latin typeface="Calibri"/>
                          <a:ea typeface="Times New Roman"/>
                        </a:rPr>
                        <a:t>Leithwoord en Jantzi (2009)</a:t>
                      </a:r>
                      <a:endParaRPr lang="nl-NL" sz="14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Bef>
                          <a:spcPts val="100"/>
                        </a:spcBef>
                        <a:spcAft>
                          <a:spcPts val="100"/>
                        </a:spcAft>
                      </a:pPr>
                      <a:r>
                        <a:rPr lang="en-US" sz="1100">
                          <a:effectLst/>
                          <a:latin typeface="Calibri"/>
                          <a:ea typeface="Times New Roman"/>
                        </a:rPr>
                        <a:t>Metastudie po</a:t>
                      </a:r>
                      <a:endParaRPr lang="nl-NL"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Bef>
                          <a:spcPts val="100"/>
                        </a:spcBef>
                        <a:spcAft>
                          <a:spcPts val="100"/>
                        </a:spcAft>
                      </a:pPr>
                      <a:r>
                        <a:rPr lang="en-US" sz="1100">
                          <a:effectLst/>
                          <a:latin typeface="Calibri"/>
                          <a:ea typeface="Times New Roman"/>
                        </a:rPr>
                        <a:t>3,5</a:t>
                      </a:r>
                      <a:endParaRPr lang="nl-NL" sz="14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296754">
                <a:tc>
                  <a:txBody>
                    <a:bodyPr/>
                    <a:lstStyle/>
                    <a:p>
                      <a:pPr>
                        <a:spcBef>
                          <a:spcPts val="100"/>
                        </a:spcBef>
                        <a:spcAft>
                          <a:spcPts val="100"/>
                        </a:spcAft>
                      </a:pPr>
                      <a:r>
                        <a:rPr lang="en-US" sz="1100">
                          <a:effectLst/>
                          <a:latin typeface="Calibri"/>
                          <a:ea typeface="Times New Roman"/>
                        </a:rPr>
                        <a:t> </a:t>
                      </a:r>
                      <a:endParaRPr lang="nl-NL" sz="14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Bef>
                          <a:spcPts val="100"/>
                        </a:spcBef>
                        <a:spcAft>
                          <a:spcPts val="100"/>
                        </a:spcAft>
                      </a:pPr>
                      <a:r>
                        <a:rPr lang="en-US" sz="1100">
                          <a:effectLst/>
                          <a:latin typeface="Calibri"/>
                          <a:ea typeface="Times New Roman"/>
                        </a:rPr>
                        <a:t>Metastudie vo</a:t>
                      </a:r>
                      <a:endParaRPr lang="nl-NL"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Bef>
                          <a:spcPts val="100"/>
                        </a:spcBef>
                        <a:spcAft>
                          <a:spcPts val="100"/>
                        </a:spcAft>
                      </a:pPr>
                      <a:r>
                        <a:rPr lang="en-US" sz="1100">
                          <a:effectLst/>
                          <a:latin typeface="Calibri"/>
                          <a:ea typeface="Times New Roman"/>
                        </a:rPr>
                        <a:t>8,6</a:t>
                      </a:r>
                      <a:endParaRPr lang="nl-NL" sz="14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296754">
                <a:tc>
                  <a:txBody>
                    <a:bodyPr/>
                    <a:lstStyle/>
                    <a:p>
                      <a:pPr>
                        <a:spcBef>
                          <a:spcPts val="100"/>
                        </a:spcBef>
                        <a:spcAft>
                          <a:spcPts val="100"/>
                        </a:spcAft>
                      </a:pPr>
                      <a:r>
                        <a:rPr lang="en-US" sz="1100">
                          <a:effectLst/>
                          <a:latin typeface="Calibri"/>
                          <a:ea typeface="Times New Roman"/>
                        </a:rPr>
                        <a:t>Foreman-Peck en Foreman-Peck (2006)</a:t>
                      </a:r>
                      <a:endParaRPr lang="nl-NL" sz="14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Bef>
                          <a:spcPts val="100"/>
                        </a:spcBef>
                        <a:spcAft>
                          <a:spcPts val="100"/>
                        </a:spcAft>
                      </a:pPr>
                      <a:r>
                        <a:rPr lang="en-US" sz="1100">
                          <a:effectLst/>
                          <a:latin typeface="Calibri"/>
                          <a:ea typeface="Times New Roman"/>
                        </a:rPr>
                        <a:t>Verenigd Koninkrijk vo</a:t>
                      </a:r>
                      <a:endParaRPr lang="nl-NL"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Bef>
                          <a:spcPts val="100"/>
                        </a:spcBef>
                        <a:spcAft>
                          <a:spcPts val="100"/>
                        </a:spcAft>
                      </a:pPr>
                      <a:r>
                        <a:rPr lang="en-US" sz="1100">
                          <a:effectLst/>
                          <a:latin typeface="Calibri"/>
                          <a:ea typeface="Times New Roman"/>
                        </a:rPr>
                        <a:t>5,1</a:t>
                      </a:r>
                      <a:endParaRPr lang="nl-NL" sz="14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r h="296754">
                <a:tc>
                  <a:txBody>
                    <a:bodyPr/>
                    <a:lstStyle/>
                    <a:p>
                      <a:pPr>
                        <a:spcBef>
                          <a:spcPts val="100"/>
                        </a:spcBef>
                        <a:spcAft>
                          <a:spcPts val="100"/>
                        </a:spcAft>
                      </a:pPr>
                      <a:r>
                        <a:rPr lang="en-US" sz="1100">
                          <a:effectLst/>
                          <a:latin typeface="Calibri"/>
                          <a:ea typeface="Times New Roman"/>
                        </a:rPr>
                        <a:t>Andrews et al. (2002)</a:t>
                      </a:r>
                      <a:endParaRPr lang="nl-NL" sz="14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Bef>
                          <a:spcPts val="100"/>
                        </a:spcBef>
                        <a:spcAft>
                          <a:spcPts val="100"/>
                        </a:spcAft>
                      </a:pPr>
                      <a:r>
                        <a:rPr lang="en-US" sz="1100">
                          <a:effectLst/>
                          <a:latin typeface="Calibri"/>
                          <a:ea typeface="Times New Roman"/>
                        </a:rPr>
                        <a:t>Verenigde Staten, vo</a:t>
                      </a:r>
                      <a:endParaRPr lang="nl-NL"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Bef>
                          <a:spcPts val="100"/>
                        </a:spcBef>
                        <a:spcAft>
                          <a:spcPts val="100"/>
                        </a:spcAft>
                      </a:pPr>
                      <a:r>
                        <a:rPr lang="en-US" sz="1100">
                          <a:effectLst/>
                          <a:latin typeface="Calibri"/>
                          <a:ea typeface="Times New Roman"/>
                        </a:rPr>
                        <a:t>6,9</a:t>
                      </a:r>
                      <a:endParaRPr lang="nl-NL" sz="14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7"/>
                  </a:ext>
                </a:extLst>
              </a:tr>
              <a:tr h="296754">
                <a:tc>
                  <a:txBody>
                    <a:bodyPr/>
                    <a:lstStyle/>
                    <a:p>
                      <a:pPr>
                        <a:spcBef>
                          <a:spcPts val="100"/>
                        </a:spcBef>
                        <a:spcAft>
                          <a:spcPts val="100"/>
                        </a:spcAft>
                      </a:pPr>
                      <a:r>
                        <a:rPr lang="en-US" sz="1100">
                          <a:effectLst/>
                          <a:latin typeface="Calibri"/>
                          <a:ea typeface="Times New Roman"/>
                        </a:rPr>
                        <a:t>Waterreus (2009)</a:t>
                      </a:r>
                      <a:endParaRPr lang="nl-NL" sz="14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Bef>
                          <a:spcPts val="100"/>
                        </a:spcBef>
                        <a:spcAft>
                          <a:spcPts val="100"/>
                        </a:spcAft>
                      </a:pPr>
                      <a:r>
                        <a:rPr lang="en-US" sz="1100">
                          <a:effectLst/>
                          <a:latin typeface="Calibri"/>
                          <a:ea typeface="Times New Roman"/>
                        </a:rPr>
                        <a:t>Nederland, mbo</a:t>
                      </a:r>
                      <a:endParaRPr lang="nl-NL"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Bef>
                          <a:spcPts val="100"/>
                        </a:spcBef>
                        <a:spcAft>
                          <a:spcPts val="100"/>
                        </a:spcAft>
                      </a:pPr>
                      <a:r>
                        <a:rPr lang="en-US" sz="1100">
                          <a:effectLst/>
                          <a:latin typeface="Calibri"/>
                          <a:ea typeface="Times New Roman"/>
                        </a:rPr>
                        <a:t>35,4</a:t>
                      </a:r>
                      <a:endParaRPr lang="nl-NL" sz="14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8"/>
                  </a:ext>
                </a:extLst>
              </a:tr>
              <a:tr h="296754">
                <a:tc>
                  <a:txBody>
                    <a:bodyPr/>
                    <a:lstStyle/>
                    <a:p>
                      <a:pPr>
                        <a:spcBef>
                          <a:spcPts val="100"/>
                        </a:spcBef>
                        <a:spcAft>
                          <a:spcPts val="100"/>
                        </a:spcAft>
                      </a:pPr>
                      <a:r>
                        <a:rPr lang="en-US" sz="1100">
                          <a:effectLst/>
                          <a:latin typeface="Calibri"/>
                          <a:ea typeface="Times New Roman"/>
                        </a:rPr>
                        <a:t>Laband en Lentz (2003)</a:t>
                      </a:r>
                      <a:endParaRPr lang="nl-NL" sz="14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Bef>
                          <a:spcPts val="100"/>
                        </a:spcBef>
                        <a:spcAft>
                          <a:spcPts val="100"/>
                        </a:spcAft>
                      </a:pPr>
                      <a:r>
                        <a:rPr lang="en-US" sz="1100">
                          <a:effectLst/>
                          <a:latin typeface="Calibri"/>
                          <a:ea typeface="Times New Roman"/>
                        </a:rPr>
                        <a:t>Verenigde Staten, ho</a:t>
                      </a:r>
                      <a:endParaRPr lang="nl-NL"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Bef>
                          <a:spcPts val="100"/>
                        </a:spcBef>
                        <a:spcAft>
                          <a:spcPts val="100"/>
                        </a:spcAft>
                      </a:pPr>
                      <a:r>
                        <a:rPr lang="en-US" sz="1100">
                          <a:effectLst/>
                          <a:latin typeface="Calibri"/>
                          <a:ea typeface="Times New Roman"/>
                        </a:rPr>
                        <a:t>29,5</a:t>
                      </a:r>
                      <a:endParaRPr lang="nl-NL" sz="14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9"/>
                  </a:ext>
                </a:extLst>
              </a:tr>
              <a:tr h="296754">
                <a:tc>
                  <a:txBody>
                    <a:bodyPr/>
                    <a:lstStyle/>
                    <a:p>
                      <a:pPr>
                        <a:spcBef>
                          <a:spcPts val="100"/>
                        </a:spcBef>
                        <a:spcAft>
                          <a:spcPts val="100"/>
                        </a:spcAft>
                      </a:pPr>
                      <a:r>
                        <a:rPr lang="en-US" sz="1100">
                          <a:effectLst/>
                          <a:latin typeface="Calibri"/>
                          <a:ea typeface="Times New Roman"/>
                        </a:rPr>
                        <a:t>Cohn et al. (1989)</a:t>
                      </a:r>
                      <a:endParaRPr lang="nl-NL" sz="14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Bef>
                          <a:spcPts val="100"/>
                        </a:spcBef>
                        <a:spcAft>
                          <a:spcPts val="100"/>
                        </a:spcAft>
                      </a:pPr>
                      <a:r>
                        <a:rPr lang="en-US" sz="1100">
                          <a:effectLst/>
                          <a:latin typeface="Calibri"/>
                          <a:ea typeface="Times New Roman"/>
                        </a:rPr>
                        <a:t>Verenigde Staten, ho</a:t>
                      </a:r>
                      <a:endParaRPr lang="nl-NL"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Bef>
                          <a:spcPts val="100"/>
                        </a:spcBef>
                        <a:spcAft>
                          <a:spcPts val="100"/>
                        </a:spcAft>
                      </a:pPr>
                      <a:r>
                        <a:rPr lang="en-US" sz="1100">
                          <a:effectLst/>
                          <a:latin typeface="Calibri"/>
                          <a:ea typeface="Times New Roman"/>
                        </a:rPr>
                        <a:t>57,6</a:t>
                      </a:r>
                      <a:endParaRPr lang="nl-NL" sz="14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10"/>
                  </a:ext>
                </a:extLst>
              </a:tr>
              <a:tr h="296754">
                <a:tc>
                  <a:txBody>
                    <a:bodyPr/>
                    <a:lstStyle/>
                    <a:p>
                      <a:pPr>
                        <a:spcBef>
                          <a:spcPts val="100"/>
                        </a:spcBef>
                        <a:spcAft>
                          <a:spcPts val="100"/>
                        </a:spcAft>
                      </a:pPr>
                      <a:r>
                        <a:rPr lang="en-US" sz="1100">
                          <a:effectLst/>
                          <a:latin typeface="Calibri"/>
                          <a:ea typeface="Times New Roman"/>
                        </a:rPr>
                        <a:t>Waterreus (2009)</a:t>
                      </a:r>
                      <a:endParaRPr lang="nl-NL" sz="14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Bef>
                          <a:spcPts val="100"/>
                        </a:spcBef>
                        <a:spcAft>
                          <a:spcPts val="100"/>
                        </a:spcAft>
                      </a:pPr>
                      <a:r>
                        <a:rPr lang="en-US" sz="1100">
                          <a:effectLst/>
                          <a:latin typeface="Calibri"/>
                          <a:ea typeface="Times New Roman"/>
                        </a:rPr>
                        <a:t>Nederland, wo</a:t>
                      </a:r>
                      <a:endParaRPr lang="nl-NL"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Bef>
                          <a:spcPts val="100"/>
                        </a:spcBef>
                        <a:spcAft>
                          <a:spcPts val="100"/>
                        </a:spcAft>
                      </a:pPr>
                      <a:r>
                        <a:rPr lang="en-US" sz="1100">
                          <a:effectLst/>
                          <a:latin typeface="Calibri"/>
                          <a:ea typeface="Times New Roman"/>
                        </a:rPr>
                        <a:t>515,1</a:t>
                      </a:r>
                      <a:endParaRPr lang="nl-NL" sz="14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11"/>
                  </a:ext>
                </a:extLst>
              </a:tr>
              <a:tr h="296754">
                <a:tc>
                  <a:txBody>
                    <a:bodyPr/>
                    <a:lstStyle/>
                    <a:p>
                      <a:pPr>
                        <a:spcBef>
                          <a:spcPts val="100"/>
                        </a:spcBef>
                        <a:spcAft>
                          <a:spcPts val="100"/>
                        </a:spcAft>
                      </a:pPr>
                      <a:r>
                        <a:rPr lang="en-US" sz="1100">
                          <a:effectLst/>
                          <a:latin typeface="Calibri"/>
                          <a:ea typeface="Times New Roman"/>
                        </a:rPr>
                        <a:t>Worthington en Higgs (2011)</a:t>
                      </a:r>
                      <a:endParaRPr lang="nl-NL" sz="14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US" sz="1100">
                          <a:effectLst/>
                          <a:latin typeface="Calibri"/>
                          <a:ea typeface="Times New Roman"/>
                        </a:rPr>
                        <a:t>Australië, wo</a:t>
                      </a:r>
                      <a:endParaRPr lang="nl-NL"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r">
                        <a:spcBef>
                          <a:spcPts val="100"/>
                        </a:spcBef>
                        <a:spcAft>
                          <a:spcPts val="100"/>
                        </a:spcAft>
                      </a:pPr>
                      <a:r>
                        <a:rPr lang="en-US" sz="1100" dirty="0">
                          <a:effectLst/>
                          <a:latin typeface="Calibri"/>
                          <a:ea typeface="Times New Roman"/>
                        </a:rPr>
                        <a:t>432,2</a:t>
                      </a:r>
                      <a:endParaRPr lang="nl-NL" sz="1400" dirty="0">
                        <a:effectLst/>
                        <a:latin typeface="Times New Roman"/>
                        <a:ea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476261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813FD0E-BA7A-3247-9872-70A7831DC3F4}"/>
              </a:ext>
            </a:extLst>
          </p:cNvPr>
          <p:cNvSpPr>
            <a:spLocks noGrp="1"/>
          </p:cNvSpPr>
          <p:nvPr>
            <p:ph type="sldNum" sz="quarter" idx="4"/>
          </p:nvPr>
        </p:nvSpPr>
        <p:spPr/>
        <p:txBody>
          <a:bodyPr/>
          <a:lstStyle/>
          <a:p>
            <a:fld id="{116DD048-F10D-4843-BFFC-56611981F43F}" type="slidenum">
              <a:rPr lang="en-US" smtClean="0"/>
              <a:pPr/>
              <a:t>18</a:t>
            </a:fld>
            <a:endParaRPr lang="en-US" dirty="0"/>
          </a:p>
        </p:txBody>
      </p:sp>
      <p:sp>
        <p:nvSpPr>
          <p:cNvPr id="3" name="Rechthoek 19">
            <a:extLst>
              <a:ext uri="{FF2B5EF4-FFF2-40B4-BE49-F238E27FC236}">
                <a16:creationId xmlns:a16="http://schemas.microsoft.com/office/drawing/2014/main" id="{7FD0617F-E2B4-5540-A1F9-7C502078C893}"/>
              </a:ext>
            </a:extLst>
          </p:cNvPr>
          <p:cNvSpPr/>
          <p:nvPr/>
        </p:nvSpPr>
        <p:spPr>
          <a:xfrm>
            <a:off x="395536" y="332656"/>
            <a:ext cx="8058472" cy="584775"/>
          </a:xfrm>
          <a:prstGeom prst="rect">
            <a:avLst/>
          </a:prstGeom>
        </p:spPr>
        <p:txBody>
          <a:bodyPr wrap="square">
            <a:spAutoFit/>
          </a:bodyPr>
          <a:lstStyle/>
          <a:p>
            <a:r>
              <a:rPr lang="nl-NL" sz="3200" b="1" dirty="0">
                <a:solidFill>
                  <a:srgbClr val="00B0F0"/>
                </a:solidFill>
                <a:latin typeface="+mj-lt"/>
                <a:ea typeface="Times New Roman"/>
                <a:cs typeface="Times New Roman"/>
              </a:rPr>
              <a:t>Optimale schaal</a:t>
            </a:r>
          </a:p>
        </p:txBody>
      </p:sp>
      <p:sp>
        <p:nvSpPr>
          <p:cNvPr id="6" name="TextBox 11">
            <a:extLst>
              <a:ext uri="{FF2B5EF4-FFF2-40B4-BE49-F238E27FC236}">
                <a16:creationId xmlns:a16="http://schemas.microsoft.com/office/drawing/2014/main" id="{816F6EE9-0F66-404B-8B19-69D14D0D2C9B}"/>
              </a:ext>
            </a:extLst>
          </p:cNvPr>
          <p:cNvSpPr txBox="1"/>
          <p:nvPr/>
        </p:nvSpPr>
        <p:spPr>
          <a:xfrm>
            <a:off x="528740" y="1052736"/>
            <a:ext cx="8540548" cy="4093428"/>
          </a:xfrm>
          <a:prstGeom prst="rect">
            <a:avLst/>
          </a:prstGeom>
          <a:noFill/>
        </p:spPr>
        <p:txBody>
          <a:bodyPr wrap="square" rtlCol="0">
            <a:spAutoFit/>
          </a:bodyPr>
          <a:lstStyle/>
          <a:p>
            <a:pPr marL="457200" indent="-457200">
              <a:buFont typeface="Arial" panose="020B0604020202020204" pitchFamily="34" charset="0"/>
              <a:buChar char="•"/>
            </a:pPr>
            <a:r>
              <a:rPr lang="en-GB" sz="2000" dirty="0"/>
              <a:t>In het </a:t>
            </a:r>
            <a:r>
              <a:rPr lang="en-GB" sz="2000" dirty="0" err="1"/>
              <a:t>primair</a:t>
            </a:r>
            <a:r>
              <a:rPr lang="en-GB" sz="2000" dirty="0"/>
              <a:t> </a:t>
            </a:r>
            <a:r>
              <a:rPr lang="en-GB" sz="2000" dirty="0" err="1"/>
              <a:t>onderwijs</a:t>
            </a:r>
            <a:r>
              <a:rPr lang="en-GB" sz="2000" dirty="0"/>
              <a:t> </a:t>
            </a:r>
            <a:r>
              <a:rPr lang="en-GB" sz="2000" dirty="0" err="1"/>
              <a:t>geldt</a:t>
            </a:r>
            <a:r>
              <a:rPr lang="en-GB" sz="2000" dirty="0"/>
              <a:t> </a:t>
            </a:r>
            <a:r>
              <a:rPr lang="en-GB" sz="2000" dirty="0" err="1"/>
              <a:t>grofweg</a:t>
            </a:r>
            <a:r>
              <a:rPr lang="en-GB" sz="2000" dirty="0"/>
              <a:t> het </a:t>
            </a:r>
            <a:r>
              <a:rPr lang="en-GB" sz="2000" dirty="0" err="1"/>
              <a:t>volgende</a:t>
            </a:r>
            <a:r>
              <a:rPr lang="en-GB" sz="2000" dirty="0"/>
              <a:t>:</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a:t>De “</a:t>
            </a:r>
            <a:r>
              <a:rPr lang="en-GB" sz="2000" dirty="0" err="1"/>
              <a:t>optimale</a:t>
            </a:r>
            <a:r>
              <a:rPr lang="en-GB" sz="2000" dirty="0"/>
              <a:t>” (</a:t>
            </a:r>
            <a:r>
              <a:rPr lang="en-GB" sz="2000" dirty="0" err="1"/>
              <a:t>bedrijfseconomische</a:t>
            </a:r>
            <a:r>
              <a:rPr lang="en-GB" sz="2000" dirty="0"/>
              <a:t>) </a:t>
            </a:r>
            <a:r>
              <a:rPr lang="en-GB" sz="2000" dirty="0" err="1"/>
              <a:t>schaalgrootte</a:t>
            </a:r>
            <a:r>
              <a:rPr lang="en-GB" sz="2000" dirty="0"/>
              <a:t> van </a:t>
            </a:r>
            <a:r>
              <a:rPr lang="en-GB" sz="2000" dirty="0" err="1"/>
              <a:t>een</a:t>
            </a:r>
            <a:r>
              <a:rPr lang="en-GB" sz="2000" dirty="0"/>
              <a:t> school is +- 500 </a:t>
            </a:r>
            <a:r>
              <a:rPr lang="en-GB" sz="2000" dirty="0" err="1"/>
              <a:t>leerlingen</a:t>
            </a:r>
            <a:endParaRPr lang="en-GB" sz="2000" dirty="0"/>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err="1"/>
              <a:t>Vooral</a:t>
            </a:r>
            <a:r>
              <a:rPr lang="en-GB" sz="2000" dirty="0"/>
              <a:t> </a:t>
            </a:r>
            <a:r>
              <a:rPr lang="en-GB" sz="2000" dirty="0" err="1"/>
              <a:t>kleine</a:t>
            </a:r>
            <a:r>
              <a:rPr lang="en-GB" sz="2000" dirty="0"/>
              <a:t> </a:t>
            </a:r>
            <a:r>
              <a:rPr lang="en-GB" sz="2000" dirty="0" err="1"/>
              <a:t>scholen</a:t>
            </a:r>
            <a:r>
              <a:rPr lang="en-GB" sz="2000" dirty="0"/>
              <a:t> </a:t>
            </a:r>
            <a:r>
              <a:rPr lang="en-GB" sz="2000" dirty="0" err="1"/>
              <a:t>zijn</a:t>
            </a:r>
            <a:r>
              <a:rPr lang="en-GB" sz="2000" dirty="0"/>
              <a:t> </a:t>
            </a:r>
            <a:r>
              <a:rPr lang="en-GB" sz="2000" dirty="0" err="1"/>
              <a:t>duur</a:t>
            </a:r>
            <a:endParaRPr lang="en-GB" sz="2000" dirty="0"/>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a:t>De </a:t>
            </a:r>
            <a:r>
              <a:rPr lang="en-GB" sz="2000" dirty="0" err="1"/>
              <a:t>omvang</a:t>
            </a:r>
            <a:r>
              <a:rPr lang="en-GB" sz="2000" dirty="0"/>
              <a:t> van het </a:t>
            </a:r>
            <a:r>
              <a:rPr lang="en-GB" sz="2000" dirty="0" err="1"/>
              <a:t>schoolbestuur</a:t>
            </a:r>
            <a:r>
              <a:rPr lang="en-GB" sz="2000" dirty="0"/>
              <a:t> </a:t>
            </a:r>
            <a:r>
              <a:rPr lang="en-GB" sz="2000" dirty="0" err="1"/>
              <a:t>maakt</a:t>
            </a:r>
            <a:r>
              <a:rPr lang="en-GB" sz="2000" dirty="0"/>
              <a:t> </a:t>
            </a:r>
            <a:r>
              <a:rPr lang="en-GB" sz="2000" dirty="0" err="1"/>
              <a:t>kostentechnisch</a:t>
            </a:r>
            <a:r>
              <a:rPr lang="en-GB" sz="2000" dirty="0"/>
              <a:t> </a:t>
            </a:r>
            <a:r>
              <a:rPr lang="en-GB" sz="2000" dirty="0" err="1"/>
              <a:t>niet</a:t>
            </a:r>
            <a:r>
              <a:rPr lang="en-GB" sz="2000" dirty="0"/>
              <a:t> </a:t>
            </a:r>
            <a:r>
              <a:rPr lang="en-GB" sz="2000" dirty="0" err="1"/>
              <a:t>zoveel</a:t>
            </a:r>
            <a:r>
              <a:rPr lang="en-GB" sz="2000" dirty="0"/>
              <a:t> </a:t>
            </a:r>
            <a:r>
              <a:rPr lang="en-GB" sz="2000" dirty="0" err="1"/>
              <a:t>uit</a:t>
            </a:r>
            <a:r>
              <a:rPr lang="en-GB" sz="2000" dirty="0"/>
              <a:t> </a:t>
            </a:r>
            <a:r>
              <a:rPr lang="en-GB" sz="2000" dirty="0">
                <a:sym typeface="Wingdings" panose="05000000000000000000" pitchFamily="2" charset="2"/>
              </a:rPr>
              <a:t> </a:t>
            </a:r>
            <a:r>
              <a:rPr lang="en-GB" sz="2000" dirty="0" err="1">
                <a:sym typeface="Wingdings" panose="05000000000000000000" pitchFamily="2" charset="2"/>
              </a:rPr>
              <a:t>lopend</a:t>
            </a:r>
            <a:r>
              <a:rPr lang="en-GB" sz="2000" dirty="0">
                <a:sym typeface="Wingdings" panose="05000000000000000000" pitchFamily="2" charset="2"/>
              </a:rPr>
              <a:t> </a:t>
            </a:r>
            <a:r>
              <a:rPr lang="en-GB" sz="2000" dirty="0" err="1">
                <a:sym typeface="Wingdings" panose="05000000000000000000" pitchFamily="2" charset="2"/>
              </a:rPr>
              <a:t>onderzoek</a:t>
            </a:r>
            <a:endParaRPr lang="en-GB" sz="2000" dirty="0"/>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endParaRPr lang="en-GB" sz="2000" dirty="0"/>
          </a:p>
        </p:txBody>
      </p:sp>
    </p:spTree>
    <p:extLst>
      <p:ext uri="{BB962C8B-B14F-4D97-AF65-F5344CB8AC3E}">
        <p14:creationId xmlns:p14="http://schemas.microsoft.com/office/powerpoint/2010/main" val="54277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6996081-9B49-40CE-A260-E1705A814CC9}"/>
              </a:ext>
            </a:extLst>
          </p:cNvPr>
          <p:cNvSpPr>
            <a:spLocks noGrp="1"/>
          </p:cNvSpPr>
          <p:nvPr>
            <p:ph type="sldNum" sz="quarter" idx="4"/>
          </p:nvPr>
        </p:nvSpPr>
        <p:spPr/>
        <p:txBody>
          <a:bodyPr/>
          <a:lstStyle/>
          <a:p>
            <a:fld id="{116DD048-F10D-4843-BFFC-56611981F43F}" type="slidenum">
              <a:rPr lang="en-US" smtClean="0"/>
              <a:pPr/>
              <a:t>19</a:t>
            </a:fld>
            <a:endParaRPr lang="en-US" dirty="0"/>
          </a:p>
        </p:txBody>
      </p:sp>
      <p:sp>
        <p:nvSpPr>
          <p:cNvPr id="3" name="Rechthoek 2">
            <a:extLst>
              <a:ext uri="{FF2B5EF4-FFF2-40B4-BE49-F238E27FC236}">
                <a16:creationId xmlns:a16="http://schemas.microsoft.com/office/drawing/2014/main" id="{CE51BCE1-A53F-4A65-9417-0FEA12E4BB5E}"/>
              </a:ext>
            </a:extLst>
          </p:cNvPr>
          <p:cNvSpPr/>
          <p:nvPr/>
        </p:nvSpPr>
        <p:spPr>
          <a:xfrm>
            <a:off x="683568" y="1340768"/>
            <a:ext cx="8601744" cy="3046988"/>
          </a:xfrm>
          <a:prstGeom prst="rect">
            <a:avLst/>
          </a:prstGeom>
        </p:spPr>
        <p:txBody>
          <a:bodyPr wrap="square">
            <a:spAutoFit/>
          </a:bodyPr>
          <a:lstStyle/>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Over de </a:t>
            </a:r>
            <a:r>
              <a:rPr lang="en-GB" dirty="0" err="1"/>
              <a:t>relatie</a:t>
            </a:r>
            <a:r>
              <a:rPr lang="en-GB" dirty="0"/>
              <a:t> met </a:t>
            </a:r>
            <a:r>
              <a:rPr lang="en-GB" dirty="0" err="1"/>
              <a:t>kwaliteit</a:t>
            </a:r>
            <a:r>
              <a:rPr lang="en-GB" dirty="0"/>
              <a:t> is </a:t>
            </a:r>
            <a:r>
              <a:rPr lang="en-GB" dirty="0" err="1"/>
              <a:t>weinig</a:t>
            </a:r>
            <a:r>
              <a:rPr lang="en-GB" dirty="0"/>
              <a:t> </a:t>
            </a:r>
            <a:r>
              <a:rPr lang="en-GB" dirty="0" err="1"/>
              <a:t>bekend</a:t>
            </a:r>
            <a:endParaRPr lang="en-GB"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err="1"/>
              <a:t>Kleine</a:t>
            </a:r>
            <a:r>
              <a:rPr lang="en-GB" dirty="0"/>
              <a:t> </a:t>
            </a:r>
            <a:r>
              <a:rPr lang="en-GB" dirty="0" err="1"/>
              <a:t>scholen</a:t>
            </a:r>
            <a:r>
              <a:rPr lang="en-GB" dirty="0"/>
              <a:t> </a:t>
            </a:r>
            <a:r>
              <a:rPr lang="en-GB" dirty="0" err="1"/>
              <a:t>zijn</a:t>
            </a:r>
            <a:r>
              <a:rPr lang="en-GB" dirty="0"/>
              <a:t> </a:t>
            </a:r>
            <a:r>
              <a:rPr lang="en-GB" dirty="0" err="1"/>
              <a:t>duur</a:t>
            </a:r>
            <a:r>
              <a:rPr lang="en-GB" dirty="0"/>
              <a:t> </a:t>
            </a:r>
            <a:r>
              <a:rPr lang="en-GB" dirty="0" err="1"/>
              <a:t>en</a:t>
            </a:r>
            <a:r>
              <a:rPr lang="en-GB" dirty="0"/>
              <a:t> </a:t>
            </a:r>
            <a:r>
              <a:rPr lang="en-GB" dirty="0" err="1"/>
              <a:t>hebben</a:t>
            </a:r>
            <a:r>
              <a:rPr lang="en-GB" dirty="0"/>
              <a:t> </a:t>
            </a:r>
            <a:r>
              <a:rPr lang="en-GB" dirty="0" err="1"/>
              <a:t>iets</a:t>
            </a:r>
            <a:r>
              <a:rPr lang="en-GB" dirty="0"/>
              <a:t> </a:t>
            </a:r>
            <a:r>
              <a:rPr lang="en-GB" dirty="0" err="1"/>
              <a:t>slechtere</a:t>
            </a:r>
            <a:r>
              <a:rPr lang="en-GB" dirty="0"/>
              <a:t> </a:t>
            </a:r>
            <a:r>
              <a:rPr lang="en-GB" dirty="0" err="1"/>
              <a:t>leerprestaties</a:t>
            </a:r>
            <a:r>
              <a:rPr lang="en-GB" dirty="0"/>
              <a:t> </a:t>
            </a:r>
            <a:r>
              <a:rPr lang="en-GB" dirty="0">
                <a:sym typeface="Wingdings" panose="05000000000000000000" pitchFamily="2" charset="2"/>
              </a:rPr>
              <a:t> </a:t>
            </a:r>
          </a:p>
          <a:p>
            <a:pPr marL="457200" indent="-457200">
              <a:buFont typeface="Arial" panose="020B0604020202020204" pitchFamily="34" charset="0"/>
              <a:buChar char="•"/>
            </a:pPr>
            <a:endParaRPr lang="en-GB" dirty="0">
              <a:sym typeface="Wingdings" panose="05000000000000000000" pitchFamily="2" charset="2"/>
            </a:endParaRPr>
          </a:p>
          <a:p>
            <a:pPr marL="457200" indent="-457200">
              <a:buFont typeface="Arial" panose="020B0604020202020204" pitchFamily="34" charset="0"/>
              <a:buChar char="•"/>
            </a:pPr>
            <a:r>
              <a:rPr lang="en-GB" dirty="0" err="1"/>
              <a:t>bij</a:t>
            </a:r>
            <a:r>
              <a:rPr lang="en-GB" dirty="0"/>
              <a:t> </a:t>
            </a:r>
            <a:r>
              <a:rPr lang="en-GB" dirty="0" err="1"/>
              <a:t>krimp</a:t>
            </a:r>
            <a:r>
              <a:rPr lang="en-GB" dirty="0"/>
              <a:t> is </a:t>
            </a:r>
            <a:r>
              <a:rPr lang="en-GB" dirty="0" err="1"/>
              <a:t>fusie</a:t>
            </a:r>
            <a:r>
              <a:rPr lang="en-GB" dirty="0"/>
              <a:t> </a:t>
            </a:r>
            <a:r>
              <a:rPr lang="en-GB" dirty="0" err="1"/>
              <a:t>dus</a:t>
            </a:r>
            <a:r>
              <a:rPr lang="en-GB" dirty="0"/>
              <a:t> </a:t>
            </a:r>
            <a:r>
              <a:rPr lang="en-GB" dirty="0" err="1"/>
              <a:t>een</a:t>
            </a:r>
            <a:r>
              <a:rPr lang="en-GB" dirty="0"/>
              <a:t> </a:t>
            </a:r>
            <a:r>
              <a:rPr lang="en-GB" dirty="0" err="1"/>
              <a:t>gerechtvaardigd</a:t>
            </a:r>
            <a:r>
              <a:rPr lang="en-GB" dirty="0"/>
              <a:t> </a:t>
            </a:r>
            <a:r>
              <a:rPr lang="en-GB" dirty="0" err="1"/>
              <a:t>motief</a:t>
            </a:r>
            <a:r>
              <a:rPr lang="en-GB" dirty="0"/>
              <a:t> </a:t>
            </a:r>
            <a:r>
              <a:rPr lang="en-GB" dirty="0" err="1"/>
              <a:t>voor</a:t>
            </a:r>
            <a:r>
              <a:rPr lang="en-GB" dirty="0"/>
              <a:t> </a:t>
            </a:r>
            <a:r>
              <a:rPr lang="en-GB" dirty="0" err="1"/>
              <a:t>fusie</a:t>
            </a:r>
            <a:endParaRPr lang="en-GB" dirty="0"/>
          </a:p>
        </p:txBody>
      </p:sp>
      <p:sp>
        <p:nvSpPr>
          <p:cNvPr id="4" name="Rechthoek 19">
            <a:extLst>
              <a:ext uri="{FF2B5EF4-FFF2-40B4-BE49-F238E27FC236}">
                <a16:creationId xmlns:a16="http://schemas.microsoft.com/office/drawing/2014/main" id="{4E71CCDD-3D31-409B-8D00-0A085952EBDB}"/>
              </a:ext>
            </a:extLst>
          </p:cNvPr>
          <p:cNvSpPr/>
          <p:nvPr/>
        </p:nvSpPr>
        <p:spPr>
          <a:xfrm>
            <a:off x="395536" y="481476"/>
            <a:ext cx="8058472" cy="584775"/>
          </a:xfrm>
          <a:prstGeom prst="rect">
            <a:avLst/>
          </a:prstGeom>
        </p:spPr>
        <p:txBody>
          <a:bodyPr wrap="square">
            <a:spAutoFit/>
          </a:bodyPr>
          <a:lstStyle/>
          <a:p>
            <a:r>
              <a:rPr lang="nl-NL" sz="3200" b="1" dirty="0">
                <a:solidFill>
                  <a:srgbClr val="00B0F0"/>
                </a:solidFill>
                <a:latin typeface="+mj-lt"/>
                <a:ea typeface="Times New Roman"/>
                <a:cs typeface="Times New Roman"/>
              </a:rPr>
              <a:t>Optimale schaal</a:t>
            </a:r>
          </a:p>
        </p:txBody>
      </p:sp>
    </p:spTree>
    <p:extLst>
      <p:ext uri="{BB962C8B-B14F-4D97-AF65-F5344CB8AC3E}">
        <p14:creationId xmlns:p14="http://schemas.microsoft.com/office/powerpoint/2010/main" val="178205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C579562-24ED-411D-BACC-E68D48DCE159}"/>
              </a:ext>
            </a:extLst>
          </p:cNvPr>
          <p:cNvSpPr>
            <a:spLocks noGrp="1"/>
          </p:cNvSpPr>
          <p:nvPr>
            <p:ph type="sldNum" sz="quarter" idx="4"/>
          </p:nvPr>
        </p:nvSpPr>
        <p:spPr/>
        <p:txBody>
          <a:bodyPr/>
          <a:lstStyle/>
          <a:p>
            <a:fld id="{116DD048-F10D-4843-BFFC-56611981F43F}" type="slidenum">
              <a:rPr lang="en-US" smtClean="0"/>
              <a:pPr/>
              <a:t>2</a:t>
            </a:fld>
            <a:endParaRPr lang="en-US" dirty="0"/>
          </a:p>
        </p:txBody>
      </p:sp>
      <p:pic>
        <p:nvPicPr>
          <p:cNvPr id="3" name="Afbeelding 2">
            <a:extLst>
              <a:ext uri="{FF2B5EF4-FFF2-40B4-BE49-F238E27FC236}">
                <a16:creationId xmlns:a16="http://schemas.microsoft.com/office/drawing/2014/main" id="{C75DF2D1-DB28-4DC8-A3F6-5F6F6AF40B39}"/>
              </a:ext>
            </a:extLst>
          </p:cNvPr>
          <p:cNvPicPr>
            <a:picLocks noChangeAspect="1"/>
          </p:cNvPicPr>
          <p:nvPr/>
        </p:nvPicPr>
        <p:blipFill>
          <a:blip r:embed="rId2"/>
          <a:stretch>
            <a:fillRect/>
          </a:stretch>
        </p:blipFill>
        <p:spPr>
          <a:xfrm>
            <a:off x="971600" y="260648"/>
            <a:ext cx="6770854" cy="4895024"/>
          </a:xfrm>
          <a:prstGeom prst="rect">
            <a:avLst/>
          </a:prstGeom>
        </p:spPr>
      </p:pic>
    </p:spTree>
    <p:extLst>
      <p:ext uri="{BB962C8B-B14F-4D97-AF65-F5344CB8AC3E}">
        <p14:creationId xmlns:p14="http://schemas.microsoft.com/office/powerpoint/2010/main" val="1590443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5C562732-F69F-C043-A0DE-810F63BF68F9}"/>
              </a:ext>
            </a:extLst>
          </p:cNvPr>
          <p:cNvSpPr>
            <a:spLocks noGrp="1"/>
          </p:cNvSpPr>
          <p:nvPr>
            <p:ph type="sldNum" sz="quarter" idx="4"/>
          </p:nvPr>
        </p:nvSpPr>
        <p:spPr/>
        <p:txBody>
          <a:bodyPr/>
          <a:lstStyle/>
          <a:p>
            <a:fld id="{116DD048-F10D-4843-BFFC-56611981F43F}" type="slidenum">
              <a:rPr lang="en-US" smtClean="0"/>
              <a:pPr/>
              <a:t>20</a:t>
            </a:fld>
            <a:endParaRPr lang="en-US" dirty="0"/>
          </a:p>
        </p:txBody>
      </p:sp>
      <p:sp>
        <p:nvSpPr>
          <p:cNvPr id="5" name="TextBox 11">
            <a:extLst>
              <a:ext uri="{FF2B5EF4-FFF2-40B4-BE49-F238E27FC236}">
                <a16:creationId xmlns:a16="http://schemas.microsoft.com/office/drawing/2014/main" id="{3BBD65BA-A5BB-C849-8EBD-89A242E9D807}"/>
              </a:ext>
            </a:extLst>
          </p:cNvPr>
          <p:cNvSpPr txBox="1"/>
          <p:nvPr/>
        </p:nvSpPr>
        <p:spPr>
          <a:xfrm>
            <a:off x="528740" y="1052736"/>
            <a:ext cx="8540548" cy="7478970"/>
          </a:xfrm>
          <a:prstGeom prst="rect">
            <a:avLst/>
          </a:prstGeom>
          <a:noFill/>
        </p:spPr>
        <p:txBody>
          <a:bodyPr wrap="square" rtlCol="0">
            <a:spAutoFit/>
          </a:bodyPr>
          <a:lstStyle/>
          <a:p>
            <a:pPr marL="914400" lvl="1" indent="-457200">
              <a:buFont typeface="+mj-lt"/>
              <a:buAutoNum type="arabicPeriod"/>
            </a:pPr>
            <a:endParaRPr lang="en-GB" sz="2000" dirty="0"/>
          </a:p>
          <a:p>
            <a:pPr marL="457200" indent="-457200">
              <a:buFont typeface="Arial" panose="020B0604020202020204" pitchFamily="34" charset="0"/>
              <a:buChar char="•"/>
            </a:pPr>
            <a:r>
              <a:rPr lang="en-GB" sz="2000" dirty="0"/>
              <a:t>Hoe </a:t>
            </a:r>
            <a:r>
              <a:rPr lang="en-GB" sz="2000" dirty="0" err="1"/>
              <a:t>vertalen</a:t>
            </a:r>
            <a:r>
              <a:rPr lang="en-GB" sz="2000" dirty="0"/>
              <a:t> we </a:t>
            </a:r>
            <a:r>
              <a:rPr lang="en-GB" sz="2000" dirty="0" err="1"/>
              <a:t>deze</a:t>
            </a:r>
            <a:r>
              <a:rPr lang="en-GB" sz="2000" dirty="0"/>
              <a:t> </a:t>
            </a:r>
            <a:r>
              <a:rPr lang="en-GB" sz="2000" dirty="0" err="1"/>
              <a:t>kennis</a:t>
            </a:r>
            <a:r>
              <a:rPr lang="en-GB" sz="2000" dirty="0"/>
              <a:t> </a:t>
            </a:r>
            <a:r>
              <a:rPr lang="en-GB" sz="2000" dirty="0" err="1"/>
              <a:t>naar</a:t>
            </a:r>
            <a:r>
              <a:rPr lang="en-GB" sz="2000" dirty="0"/>
              <a:t> de </a:t>
            </a:r>
            <a:r>
              <a:rPr lang="en-GB" sz="2000" dirty="0" err="1"/>
              <a:t>lokale</a:t>
            </a:r>
            <a:r>
              <a:rPr lang="en-GB" sz="2000" dirty="0"/>
              <a:t> </a:t>
            </a:r>
            <a:r>
              <a:rPr lang="en-GB" sz="2000" dirty="0" err="1"/>
              <a:t>situatie</a:t>
            </a:r>
            <a:r>
              <a:rPr lang="en-GB" sz="2000" dirty="0"/>
              <a:t>?</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err="1"/>
              <a:t>Bijv</a:t>
            </a:r>
            <a:r>
              <a:rPr lang="en-GB" sz="2000" dirty="0"/>
              <a:t> </a:t>
            </a:r>
            <a:r>
              <a:rPr lang="en-GB" sz="2000" dirty="0" err="1"/>
              <a:t>aanvulling</a:t>
            </a:r>
            <a:r>
              <a:rPr lang="en-GB" sz="2000" dirty="0"/>
              <a:t> met case-</a:t>
            </a:r>
            <a:r>
              <a:rPr lang="en-GB" sz="2000" dirty="0" err="1"/>
              <a:t>onderzoek</a:t>
            </a:r>
            <a:r>
              <a:rPr lang="en-GB" sz="2000" dirty="0"/>
              <a:t> met </a:t>
            </a:r>
            <a:r>
              <a:rPr lang="en-GB" sz="2000" dirty="0" err="1"/>
              <a:t>aandacht</a:t>
            </a:r>
            <a:r>
              <a:rPr lang="en-GB" sz="2000" dirty="0"/>
              <a:t> </a:t>
            </a:r>
            <a:r>
              <a:rPr lang="en-GB" sz="2000" dirty="0" err="1"/>
              <a:t>voor</a:t>
            </a:r>
            <a:r>
              <a:rPr lang="en-GB" sz="2000" dirty="0"/>
              <a:t> </a:t>
            </a:r>
            <a:r>
              <a:rPr lang="en-GB" sz="2000" dirty="0" err="1"/>
              <a:t>lokale</a:t>
            </a:r>
            <a:r>
              <a:rPr lang="en-GB" sz="2000" dirty="0"/>
              <a:t> </a:t>
            </a:r>
            <a:r>
              <a:rPr lang="en-GB" sz="2000" dirty="0" err="1"/>
              <a:t>factoren</a:t>
            </a:r>
            <a:r>
              <a:rPr lang="en-GB" sz="2000" dirty="0"/>
              <a:t>:</a:t>
            </a:r>
          </a:p>
          <a:p>
            <a:pPr marL="914400" lvl="1" indent="-457200">
              <a:buFont typeface="Arial" panose="020B0604020202020204" pitchFamily="34" charset="0"/>
              <a:buChar char="•"/>
            </a:pPr>
            <a:r>
              <a:rPr lang="en-GB" sz="2000" dirty="0" err="1"/>
              <a:t>Aantal</a:t>
            </a:r>
            <a:r>
              <a:rPr lang="en-GB" sz="2000" dirty="0"/>
              <a:t> </a:t>
            </a:r>
            <a:r>
              <a:rPr lang="en-GB" sz="2000" dirty="0" err="1"/>
              <a:t>en</a:t>
            </a:r>
            <a:r>
              <a:rPr lang="en-GB" sz="2000" dirty="0"/>
              <a:t> </a:t>
            </a:r>
            <a:r>
              <a:rPr lang="en-GB" sz="2000" dirty="0" err="1"/>
              <a:t>omvang</a:t>
            </a:r>
            <a:r>
              <a:rPr lang="en-GB" sz="2000" dirty="0"/>
              <a:t> van </a:t>
            </a:r>
            <a:r>
              <a:rPr lang="en-GB" sz="2000" dirty="0" err="1"/>
              <a:t>scholen</a:t>
            </a:r>
            <a:r>
              <a:rPr lang="en-GB" sz="2000" dirty="0"/>
              <a:t> </a:t>
            </a:r>
            <a:r>
              <a:rPr lang="en-GB" sz="2000" dirty="0" err="1"/>
              <a:t>en</a:t>
            </a:r>
            <a:r>
              <a:rPr lang="en-GB" sz="2000" dirty="0"/>
              <a:t> </a:t>
            </a:r>
            <a:r>
              <a:rPr lang="en-GB" sz="2000" dirty="0" err="1"/>
              <a:t>schoolbesturen</a:t>
            </a:r>
            <a:r>
              <a:rPr lang="en-GB" sz="2000" dirty="0"/>
              <a:t> in de </a:t>
            </a:r>
            <a:r>
              <a:rPr lang="en-GB" sz="2000" dirty="0" err="1"/>
              <a:t>regio</a:t>
            </a:r>
            <a:r>
              <a:rPr lang="en-GB" sz="2000" dirty="0"/>
              <a:t>;	</a:t>
            </a:r>
          </a:p>
          <a:p>
            <a:pPr marL="914400" lvl="1" indent="-457200">
              <a:buFont typeface="Arial" panose="020B0604020202020204" pitchFamily="34" charset="0"/>
              <a:buChar char="•"/>
            </a:pPr>
            <a:r>
              <a:rPr lang="en-GB" sz="2000" dirty="0" err="1"/>
              <a:t>Demografie</a:t>
            </a:r>
            <a:r>
              <a:rPr lang="en-GB" sz="2000" dirty="0"/>
              <a:t> </a:t>
            </a:r>
            <a:r>
              <a:rPr lang="en-GB" sz="2000" dirty="0" err="1"/>
              <a:t>en</a:t>
            </a:r>
            <a:r>
              <a:rPr lang="en-GB" sz="2000" dirty="0"/>
              <a:t> </a:t>
            </a:r>
            <a:r>
              <a:rPr lang="en-GB" sz="2000" dirty="0" err="1"/>
              <a:t>krimp</a:t>
            </a:r>
            <a:r>
              <a:rPr lang="en-GB" sz="2000" dirty="0"/>
              <a:t>;</a:t>
            </a:r>
          </a:p>
          <a:p>
            <a:pPr marL="914400" lvl="1" indent="-457200">
              <a:buFont typeface="Arial" panose="020B0604020202020204" pitchFamily="34" charset="0"/>
              <a:buChar char="•"/>
            </a:pPr>
            <a:r>
              <a:rPr lang="en-GB" sz="2000" dirty="0" err="1"/>
              <a:t>Financiële</a:t>
            </a:r>
            <a:r>
              <a:rPr lang="en-GB" sz="2000" dirty="0"/>
              <a:t> </a:t>
            </a:r>
            <a:r>
              <a:rPr lang="en-GB" sz="2000" dirty="0" err="1"/>
              <a:t>situatie</a:t>
            </a:r>
            <a:r>
              <a:rPr lang="en-GB" sz="2000" dirty="0"/>
              <a:t> </a:t>
            </a:r>
            <a:r>
              <a:rPr lang="en-GB" sz="2000" dirty="0" err="1"/>
              <a:t>besturen</a:t>
            </a:r>
            <a:r>
              <a:rPr lang="en-GB" sz="2000" dirty="0"/>
              <a:t> </a:t>
            </a:r>
            <a:r>
              <a:rPr lang="en-GB" sz="2000" dirty="0" err="1"/>
              <a:t>en</a:t>
            </a:r>
            <a:r>
              <a:rPr lang="en-GB" sz="2000" dirty="0"/>
              <a:t> </a:t>
            </a:r>
            <a:r>
              <a:rPr lang="en-GB" sz="2000" dirty="0" err="1"/>
              <a:t>scholen</a:t>
            </a:r>
            <a:r>
              <a:rPr lang="en-GB" sz="2000" dirty="0"/>
              <a:t>;</a:t>
            </a:r>
          </a:p>
          <a:p>
            <a:pPr marL="914400" lvl="1" indent="-457200">
              <a:buFont typeface="Arial" panose="020B0604020202020204" pitchFamily="34" charset="0"/>
              <a:buChar char="•"/>
            </a:pPr>
            <a:r>
              <a:rPr lang="en-GB" sz="2000" dirty="0" err="1"/>
              <a:t>Onderwijsvariëteit</a:t>
            </a:r>
            <a:r>
              <a:rPr lang="en-GB" sz="2000" dirty="0"/>
              <a:t> in de </a:t>
            </a:r>
            <a:r>
              <a:rPr lang="en-GB" sz="2000" dirty="0" err="1"/>
              <a:t>regio</a:t>
            </a:r>
            <a:r>
              <a:rPr lang="en-GB" sz="2000" dirty="0"/>
              <a:t>;</a:t>
            </a:r>
          </a:p>
          <a:p>
            <a:pPr marL="914400" lvl="1" indent="-457200">
              <a:buFont typeface="Arial" panose="020B0604020202020204" pitchFamily="34" charset="0"/>
              <a:buChar char="•"/>
            </a:pPr>
            <a:r>
              <a:rPr lang="en-GB" sz="2000" dirty="0" err="1"/>
              <a:t>Onderwijsvisies</a:t>
            </a:r>
            <a:r>
              <a:rPr lang="en-GB" sz="2000" dirty="0"/>
              <a:t> </a:t>
            </a:r>
            <a:r>
              <a:rPr lang="en-GB" sz="2000" dirty="0" err="1"/>
              <a:t>en</a:t>
            </a:r>
            <a:r>
              <a:rPr lang="en-GB" sz="2000" dirty="0"/>
              <a:t> </a:t>
            </a:r>
            <a:r>
              <a:rPr lang="en-GB" sz="2000" dirty="0" err="1"/>
              <a:t>andere</a:t>
            </a:r>
            <a:r>
              <a:rPr lang="en-GB" sz="2000" dirty="0"/>
              <a:t> </a:t>
            </a:r>
            <a:r>
              <a:rPr lang="en-GB" sz="2000" dirty="0" err="1"/>
              <a:t>cultuurverschillen</a:t>
            </a:r>
            <a:r>
              <a:rPr lang="en-GB" sz="2000" dirty="0"/>
              <a:t>;</a:t>
            </a:r>
          </a:p>
          <a:p>
            <a:pPr marL="914400" lvl="1" indent="-457200">
              <a:buFont typeface="Arial" panose="020B0604020202020204" pitchFamily="34" charset="0"/>
              <a:buChar char="•"/>
            </a:pPr>
            <a:r>
              <a:rPr lang="en-GB" sz="2000" dirty="0" err="1"/>
              <a:t>Bereikbaarheid</a:t>
            </a:r>
            <a:r>
              <a:rPr lang="en-GB" sz="2000" dirty="0"/>
              <a:t> (</a:t>
            </a:r>
            <a:r>
              <a:rPr lang="en-GB" sz="2000" dirty="0" err="1"/>
              <a:t>geografische</a:t>
            </a:r>
            <a:r>
              <a:rPr lang="en-GB" sz="2000" dirty="0"/>
              <a:t> </a:t>
            </a:r>
            <a:r>
              <a:rPr lang="en-GB" sz="2000" dirty="0" err="1"/>
              <a:t>spreiding</a:t>
            </a:r>
            <a:r>
              <a:rPr lang="en-GB" sz="2000" dirty="0"/>
              <a:t>).</a:t>
            </a:r>
          </a:p>
          <a:p>
            <a:pPr marL="914400" lvl="1"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err="1">
                <a:sym typeface="Wingdings" pitchFamily="2" charset="2"/>
              </a:rPr>
              <a:t>Oftewel</a:t>
            </a:r>
            <a:r>
              <a:rPr lang="en-GB" sz="2000" dirty="0">
                <a:sym typeface="Wingdings" pitchFamily="2" charset="2"/>
              </a:rPr>
              <a:t>: in </a:t>
            </a:r>
            <a:r>
              <a:rPr lang="en-GB" sz="2000" dirty="0" err="1">
                <a:sym typeface="Wingdings" pitchFamily="2" charset="2"/>
              </a:rPr>
              <a:t>hoeverre</a:t>
            </a:r>
            <a:r>
              <a:rPr lang="en-GB" sz="2000" dirty="0">
                <a:sym typeface="Wingdings" pitchFamily="2" charset="2"/>
              </a:rPr>
              <a:t> </a:t>
            </a:r>
            <a:r>
              <a:rPr lang="en-GB" sz="2000" dirty="0" err="1">
                <a:sym typeface="Wingdings" pitchFamily="2" charset="2"/>
              </a:rPr>
              <a:t>gaan</a:t>
            </a:r>
            <a:r>
              <a:rPr lang="en-GB" sz="2000" dirty="0">
                <a:sym typeface="Wingdings" pitchFamily="2" charset="2"/>
              </a:rPr>
              <a:t> </a:t>
            </a:r>
            <a:r>
              <a:rPr lang="en-GB" sz="2000" dirty="0" err="1">
                <a:sym typeface="Wingdings" pitchFamily="2" charset="2"/>
              </a:rPr>
              <a:t>algemene</a:t>
            </a:r>
            <a:r>
              <a:rPr lang="en-GB" sz="2000" dirty="0">
                <a:sym typeface="Wingdings" pitchFamily="2" charset="2"/>
              </a:rPr>
              <a:t> </a:t>
            </a:r>
            <a:r>
              <a:rPr lang="en-GB" sz="2000" dirty="0" err="1">
                <a:sym typeface="Wingdings" pitchFamily="2" charset="2"/>
              </a:rPr>
              <a:t>patronen</a:t>
            </a:r>
            <a:r>
              <a:rPr lang="en-GB" sz="2000" dirty="0">
                <a:sym typeface="Wingdings" pitchFamily="2" charset="2"/>
              </a:rPr>
              <a:t> </a:t>
            </a:r>
            <a:r>
              <a:rPr lang="en-GB" sz="2000" dirty="0" err="1">
                <a:sym typeface="Wingdings" pitchFamily="2" charset="2"/>
              </a:rPr>
              <a:t>hier</a:t>
            </a:r>
            <a:r>
              <a:rPr lang="en-GB" sz="2000" dirty="0">
                <a:sym typeface="Wingdings" pitchFamily="2" charset="2"/>
              </a:rPr>
              <a:t> op of </a:t>
            </a:r>
            <a:r>
              <a:rPr lang="en-GB" sz="2000" dirty="0" err="1">
                <a:sym typeface="Wingdings" pitchFamily="2" charset="2"/>
              </a:rPr>
              <a:t>juist</a:t>
            </a:r>
            <a:r>
              <a:rPr lang="en-GB" sz="2000" dirty="0">
                <a:sym typeface="Wingdings" pitchFamily="2" charset="2"/>
              </a:rPr>
              <a:t> </a:t>
            </a:r>
            <a:r>
              <a:rPr lang="en-GB" sz="2000" dirty="0" err="1">
                <a:sym typeface="Wingdings" pitchFamily="2" charset="2"/>
              </a:rPr>
              <a:t>sprake</a:t>
            </a:r>
            <a:r>
              <a:rPr lang="en-GB" sz="2000" dirty="0">
                <a:sym typeface="Wingdings" pitchFamily="2" charset="2"/>
              </a:rPr>
              <a:t> van </a:t>
            </a:r>
            <a:r>
              <a:rPr lang="en-GB" sz="2000" dirty="0" err="1">
                <a:sym typeface="Wingdings" pitchFamily="2" charset="2"/>
              </a:rPr>
              <a:t>een</a:t>
            </a:r>
            <a:r>
              <a:rPr lang="en-GB" sz="2000" dirty="0">
                <a:sym typeface="Wingdings" pitchFamily="2" charset="2"/>
              </a:rPr>
              <a:t> </a:t>
            </a:r>
            <a:r>
              <a:rPr lang="en-GB" sz="2000" dirty="0" err="1">
                <a:sym typeface="Wingdings" pitchFamily="2" charset="2"/>
              </a:rPr>
              <a:t>specifieke</a:t>
            </a:r>
            <a:r>
              <a:rPr lang="en-GB" sz="2000" dirty="0">
                <a:sym typeface="Wingdings" pitchFamily="2" charset="2"/>
              </a:rPr>
              <a:t> </a:t>
            </a:r>
            <a:r>
              <a:rPr lang="en-GB" sz="2000" dirty="0" err="1">
                <a:sym typeface="Wingdings" pitchFamily="2" charset="2"/>
              </a:rPr>
              <a:t>situatie</a:t>
            </a:r>
            <a:r>
              <a:rPr lang="en-GB" sz="2000" dirty="0">
                <a:sym typeface="Wingdings" pitchFamily="2" charset="2"/>
              </a:rPr>
              <a:t>? </a:t>
            </a:r>
          </a:p>
          <a:p>
            <a:pPr marL="457200" indent="-457200">
              <a:buFont typeface="Arial" panose="020B0604020202020204" pitchFamily="34" charset="0"/>
              <a:buChar char="•"/>
            </a:pPr>
            <a:endParaRPr lang="en-GB" sz="2000" dirty="0">
              <a:sym typeface="Wingdings" pitchFamily="2" charset="2"/>
            </a:endParaRPr>
          </a:p>
          <a:p>
            <a:endParaRPr lang="en-GB" sz="2000" dirty="0"/>
          </a:p>
          <a:p>
            <a:pPr marL="914400" lvl="1" indent="-457200">
              <a:buFont typeface="Arial" panose="020B0604020202020204" pitchFamily="34" charset="0"/>
              <a:buChar char="•"/>
            </a:pPr>
            <a:endParaRPr lang="en-GB" sz="2000" dirty="0"/>
          </a:p>
          <a:p>
            <a:pPr marL="914400" lvl="1" indent="-457200">
              <a:buFont typeface="Arial" panose="020B0604020202020204" pitchFamily="34" charset="0"/>
              <a:buChar char="•"/>
            </a:pPr>
            <a:endParaRPr lang="en-GB" sz="2000" dirty="0"/>
          </a:p>
          <a:p>
            <a:pPr marL="914400" lvl="1" indent="-457200">
              <a:buFont typeface="Arial" panose="020B0604020202020204" pitchFamily="34" charset="0"/>
              <a:buChar char="•"/>
            </a:pPr>
            <a:endParaRPr lang="en-GB" sz="2000" dirty="0"/>
          </a:p>
          <a:p>
            <a:pPr marL="914400" lvl="1" indent="-457200">
              <a:buFont typeface="Arial" panose="020B0604020202020204" pitchFamily="34" charset="0"/>
              <a:buChar char="•"/>
            </a:pPr>
            <a:endParaRPr lang="en-GB" sz="2000" dirty="0"/>
          </a:p>
          <a:p>
            <a:pPr marL="914400" lvl="1" indent="-457200">
              <a:buFont typeface="Arial" panose="020B0604020202020204" pitchFamily="34" charset="0"/>
              <a:buChar char="•"/>
            </a:pPr>
            <a:endParaRPr lang="en-GB" sz="2000" dirty="0"/>
          </a:p>
          <a:p>
            <a:pPr marL="457200" indent="-457200">
              <a:buFont typeface="Arial" panose="020B0604020202020204" pitchFamily="34" charset="0"/>
              <a:buChar char="•"/>
            </a:pPr>
            <a:endParaRPr lang="en-GB" sz="2000" dirty="0"/>
          </a:p>
          <a:p>
            <a:pPr marL="914400" lvl="1" indent="-457200">
              <a:buFont typeface="+mj-lt"/>
              <a:buAutoNum type="arabicPeriod"/>
            </a:pPr>
            <a:endParaRPr lang="en-GB" sz="2000" dirty="0"/>
          </a:p>
          <a:p>
            <a:pPr marL="914400" lvl="1" indent="-457200">
              <a:buFont typeface="Arial" panose="020B0604020202020204" pitchFamily="34" charset="0"/>
              <a:buChar char="•"/>
            </a:pPr>
            <a:endParaRPr lang="en-GB" sz="2000" dirty="0"/>
          </a:p>
        </p:txBody>
      </p:sp>
      <p:sp>
        <p:nvSpPr>
          <p:cNvPr id="6" name="Rechthoek 19">
            <a:extLst>
              <a:ext uri="{FF2B5EF4-FFF2-40B4-BE49-F238E27FC236}">
                <a16:creationId xmlns:a16="http://schemas.microsoft.com/office/drawing/2014/main" id="{9900A541-E433-9147-8C09-1FD587BEDB05}"/>
              </a:ext>
            </a:extLst>
          </p:cNvPr>
          <p:cNvSpPr/>
          <p:nvPr/>
        </p:nvSpPr>
        <p:spPr>
          <a:xfrm>
            <a:off x="542764" y="332656"/>
            <a:ext cx="8058472" cy="584775"/>
          </a:xfrm>
          <a:prstGeom prst="rect">
            <a:avLst/>
          </a:prstGeom>
        </p:spPr>
        <p:txBody>
          <a:bodyPr wrap="square">
            <a:spAutoFit/>
          </a:bodyPr>
          <a:lstStyle/>
          <a:p>
            <a:r>
              <a:rPr lang="nl-NL" sz="3200" b="1" dirty="0">
                <a:solidFill>
                  <a:srgbClr val="00B0F0"/>
                </a:solidFill>
                <a:latin typeface="+mj-lt"/>
                <a:ea typeface="Times New Roman"/>
                <a:cs typeface="Times New Roman"/>
              </a:rPr>
              <a:t>Voorbeelden van lokale factoren</a:t>
            </a:r>
          </a:p>
        </p:txBody>
      </p:sp>
    </p:spTree>
    <p:extLst>
      <p:ext uri="{BB962C8B-B14F-4D97-AF65-F5344CB8AC3E}">
        <p14:creationId xmlns:p14="http://schemas.microsoft.com/office/powerpoint/2010/main" val="136118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813FD0E-BA7A-3247-9872-70A7831DC3F4}"/>
              </a:ext>
            </a:extLst>
          </p:cNvPr>
          <p:cNvSpPr>
            <a:spLocks noGrp="1"/>
          </p:cNvSpPr>
          <p:nvPr>
            <p:ph type="sldNum" sz="quarter" idx="4"/>
          </p:nvPr>
        </p:nvSpPr>
        <p:spPr/>
        <p:txBody>
          <a:bodyPr/>
          <a:lstStyle/>
          <a:p>
            <a:fld id="{116DD048-F10D-4843-BFFC-56611981F43F}" type="slidenum">
              <a:rPr lang="en-US" smtClean="0"/>
              <a:pPr/>
              <a:t>21</a:t>
            </a:fld>
            <a:endParaRPr lang="en-US" dirty="0"/>
          </a:p>
        </p:txBody>
      </p:sp>
      <p:sp>
        <p:nvSpPr>
          <p:cNvPr id="3" name="Rechthoek 19">
            <a:extLst>
              <a:ext uri="{FF2B5EF4-FFF2-40B4-BE49-F238E27FC236}">
                <a16:creationId xmlns:a16="http://schemas.microsoft.com/office/drawing/2014/main" id="{7FD0617F-E2B4-5540-A1F9-7C502078C893}"/>
              </a:ext>
            </a:extLst>
          </p:cNvPr>
          <p:cNvSpPr/>
          <p:nvPr/>
        </p:nvSpPr>
        <p:spPr>
          <a:xfrm>
            <a:off x="395536" y="332656"/>
            <a:ext cx="8058472" cy="584775"/>
          </a:xfrm>
          <a:prstGeom prst="rect">
            <a:avLst/>
          </a:prstGeom>
        </p:spPr>
        <p:txBody>
          <a:bodyPr wrap="square">
            <a:spAutoFit/>
          </a:bodyPr>
          <a:lstStyle/>
          <a:p>
            <a:r>
              <a:rPr lang="nl-NL" sz="3200" b="1" dirty="0">
                <a:solidFill>
                  <a:srgbClr val="00B0F0"/>
                </a:solidFill>
                <a:latin typeface="+mj-lt"/>
                <a:ea typeface="Times New Roman"/>
                <a:cs typeface="Times New Roman"/>
              </a:rPr>
              <a:t>Samenvattend</a:t>
            </a:r>
          </a:p>
        </p:txBody>
      </p:sp>
      <p:sp>
        <p:nvSpPr>
          <p:cNvPr id="4" name="Rechthoek 3">
            <a:extLst>
              <a:ext uri="{FF2B5EF4-FFF2-40B4-BE49-F238E27FC236}">
                <a16:creationId xmlns:a16="http://schemas.microsoft.com/office/drawing/2014/main" id="{0CF37702-B4EB-254C-A074-88D976FBE11A}"/>
              </a:ext>
            </a:extLst>
          </p:cNvPr>
          <p:cNvSpPr/>
          <p:nvPr/>
        </p:nvSpPr>
        <p:spPr>
          <a:xfrm>
            <a:off x="658220" y="1268760"/>
            <a:ext cx="7795788" cy="3970318"/>
          </a:xfrm>
          <a:prstGeom prst="rect">
            <a:avLst/>
          </a:prstGeom>
        </p:spPr>
        <p:txBody>
          <a:bodyPr wrap="square">
            <a:spAutoFit/>
          </a:bodyPr>
          <a:lstStyle/>
          <a:p>
            <a:pPr marL="342900" indent="-342900">
              <a:buFont typeface="Arial" panose="020B0604020202020204" pitchFamily="34" charset="0"/>
              <a:buChar char="•"/>
            </a:pPr>
            <a:r>
              <a:rPr lang="nl-NL" sz="1800" dirty="0">
                <a:solidFill>
                  <a:srgbClr val="000000"/>
                </a:solidFill>
              </a:rPr>
              <a:t>Beleidsvorming rondom fusies vaak onvoldoende kritisch </a:t>
            </a:r>
          </a:p>
          <a:p>
            <a:pPr marL="342900" indent="-342900">
              <a:buFont typeface="Arial" panose="020B0604020202020204" pitchFamily="34" charset="0"/>
              <a:buChar char="•"/>
            </a:pPr>
            <a:endParaRPr lang="nl-NL" sz="1800" dirty="0">
              <a:solidFill>
                <a:srgbClr val="000000"/>
              </a:solidFill>
            </a:endParaRPr>
          </a:p>
          <a:p>
            <a:pPr marL="342900" indent="-342900">
              <a:buFont typeface="Arial" panose="020B0604020202020204" pitchFamily="34" charset="0"/>
              <a:buChar char="•"/>
            </a:pPr>
            <a:r>
              <a:rPr lang="nl-NL" sz="1800" dirty="0">
                <a:solidFill>
                  <a:srgbClr val="000000"/>
                </a:solidFill>
              </a:rPr>
              <a:t>Opbrengsten van fusies vaak overschat, neveneffecten onderschat</a:t>
            </a:r>
          </a:p>
          <a:p>
            <a:pPr marL="342900" indent="-342900">
              <a:buFont typeface="Arial" panose="020B0604020202020204" pitchFamily="34" charset="0"/>
              <a:buChar char="•"/>
            </a:pPr>
            <a:endParaRPr lang="nl-NL" sz="1800" dirty="0">
              <a:solidFill>
                <a:srgbClr val="000000"/>
              </a:solidFill>
            </a:endParaRPr>
          </a:p>
          <a:p>
            <a:pPr marL="342900" indent="-342900">
              <a:buFont typeface="Arial" panose="020B0604020202020204" pitchFamily="34" charset="0"/>
              <a:buChar char="•"/>
            </a:pPr>
            <a:r>
              <a:rPr lang="nl-NL" sz="1800" b="1" dirty="0">
                <a:solidFill>
                  <a:srgbClr val="000000"/>
                </a:solidFill>
              </a:rPr>
              <a:t>Inventariseer en concretiseer </a:t>
            </a:r>
            <a:r>
              <a:rPr lang="nl-NL" sz="1800" dirty="0">
                <a:solidFill>
                  <a:srgbClr val="000000"/>
                </a:solidFill>
              </a:rPr>
              <a:t>de</a:t>
            </a:r>
            <a:r>
              <a:rPr lang="nl-NL" sz="1800" b="1" dirty="0">
                <a:solidFill>
                  <a:srgbClr val="000000"/>
                </a:solidFill>
              </a:rPr>
              <a:t> </a:t>
            </a:r>
            <a:r>
              <a:rPr lang="nl-NL" sz="1800" dirty="0">
                <a:solidFill>
                  <a:srgbClr val="000000"/>
                </a:solidFill>
              </a:rPr>
              <a:t>doelen van fusie/schaalgrootte</a:t>
            </a:r>
          </a:p>
          <a:p>
            <a:pPr marL="342900" indent="-342900">
              <a:buFont typeface="Arial" panose="020B0604020202020204" pitchFamily="34" charset="0"/>
              <a:buChar char="•"/>
            </a:pPr>
            <a:endParaRPr lang="nl-NL" sz="1800" dirty="0">
              <a:solidFill>
                <a:srgbClr val="000000"/>
              </a:solidFill>
            </a:endParaRPr>
          </a:p>
          <a:p>
            <a:pPr marL="342900" indent="-342900">
              <a:buFont typeface="Arial" panose="020B0604020202020204" pitchFamily="34" charset="0"/>
              <a:buChar char="•"/>
            </a:pPr>
            <a:r>
              <a:rPr lang="nl-NL" sz="1800" dirty="0">
                <a:solidFill>
                  <a:srgbClr val="000000"/>
                </a:solidFill>
              </a:rPr>
              <a:t>Pleidooi voor een rationeel afwegingskader bij fusies:</a:t>
            </a:r>
          </a:p>
          <a:p>
            <a:pPr marL="800100" lvl="1" indent="-342900">
              <a:buFont typeface="Arial" panose="020B0604020202020204" pitchFamily="34" charset="0"/>
              <a:buChar char="•"/>
            </a:pPr>
            <a:r>
              <a:rPr lang="nl-NL" sz="1800" dirty="0">
                <a:solidFill>
                  <a:srgbClr val="000000"/>
                </a:solidFill>
              </a:rPr>
              <a:t>Raadpleeg beschikbare kennis (beleidsmakers, wetenschappers, ervaringen van andere bestuurders) </a:t>
            </a:r>
          </a:p>
          <a:p>
            <a:pPr marL="800100" lvl="1" indent="-342900">
              <a:buFont typeface="Arial" panose="020B0604020202020204" pitchFamily="34" charset="0"/>
              <a:buChar char="•"/>
            </a:pPr>
            <a:r>
              <a:rPr lang="nl-NL" sz="1800" dirty="0">
                <a:solidFill>
                  <a:srgbClr val="000000"/>
                </a:solidFill>
              </a:rPr>
              <a:t>Laat advies op basis van gericht onderzoek uitvoeren</a:t>
            </a:r>
          </a:p>
          <a:p>
            <a:pPr marL="800100" lvl="1" indent="-342900">
              <a:buFont typeface="Arial" panose="020B0604020202020204" pitchFamily="34" charset="0"/>
              <a:buChar char="•"/>
            </a:pPr>
            <a:endParaRPr lang="nl-NL" sz="1800" dirty="0">
              <a:solidFill>
                <a:srgbClr val="000000"/>
              </a:solidFill>
            </a:endParaRPr>
          </a:p>
          <a:p>
            <a:pPr marL="285750" indent="-285750">
              <a:buFont typeface="Arial" panose="020B0604020202020204" pitchFamily="34" charset="0"/>
              <a:buChar char="•"/>
            </a:pPr>
            <a:r>
              <a:rPr lang="nl-NL" sz="1800" dirty="0">
                <a:solidFill>
                  <a:srgbClr val="000000"/>
                </a:solidFill>
              </a:rPr>
              <a:t>Hanteer integraal afwegingskader </a:t>
            </a:r>
            <a:r>
              <a:rPr lang="nl-NL" sz="1800" dirty="0">
                <a:solidFill>
                  <a:srgbClr val="000000"/>
                </a:solidFill>
                <a:sym typeface="Wingdings" pitchFamily="2" charset="2"/>
              </a:rPr>
              <a:t> loop alle aspecten voor de verschillende betrokkenen na</a:t>
            </a:r>
            <a:endParaRPr lang="nl-NL" sz="1800" b="1" dirty="0">
              <a:solidFill>
                <a:srgbClr val="000000"/>
              </a:solidFill>
            </a:endParaRPr>
          </a:p>
          <a:p>
            <a:pPr lvl="1"/>
            <a:endParaRPr lang="nl-NL" sz="1800" dirty="0">
              <a:solidFill>
                <a:srgbClr val="000000"/>
              </a:solidFill>
            </a:endParaRPr>
          </a:p>
        </p:txBody>
      </p:sp>
    </p:spTree>
    <p:extLst>
      <p:ext uri="{BB962C8B-B14F-4D97-AF65-F5344CB8AC3E}">
        <p14:creationId xmlns:p14="http://schemas.microsoft.com/office/powerpoint/2010/main" val="101867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41044FE7-ED43-4234-B1D0-DA600410FDC6}"/>
              </a:ext>
            </a:extLst>
          </p:cNvPr>
          <p:cNvSpPr>
            <a:spLocks noGrp="1"/>
          </p:cNvSpPr>
          <p:nvPr>
            <p:ph type="sldNum" sz="quarter" idx="4"/>
          </p:nvPr>
        </p:nvSpPr>
        <p:spPr/>
        <p:txBody>
          <a:bodyPr/>
          <a:lstStyle/>
          <a:p>
            <a:fld id="{116DD048-F10D-4843-BFFC-56611981F43F}" type="slidenum">
              <a:rPr lang="en-US" smtClean="0"/>
              <a:pPr/>
              <a:t>22</a:t>
            </a:fld>
            <a:endParaRPr lang="en-US" dirty="0"/>
          </a:p>
        </p:txBody>
      </p:sp>
      <p:pic>
        <p:nvPicPr>
          <p:cNvPr id="3" name="Afbeelding 2">
            <a:extLst>
              <a:ext uri="{FF2B5EF4-FFF2-40B4-BE49-F238E27FC236}">
                <a16:creationId xmlns:a16="http://schemas.microsoft.com/office/drawing/2014/main" id="{1C063F26-C246-49FD-803C-24033B462AC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340768"/>
            <a:ext cx="5760720" cy="3291840"/>
          </a:xfrm>
          <a:prstGeom prst="rect">
            <a:avLst/>
          </a:prstGeom>
          <a:noFill/>
          <a:ln>
            <a:noFill/>
          </a:ln>
        </p:spPr>
      </p:pic>
      <p:sp>
        <p:nvSpPr>
          <p:cNvPr id="4" name="Rechthoek 19">
            <a:extLst>
              <a:ext uri="{FF2B5EF4-FFF2-40B4-BE49-F238E27FC236}">
                <a16:creationId xmlns:a16="http://schemas.microsoft.com/office/drawing/2014/main" id="{AB0D6440-96B4-4417-979A-232D0DEB8337}"/>
              </a:ext>
            </a:extLst>
          </p:cNvPr>
          <p:cNvSpPr/>
          <p:nvPr/>
        </p:nvSpPr>
        <p:spPr>
          <a:xfrm>
            <a:off x="395536" y="332656"/>
            <a:ext cx="8928992" cy="584775"/>
          </a:xfrm>
          <a:prstGeom prst="rect">
            <a:avLst/>
          </a:prstGeom>
        </p:spPr>
        <p:txBody>
          <a:bodyPr wrap="square">
            <a:spAutoFit/>
          </a:bodyPr>
          <a:lstStyle/>
          <a:p>
            <a:r>
              <a:rPr lang="nl-NL" sz="3200" b="1" dirty="0">
                <a:solidFill>
                  <a:srgbClr val="00B0F0"/>
                </a:solidFill>
                <a:latin typeface="+mj-lt"/>
                <a:ea typeface="Times New Roman"/>
                <a:cs typeface="Times New Roman"/>
              </a:rPr>
              <a:t>Gemiddelde kosten en schoolgrootte</a:t>
            </a:r>
          </a:p>
        </p:txBody>
      </p:sp>
    </p:spTree>
    <p:extLst>
      <p:ext uri="{BB962C8B-B14F-4D97-AF65-F5344CB8AC3E}">
        <p14:creationId xmlns:p14="http://schemas.microsoft.com/office/powerpoint/2010/main" val="2481077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AC3B67BB-6E2A-42D5-80D0-426EEBAB1004}"/>
              </a:ext>
            </a:extLst>
          </p:cNvPr>
          <p:cNvSpPr>
            <a:spLocks noGrp="1"/>
          </p:cNvSpPr>
          <p:nvPr>
            <p:ph type="sldNum" sz="quarter" idx="4"/>
          </p:nvPr>
        </p:nvSpPr>
        <p:spPr/>
        <p:txBody>
          <a:bodyPr/>
          <a:lstStyle/>
          <a:p>
            <a:fld id="{116DD048-F10D-4843-BFFC-56611981F43F}" type="slidenum">
              <a:rPr lang="en-US" smtClean="0"/>
              <a:pPr/>
              <a:t>23</a:t>
            </a:fld>
            <a:endParaRPr lang="en-US" dirty="0"/>
          </a:p>
        </p:txBody>
      </p:sp>
      <p:pic>
        <p:nvPicPr>
          <p:cNvPr id="3" name="Afbeelding 2">
            <a:extLst>
              <a:ext uri="{FF2B5EF4-FFF2-40B4-BE49-F238E27FC236}">
                <a16:creationId xmlns:a16="http://schemas.microsoft.com/office/drawing/2014/main" id="{CD3595F6-F5C0-460F-AF7D-E7AD947F419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516820"/>
            <a:ext cx="6692628" cy="3824359"/>
          </a:xfrm>
          <a:prstGeom prst="rect">
            <a:avLst/>
          </a:prstGeom>
          <a:noFill/>
          <a:ln>
            <a:noFill/>
          </a:ln>
        </p:spPr>
      </p:pic>
      <p:sp>
        <p:nvSpPr>
          <p:cNvPr id="4" name="Rechthoek 19">
            <a:extLst>
              <a:ext uri="{FF2B5EF4-FFF2-40B4-BE49-F238E27FC236}">
                <a16:creationId xmlns:a16="http://schemas.microsoft.com/office/drawing/2014/main" id="{AB3C76E8-3480-4313-9942-A55CDCD5451B}"/>
              </a:ext>
            </a:extLst>
          </p:cNvPr>
          <p:cNvSpPr/>
          <p:nvPr/>
        </p:nvSpPr>
        <p:spPr>
          <a:xfrm>
            <a:off x="395536" y="332656"/>
            <a:ext cx="8928992" cy="1077218"/>
          </a:xfrm>
          <a:prstGeom prst="rect">
            <a:avLst/>
          </a:prstGeom>
        </p:spPr>
        <p:txBody>
          <a:bodyPr wrap="square">
            <a:spAutoFit/>
          </a:bodyPr>
          <a:lstStyle/>
          <a:p>
            <a:r>
              <a:rPr lang="nl-NL" sz="3200" b="1" dirty="0" err="1">
                <a:solidFill>
                  <a:srgbClr val="00B0F0"/>
                </a:solidFill>
                <a:latin typeface="+mj-lt"/>
                <a:ea typeface="Times New Roman"/>
                <a:cs typeface="Times New Roman"/>
              </a:rPr>
              <a:t>Work</a:t>
            </a:r>
            <a:r>
              <a:rPr lang="nl-NL" sz="3200" b="1" dirty="0">
                <a:solidFill>
                  <a:srgbClr val="00B0F0"/>
                </a:solidFill>
                <a:latin typeface="+mj-lt"/>
                <a:ea typeface="Times New Roman"/>
                <a:cs typeface="Times New Roman"/>
              </a:rPr>
              <a:t> in </a:t>
            </a:r>
            <a:r>
              <a:rPr lang="nl-NL" sz="3200" b="1" dirty="0" err="1">
                <a:solidFill>
                  <a:srgbClr val="00B0F0"/>
                </a:solidFill>
                <a:latin typeface="+mj-lt"/>
                <a:ea typeface="Times New Roman"/>
                <a:cs typeface="Times New Roman"/>
              </a:rPr>
              <a:t>progess</a:t>
            </a:r>
            <a:r>
              <a:rPr lang="nl-NL" sz="3200" b="1" dirty="0">
                <a:solidFill>
                  <a:srgbClr val="00B0F0"/>
                </a:solidFill>
                <a:latin typeface="+mj-lt"/>
                <a:ea typeface="Times New Roman"/>
                <a:cs typeface="Times New Roman"/>
              </a:rPr>
              <a:t>: maakt het aantal scholen per schoolbestuur uit?</a:t>
            </a:r>
          </a:p>
        </p:txBody>
      </p:sp>
    </p:spTree>
    <p:extLst>
      <p:ext uri="{BB962C8B-B14F-4D97-AF65-F5344CB8AC3E}">
        <p14:creationId xmlns:p14="http://schemas.microsoft.com/office/powerpoint/2010/main" val="4112577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16DD048-F10D-4843-BFFC-56611981F43F}" type="slidenum">
              <a:rPr lang="en-US" smtClean="0"/>
              <a:pPr/>
              <a:t>24</a:t>
            </a:fld>
            <a:endParaRPr lang="en-US" dirty="0"/>
          </a:p>
        </p:txBody>
      </p:sp>
      <p:sp>
        <p:nvSpPr>
          <p:cNvPr id="3" name="Rechthoek 19"/>
          <p:cNvSpPr/>
          <p:nvPr/>
        </p:nvSpPr>
        <p:spPr>
          <a:xfrm>
            <a:off x="395536" y="332656"/>
            <a:ext cx="8058472" cy="584775"/>
          </a:xfrm>
          <a:prstGeom prst="rect">
            <a:avLst/>
          </a:prstGeom>
        </p:spPr>
        <p:txBody>
          <a:bodyPr wrap="square">
            <a:spAutoFit/>
          </a:bodyPr>
          <a:lstStyle/>
          <a:p>
            <a:pPr lvl="1">
              <a:spcAft>
                <a:spcPts val="1800"/>
              </a:spcAft>
            </a:pPr>
            <a:r>
              <a:rPr lang="nl-NL" sz="3200" b="1" dirty="0">
                <a:solidFill>
                  <a:srgbClr val="00B0F0"/>
                </a:solidFill>
                <a:latin typeface="+mj-lt"/>
                <a:ea typeface="Times New Roman"/>
                <a:cs typeface="Times New Roman"/>
              </a:rPr>
              <a:t>Discussiestellingen</a:t>
            </a:r>
          </a:p>
        </p:txBody>
      </p:sp>
      <p:sp>
        <p:nvSpPr>
          <p:cNvPr id="4" name="Rechthoek 3"/>
          <p:cNvSpPr/>
          <p:nvPr/>
        </p:nvSpPr>
        <p:spPr>
          <a:xfrm>
            <a:off x="719572" y="1034537"/>
            <a:ext cx="7410400" cy="4001095"/>
          </a:xfrm>
          <a:prstGeom prst="rect">
            <a:avLst/>
          </a:prstGeom>
        </p:spPr>
        <p:txBody>
          <a:bodyPr wrap="square">
            <a:spAutoFit/>
          </a:bodyPr>
          <a:lstStyle/>
          <a:p>
            <a:r>
              <a:rPr lang="nl-NL" sz="1600" b="1" dirty="0">
                <a:solidFill>
                  <a:srgbClr val="000000"/>
                </a:solidFill>
              </a:rPr>
              <a:t>Efficiency en schaalvoordelen</a:t>
            </a:r>
          </a:p>
          <a:p>
            <a:pPr marL="342900" indent="-342900">
              <a:buFont typeface="+mj-lt"/>
              <a:buAutoNum type="arabicPeriod"/>
            </a:pPr>
            <a:r>
              <a:rPr lang="nl-NL" sz="1400" dirty="0">
                <a:solidFill>
                  <a:srgbClr val="000000"/>
                </a:solidFill>
              </a:rPr>
              <a:t>Efficiency is een motief voor fusie en fusie (schaalgrootte) leidt aantoonbaar tot meer efficiency, bijvoorbeeld via schaalvoordelen</a:t>
            </a:r>
          </a:p>
          <a:p>
            <a:pPr marL="342900" indent="-342900">
              <a:buFont typeface="+mj-lt"/>
              <a:buAutoNum type="arabicPeriod"/>
            </a:pPr>
            <a:endParaRPr lang="nl-NL" sz="1400" dirty="0">
              <a:solidFill>
                <a:srgbClr val="000000"/>
              </a:solidFill>
            </a:endParaRPr>
          </a:p>
          <a:p>
            <a:pPr marL="342900" indent="-342900">
              <a:buFont typeface="+mj-lt"/>
              <a:buAutoNum type="arabicPeriod"/>
            </a:pPr>
            <a:r>
              <a:rPr lang="nl-NL" sz="1400" dirty="0">
                <a:solidFill>
                  <a:srgbClr val="000000"/>
                </a:solidFill>
              </a:rPr>
              <a:t>De transitiekosten van een fusie (voorbereiding, begeleiding, harmonisatie, cultuurverschillen) zijn voldoende geïnventariseerd én meegewogen</a:t>
            </a:r>
          </a:p>
          <a:p>
            <a:pPr marL="342900" indent="-342900">
              <a:buFont typeface="+mj-lt"/>
              <a:buAutoNum type="arabicPeriod"/>
            </a:pPr>
            <a:endParaRPr lang="nl-NL" sz="1400" dirty="0">
              <a:solidFill>
                <a:srgbClr val="000000"/>
              </a:solidFill>
            </a:endParaRPr>
          </a:p>
          <a:p>
            <a:pPr marL="342900" indent="-342900">
              <a:buFont typeface="+mj-lt"/>
              <a:buAutoNum type="arabicPeriod"/>
            </a:pPr>
            <a:r>
              <a:rPr lang="nl-NL" sz="1400" dirty="0">
                <a:solidFill>
                  <a:srgbClr val="000000"/>
                </a:solidFill>
              </a:rPr>
              <a:t>Voldoende schaalgrootte is een randvoorwaarde van een toekomstbestendige organisatie</a:t>
            </a:r>
          </a:p>
          <a:p>
            <a:pPr marL="342900" indent="-342900">
              <a:buFont typeface="+mj-lt"/>
              <a:buAutoNum type="arabicPeriod"/>
            </a:pPr>
            <a:endParaRPr lang="nl-NL" sz="1400" dirty="0">
              <a:solidFill>
                <a:srgbClr val="000000"/>
              </a:solidFill>
            </a:endParaRPr>
          </a:p>
          <a:p>
            <a:pPr marL="342900" indent="-342900">
              <a:buFont typeface="+mj-lt"/>
              <a:buAutoNum type="arabicPeriod"/>
            </a:pPr>
            <a:r>
              <a:rPr lang="nl-NL" sz="1400" dirty="0">
                <a:solidFill>
                  <a:srgbClr val="000000"/>
                </a:solidFill>
              </a:rPr>
              <a:t>Betrokkenen hebben een vergelijkbaar beeld bij wat een organisatie toekomstbestendig maakt</a:t>
            </a:r>
          </a:p>
          <a:p>
            <a:pPr marL="342900" indent="-342900">
              <a:buFont typeface="+mj-lt"/>
              <a:buAutoNum type="arabicPeriod"/>
            </a:pPr>
            <a:endParaRPr lang="nl-NL" sz="1400" dirty="0">
              <a:solidFill>
                <a:srgbClr val="000000"/>
              </a:solidFill>
            </a:endParaRPr>
          </a:p>
          <a:p>
            <a:pPr marL="342900" indent="-342900">
              <a:buFont typeface="+mj-lt"/>
              <a:buAutoNum type="arabicPeriod"/>
            </a:pPr>
            <a:r>
              <a:rPr lang="nl-NL" sz="1400" dirty="0">
                <a:solidFill>
                  <a:srgbClr val="000000"/>
                </a:solidFill>
              </a:rPr>
              <a:t>Meer scholen en leerlingen per schoolbestuur betekent minder transactiekosten en een betere onderhandelingspositie t.o.v. bijvoorbeeld gemeenten, inspectie en OCW</a:t>
            </a:r>
          </a:p>
          <a:p>
            <a:pPr marL="342900" indent="-342900">
              <a:buFont typeface="+mj-lt"/>
              <a:buAutoNum type="arabicPeriod"/>
            </a:pPr>
            <a:endParaRPr lang="nl-NL" sz="1400" dirty="0">
              <a:solidFill>
                <a:srgbClr val="000000"/>
              </a:solidFill>
            </a:endParaRPr>
          </a:p>
          <a:p>
            <a:pPr marL="342900" indent="-342900">
              <a:buFont typeface="+mj-lt"/>
              <a:buAutoNum type="arabicPeriod"/>
            </a:pPr>
            <a:r>
              <a:rPr lang="nl-NL" sz="1400" dirty="0">
                <a:solidFill>
                  <a:srgbClr val="000000"/>
                </a:solidFill>
              </a:rPr>
              <a:t>Er is een duidelijke visie op schaalgrootte, zowel qua totale omvang als het aantal scholen dat idealiter onder het gezag van een schoolbestuur zou moeten vallen</a:t>
            </a:r>
            <a:endParaRPr lang="nl-NL" sz="1600" dirty="0">
              <a:solidFill>
                <a:srgbClr val="000000"/>
              </a:solidFill>
            </a:endParaRPr>
          </a:p>
        </p:txBody>
      </p:sp>
    </p:spTree>
    <p:extLst>
      <p:ext uri="{BB962C8B-B14F-4D97-AF65-F5344CB8AC3E}">
        <p14:creationId xmlns:p14="http://schemas.microsoft.com/office/powerpoint/2010/main" val="106485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EC345628-8716-0447-BD7D-5CA304B19CE6}"/>
              </a:ext>
            </a:extLst>
          </p:cNvPr>
          <p:cNvSpPr>
            <a:spLocks noGrp="1"/>
          </p:cNvSpPr>
          <p:nvPr>
            <p:ph type="sldNum" sz="quarter" idx="4"/>
          </p:nvPr>
        </p:nvSpPr>
        <p:spPr/>
        <p:txBody>
          <a:bodyPr/>
          <a:lstStyle/>
          <a:p>
            <a:fld id="{116DD048-F10D-4843-BFFC-56611981F43F}" type="slidenum">
              <a:rPr lang="en-US" smtClean="0"/>
              <a:pPr/>
              <a:t>25</a:t>
            </a:fld>
            <a:endParaRPr lang="en-US" dirty="0"/>
          </a:p>
        </p:txBody>
      </p:sp>
      <p:sp>
        <p:nvSpPr>
          <p:cNvPr id="3" name="Rechthoek 2">
            <a:extLst>
              <a:ext uri="{FF2B5EF4-FFF2-40B4-BE49-F238E27FC236}">
                <a16:creationId xmlns:a16="http://schemas.microsoft.com/office/drawing/2014/main" id="{15EFF384-B31C-2E4A-8A1D-37CE1B68D306}"/>
              </a:ext>
            </a:extLst>
          </p:cNvPr>
          <p:cNvSpPr/>
          <p:nvPr/>
        </p:nvSpPr>
        <p:spPr>
          <a:xfrm>
            <a:off x="572344" y="836712"/>
            <a:ext cx="8496944" cy="3754874"/>
          </a:xfrm>
          <a:prstGeom prst="rect">
            <a:avLst/>
          </a:prstGeom>
        </p:spPr>
        <p:txBody>
          <a:bodyPr wrap="square">
            <a:spAutoFit/>
          </a:bodyPr>
          <a:lstStyle/>
          <a:p>
            <a:r>
              <a:rPr lang="nl-NL" sz="1800" b="1" dirty="0">
                <a:solidFill>
                  <a:srgbClr val="000000"/>
                </a:solidFill>
              </a:rPr>
              <a:t>Kwaliteit </a:t>
            </a:r>
            <a:endParaRPr lang="nl-NL" sz="1800" dirty="0">
              <a:solidFill>
                <a:srgbClr val="000000"/>
              </a:solidFill>
            </a:endParaRPr>
          </a:p>
          <a:p>
            <a:pPr marL="342900" indent="-342900">
              <a:buFont typeface="+mj-lt"/>
              <a:buAutoNum type="arabicPeriod"/>
            </a:pPr>
            <a:r>
              <a:rPr lang="nl-NL" sz="1800" dirty="0">
                <a:solidFill>
                  <a:srgbClr val="000000"/>
                </a:solidFill>
              </a:rPr>
              <a:t>Er is een breed gedragen visie op wat onderwijskwaliteit allemaal omvat</a:t>
            </a:r>
          </a:p>
          <a:p>
            <a:pPr marL="342900" indent="-342900">
              <a:buFont typeface="+mj-lt"/>
              <a:buAutoNum type="arabicPeriod"/>
            </a:pPr>
            <a:endParaRPr lang="nl-NL" sz="1800" dirty="0">
              <a:solidFill>
                <a:srgbClr val="000000"/>
              </a:solidFill>
            </a:endParaRPr>
          </a:p>
          <a:p>
            <a:pPr marL="342900" indent="-342900">
              <a:buFont typeface="+mj-lt"/>
              <a:buAutoNum type="arabicPeriod"/>
            </a:pPr>
            <a:r>
              <a:rPr lang="nl-NL" sz="1800" dirty="0">
                <a:solidFill>
                  <a:srgbClr val="000000"/>
                </a:solidFill>
              </a:rPr>
              <a:t>Fusie leidt op (deel-)aspecten van deze definitie tot kwaliteitsverbeteringen</a:t>
            </a:r>
          </a:p>
          <a:p>
            <a:pPr marL="342900" indent="-342900">
              <a:buFont typeface="+mj-lt"/>
              <a:buAutoNum type="arabicPeriod"/>
            </a:pPr>
            <a:endParaRPr lang="nl-NL" sz="1800" dirty="0">
              <a:solidFill>
                <a:srgbClr val="000000"/>
              </a:solidFill>
            </a:endParaRPr>
          </a:p>
          <a:p>
            <a:pPr marL="342900" indent="-342900">
              <a:buFont typeface="+mj-lt"/>
              <a:buAutoNum type="arabicPeriod"/>
            </a:pPr>
            <a:r>
              <a:rPr lang="nl-NL" sz="1800" dirty="0">
                <a:solidFill>
                  <a:srgbClr val="000000"/>
                </a:solidFill>
              </a:rPr>
              <a:t>Fusie leidt tot meer professionalisering en dat leidt tot betere uitkomsten (efficiency, kwaliteit)</a:t>
            </a:r>
          </a:p>
          <a:p>
            <a:pPr marL="342900" indent="-342900">
              <a:buFont typeface="+mj-lt"/>
              <a:buAutoNum type="arabicPeriod"/>
            </a:pPr>
            <a:endParaRPr lang="nl-NL" sz="1800" dirty="0">
              <a:solidFill>
                <a:srgbClr val="000000"/>
              </a:solidFill>
            </a:endParaRPr>
          </a:p>
          <a:p>
            <a:pPr marL="342900" indent="-342900">
              <a:buFont typeface="+mj-lt"/>
              <a:buAutoNum type="arabicPeriod"/>
            </a:pPr>
            <a:r>
              <a:rPr lang="nl-NL" sz="1800" dirty="0">
                <a:solidFill>
                  <a:srgbClr val="000000"/>
                </a:solidFill>
              </a:rPr>
              <a:t>Schoolbesturen in de regio of daarbuiten met meer schaalgrootte realiseren betere uitkomsten</a:t>
            </a:r>
          </a:p>
          <a:p>
            <a:pPr marL="342900" indent="-342900">
              <a:buFont typeface="+mj-lt"/>
              <a:buAutoNum type="arabicPeriod"/>
            </a:pPr>
            <a:endParaRPr lang="nl-NL" sz="1800" dirty="0">
              <a:solidFill>
                <a:srgbClr val="000000"/>
              </a:solidFill>
            </a:endParaRPr>
          </a:p>
          <a:p>
            <a:pPr marL="342900" indent="-342900">
              <a:buFont typeface="+mj-lt"/>
              <a:buAutoNum type="arabicPeriod"/>
            </a:pPr>
            <a:endParaRPr lang="nl-NL" sz="2000" dirty="0">
              <a:solidFill>
                <a:srgbClr val="000000"/>
              </a:solidFill>
            </a:endParaRPr>
          </a:p>
          <a:p>
            <a:pPr marL="342900" indent="-342900">
              <a:buFont typeface="+mj-lt"/>
              <a:buAutoNum type="arabicPeriod"/>
            </a:pPr>
            <a:endParaRPr lang="nl-NL" sz="2000" dirty="0">
              <a:solidFill>
                <a:srgbClr val="000000"/>
              </a:solidFill>
            </a:endParaRPr>
          </a:p>
        </p:txBody>
      </p:sp>
    </p:spTree>
    <p:extLst>
      <p:ext uri="{BB962C8B-B14F-4D97-AF65-F5344CB8AC3E}">
        <p14:creationId xmlns:p14="http://schemas.microsoft.com/office/powerpoint/2010/main" val="522371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16DD048-F10D-4843-BFFC-56611981F43F}" type="slidenum">
              <a:rPr lang="en-US" smtClean="0"/>
              <a:pPr/>
              <a:t>26</a:t>
            </a:fld>
            <a:endParaRPr lang="en-US" dirty="0"/>
          </a:p>
        </p:txBody>
      </p:sp>
      <p:sp>
        <p:nvSpPr>
          <p:cNvPr id="4" name="Rechthoek 3"/>
          <p:cNvSpPr/>
          <p:nvPr/>
        </p:nvSpPr>
        <p:spPr>
          <a:xfrm>
            <a:off x="539552" y="836712"/>
            <a:ext cx="8352928" cy="5632311"/>
          </a:xfrm>
          <a:prstGeom prst="rect">
            <a:avLst/>
          </a:prstGeom>
        </p:spPr>
        <p:txBody>
          <a:bodyPr wrap="square">
            <a:spAutoFit/>
          </a:bodyPr>
          <a:lstStyle/>
          <a:p>
            <a:r>
              <a:rPr lang="nl-NL" sz="1800" b="1" dirty="0">
                <a:solidFill>
                  <a:srgbClr val="000000"/>
                </a:solidFill>
              </a:rPr>
              <a:t>Personeel</a:t>
            </a:r>
          </a:p>
          <a:p>
            <a:pPr marL="342900" indent="-342900">
              <a:buFont typeface="+mj-lt"/>
              <a:buAutoNum type="arabicPeriod"/>
            </a:pPr>
            <a:r>
              <a:rPr lang="nl-NL" sz="1800" dirty="0">
                <a:solidFill>
                  <a:srgbClr val="000000"/>
                </a:solidFill>
              </a:rPr>
              <a:t>Een grote organisatie kan beter gekwalificeerd personeel aantrekken/ontwikkelen</a:t>
            </a:r>
          </a:p>
          <a:p>
            <a:pPr marL="342900" indent="-342900">
              <a:buFont typeface="+mj-lt"/>
              <a:buAutoNum type="arabicPeriod"/>
            </a:pPr>
            <a:endParaRPr lang="nl-NL" sz="1800" i="1" dirty="0">
              <a:solidFill>
                <a:srgbClr val="000000"/>
              </a:solidFill>
            </a:endParaRPr>
          </a:p>
          <a:p>
            <a:pPr marL="342900" indent="-342900">
              <a:buFont typeface="+mj-lt"/>
              <a:buAutoNum type="arabicPeriod"/>
            </a:pPr>
            <a:r>
              <a:rPr lang="nl-NL" sz="1800" dirty="0">
                <a:solidFill>
                  <a:srgbClr val="000000"/>
                </a:solidFill>
              </a:rPr>
              <a:t>Fusie leidt tot een kleinere managementbezetting (fte per leerling)</a:t>
            </a:r>
          </a:p>
          <a:p>
            <a:pPr marL="342900" indent="-342900">
              <a:buFont typeface="+mj-lt"/>
              <a:buAutoNum type="arabicPeriod"/>
            </a:pPr>
            <a:endParaRPr lang="nl-NL" sz="1800" dirty="0">
              <a:solidFill>
                <a:srgbClr val="000000"/>
              </a:solidFill>
            </a:endParaRPr>
          </a:p>
          <a:p>
            <a:pPr marL="342900" indent="-342900">
              <a:buFont typeface="+mj-lt"/>
              <a:buAutoNum type="arabicPeriod"/>
            </a:pPr>
            <a:r>
              <a:rPr lang="nl-NL" sz="1800" dirty="0">
                <a:solidFill>
                  <a:srgbClr val="000000"/>
                </a:solidFill>
              </a:rPr>
              <a:t>Carrièreperspectieven van de betrokken bestuurders spelen bij fusieoverwegingen geen rol</a:t>
            </a:r>
          </a:p>
          <a:p>
            <a:pPr marL="342900" indent="-342900">
              <a:buFont typeface="+mj-lt"/>
              <a:buAutoNum type="arabicPeriod"/>
            </a:pPr>
            <a:endParaRPr lang="nl-NL" sz="1800" dirty="0">
              <a:solidFill>
                <a:srgbClr val="000000"/>
              </a:solidFill>
            </a:endParaRPr>
          </a:p>
          <a:p>
            <a:pPr marL="342900" indent="-342900">
              <a:buFont typeface="+mj-lt"/>
              <a:buAutoNum type="arabicPeriod"/>
            </a:pPr>
            <a:endParaRPr lang="nl-NL" sz="1800" dirty="0">
              <a:solidFill>
                <a:srgbClr val="000000"/>
              </a:solidFill>
            </a:endParaRPr>
          </a:p>
          <a:p>
            <a:r>
              <a:rPr lang="nl-NL" sz="1800" b="1" dirty="0">
                <a:solidFill>
                  <a:srgbClr val="000000"/>
                </a:solidFill>
              </a:rPr>
              <a:t>Menselijke maat</a:t>
            </a:r>
            <a:endParaRPr lang="nl-NL" sz="1800" dirty="0">
              <a:solidFill>
                <a:srgbClr val="000000"/>
              </a:solidFill>
            </a:endParaRPr>
          </a:p>
          <a:p>
            <a:pPr marL="342900" indent="-342900">
              <a:buFont typeface="+mj-lt"/>
              <a:buAutoNum type="arabicPeriod"/>
            </a:pPr>
            <a:r>
              <a:rPr lang="nl-NL" sz="1800" dirty="0">
                <a:solidFill>
                  <a:srgbClr val="000000"/>
                </a:solidFill>
              </a:rPr>
              <a:t>Fusie leidt tot een grotere afstand tussen betrokkenen en het schoolbestuur</a:t>
            </a:r>
          </a:p>
          <a:p>
            <a:pPr marL="342900" indent="-342900">
              <a:buFont typeface="+mj-lt"/>
              <a:buAutoNum type="arabicPeriod"/>
            </a:pPr>
            <a:endParaRPr lang="nl-NL" sz="1800" dirty="0">
              <a:solidFill>
                <a:srgbClr val="000000"/>
              </a:solidFill>
            </a:endParaRPr>
          </a:p>
          <a:p>
            <a:pPr marL="342900" indent="-342900">
              <a:buFont typeface="+mj-lt"/>
              <a:buAutoNum type="arabicPeriod"/>
            </a:pPr>
            <a:r>
              <a:rPr lang="nl-NL" sz="1800" dirty="0">
                <a:solidFill>
                  <a:srgbClr val="000000"/>
                </a:solidFill>
              </a:rPr>
              <a:t>Verschillen in de onderwijsvisies van verschillende schoolbesturen zijn overbrugbaar</a:t>
            </a:r>
          </a:p>
          <a:p>
            <a:pPr marL="342900" indent="-342900">
              <a:buFont typeface="+mj-lt"/>
              <a:buAutoNum type="arabicPeriod"/>
            </a:pPr>
            <a:endParaRPr lang="nl-NL" sz="1800" dirty="0">
              <a:solidFill>
                <a:srgbClr val="000000"/>
              </a:solidFill>
            </a:endParaRPr>
          </a:p>
          <a:p>
            <a:pPr marL="342900" indent="-342900">
              <a:buFont typeface="+mj-lt"/>
              <a:buAutoNum type="arabicPeriod"/>
            </a:pPr>
            <a:endParaRPr lang="nl-NL" sz="1800" dirty="0">
              <a:solidFill>
                <a:srgbClr val="000000"/>
              </a:solidFill>
            </a:endParaRPr>
          </a:p>
          <a:p>
            <a:pPr marL="342900" indent="-342900">
              <a:buFont typeface="+mj-lt"/>
              <a:buAutoNum type="arabicPeriod"/>
            </a:pPr>
            <a:endParaRPr lang="nl-NL" sz="1800" dirty="0">
              <a:solidFill>
                <a:srgbClr val="000000"/>
              </a:solidFill>
            </a:endParaRPr>
          </a:p>
          <a:p>
            <a:pPr marL="800100" lvl="1" indent="-342900">
              <a:buFont typeface="Arial" panose="020B0604020202020204" pitchFamily="34" charset="0"/>
              <a:buChar char="•"/>
            </a:pPr>
            <a:endParaRPr lang="nl-NL" sz="1800" dirty="0">
              <a:solidFill>
                <a:srgbClr val="000000"/>
              </a:solidFill>
            </a:endParaRPr>
          </a:p>
          <a:p>
            <a:pPr marL="342900" indent="-342900">
              <a:buFont typeface="Arial" panose="020B0604020202020204" pitchFamily="34" charset="0"/>
              <a:buChar char="•"/>
            </a:pPr>
            <a:endParaRPr lang="nl-NL" sz="1800" dirty="0">
              <a:solidFill>
                <a:srgbClr val="000000"/>
              </a:solidFill>
            </a:endParaRPr>
          </a:p>
        </p:txBody>
      </p:sp>
    </p:spTree>
    <p:extLst>
      <p:ext uri="{BB962C8B-B14F-4D97-AF65-F5344CB8AC3E}">
        <p14:creationId xmlns:p14="http://schemas.microsoft.com/office/powerpoint/2010/main" val="3671512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4ACCDB99-8299-425E-8536-E410FAFDB730}"/>
              </a:ext>
            </a:extLst>
          </p:cNvPr>
          <p:cNvSpPr>
            <a:spLocks noGrp="1"/>
          </p:cNvSpPr>
          <p:nvPr>
            <p:ph type="sldNum" sz="quarter" idx="4"/>
          </p:nvPr>
        </p:nvSpPr>
        <p:spPr/>
        <p:txBody>
          <a:bodyPr/>
          <a:lstStyle/>
          <a:p>
            <a:fld id="{116DD048-F10D-4843-BFFC-56611981F43F}" type="slidenum">
              <a:rPr lang="en-US" smtClean="0"/>
              <a:pPr/>
              <a:t>3</a:t>
            </a:fld>
            <a:endParaRPr lang="en-US" dirty="0"/>
          </a:p>
        </p:txBody>
      </p:sp>
      <p:pic>
        <p:nvPicPr>
          <p:cNvPr id="3" name="Afbeelding 2">
            <a:extLst>
              <a:ext uri="{FF2B5EF4-FFF2-40B4-BE49-F238E27FC236}">
                <a16:creationId xmlns:a16="http://schemas.microsoft.com/office/drawing/2014/main" id="{9B10C8B0-E1F3-4358-A66B-3A301DF451ED}"/>
              </a:ext>
            </a:extLst>
          </p:cNvPr>
          <p:cNvPicPr>
            <a:picLocks noChangeAspect="1"/>
          </p:cNvPicPr>
          <p:nvPr/>
        </p:nvPicPr>
        <p:blipFill>
          <a:blip r:embed="rId2"/>
          <a:stretch>
            <a:fillRect/>
          </a:stretch>
        </p:blipFill>
        <p:spPr>
          <a:xfrm>
            <a:off x="1043608" y="476672"/>
            <a:ext cx="6530876" cy="4896183"/>
          </a:xfrm>
          <a:prstGeom prst="rect">
            <a:avLst/>
          </a:prstGeom>
        </p:spPr>
      </p:pic>
    </p:spTree>
    <p:extLst>
      <p:ext uri="{BB962C8B-B14F-4D97-AF65-F5344CB8AC3E}">
        <p14:creationId xmlns:p14="http://schemas.microsoft.com/office/powerpoint/2010/main" val="1576368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888B3AE-ECDF-E941-907E-D9F101DBB936}"/>
              </a:ext>
            </a:extLst>
          </p:cNvPr>
          <p:cNvSpPr>
            <a:spLocks noGrp="1"/>
          </p:cNvSpPr>
          <p:nvPr>
            <p:ph type="sldNum" sz="quarter" idx="4"/>
          </p:nvPr>
        </p:nvSpPr>
        <p:spPr/>
        <p:txBody>
          <a:bodyPr/>
          <a:lstStyle/>
          <a:p>
            <a:fld id="{116DD048-F10D-4843-BFFC-56611981F43F}" type="slidenum">
              <a:rPr lang="en-US" smtClean="0"/>
              <a:pPr/>
              <a:t>4</a:t>
            </a:fld>
            <a:endParaRPr lang="en-US" dirty="0"/>
          </a:p>
        </p:txBody>
      </p:sp>
      <p:sp>
        <p:nvSpPr>
          <p:cNvPr id="3" name="Rechthoek 19">
            <a:extLst>
              <a:ext uri="{FF2B5EF4-FFF2-40B4-BE49-F238E27FC236}">
                <a16:creationId xmlns:a16="http://schemas.microsoft.com/office/drawing/2014/main" id="{2E60D3DB-E8D7-C94A-9849-436A3ABFAA21}"/>
              </a:ext>
            </a:extLst>
          </p:cNvPr>
          <p:cNvSpPr/>
          <p:nvPr/>
        </p:nvSpPr>
        <p:spPr>
          <a:xfrm>
            <a:off x="395536" y="332656"/>
            <a:ext cx="8058472" cy="584775"/>
          </a:xfrm>
          <a:prstGeom prst="rect">
            <a:avLst/>
          </a:prstGeom>
        </p:spPr>
        <p:txBody>
          <a:bodyPr wrap="square">
            <a:spAutoFit/>
          </a:bodyPr>
          <a:lstStyle/>
          <a:p>
            <a:pPr lvl="1">
              <a:spcAft>
                <a:spcPts val="1800"/>
              </a:spcAft>
            </a:pPr>
            <a:r>
              <a:rPr lang="nl-NL" sz="3200" b="1" dirty="0">
                <a:solidFill>
                  <a:srgbClr val="00B0F0"/>
                </a:solidFill>
                <a:latin typeface="+mj-lt"/>
                <a:ea typeface="Times New Roman"/>
                <a:cs typeface="Times New Roman"/>
              </a:rPr>
              <a:t>Over IPSE</a:t>
            </a:r>
          </a:p>
        </p:txBody>
      </p:sp>
      <p:sp>
        <p:nvSpPr>
          <p:cNvPr id="5" name="Rectangle 11">
            <a:extLst>
              <a:ext uri="{FF2B5EF4-FFF2-40B4-BE49-F238E27FC236}">
                <a16:creationId xmlns:a16="http://schemas.microsoft.com/office/drawing/2014/main" id="{14C9789D-6309-8047-AFFA-09DD9619AB1B}"/>
              </a:ext>
            </a:extLst>
          </p:cNvPr>
          <p:cNvSpPr/>
          <p:nvPr/>
        </p:nvSpPr>
        <p:spPr>
          <a:xfrm>
            <a:off x="395536" y="1313782"/>
            <a:ext cx="8435748" cy="5632311"/>
          </a:xfrm>
          <a:prstGeom prst="rect">
            <a:avLst/>
          </a:prstGeom>
        </p:spPr>
        <p:txBody>
          <a:bodyPr wrap="square">
            <a:spAutoFit/>
          </a:bodyPr>
          <a:lstStyle/>
          <a:p>
            <a:r>
              <a:rPr lang="en-GB" sz="2000" dirty="0" err="1">
                <a:solidFill>
                  <a:srgbClr val="000000"/>
                </a:solidFill>
              </a:rPr>
              <a:t>Instituut</a:t>
            </a:r>
            <a:r>
              <a:rPr lang="en-GB" sz="2000" dirty="0">
                <a:solidFill>
                  <a:srgbClr val="000000"/>
                </a:solidFill>
              </a:rPr>
              <a:t> </a:t>
            </a:r>
            <a:r>
              <a:rPr lang="en-GB" sz="2000" dirty="0" err="1">
                <a:solidFill>
                  <a:srgbClr val="000000"/>
                </a:solidFill>
              </a:rPr>
              <a:t>voor</a:t>
            </a:r>
            <a:r>
              <a:rPr lang="en-GB" sz="2000" dirty="0">
                <a:solidFill>
                  <a:srgbClr val="000000"/>
                </a:solidFill>
              </a:rPr>
              <a:t> </a:t>
            </a:r>
            <a:r>
              <a:rPr lang="en-GB" sz="2000" dirty="0" err="1">
                <a:solidFill>
                  <a:srgbClr val="000000"/>
                </a:solidFill>
              </a:rPr>
              <a:t>Publieke</a:t>
            </a:r>
            <a:r>
              <a:rPr lang="en-GB" sz="2000" dirty="0">
                <a:solidFill>
                  <a:srgbClr val="000000"/>
                </a:solidFill>
              </a:rPr>
              <a:t> Sector </a:t>
            </a:r>
            <a:r>
              <a:rPr lang="en-GB" sz="2000" dirty="0" err="1">
                <a:solidFill>
                  <a:srgbClr val="000000"/>
                </a:solidFill>
              </a:rPr>
              <a:t>Efficiëntie</a:t>
            </a:r>
            <a:r>
              <a:rPr lang="en-GB" sz="2000" dirty="0">
                <a:solidFill>
                  <a:srgbClr val="000000"/>
                </a:solidFill>
              </a:rPr>
              <a:t> Studies</a:t>
            </a:r>
          </a:p>
          <a:p>
            <a:endParaRPr lang="en-GB" sz="2000" i="1" dirty="0">
              <a:solidFill>
                <a:srgbClr val="000000"/>
              </a:solidFill>
            </a:endParaRPr>
          </a:p>
          <a:p>
            <a:pPr marL="342900" indent="-342900">
              <a:buFont typeface="Arial" panose="020B0604020202020204" pitchFamily="34" charset="0"/>
              <a:buChar char="•"/>
            </a:pPr>
            <a:r>
              <a:rPr lang="en-GB" sz="2000" dirty="0" err="1">
                <a:solidFill>
                  <a:srgbClr val="000000"/>
                </a:solidFill>
              </a:rPr>
              <a:t>Wetenschappelijk</a:t>
            </a:r>
            <a:r>
              <a:rPr lang="en-GB" sz="2000" dirty="0">
                <a:solidFill>
                  <a:srgbClr val="000000"/>
                </a:solidFill>
              </a:rPr>
              <a:t> </a:t>
            </a:r>
            <a:r>
              <a:rPr lang="en-GB" sz="2000" dirty="0" err="1">
                <a:solidFill>
                  <a:srgbClr val="000000"/>
                </a:solidFill>
              </a:rPr>
              <a:t>onderzoek</a:t>
            </a:r>
            <a:r>
              <a:rPr lang="en-GB" sz="2000" dirty="0">
                <a:solidFill>
                  <a:srgbClr val="000000"/>
                </a:solidFill>
              </a:rPr>
              <a:t> </a:t>
            </a:r>
            <a:r>
              <a:rPr lang="en-GB" sz="2000" dirty="0" err="1">
                <a:solidFill>
                  <a:srgbClr val="000000"/>
                </a:solidFill>
              </a:rPr>
              <a:t>naar</a:t>
            </a:r>
            <a:r>
              <a:rPr lang="en-GB" sz="2000" dirty="0">
                <a:solidFill>
                  <a:srgbClr val="000000"/>
                </a:solidFill>
              </a:rPr>
              <a:t> de </a:t>
            </a:r>
            <a:r>
              <a:rPr lang="en-GB" sz="2000" dirty="0" err="1">
                <a:solidFill>
                  <a:srgbClr val="000000"/>
                </a:solidFill>
              </a:rPr>
              <a:t>doelmatigheid</a:t>
            </a:r>
            <a:r>
              <a:rPr lang="en-GB" sz="2000" dirty="0">
                <a:solidFill>
                  <a:srgbClr val="000000"/>
                </a:solidFill>
              </a:rPr>
              <a:t> van de </a:t>
            </a:r>
            <a:r>
              <a:rPr lang="en-GB" sz="2000" dirty="0" err="1">
                <a:solidFill>
                  <a:srgbClr val="000000"/>
                </a:solidFill>
              </a:rPr>
              <a:t>publieke</a:t>
            </a:r>
            <a:r>
              <a:rPr lang="en-GB" sz="2000" dirty="0">
                <a:solidFill>
                  <a:srgbClr val="000000"/>
                </a:solidFill>
              </a:rPr>
              <a:t> sector </a:t>
            </a:r>
            <a:r>
              <a:rPr lang="en-GB" sz="2000" dirty="0">
                <a:solidFill>
                  <a:srgbClr val="000000"/>
                </a:solidFill>
                <a:sym typeface="Wingdings" pitchFamily="2" charset="2"/>
              </a:rPr>
              <a:t> </a:t>
            </a:r>
            <a:r>
              <a:rPr lang="en-GB" sz="2000" dirty="0" err="1">
                <a:solidFill>
                  <a:srgbClr val="000000"/>
                </a:solidFill>
                <a:sym typeface="Wingdings" pitchFamily="2" charset="2"/>
              </a:rPr>
              <a:t>kwantitatief</a:t>
            </a:r>
            <a:r>
              <a:rPr lang="en-GB" sz="2000" dirty="0">
                <a:solidFill>
                  <a:srgbClr val="000000"/>
                </a:solidFill>
                <a:sym typeface="Wingdings" pitchFamily="2" charset="2"/>
              </a:rPr>
              <a:t>, </a:t>
            </a:r>
            <a:r>
              <a:rPr lang="en-GB" sz="2000" i="1" dirty="0">
                <a:solidFill>
                  <a:srgbClr val="000000"/>
                </a:solidFill>
                <a:sym typeface="Wingdings" pitchFamily="2" charset="2"/>
              </a:rPr>
              <a:t>evidence-based, </a:t>
            </a:r>
            <a:r>
              <a:rPr lang="en-GB" sz="2000" dirty="0">
                <a:solidFill>
                  <a:srgbClr val="000000"/>
                </a:solidFill>
                <a:sym typeface="Wingdings" pitchFamily="2" charset="2"/>
              </a:rPr>
              <a:t>op basis van </a:t>
            </a:r>
            <a:r>
              <a:rPr lang="en-GB" sz="2000" dirty="0" err="1">
                <a:solidFill>
                  <a:srgbClr val="000000"/>
                </a:solidFill>
                <a:sym typeface="Wingdings" pitchFamily="2" charset="2"/>
              </a:rPr>
              <a:t>cijfers</a:t>
            </a:r>
            <a:endParaRPr lang="en-GB" sz="2000" i="1" dirty="0">
              <a:solidFill>
                <a:srgbClr val="000000"/>
              </a:solidFill>
            </a:endParaRPr>
          </a:p>
          <a:p>
            <a:pPr marL="342900" indent="-342900">
              <a:buFont typeface="Arial" panose="020B0604020202020204" pitchFamily="34" charset="0"/>
              <a:buChar char="•"/>
            </a:pPr>
            <a:endParaRPr lang="en-GB" sz="2000" dirty="0">
              <a:solidFill>
                <a:srgbClr val="000000"/>
              </a:solidFill>
            </a:endParaRPr>
          </a:p>
          <a:p>
            <a:pPr marL="342900" indent="-342900">
              <a:buFont typeface="Arial" panose="020B0604020202020204" pitchFamily="34" charset="0"/>
              <a:buChar char="•"/>
            </a:pPr>
            <a:r>
              <a:rPr lang="en-GB" sz="2000" dirty="0">
                <a:solidFill>
                  <a:srgbClr val="000000"/>
                </a:solidFill>
              </a:rPr>
              <a:t>In 2007 </a:t>
            </a:r>
            <a:r>
              <a:rPr lang="en-GB" sz="2000" dirty="0" err="1">
                <a:solidFill>
                  <a:srgbClr val="000000"/>
                </a:solidFill>
              </a:rPr>
              <a:t>opgericht</a:t>
            </a:r>
            <a:r>
              <a:rPr lang="en-GB" sz="2000" dirty="0">
                <a:solidFill>
                  <a:srgbClr val="000000"/>
                </a:solidFill>
              </a:rPr>
              <a:t> </a:t>
            </a:r>
            <a:r>
              <a:rPr lang="en-GB" sz="2000" dirty="0" err="1">
                <a:solidFill>
                  <a:srgbClr val="000000"/>
                </a:solidFill>
              </a:rPr>
              <a:t>aan</a:t>
            </a:r>
            <a:r>
              <a:rPr lang="en-GB" sz="2000" dirty="0">
                <a:solidFill>
                  <a:srgbClr val="000000"/>
                </a:solidFill>
              </a:rPr>
              <a:t> de TU Delft, </a:t>
            </a:r>
            <a:r>
              <a:rPr lang="en-GB" sz="2000" dirty="0" err="1">
                <a:solidFill>
                  <a:srgbClr val="000000"/>
                </a:solidFill>
              </a:rPr>
              <a:t>inmiddels</a:t>
            </a:r>
            <a:r>
              <a:rPr lang="en-GB" sz="2000" dirty="0">
                <a:solidFill>
                  <a:srgbClr val="000000"/>
                </a:solidFill>
              </a:rPr>
              <a:t> </a:t>
            </a:r>
            <a:r>
              <a:rPr lang="en-GB" sz="2000" dirty="0" err="1">
                <a:solidFill>
                  <a:srgbClr val="000000"/>
                </a:solidFill>
              </a:rPr>
              <a:t>een</a:t>
            </a:r>
            <a:r>
              <a:rPr lang="en-GB" sz="2000" dirty="0">
                <a:solidFill>
                  <a:srgbClr val="000000"/>
                </a:solidFill>
              </a:rPr>
              <a:t> </a:t>
            </a:r>
            <a:r>
              <a:rPr lang="en-GB" sz="2000" dirty="0" err="1">
                <a:solidFill>
                  <a:srgbClr val="000000"/>
                </a:solidFill>
              </a:rPr>
              <a:t>zelfstandige</a:t>
            </a:r>
            <a:r>
              <a:rPr lang="en-GB" sz="2000" dirty="0">
                <a:solidFill>
                  <a:srgbClr val="000000"/>
                </a:solidFill>
              </a:rPr>
              <a:t> </a:t>
            </a:r>
            <a:r>
              <a:rPr lang="en-GB" sz="2000" dirty="0" err="1">
                <a:solidFill>
                  <a:srgbClr val="000000"/>
                </a:solidFill>
              </a:rPr>
              <a:t>organisatie</a:t>
            </a:r>
            <a:endParaRPr lang="en-GB" sz="2000" dirty="0">
              <a:solidFill>
                <a:srgbClr val="000000"/>
              </a:solidFill>
            </a:endParaRPr>
          </a:p>
          <a:p>
            <a:pPr marL="342900" indent="-342900">
              <a:buFont typeface="Arial" panose="020B0604020202020204" pitchFamily="34" charset="0"/>
              <a:buChar char="•"/>
            </a:pPr>
            <a:endParaRPr lang="en-GB" sz="2000" dirty="0">
              <a:solidFill>
                <a:srgbClr val="000000"/>
              </a:solidFill>
            </a:endParaRPr>
          </a:p>
          <a:p>
            <a:pPr marL="342900" indent="-342900">
              <a:buFont typeface="Arial" panose="020B0604020202020204" pitchFamily="34" charset="0"/>
              <a:buChar char="•"/>
            </a:pPr>
            <a:r>
              <a:rPr lang="en-GB" sz="2000" dirty="0" err="1">
                <a:solidFill>
                  <a:srgbClr val="000000"/>
                </a:solidFill>
              </a:rPr>
              <a:t>Onderzoekthema’s</a:t>
            </a:r>
            <a:r>
              <a:rPr lang="en-GB" sz="2000" dirty="0">
                <a:solidFill>
                  <a:srgbClr val="000000"/>
                </a:solidFill>
              </a:rPr>
              <a:t>: </a:t>
            </a:r>
            <a:r>
              <a:rPr lang="en-GB" sz="2000" dirty="0" err="1">
                <a:solidFill>
                  <a:srgbClr val="000000"/>
                </a:solidFill>
              </a:rPr>
              <a:t>doelmatigheid</a:t>
            </a:r>
            <a:r>
              <a:rPr lang="en-GB" sz="2000" dirty="0">
                <a:solidFill>
                  <a:srgbClr val="000000"/>
                </a:solidFill>
              </a:rPr>
              <a:t>, </a:t>
            </a:r>
            <a:r>
              <a:rPr lang="en-GB" sz="2000" dirty="0" err="1">
                <a:solidFill>
                  <a:srgbClr val="000000"/>
                </a:solidFill>
              </a:rPr>
              <a:t>schaal</a:t>
            </a:r>
            <a:r>
              <a:rPr lang="en-GB" sz="2000" dirty="0">
                <a:solidFill>
                  <a:srgbClr val="000000"/>
                </a:solidFill>
              </a:rPr>
              <a:t>, </a:t>
            </a:r>
            <a:r>
              <a:rPr lang="en-GB" sz="2000" dirty="0" err="1">
                <a:solidFill>
                  <a:srgbClr val="000000"/>
                </a:solidFill>
              </a:rPr>
              <a:t>beleid</a:t>
            </a:r>
            <a:r>
              <a:rPr lang="en-GB" sz="2000" dirty="0">
                <a:solidFill>
                  <a:srgbClr val="000000"/>
                </a:solidFill>
              </a:rPr>
              <a:t>, </a:t>
            </a:r>
            <a:r>
              <a:rPr lang="en-GB" sz="2000" dirty="0" err="1">
                <a:solidFill>
                  <a:srgbClr val="000000"/>
                </a:solidFill>
              </a:rPr>
              <a:t>bedrijfsvoering</a:t>
            </a:r>
            <a:r>
              <a:rPr lang="en-GB" sz="2000" dirty="0">
                <a:solidFill>
                  <a:srgbClr val="000000"/>
                </a:solidFill>
              </a:rPr>
              <a:t>, …</a:t>
            </a:r>
          </a:p>
          <a:p>
            <a:pPr marL="342900" indent="-342900">
              <a:buFont typeface="Arial" panose="020B0604020202020204" pitchFamily="34" charset="0"/>
              <a:buChar char="•"/>
            </a:pPr>
            <a:endParaRPr lang="en-GB" sz="2000" dirty="0">
              <a:solidFill>
                <a:srgbClr val="000000"/>
              </a:solidFill>
            </a:endParaRPr>
          </a:p>
          <a:p>
            <a:pPr marL="342900" indent="-342900">
              <a:buFont typeface="Arial" panose="020B0604020202020204" pitchFamily="34" charset="0"/>
              <a:buChar char="•"/>
            </a:pPr>
            <a:r>
              <a:rPr lang="en-GB" sz="2000" dirty="0" err="1">
                <a:solidFill>
                  <a:srgbClr val="000000"/>
                </a:solidFill>
              </a:rPr>
              <a:t>Sectoren</a:t>
            </a:r>
            <a:r>
              <a:rPr lang="en-GB" sz="2000" dirty="0">
                <a:solidFill>
                  <a:srgbClr val="000000"/>
                </a:solidFill>
              </a:rPr>
              <a:t>: </a:t>
            </a:r>
            <a:r>
              <a:rPr lang="en-GB" sz="2000" dirty="0" err="1">
                <a:solidFill>
                  <a:srgbClr val="000000"/>
                </a:solidFill>
              </a:rPr>
              <a:t>Onderwijs</a:t>
            </a:r>
            <a:r>
              <a:rPr lang="en-GB" sz="2000" dirty="0">
                <a:solidFill>
                  <a:srgbClr val="000000"/>
                </a:solidFill>
              </a:rPr>
              <a:t>, </a:t>
            </a:r>
            <a:r>
              <a:rPr lang="en-GB" sz="2000" dirty="0" err="1">
                <a:solidFill>
                  <a:srgbClr val="000000"/>
                </a:solidFill>
              </a:rPr>
              <a:t>openbaar</a:t>
            </a:r>
            <a:r>
              <a:rPr lang="en-GB" sz="2000" dirty="0">
                <a:solidFill>
                  <a:srgbClr val="000000"/>
                </a:solidFill>
              </a:rPr>
              <a:t> </a:t>
            </a:r>
            <a:r>
              <a:rPr lang="en-GB" sz="2000" dirty="0" err="1">
                <a:solidFill>
                  <a:srgbClr val="000000"/>
                </a:solidFill>
              </a:rPr>
              <a:t>bestuur</a:t>
            </a:r>
            <a:r>
              <a:rPr lang="en-GB" sz="2000" dirty="0">
                <a:solidFill>
                  <a:srgbClr val="000000"/>
                </a:solidFill>
              </a:rPr>
              <a:t>, </a:t>
            </a:r>
            <a:r>
              <a:rPr lang="en-GB" sz="2000" dirty="0" err="1">
                <a:solidFill>
                  <a:srgbClr val="000000"/>
                </a:solidFill>
              </a:rPr>
              <a:t>zorg</a:t>
            </a:r>
            <a:r>
              <a:rPr lang="en-GB" sz="2000" dirty="0">
                <a:solidFill>
                  <a:srgbClr val="000000"/>
                </a:solidFill>
              </a:rPr>
              <a:t>, </a:t>
            </a:r>
            <a:r>
              <a:rPr lang="en-GB" sz="2000" dirty="0" err="1">
                <a:solidFill>
                  <a:srgbClr val="000000"/>
                </a:solidFill>
              </a:rPr>
              <a:t>netwerksectoren</a:t>
            </a:r>
            <a:r>
              <a:rPr lang="en-GB" sz="2000" dirty="0">
                <a:solidFill>
                  <a:srgbClr val="000000"/>
                </a:solidFill>
              </a:rPr>
              <a:t> …</a:t>
            </a:r>
          </a:p>
          <a:p>
            <a:pPr marL="342900" indent="-342900">
              <a:buFont typeface="Arial" panose="020B0604020202020204" pitchFamily="34" charset="0"/>
              <a:buChar char="•"/>
            </a:pPr>
            <a:endParaRPr lang="en-GB" sz="2000" dirty="0">
              <a:solidFill>
                <a:srgbClr val="000000"/>
              </a:solidFill>
            </a:endParaRPr>
          </a:p>
          <a:p>
            <a:pPr marL="342900" indent="-342900">
              <a:buFont typeface="Arial" panose="020B0604020202020204" pitchFamily="34" charset="0"/>
              <a:buChar char="•"/>
            </a:pPr>
            <a:endParaRPr lang="en-GB" sz="2000" dirty="0">
              <a:solidFill>
                <a:srgbClr val="000000"/>
              </a:solidFill>
            </a:endParaRPr>
          </a:p>
          <a:p>
            <a:endParaRPr lang="en-GB" sz="2000" dirty="0">
              <a:solidFill>
                <a:srgbClr val="000000"/>
              </a:solidFill>
            </a:endParaRPr>
          </a:p>
          <a:p>
            <a:endParaRPr lang="en-GB" sz="2000" dirty="0">
              <a:solidFill>
                <a:srgbClr val="000000"/>
              </a:solidFill>
            </a:endParaRPr>
          </a:p>
          <a:p>
            <a:pPr marL="800100" lvl="1" indent="-342900">
              <a:buFont typeface="Arial" panose="020B0604020202020204" pitchFamily="34" charset="0"/>
              <a:buChar char="•"/>
            </a:pPr>
            <a:endParaRPr lang="en-GB" sz="2000" dirty="0">
              <a:solidFill>
                <a:srgbClr val="000000"/>
              </a:solidFill>
            </a:endParaRPr>
          </a:p>
          <a:p>
            <a:pPr marL="342900" indent="-342900">
              <a:buFont typeface="Arial" panose="020B0604020202020204" pitchFamily="34" charset="0"/>
              <a:buChar char="•"/>
            </a:pPr>
            <a:endParaRPr lang="en-GB" sz="2000" dirty="0">
              <a:solidFill>
                <a:srgbClr val="000000"/>
              </a:solidFill>
            </a:endParaRPr>
          </a:p>
          <a:p>
            <a:pPr marL="342900" indent="-342900">
              <a:buFont typeface="Arial" panose="020B0604020202020204" pitchFamily="34" charset="0"/>
              <a:buChar char="•"/>
            </a:pPr>
            <a:endParaRPr lang="en-GB" sz="2000" dirty="0">
              <a:solidFill>
                <a:srgbClr val="000000"/>
              </a:solidFill>
            </a:endParaRPr>
          </a:p>
        </p:txBody>
      </p:sp>
    </p:spTree>
    <p:extLst>
      <p:ext uri="{BB962C8B-B14F-4D97-AF65-F5344CB8AC3E}">
        <p14:creationId xmlns:p14="http://schemas.microsoft.com/office/powerpoint/2010/main" val="4830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9843B20-D500-4AC5-9824-63B003FCE9E6}"/>
              </a:ext>
            </a:extLst>
          </p:cNvPr>
          <p:cNvPicPr>
            <a:picLocks noChangeAspect="1"/>
          </p:cNvPicPr>
          <p:nvPr/>
        </p:nvPicPr>
        <p:blipFill>
          <a:blip r:embed="rId2"/>
          <a:stretch>
            <a:fillRect/>
          </a:stretch>
        </p:blipFill>
        <p:spPr>
          <a:xfrm>
            <a:off x="4071619" y="1767452"/>
            <a:ext cx="3064432" cy="2647329"/>
          </a:xfrm>
          <a:prstGeom prst="rect">
            <a:avLst/>
          </a:prstGeom>
        </p:spPr>
      </p:pic>
      <p:sp>
        <p:nvSpPr>
          <p:cNvPr id="2" name="Tijdelijke aanduiding voor dianummer 1">
            <a:extLst>
              <a:ext uri="{FF2B5EF4-FFF2-40B4-BE49-F238E27FC236}">
                <a16:creationId xmlns:a16="http://schemas.microsoft.com/office/drawing/2014/main" id="{609168E7-5276-4C21-86E3-65480AE1BAB8}"/>
              </a:ext>
            </a:extLst>
          </p:cNvPr>
          <p:cNvSpPr>
            <a:spLocks noGrp="1"/>
          </p:cNvSpPr>
          <p:nvPr>
            <p:ph type="sldNum" sz="quarter" idx="4"/>
          </p:nvPr>
        </p:nvSpPr>
        <p:spPr/>
        <p:txBody>
          <a:bodyPr/>
          <a:lstStyle/>
          <a:p>
            <a:fld id="{116DD048-F10D-4843-BFFC-56611981F43F}" type="slidenum">
              <a:rPr lang="en-US" smtClean="0"/>
              <a:pPr/>
              <a:t>5</a:t>
            </a:fld>
            <a:endParaRPr lang="en-US" dirty="0"/>
          </a:p>
        </p:txBody>
      </p:sp>
      <p:sp>
        <p:nvSpPr>
          <p:cNvPr id="3" name="Rechthoek 19">
            <a:extLst>
              <a:ext uri="{FF2B5EF4-FFF2-40B4-BE49-F238E27FC236}">
                <a16:creationId xmlns:a16="http://schemas.microsoft.com/office/drawing/2014/main" id="{EC6A3730-0B58-42B8-BA01-E16C23487CDB}"/>
              </a:ext>
            </a:extLst>
          </p:cNvPr>
          <p:cNvSpPr/>
          <p:nvPr/>
        </p:nvSpPr>
        <p:spPr>
          <a:xfrm>
            <a:off x="395536" y="332656"/>
            <a:ext cx="8058472" cy="584775"/>
          </a:xfrm>
          <a:prstGeom prst="rect">
            <a:avLst/>
          </a:prstGeom>
        </p:spPr>
        <p:txBody>
          <a:bodyPr wrap="square">
            <a:spAutoFit/>
          </a:bodyPr>
          <a:lstStyle/>
          <a:p>
            <a:pPr lvl="1">
              <a:spcAft>
                <a:spcPts val="1800"/>
              </a:spcAft>
            </a:pPr>
            <a:r>
              <a:rPr lang="nl-NL" sz="3200" b="1" dirty="0">
                <a:solidFill>
                  <a:srgbClr val="00B0F0"/>
                </a:solidFill>
                <a:latin typeface="+mj-lt"/>
                <a:ea typeface="Times New Roman"/>
                <a:cs typeface="Times New Roman"/>
              </a:rPr>
              <a:t>Over IPSE</a:t>
            </a:r>
          </a:p>
        </p:txBody>
      </p:sp>
      <p:pic>
        <p:nvPicPr>
          <p:cNvPr id="4" name="Afbeelding 3">
            <a:extLst>
              <a:ext uri="{FF2B5EF4-FFF2-40B4-BE49-F238E27FC236}">
                <a16:creationId xmlns:a16="http://schemas.microsoft.com/office/drawing/2014/main" id="{BFFCA38E-6E3E-4670-9ECD-501EE597A2E9}"/>
              </a:ext>
            </a:extLst>
          </p:cNvPr>
          <p:cNvPicPr>
            <a:picLocks noChangeAspect="1"/>
          </p:cNvPicPr>
          <p:nvPr/>
        </p:nvPicPr>
        <p:blipFill>
          <a:blip r:embed="rId3"/>
          <a:stretch>
            <a:fillRect/>
          </a:stretch>
        </p:blipFill>
        <p:spPr>
          <a:xfrm>
            <a:off x="2282451" y="1499029"/>
            <a:ext cx="2142321" cy="2780928"/>
          </a:xfrm>
          <a:prstGeom prst="rect">
            <a:avLst/>
          </a:prstGeom>
        </p:spPr>
      </p:pic>
      <p:pic>
        <p:nvPicPr>
          <p:cNvPr id="8" name="Afbeelding 7">
            <a:extLst>
              <a:ext uri="{FF2B5EF4-FFF2-40B4-BE49-F238E27FC236}">
                <a16:creationId xmlns:a16="http://schemas.microsoft.com/office/drawing/2014/main" id="{41F3F6EF-8EC6-9C41-80C7-0C4C8219BC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737365"/>
            <a:ext cx="1671025" cy="2304256"/>
          </a:xfrm>
          <a:prstGeom prst="rect">
            <a:avLst/>
          </a:prstGeom>
        </p:spPr>
      </p:pic>
      <p:pic>
        <p:nvPicPr>
          <p:cNvPr id="10" name="Afbeelding 9">
            <a:extLst>
              <a:ext uri="{FF2B5EF4-FFF2-40B4-BE49-F238E27FC236}">
                <a16:creationId xmlns:a16="http://schemas.microsoft.com/office/drawing/2014/main" id="{22A7FFFA-C491-2344-841E-03CDD07BD2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2918" y="1675446"/>
            <a:ext cx="2596241" cy="3140968"/>
          </a:xfrm>
          <a:prstGeom prst="rect">
            <a:avLst/>
          </a:prstGeom>
        </p:spPr>
      </p:pic>
    </p:spTree>
    <p:extLst>
      <p:ext uri="{BB962C8B-B14F-4D97-AF65-F5344CB8AC3E}">
        <p14:creationId xmlns:p14="http://schemas.microsoft.com/office/powerpoint/2010/main" val="194171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888B3AE-ECDF-E941-907E-D9F101DBB936}"/>
              </a:ext>
            </a:extLst>
          </p:cNvPr>
          <p:cNvSpPr>
            <a:spLocks noGrp="1"/>
          </p:cNvSpPr>
          <p:nvPr>
            <p:ph type="sldNum" sz="quarter" idx="4"/>
          </p:nvPr>
        </p:nvSpPr>
        <p:spPr/>
        <p:txBody>
          <a:bodyPr/>
          <a:lstStyle/>
          <a:p>
            <a:fld id="{116DD048-F10D-4843-BFFC-56611981F43F}" type="slidenum">
              <a:rPr lang="en-US" smtClean="0"/>
              <a:pPr/>
              <a:t>6</a:t>
            </a:fld>
            <a:endParaRPr lang="en-US" dirty="0"/>
          </a:p>
        </p:txBody>
      </p:sp>
      <p:sp>
        <p:nvSpPr>
          <p:cNvPr id="3" name="Rechthoek 19">
            <a:extLst>
              <a:ext uri="{FF2B5EF4-FFF2-40B4-BE49-F238E27FC236}">
                <a16:creationId xmlns:a16="http://schemas.microsoft.com/office/drawing/2014/main" id="{2E60D3DB-E8D7-C94A-9849-436A3ABFAA21}"/>
              </a:ext>
            </a:extLst>
          </p:cNvPr>
          <p:cNvSpPr/>
          <p:nvPr/>
        </p:nvSpPr>
        <p:spPr>
          <a:xfrm>
            <a:off x="395536" y="332656"/>
            <a:ext cx="8058472" cy="584775"/>
          </a:xfrm>
          <a:prstGeom prst="rect">
            <a:avLst/>
          </a:prstGeom>
        </p:spPr>
        <p:txBody>
          <a:bodyPr wrap="square">
            <a:spAutoFit/>
          </a:bodyPr>
          <a:lstStyle/>
          <a:p>
            <a:pPr lvl="1">
              <a:spcAft>
                <a:spcPts val="1800"/>
              </a:spcAft>
            </a:pPr>
            <a:r>
              <a:rPr lang="nl-NL" sz="3200" b="1" dirty="0">
                <a:solidFill>
                  <a:srgbClr val="00B0F0"/>
                </a:solidFill>
                <a:latin typeface="+mj-lt"/>
                <a:ea typeface="Times New Roman"/>
                <a:cs typeface="Times New Roman"/>
              </a:rPr>
              <a:t>Opzet</a:t>
            </a:r>
          </a:p>
        </p:txBody>
      </p:sp>
      <p:sp>
        <p:nvSpPr>
          <p:cNvPr id="5" name="Rectangle 11">
            <a:extLst>
              <a:ext uri="{FF2B5EF4-FFF2-40B4-BE49-F238E27FC236}">
                <a16:creationId xmlns:a16="http://schemas.microsoft.com/office/drawing/2014/main" id="{14C9789D-6309-8047-AFFA-09DD9619AB1B}"/>
              </a:ext>
            </a:extLst>
          </p:cNvPr>
          <p:cNvSpPr/>
          <p:nvPr/>
        </p:nvSpPr>
        <p:spPr>
          <a:xfrm>
            <a:off x="395536" y="1313782"/>
            <a:ext cx="8435748" cy="5016758"/>
          </a:xfrm>
          <a:prstGeom prst="rect">
            <a:avLst/>
          </a:prstGeom>
        </p:spPr>
        <p:txBody>
          <a:bodyPr wrap="square">
            <a:spAutoFit/>
          </a:bodyPr>
          <a:lstStyle/>
          <a:p>
            <a:pPr marL="914400" lvl="1" indent="-457200">
              <a:buFont typeface="+mj-lt"/>
              <a:buAutoNum type="arabicPeriod"/>
            </a:pPr>
            <a:r>
              <a:rPr lang="en-GB" sz="2000" dirty="0" err="1">
                <a:solidFill>
                  <a:srgbClr val="000000"/>
                </a:solidFill>
              </a:rPr>
              <a:t>Economische</a:t>
            </a:r>
            <a:r>
              <a:rPr lang="en-GB" sz="2000" dirty="0">
                <a:solidFill>
                  <a:srgbClr val="000000"/>
                </a:solidFill>
              </a:rPr>
              <a:t> </a:t>
            </a:r>
            <a:r>
              <a:rPr lang="en-GB" sz="2000" dirty="0" err="1">
                <a:solidFill>
                  <a:srgbClr val="000000"/>
                </a:solidFill>
              </a:rPr>
              <a:t>effecten</a:t>
            </a:r>
            <a:r>
              <a:rPr lang="en-GB" sz="2000" dirty="0">
                <a:solidFill>
                  <a:srgbClr val="000000"/>
                </a:solidFill>
              </a:rPr>
              <a:t> van </a:t>
            </a:r>
            <a:r>
              <a:rPr lang="en-GB" sz="2000" dirty="0" err="1">
                <a:solidFill>
                  <a:srgbClr val="000000"/>
                </a:solidFill>
              </a:rPr>
              <a:t>schaalvergroting</a:t>
            </a:r>
            <a:endParaRPr lang="en-GB" sz="2000" dirty="0">
              <a:solidFill>
                <a:srgbClr val="000000"/>
              </a:solidFill>
            </a:endParaRPr>
          </a:p>
          <a:p>
            <a:pPr marL="914400" lvl="1" indent="-457200">
              <a:buFont typeface="+mj-lt"/>
              <a:buAutoNum type="arabicPeriod"/>
            </a:pPr>
            <a:endParaRPr lang="en-GB" sz="2000" b="1" dirty="0">
              <a:solidFill>
                <a:srgbClr val="000000"/>
              </a:solidFill>
            </a:endParaRPr>
          </a:p>
          <a:p>
            <a:pPr marL="914400" lvl="1" indent="-457200">
              <a:buFont typeface="+mj-lt"/>
              <a:buAutoNum type="arabicPeriod"/>
            </a:pPr>
            <a:r>
              <a:rPr lang="en-GB" sz="2000" dirty="0">
                <a:solidFill>
                  <a:srgbClr val="000000"/>
                </a:solidFill>
              </a:rPr>
              <a:t>Hoe </a:t>
            </a:r>
            <a:r>
              <a:rPr lang="en-GB" sz="2000" dirty="0" err="1">
                <a:solidFill>
                  <a:srgbClr val="000000"/>
                </a:solidFill>
              </a:rPr>
              <a:t>bepaal</a:t>
            </a:r>
            <a:r>
              <a:rPr lang="en-GB" sz="2000" dirty="0">
                <a:solidFill>
                  <a:srgbClr val="000000"/>
                </a:solidFill>
              </a:rPr>
              <a:t> je de “</a:t>
            </a:r>
            <a:r>
              <a:rPr lang="en-GB" sz="2000" dirty="0" err="1">
                <a:solidFill>
                  <a:srgbClr val="000000"/>
                </a:solidFill>
              </a:rPr>
              <a:t>optimale</a:t>
            </a:r>
            <a:r>
              <a:rPr lang="en-GB" sz="2000" dirty="0">
                <a:solidFill>
                  <a:srgbClr val="000000"/>
                </a:solidFill>
              </a:rPr>
              <a:t>” </a:t>
            </a:r>
            <a:r>
              <a:rPr lang="en-GB" sz="2000" dirty="0" err="1">
                <a:solidFill>
                  <a:srgbClr val="000000"/>
                </a:solidFill>
              </a:rPr>
              <a:t>schaalgrootte</a:t>
            </a:r>
            <a:r>
              <a:rPr lang="en-GB" sz="2000" dirty="0">
                <a:solidFill>
                  <a:srgbClr val="000000"/>
                </a:solidFill>
              </a:rPr>
              <a:t> </a:t>
            </a:r>
            <a:r>
              <a:rPr lang="en-GB" sz="2000" dirty="0" err="1">
                <a:solidFill>
                  <a:srgbClr val="000000"/>
                </a:solidFill>
              </a:rPr>
              <a:t>voor</a:t>
            </a:r>
            <a:r>
              <a:rPr lang="en-GB" sz="2000" dirty="0">
                <a:solidFill>
                  <a:srgbClr val="000000"/>
                </a:solidFill>
              </a:rPr>
              <a:t> </a:t>
            </a:r>
            <a:r>
              <a:rPr lang="en-GB" sz="2000" dirty="0" err="1">
                <a:solidFill>
                  <a:srgbClr val="000000"/>
                </a:solidFill>
              </a:rPr>
              <a:t>onderwijsinstellingen</a:t>
            </a:r>
            <a:r>
              <a:rPr lang="en-GB" sz="2000" dirty="0">
                <a:solidFill>
                  <a:srgbClr val="000000"/>
                </a:solidFill>
              </a:rPr>
              <a:t>?</a:t>
            </a:r>
          </a:p>
          <a:p>
            <a:pPr marL="914400" lvl="1" indent="-457200">
              <a:buFont typeface="+mj-lt"/>
              <a:buAutoNum type="arabicPeriod"/>
            </a:pPr>
            <a:endParaRPr lang="en-GB" sz="2000" dirty="0">
              <a:solidFill>
                <a:srgbClr val="000000"/>
              </a:solidFill>
            </a:endParaRPr>
          </a:p>
          <a:p>
            <a:pPr marL="914400" lvl="1" indent="-457200">
              <a:buFont typeface="+mj-lt"/>
              <a:buAutoNum type="arabicPeriod"/>
            </a:pPr>
            <a:r>
              <a:rPr lang="en-GB" sz="2000" dirty="0">
                <a:solidFill>
                  <a:srgbClr val="000000"/>
                </a:solidFill>
              </a:rPr>
              <a:t>In </a:t>
            </a:r>
            <a:r>
              <a:rPr lang="en-GB" sz="2000" dirty="0" err="1">
                <a:solidFill>
                  <a:srgbClr val="000000"/>
                </a:solidFill>
              </a:rPr>
              <a:t>gesprek</a:t>
            </a:r>
            <a:r>
              <a:rPr lang="en-GB" sz="2000" dirty="0">
                <a:solidFill>
                  <a:srgbClr val="000000"/>
                </a:solidFill>
              </a:rPr>
              <a:t> </a:t>
            </a:r>
            <a:r>
              <a:rPr lang="en-GB" sz="2000" dirty="0" err="1">
                <a:solidFill>
                  <a:srgbClr val="000000"/>
                </a:solidFill>
              </a:rPr>
              <a:t>a.d.h.v</a:t>
            </a:r>
            <a:r>
              <a:rPr lang="en-GB" sz="2000" dirty="0">
                <a:solidFill>
                  <a:srgbClr val="000000"/>
                </a:solidFill>
              </a:rPr>
              <a:t>. </a:t>
            </a:r>
            <a:r>
              <a:rPr lang="en-GB" sz="2000" dirty="0" err="1">
                <a:solidFill>
                  <a:srgbClr val="000000"/>
                </a:solidFill>
              </a:rPr>
              <a:t>stellingen</a:t>
            </a:r>
            <a:endParaRPr lang="en-GB" sz="2000" dirty="0">
              <a:solidFill>
                <a:srgbClr val="000000"/>
              </a:solidFill>
            </a:endParaRPr>
          </a:p>
          <a:p>
            <a:pPr marL="914400" lvl="1" indent="-457200">
              <a:buFont typeface="+mj-lt"/>
              <a:buAutoNum type="arabicPeriod"/>
            </a:pPr>
            <a:endParaRPr lang="en-GB" sz="2000" dirty="0">
              <a:solidFill>
                <a:srgbClr val="000000"/>
              </a:solidFill>
            </a:endParaRPr>
          </a:p>
          <a:p>
            <a:endParaRPr lang="en-GB" sz="2000" dirty="0">
              <a:solidFill>
                <a:srgbClr val="000000"/>
              </a:solidFill>
            </a:endParaRPr>
          </a:p>
          <a:p>
            <a:r>
              <a:rPr lang="en-GB" sz="2000" b="1" dirty="0" err="1">
                <a:solidFill>
                  <a:srgbClr val="000000"/>
                </a:solidFill>
              </a:rPr>
              <a:t>Uitgangspunten</a:t>
            </a:r>
            <a:endParaRPr lang="en-GB" sz="2000" b="1" dirty="0">
              <a:solidFill>
                <a:srgbClr val="000000"/>
              </a:solidFill>
            </a:endParaRPr>
          </a:p>
          <a:p>
            <a:pPr marL="914400" lvl="1" indent="-457200">
              <a:buFont typeface="+mj-lt"/>
              <a:buAutoNum type="arabicPeriod"/>
            </a:pPr>
            <a:r>
              <a:rPr lang="en-GB" sz="2000" dirty="0" err="1">
                <a:solidFill>
                  <a:srgbClr val="000000"/>
                </a:solidFill>
              </a:rPr>
              <a:t>Wordt</a:t>
            </a:r>
            <a:r>
              <a:rPr lang="en-GB" sz="2000" dirty="0">
                <a:solidFill>
                  <a:srgbClr val="000000"/>
                </a:solidFill>
              </a:rPr>
              <a:t> de </a:t>
            </a:r>
            <a:r>
              <a:rPr lang="en-GB" sz="2000" dirty="0" err="1">
                <a:solidFill>
                  <a:srgbClr val="000000"/>
                </a:solidFill>
              </a:rPr>
              <a:t>leerling</a:t>
            </a:r>
            <a:r>
              <a:rPr lang="en-GB" sz="2000" dirty="0">
                <a:solidFill>
                  <a:srgbClr val="000000"/>
                </a:solidFill>
              </a:rPr>
              <a:t> </a:t>
            </a:r>
            <a:r>
              <a:rPr lang="en-GB" sz="2000" dirty="0" err="1">
                <a:solidFill>
                  <a:srgbClr val="000000"/>
                </a:solidFill>
              </a:rPr>
              <a:t>er</a:t>
            </a:r>
            <a:r>
              <a:rPr lang="en-GB" sz="2000" dirty="0">
                <a:solidFill>
                  <a:srgbClr val="000000"/>
                </a:solidFill>
              </a:rPr>
              <a:t> </a:t>
            </a:r>
            <a:r>
              <a:rPr lang="en-GB" sz="2000" dirty="0" err="1">
                <a:solidFill>
                  <a:srgbClr val="000000"/>
                </a:solidFill>
              </a:rPr>
              <a:t>beter</a:t>
            </a:r>
            <a:r>
              <a:rPr lang="en-GB" sz="2000" dirty="0">
                <a:solidFill>
                  <a:srgbClr val="000000"/>
                </a:solidFill>
              </a:rPr>
              <a:t> van, </a:t>
            </a:r>
            <a:r>
              <a:rPr lang="en-GB" sz="2000" i="1" dirty="0" err="1">
                <a:solidFill>
                  <a:srgbClr val="000000"/>
                </a:solidFill>
              </a:rPr>
              <a:t>en</a:t>
            </a:r>
            <a:r>
              <a:rPr lang="en-GB" sz="2000" i="1" dirty="0">
                <a:solidFill>
                  <a:srgbClr val="000000"/>
                </a:solidFill>
              </a:rPr>
              <a:t> </a:t>
            </a:r>
            <a:r>
              <a:rPr lang="en-GB" sz="2000" i="1" dirty="0" err="1">
                <a:solidFill>
                  <a:srgbClr val="000000"/>
                </a:solidFill>
              </a:rPr>
              <a:t>waarom</a:t>
            </a:r>
            <a:r>
              <a:rPr lang="en-GB" sz="2000" i="1" dirty="0">
                <a:solidFill>
                  <a:srgbClr val="000000"/>
                </a:solidFill>
              </a:rPr>
              <a:t>?</a:t>
            </a:r>
          </a:p>
          <a:p>
            <a:pPr marL="914400" lvl="1" indent="-457200">
              <a:buFont typeface="+mj-lt"/>
              <a:buAutoNum type="arabicPeriod"/>
            </a:pPr>
            <a:r>
              <a:rPr lang="en-GB" sz="2000" dirty="0" err="1">
                <a:solidFill>
                  <a:srgbClr val="000000"/>
                </a:solidFill>
              </a:rPr>
              <a:t>Handreiking</a:t>
            </a:r>
            <a:r>
              <a:rPr lang="en-GB" sz="2000" dirty="0">
                <a:solidFill>
                  <a:srgbClr val="000000"/>
                </a:solidFill>
              </a:rPr>
              <a:t> </a:t>
            </a:r>
            <a:r>
              <a:rPr lang="en-GB" sz="2000" dirty="0" err="1">
                <a:solidFill>
                  <a:srgbClr val="000000"/>
                </a:solidFill>
              </a:rPr>
              <a:t>voor</a:t>
            </a:r>
            <a:r>
              <a:rPr lang="en-GB" sz="2000" dirty="0">
                <a:solidFill>
                  <a:srgbClr val="000000"/>
                </a:solidFill>
              </a:rPr>
              <a:t> </a:t>
            </a:r>
            <a:r>
              <a:rPr lang="en-GB" sz="2000" dirty="0" err="1">
                <a:solidFill>
                  <a:srgbClr val="000000"/>
                </a:solidFill>
              </a:rPr>
              <a:t>een</a:t>
            </a:r>
            <a:r>
              <a:rPr lang="en-GB" sz="2000" dirty="0">
                <a:solidFill>
                  <a:srgbClr val="000000"/>
                </a:solidFill>
              </a:rPr>
              <a:t> </a:t>
            </a:r>
            <a:r>
              <a:rPr lang="en-GB" sz="2000" dirty="0" err="1">
                <a:solidFill>
                  <a:srgbClr val="000000"/>
                </a:solidFill>
              </a:rPr>
              <a:t>afwegingskader</a:t>
            </a:r>
            <a:r>
              <a:rPr lang="en-GB" sz="2000" dirty="0">
                <a:solidFill>
                  <a:srgbClr val="000000"/>
                </a:solidFill>
              </a:rPr>
              <a:t> </a:t>
            </a:r>
            <a:r>
              <a:rPr lang="en-GB" sz="2000" dirty="0" err="1">
                <a:solidFill>
                  <a:srgbClr val="000000"/>
                </a:solidFill>
              </a:rPr>
              <a:t>bij</a:t>
            </a:r>
            <a:r>
              <a:rPr lang="en-GB" sz="2000" dirty="0">
                <a:solidFill>
                  <a:srgbClr val="000000"/>
                </a:solidFill>
              </a:rPr>
              <a:t> </a:t>
            </a:r>
            <a:r>
              <a:rPr lang="en-GB" sz="2000" dirty="0" err="1">
                <a:solidFill>
                  <a:srgbClr val="000000"/>
                </a:solidFill>
              </a:rPr>
              <a:t>fusies</a:t>
            </a:r>
            <a:r>
              <a:rPr lang="en-GB" sz="2000" dirty="0">
                <a:solidFill>
                  <a:srgbClr val="000000"/>
                </a:solidFill>
              </a:rPr>
              <a:t> </a:t>
            </a:r>
            <a:r>
              <a:rPr lang="en-GB" sz="2000" dirty="0" err="1">
                <a:solidFill>
                  <a:srgbClr val="000000"/>
                </a:solidFill>
              </a:rPr>
              <a:t>en</a:t>
            </a:r>
            <a:r>
              <a:rPr lang="en-GB" sz="2000" dirty="0">
                <a:solidFill>
                  <a:srgbClr val="000000"/>
                </a:solidFill>
              </a:rPr>
              <a:t> het </a:t>
            </a:r>
            <a:r>
              <a:rPr lang="en-GB" sz="2000" dirty="0" err="1">
                <a:solidFill>
                  <a:srgbClr val="000000"/>
                </a:solidFill>
              </a:rPr>
              <a:t>denken</a:t>
            </a:r>
            <a:r>
              <a:rPr lang="en-GB" sz="2000" dirty="0">
                <a:solidFill>
                  <a:srgbClr val="000000"/>
                </a:solidFill>
              </a:rPr>
              <a:t> over </a:t>
            </a:r>
            <a:r>
              <a:rPr lang="en-GB" sz="2000" dirty="0" err="1">
                <a:solidFill>
                  <a:srgbClr val="000000"/>
                </a:solidFill>
              </a:rPr>
              <a:t>schaalgrootte</a:t>
            </a:r>
            <a:endParaRPr lang="en-GB" sz="2000" dirty="0">
              <a:solidFill>
                <a:srgbClr val="000000"/>
              </a:solidFill>
            </a:endParaRPr>
          </a:p>
          <a:p>
            <a:pPr marL="914400" lvl="1" indent="-457200">
              <a:buFont typeface="+mj-lt"/>
              <a:buAutoNum type="arabicPeriod"/>
            </a:pPr>
            <a:endParaRPr lang="en-GB" sz="2000" dirty="0">
              <a:solidFill>
                <a:srgbClr val="000000"/>
              </a:solidFill>
            </a:endParaRPr>
          </a:p>
          <a:p>
            <a:endParaRPr lang="en-GB" sz="2000" dirty="0">
              <a:solidFill>
                <a:srgbClr val="000000"/>
              </a:solidFill>
            </a:endParaRPr>
          </a:p>
          <a:p>
            <a:pPr marL="342900" indent="-342900">
              <a:buFont typeface="Arial" panose="020B0604020202020204" pitchFamily="34" charset="0"/>
              <a:buChar char="•"/>
            </a:pPr>
            <a:endParaRPr lang="en-GB" sz="2000" dirty="0">
              <a:solidFill>
                <a:srgbClr val="000000"/>
              </a:solidFill>
            </a:endParaRPr>
          </a:p>
          <a:p>
            <a:pPr marL="342900" indent="-342900">
              <a:buFont typeface="Arial" panose="020B0604020202020204" pitchFamily="34" charset="0"/>
              <a:buChar char="•"/>
            </a:pPr>
            <a:endParaRPr lang="en-GB" sz="2000" dirty="0">
              <a:solidFill>
                <a:srgbClr val="000000"/>
              </a:solidFill>
            </a:endParaRPr>
          </a:p>
        </p:txBody>
      </p:sp>
    </p:spTree>
    <p:extLst>
      <p:ext uri="{BB962C8B-B14F-4D97-AF65-F5344CB8AC3E}">
        <p14:creationId xmlns:p14="http://schemas.microsoft.com/office/powerpoint/2010/main" val="341481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6D5B450F-0EB1-B841-BEBE-C962D12BA3E3}"/>
              </a:ext>
            </a:extLst>
          </p:cNvPr>
          <p:cNvSpPr>
            <a:spLocks noGrp="1"/>
          </p:cNvSpPr>
          <p:nvPr>
            <p:ph type="sldNum" sz="quarter" idx="4"/>
          </p:nvPr>
        </p:nvSpPr>
        <p:spPr/>
        <p:txBody>
          <a:bodyPr/>
          <a:lstStyle/>
          <a:p>
            <a:fld id="{116DD048-F10D-4843-BFFC-56611981F43F}" type="slidenum">
              <a:rPr lang="en-US" smtClean="0"/>
              <a:pPr/>
              <a:t>7</a:t>
            </a:fld>
            <a:endParaRPr lang="en-US" dirty="0"/>
          </a:p>
        </p:txBody>
      </p:sp>
      <p:sp>
        <p:nvSpPr>
          <p:cNvPr id="5" name="Rechthoek 19">
            <a:extLst>
              <a:ext uri="{FF2B5EF4-FFF2-40B4-BE49-F238E27FC236}">
                <a16:creationId xmlns:a16="http://schemas.microsoft.com/office/drawing/2014/main" id="{CAA1CEA6-59FE-4CC7-A9CC-5A50C2A30279}"/>
              </a:ext>
            </a:extLst>
          </p:cNvPr>
          <p:cNvSpPr/>
          <p:nvPr/>
        </p:nvSpPr>
        <p:spPr>
          <a:xfrm>
            <a:off x="611560" y="235527"/>
            <a:ext cx="8058472" cy="461665"/>
          </a:xfrm>
          <a:prstGeom prst="rect">
            <a:avLst/>
          </a:prstGeom>
        </p:spPr>
        <p:txBody>
          <a:bodyPr wrap="square">
            <a:spAutoFit/>
          </a:bodyPr>
          <a:lstStyle/>
          <a:p>
            <a:pPr lvl="1">
              <a:spcAft>
                <a:spcPts val="1800"/>
              </a:spcAft>
            </a:pPr>
            <a:r>
              <a:rPr lang="nl-NL" b="1" dirty="0">
                <a:solidFill>
                  <a:srgbClr val="00B0F0"/>
                </a:solidFill>
                <a:latin typeface="+mj-lt"/>
                <a:ea typeface="Times New Roman"/>
                <a:cs typeface="Times New Roman"/>
              </a:rPr>
              <a:t>Aantal scholen en schoolbesturen,  1999 - 2015</a:t>
            </a:r>
          </a:p>
        </p:txBody>
      </p:sp>
      <p:pic>
        <p:nvPicPr>
          <p:cNvPr id="6" name="Afbeelding 5">
            <a:extLst>
              <a:ext uri="{FF2B5EF4-FFF2-40B4-BE49-F238E27FC236}">
                <a16:creationId xmlns:a16="http://schemas.microsoft.com/office/drawing/2014/main" id="{F639D244-93E2-5549-AEBF-006AF5220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6792"/>
            <a:ext cx="9144000" cy="2042605"/>
          </a:xfrm>
          <a:prstGeom prst="rect">
            <a:avLst/>
          </a:prstGeom>
        </p:spPr>
      </p:pic>
      <p:sp>
        <p:nvSpPr>
          <p:cNvPr id="4" name="Tekstvak 3">
            <a:extLst>
              <a:ext uri="{FF2B5EF4-FFF2-40B4-BE49-F238E27FC236}">
                <a16:creationId xmlns:a16="http://schemas.microsoft.com/office/drawing/2014/main" id="{08B28248-7CE5-47FB-A3C3-984CB5E54A36}"/>
              </a:ext>
            </a:extLst>
          </p:cNvPr>
          <p:cNvSpPr txBox="1"/>
          <p:nvPr/>
        </p:nvSpPr>
        <p:spPr>
          <a:xfrm>
            <a:off x="683568" y="3770171"/>
            <a:ext cx="7986464" cy="2123658"/>
          </a:xfrm>
          <a:prstGeom prst="rect">
            <a:avLst/>
          </a:prstGeom>
          <a:noFill/>
        </p:spPr>
        <p:txBody>
          <a:bodyPr wrap="square" rtlCol="0">
            <a:spAutoFit/>
          </a:bodyPr>
          <a:lstStyle/>
          <a:p>
            <a:r>
              <a:rPr lang="nl-NL" sz="1800" dirty="0"/>
              <a:t>Schaal is een gelaagd begrip met verschillende effecten:</a:t>
            </a:r>
          </a:p>
          <a:p>
            <a:pPr marL="342900" indent="-342900">
              <a:buFont typeface="Arial" panose="020B0604020202020204" pitchFamily="34" charset="0"/>
              <a:buChar char="•"/>
            </a:pPr>
            <a:r>
              <a:rPr lang="nl-NL" sz="1800" dirty="0"/>
              <a:t>Bestuur;</a:t>
            </a:r>
          </a:p>
          <a:p>
            <a:pPr marL="342900" indent="-342900">
              <a:buFont typeface="Arial" panose="020B0604020202020204" pitchFamily="34" charset="0"/>
              <a:buChar char="•"/>
            </a:pPr>
            <a:r>
              <a:rPr lang="nl-NL" sz="1800" dirty="0"/>
              <a:t>School;</a:t>
            </a:r>
          </a:p>
          <a:p>
            <a:pPr marL="342900" indent="-342900">
              <a:buFont typeface="Arial" panose="020B0604020202020204" pitchFamily="34" charset="0"/>
              <a:buChar char="•"/>
            </a:pPr>
            <a:r>
              <a:rPr lang="nl-NL" sz="1800" dirty="0"/>
              <a:t>Klas.</a:t>
            </a:r>
          </a:p>
          <a:p>
            <a:pPr marL="342900" indent="-342900">
              <a:buFont typeface="Arial" panose="020B0604020202020204" pitchFamily="34" charset="0"/>
              <a:buChar char="•"/>
            </a:pPr>
            <a:r>
              <a:rPr lang="nl-NL" sz="1800" dirty="0"/>
              <a:t>Wat is een verstandige schaalgrootte op iedere laag? Maar ook: hoeveel scholen moeten er onder één schoolbestuur vallen?</a:t>
            </a:r>
          </a:p>
          <a:p>
            <a:pPr marL="342900" indent="-342900">
              <a:buFont typeface="Arial" panose="020B0604020202020204" pitchFamily="34" charset="0"/>
              <a:buChar char="•"/>
            </a:pPr>
            <a:endParaRPr lang="nl-NL" dirty="0"/>
          </a:p>
        </p:txBody>
      </p:sp>
    </p:spTree>
    <p:extLst>
      <p:ext uri="{BB962C8B-B14F-4D97-AF65-F5344CB8AC3E}">
        <p14:creationId xmlns:p14="http://schemas.microsoft.com/office/powerpoint/2010/main" val="193263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16DD048-F10D-4843-BFFC-56611981F43F}" type="slidenum">
              <a:rPr lang="en-US" smtClean="0"/>
              <a:pPr/>
              <a:t>8</a:t>
            </a:fld>
            <a:endParaRPr lang="en-US" dirty="0"/>
          </a:p>
        </p:txBody>
      </p:sp>
      <p:sp>
        <p:nvSpPr>
          <p:cNvPr id="6" name="Rechthoek 19"/>
          <p:cNvSpPr/>
          <p:nvPr/>
        </p:nvSpPr>
        <p:spPr>
          <a:xfrm>
            <a:off x="395536" y="332656"/>
            <a:ext cx="8058472" cy="584775"/>
          </a:xfrm>
          <a:prstGeom prst="rect">
            <a:avLst/>
          </a:prstGeom>
        </p:spPr>
        <p:txBody>
          <a:bodyPr wrap="square">
            <a:spAutoFit/>
          </a:bodyPr>
          <a:lstStyle/>
          <a:p>
            <a:pPr lvl="1">
              <a:spcAft>
                <a:spcPts val="1800"/>
              </a:spcAft>
            </a:pPr>
            <a:r>
              <a:rPr lang="nl-NL" sz="3200" b="1" dirty="0">
                <a:solidFill>
                  <a:srgbClr val="00B0F0"/>
                </a:solidFill>
                <a:latin typeface="+mj-lt"/>
                <a:ea typeface="Times New Roman"/>
                <a:cs typeface="Times New Roman"/>
              </a:rPr>
              <a:t>Schaalvergroting in perspectief</a:t>
            </a:r>
          </a:p>
        </p:txBody>
      </p:sp>
      <p:sp>
        <p:nvSpPr>
          <p:cNvPr id="12" name="Rectangle 11"/>
          <p:cNvSpPr/>
          <p:nvPr/>
        </p:nvSpPr>
        <p:spPr>
          <a:xfrm>
            <a:off x="478298" y="1268760"/>
            <a:ext cx="8435748" cy="5940088"/>
          </a:xfrm>
          <a:prstGeom prst="rect">
            <a:avLst/>
          </a:prstGeom>
        </p:spPr>
        <p:txBody>
          <a:bodyPr wrap="square">
            <a:spAutoFit/>
          </a:bodyPr>
          <a:lstStyle/>
          <a:p>
            <a:pPr marL="342900" indent="-342900">
              <a:buFont typeface="Arial" panose="020B0604020202020204" pitchFamily="34" charset="0"/>
              <a:buChar char="•"/>
            </a:pPr>
            <a:r>
              <a:rPr lang="en-GB" sz="2000" dirty="0" err="1">
                <a:solidFill>
                  <a:srgbClr val="000000"/>
                </a:solidFill>
              </a:rPr>
              <a:t>Overheid</a:t>
            </a:r>
            <a:r>
              <a:rPr lang="en-GB" sz="2000" dirty="0">
                <a:solidFill>
                  <a:srgbClr val="000000"/>
                </a:solidFill>
              </a:rPr>
              <a:t> </a:t>
            </a:r>
            <a:r>
              <a:rPr lang="en-GB" sz="2000" dirty="0" err="1">
                <a:solidFill>
                  <a:srgbClr val="000000"/>
                </a:solidFill>
              </a:rPr>
              <a:t>heeft</a:t>
            </a:r>
            <a:r>
              <a:rPr lang="en-GB" sz="2000" dirty="0">
                <a:solidFill>
                  <a:srgbClr val="000000"/>
                </a:solidFill>
              </a:rPr>
              <a:t> </a:t>
            </a:r>
            <a:r>
              <a:rPr lang="en-GB" sz="2000" dirty="0" err="1">
                <a:solidFill>
                  <a:srgbClr val="000000"/>
                </a:solidFill>
              </a:rPr>
              <a:t>sinds</a:t>
            </a:r>
            <a:r>
              <a:rPr lang="en-GB" sz="2000" dirty="0">
                <a:solidFill>
                  <a:srgbClr val="000000"/>
                </a:solidFill>
              </a:rPr>
              <a:t> 1985 </a:t>
            </a:r>
            <a:r>
              <a:rPr lang="en-GB" sz="2000" dirty="0" err="1">
                <a:solidFill>
                  <a:srgbClr val="000000"/>
                </a:solidFill>
              </a:rPr>
              <a:t>actief</a:t>
            </a:r>
            <a:r>
              <a:rPr lang="en-GB" sz="2000" dirty="0">
                <a:solidFill>
                  <a:srgbClr val="000000"/>
                </a:solidFill>
              </a:rPr>
              <a:t> </a:t>
            </a:r>
            <a:r>
              <a:rPr lang="en-GB" sz="2000" dirty="0" err="1">
                <a:solidFill>
                  <a:srgbClr val="000000"/>
                </a:solidFill>
              </a:rPr>
              <a:t>schaalvergroting</a:t>
            </a:r>
            <a:r>
              <a:rPr lang="en-GB" sz="2000" dirty="0">
                <a:solidFill>
                  <a:srgbClr val="000000"/>
                </a:solidFill>
              </a:rPr>
              <a:t> </a:t>
            </a:r>
            <a:r>
              <a:rPr lang="en-GB" sz="2000" dirty="0" err="1">
                <a:solidFill>
                  <a:srgbClr val="000000"/>
                </a:solidFill>
              </a:rPr>
              <a:t>gestimuleerd</a:t>
            </a:r>
            <a:r>
              <a:rPr lang="en-GB" sz="2000" dirty="0">
                <a:solidFill>
                  <a:srgbClr val="000000"/>
                </a:solidFill>
              </a:rPr>
              <a:t> via </a:t>
            </a:r>
            <a:r>
              <a:rPr lang="en-GB" sz="2000" dirty="0" err="1">
                <a:solidFill>
                  <a:srgbClr val="000000"/>
                </a:solidFill>
              </a:rPr>
              <a:t>o.a</a:t>
            </a:r>
            <a:r>
              <a:rPr lang="en-GB" sz="2000" dirty="0">
                <a:solidFill>
                  <a:srgbClr val="000000"/>
                </a:solidFill>
              </a:rPr>
              <a:t>.: </a:t>
            </a:r>
          </a:p>
          <a:p>
            <a:pPr marL="800100" lvl="1" indent="-342900">
              <a:buFont typeface="Arial" panose="020B0604020202020204" pitchFamily="34" charset="0"/>
              <a:buChar char="•"/>
            </a:pPr>
            <a:r>
              <a:rPr lang="en-GB" sz="2000" dirty="0" err="1">
                <a:solidFill>
                  <a:srgbClr val="000000"/>
                </a:solidFill>
              </a:rPr>
              <a:t>Aanpassing</a:t>
            </a:r>
            <a:r>
              <a:rPr lang="en-GB" sz="2000" dirty="0">
                <a:solidFill>
                  <a:srgbClr val="000000"/>
                </a:solidFill>
              </a:rPr>
              <a:t> </a:t>
            </a:r>
            <a:r>
              <a:rPr lang="en-GB" sz="2000" dirty="0" err="1">
                <a:solidFill>
                  <a:srgbClr val="000000"/>
                </a:solidFill>
              </a:rPr>
              <a:t>opheffingsnormen</a:t>
            </a:r>
            <a:endParaRPr lang="en-GB" sz="2000" dirty="0">
              <a:solidFill>
                <a:srgbClr val="000000"/>
              </a:solidFill>
            </a:endParaRPr>
          </a:p>
          <a:p>
            <a:pPr marL="800100" lvl="1" indent="-342900">
              <a:buFont typeface="Arial" panose="020B0604020202020204" pitchFamily="34" charset="0"/>
              <a:buChar char="•"/>
            </a:pPr>
            <a:r>
              <a:rPr lang="en-GB" sz="2000" dirty="0" err="1">
                <a:solidFill>
                  <a:srgbClr val="000000"/>
                </a:solidFill>
              </a:rPr>
              <a:t>Bekostiging</a:t>
            </a:r>
            <a:r>
              <a:rPr lang="en-GB" sz="2000" dirty="0">
                <a:solidFill>
                  <a:srgbClr val="000000"/>
                </a:solidFill>
              </a:rPr>
              <a:t> (lump sum)</a:t>
            </a:r>
          </a:p>
          <a:p>
            <a:pPr marL="800100" lvl="1" indent="-342900">
              <a:buFont typeface="Arial" panose="020B0604020202020204" pitchFamily="34" charset="0"/>
              <a:buChar char="•"/>
            </a:pPr>
            <a:endParaRPr lang="en-GB" sz="2000" dirty="0">
              <a:solidFill>
                <a:srgbClr val="000000"/>
              </a:solidFill>
            </a:endParaRPr>
          </a:p>
          <a:p>
            <a:pPr marL="342900" indent="-342900">
              <a:buFont typeface="Arial" panose="020B0604020202020204" pitchFamily="34" charset="0"/>
              <a:buChar char="•"/>
            </a:pPr>
            <a:r>
              <a:rPr lang="en-GB" sz="2000" dirty="0">
                <a:solidFill>
                  <a:srgbClr val="000000"/>
                </a:solidFill>
              </a:rPr>
              <a:t>Trend in </a:t>
            </a:r>
            <a:r>
              <a:rPr lang="en-GB" sz="2000" dirty="0" err="1">
                <a:solidFill>
                  <a:srgbClr val="000000"/>
                </a:solidFill>
              </a:rPr>
              <a:t>publieke</a:t>
            </a:r>
            <a:r>
              <a:rPr lang="en-GB" sz="2000" dirty="0">
                <a:solidFill>
                  <a:srgbClr val="000000"/>
                </a:solidFill>
              </a:rPr>
              <a:t> sector:</a:t>
            </a:r>
          </a:p>
          <a:p>
            <a:pPr marL="800100" lvl="1" indent="-342900">
              <a:buFont typeface="Arial" panose="020B0604020202020204" pitchFamily="34" charset="0"/>
              <a:buChar char="•"/>
            </a:pPr>
            <a:r>
              <a:rPr lang="en-GB" sz="2000" dirty="0" err="1">
                <a:solidFill>
                  <a:srgbClr val="000000"/>
                </a:solidFill>
              </a:rPr>
              <a:t>Zorg</a:t>
            </a:r>
            <a:r>
              <a:rPr lang="en-GB" sz="2000" dirty="0">
                <a:solidFill>
                  <a:srgbClr val="000000"/>
                </a:solidFill>
              </a:rPr>
              <a:t>;</a:t>
            </a:r>
          </a:p>
          <a:p>
            <a:pPr marL="800100" lvl="1" indent="-342900">
              <a:buFont typeface="Arial" panose="020B0604020202020204" pitchFamily="34" charset="0"/>
              <a:buChar char="•"/>
            </a:pPr>
            <a:r>
              <a:rPr lang="en-GB" sz="2000" dirty="0" err="1">
                <a:solidFill>
                  <a:srgbClr val="000000"/>
                </a:solidFill>
              </a:rPr>
              <a:t>Openbaar</a:t>
            </a:r>
            <a:r>
              <a:rPr lang="en-GB" sz="2000" dirty="0">
                <a:solidFill>
                  <a:srgbClr val="000000"/>
                </a:solidFill>
              </a:rPr>
              <a:t> </a:t>
            </a:r>
            <a:r>
              <a:rPr lang="en-GB" sz="2000" dirty="0" err="1">
                <a:solidFill>
                  <a:srgbClr val="000000"/>
                </a:solidFill>
              </a:rPr>
              <a:t>bestuur</a:t>
            </a:r>
            <a:r>
              <a:rPr lang="en-GB" sz="2000" dirty="0">
                <a:solidFill>
                  <a:srgbClr val="000000"/>
                </a:solidFill>
              </a:rPr>
              <a:t> (</a:t>
            </a:r>
            <a:r>
              <a:rPr lang="en-GB" sz="2000" dirty="0" err="1">
                <a:solidFill>
                  <a:srgbClr val="000000"/>
                </a:solidFill>
              </a:rPr>
              <a:t>gemeentelijke</a:t>
            </a:r>
            <a:r>
              <a:rPr lang="en-GB" sz="2000" dirty="0">
                <a:solidFill>
                  <a:srgbClr val="000000"/>
                </a:solidFill>
              </a:rPr>
              <a:t> </a:t>
            </a:r>
            <a:r>
              <a:rPr lang="en-GB" sz="2000" dirty="0" err="1">
                <a:solidFill>
                  <a:srgbClr val="000000"/>
                </a:solidFill>
              </a:rPr>
              <a:t>herindelingen</a:t>
            </a:r>
            <a:r>
              <a:rPr lang="en-GB" sz="2000" dirty="0">
                <a:solidFill>
                  <a:srgbClr val="000000"/>
                </a:solidFill>
              </a:rPr>
              <a:t>);</a:t>
            </a:r>
          </a:p>
          <a:p>
            <a:pPr marL="800100" lvl="1" indent="-342900">
              <a:buFont typeface="Arial" panose="020B0604020202020204" pitchFamily="34" charset="0"/>
              <a:buChar char="•"/>
            </a:pPr>
            <a:r>
              <a:rPr lang="en-GB" sz="2000" dirty="0" err="1">
                <a:solidFill>
                  <a:srgbClr val="000000"/>
                </a:solidFill>
              </a:rPr>
              <a:t>Andere</a:t>
            </a:r>
            <a:r>
              <a:rPr lang="en-GB" sz="2000" dirty="0">
                <a:solidFill>
                  <a:srgbClr val="000000"/>
                </a:solidFill>
              </a:rPr>
              <a:t> </a:t>
            </a:r>
            <a:r>
              <a:rPr lang="en-GB" sz="2000" dirty="0" err="1">
                <a:solidFill>
                  <a:srgbClr val="000000"/>
                </a:solidFill>
              </a:rPr>
              <a:t>onderwijssectoren</a:t>
            </a:r>
            <a:r>
              <a:rPr lang="en-GB" sz="2000" dirty="0">
                <a:solidFill>
                  <a:srgbClr val="000000"/>
                </a:solidFill>
              </a:rPr>
              <a:t>;</a:t>
            </a:r>
          </a:p>
          <a:p>
            <a:pPr marL="800100" lvl="1" indent="-342900">
              <a:buFont typeface="Arial" panose="020B0604020202020204" pitchFamily="34" charset="0"/>
              <a:buChar char="•"/>
            </a:pPr>
            <a:r>
              <a:rPr lang="en-GB" sz="2000" dirty="0" err="1">
                <a:solidFill>
                  <a:srgbClr val="000000"/>
                </a:solidFill>
              </a:rPr>
              <a:t>Politie</a:t>
            </a:r>
            <a:r>
              <a:rPr lang="en-GB" sz="2000" dirty="0">
                <a:solidFill>
                  <a:srgbClr val="000000"/>
                </a:solidFill>
              </a:rPr>
              <a:t>;</a:t>
            </a:r>
          </a:p>
          <a:p>
            <a:pPr marL="800100" lvl="1" indent="-342900">
              <a:buFont typeface="Arial" panose="020B0604020202020204" pitchFamily="34" charset="0"/>
              <a:buChar char="•"/>
            </a:pPr>
            <a:r>
              <a:rPr lang="en-GB" sz="2000" dirty="0" err="1">
                <a:solidFill>
                  <a:srgbClr val="000000"/>
                </a:solidFill>
              </a:rPr>
              <a:t>Netwerksectoren</a:t>
            </a:r>
            <a:r>
              <a:rPr lang="en-GB" sz="2000" dirty="0">
                <a:solidFill>
                  <a:srgbClr val="000000"/>
                </a:solidFill>
              </a:rPr>
              <a:t>.</a:t>
            </a:r>
          </a:p>
          <a:p>
            <a:pPr marL="800100" lvl="1" indent="-342900">
              <a:buFont typeface="Arial" panose="020B0604020202020204" pitchFamily="34" charset="0"/>
              <a:buChar char="•"/>
            </a:pPr>
            <a:endParaRPr lang="en-GB" sz="2000" dirty="0">
              <a:solidFill>
                <a:srgbClr val="000000"/>
              </a:solidFill>
            </a:endParaRPr>
          </a:p>
          <a:p>
            <a:pPr marL="342900" indent="-342900">
              <a:buFont typeface="Arial" panose="020B0604020202020204" pitchFamily="34" charset="0"/>
              <a:buChar char="•"/>
            </a:pPr>
            <a:r>
              <a:rPr lang="en-GB" sz="2000" b="1" dirty="0">
                <a:solidFill>
                  <a:srgbClr val="000000"/>
                </a:solidFill>
              </a:rPr>
              <a:t>Van </a:t>
            </a:r>
            <a:r>
              <a:rPr lang="en-GB" sz="2000" b="1" i="1" dirty="0">
                <a:solidFill>
                  <a:srgbClr val="000000"/>
                </a:solidFill>
              </a:rPr>
              <a:t>big is beautiful</a:t>
            </a:r>
            <a:r>
              <a:rPr lang="en-GB" sz="2000" b="1" dirty="0">
                <a:solidFill>
                  <a:srgbClr val="000000"/>
                </a:solidFill>
              </a:rPr>
              <a:t> </a:t>
            </a:r>
            <a:r>
              <a:rPr lang="en-GB" sz="2000" b="1" dirty="0" err="1">
                <a:solidFill>
                  <a:srgbClr val="000000"/>
                </a:solidFill>
              </a:rPr>
              <a:t>naar</a:t>
            </a:r>
            <a:r>
              <a:rPr lang="en-GB" sz="2000" b="1" dirty="0">
                <a:solidFill>
                  <a:srgbClr val="000000"/>
                </a:solidFill>
              </a:rPr>
              <a:t> </a:t>
            </a:r>
            <a:r>
              <a:rPr lang="en-GB" sz="2000" b="1" dirty="0" err="1">
                <a:solidFill>
                  <a:srgbClr val="000000"/>
                </a:solidFill>
              </a:rPr>
              <a:t>een</a:t>
            </a:r>
            <a:r>
              <a:rPr lang="en-GB" sz="2000" b="1" dirty="0">
                <a:solidFill>
                  <a:srgbClr val="000000"/>
                </a:solidFill>
              </a:rPr>
              <a:t> </a:t>
            </a:r>
            <a:r>
              <a:rPr lang="en-GB" sz="2000" b="1" dirty="0" err="1">
                <a:solidFill>
                  <a:srgbClr val="000000"/>
                </a:solidFill>
              </a:rPr>
              <a:t>verantwoorde</a:t>
            </a:r>
            <a:r>
              <a:rPr lang="en-GB" sz="2000" b="1" dirty="0">
                <a:solidFill>
                  <a:srgbClr val="000000"/>
                </a:solidFill>
              </a:rPr>
              <a:t> </a:t>
            </a:r>
            <a:r>
              <a:rPr lang="en-GB" sz="2000" b="1" dirty="0" err="1">
                <a:solidFill>
                  <a:srgbClr val="000000"/>
                </a:solidFill>
              </a:rPr>
              <a:t>schaal</a:t>
            </a:r>
            <a:endParaRPr lang="en-GB" sz="2000" dirty="0">
              <a:solidFill>
                <a:srgbClr val="000000"/>
              </a:solidFill>
            </a:endParaRPr>
          </a:p>
          <a:p>
            <a:pPr marL="342900" indent="-342900">
              <a:buFont typeface="Arial" panose="020B0604020202020204" pitchFamily="34" charset="0"/>
              <a:buChar char="•"/>
            </a:pPr>
            <a:endParaRPr lang="en-GB" sz="2000" dirty="0">
              <a:solidFill>
                <a:srgbClr val="000000"/>
              </a:solidFill>
            </a:endParaRPr>
          </a:p>
          <a:p>
            <a:pPr marL="342900" indent="-342900">
              <a:buFont typeface="Arial" panose="020B0604020202020204" pitchFamily="34" charset="0"/>
              <a:buChar char="•"/>
            </a:pPr>
            <a:endParaRPr lang="en-GB" sz="2000" dirty="0">
              <a:solidFill>
                <a:srgbClr val="000000"/>
              </a:solidFill>
            </a:endParaRPr>
          </a:p>
          <a:p>
            <a:endParaRPr lang="en-GB" sz="2000" dirty="0">
              <a:solidFill>
                <a:srgbClr val="000000"/>
              </a:solidFill>
            </a:endParaRPr>
          </a:p>
          <a:p>
            <a:pPr marL="800100" lvl="1" indent="-342900">
              <a:buFont typeface="Arial" panose="020B0604020202020204" pitchFamily="34" charset="0"/>
              <a:buChar char="•"/>
            </a:pPr>
            <a:endParaRPr lang="en-GB" sz="2000" dirty="0">
              <a:solidFill>
                <a:srgbClr val="000000"/>
              </a:solidFill>
            </a:endParaRPr>
          </a:p>
          <a:p>
            <a:pPr marL="342900" indent="-342900">
              <a:buFont typeface="Arial" panose="020B0604020202020204" pitchFamily="34" charset="0"/>
              <a:buChar char="•"/>
            </a:pPr>
            <a:endParaRPr lang="en-GB" sz="2000" dirty="0">
              <a:solidFill>
                <a:srgbClr val="000000"/>
              </a:solidFill>
            </a:endParaRPr>
          </a:p>
          <a:p>
            <a:pPr marL="342900" indent="-342900">
              <a:buFont typeface="Arial" panose="020B0604020202020204" pitchFamily="34" charset="0"/>
              <a:buChar char="•"/>
            </a:pPr>
            <a:endParaRPr lang="en-GB" sz="2000" dirty="0">
              <a:solidFill>
                <a:srgbClr val="000000"/>
              </a:solidFill>
            </a:endParaRPr>
          </a:p>
        </p:txBody>
      </p:sp>
      <p:sp>
        <p:nvSpPr>
          <p:cNvPr id="4" name="Rechthoek 3">
            <a:extLst>
              <a:ext uri="{FF2B5EF4-FFF2-40B4-BE49-F238E27FC236}">
                <a16:creationId xmlns:a16="http://schemas.microsoft.com/office/drawing/2014/main" id="{8436BA47-7CC4-6348-BFF5-657B6CA4B137}"/>
              </a:ext>
            </a:extLst>
          </p:cNvPr>
          <p:cNvSpPr/>
          <p:nvPr/>
        </p:nvSpPr>
        <p:spPr>
          <a:xfrm>
            <a:off x="478298" y="2348880"/>
            <a:ext cx="7943255" cy="584775"/>
          </a:xfrm>
          <a:prstGeom prst="rect">
            <a:avLst/>
          </a:prstGeom>
        </p:spPr>
        <p:txBody>
          <a:bodyPr wrap="square">
            <a:spAutoFit/>
          </a:bodyPr>
          <a:lstStyle/>
          <a:p>
            <a:pPr marL="342900" indent="-342900">
              <a:buFont typeface="Arial" panose="020B0604020202020204" pitchFamily="34" charset="0"/>
              <a:buChar char="•"/>
            </a:pPr>
            <a:endParaRPr lang="en-GB" sz="1600" dirty="0">
              <a:solidFill>
                <a:srgbClr val="000000"/>
              </a:solidFill>
            </a:endParaRPr>
          </a:p>
          <a:p>
            <a:pPr marL="800100" lvl="1" indent="-342900">
              <a:buFont typeface="Arial" panose="020B0604020202020204" pitchFamily="34" charset="0"/>
              <a:buChar char="•"/>
            </a:pPr>
            <a:endParaRPr lang="en-GB" sz="1600" dirty="0">
              <a:solidFill>
                <a:srgbClr val="000000"/>
              </a:solidFill>
            </a:endParaRPr>
          </a:p>
        </p:txBody>
      </p:sp>
    </p:spTree>
    <p:extLst>
      <p:ext uri="{BB962C8B-B14F-4D97-AF65-F5344CB8AC3E}">
        <p14:creationId xmlns:p14="http://schemas.microsoft.com/office/powerpoint/2010/main" val="315134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7D60240-6D48-41D5-B146-B4DCCBF7C73A}"/>
              </a:ext>
            </a:extLst>
          </p:cNvPr>
          <p:cNvSpPr>
            <a:spLocks noGrp="1"/>
          </p:cNvSpPr>
          <p:nvPr>
            <p:ph type="sldNum" sz="quarter" idx="4"/>
          </p:nvPr>
        </p:nvSpPr>
        <p:spPr/>
        <p:txBody>
          <a:bodyPr/>
          <a:lstStyle/>
          <a:p>
            <a:fld id="{116DD048-F10D-4843-BFFC-56611981F43F}" type="slidenum">
              <a:rPr lang="en-US" smtClean="0"/>
              <a:pPr/>
              <a:t>9</a:t>
            </a:fld>
            <a:endParaRPr lang="en-US" dirty="0"/>
          </a:p>
        </p:txBody>
      </p:sp>
      <p:pic>
        <p:nvPicPr>
          <p:cNvPr id="3" name="Afbeelding 2">
            <a:extLst>
              <a:ext uri="{FF2B5EF4-FFF2-40B4-BE49-F238E27FC236}">
                <a16:creationId xmlns:a16="http://schemas.microsoft.com/office/drawing/2014/main" id="{A1834014-A85A-4EC0-9B13-C595F6D216D5}"/>
              </a:ext>
            </a:extLst>
          </p:cNvPr>
          <p:cNvPicPr>
            <a:picLocks noChangeAspect="1"/>
          </p:cNvPicPr>
          <p:nvPr/>
        </p:nvPicPr>
        <p:blipFill>
          <a:blip r:embed="rId2"/>
          <a:stretch>
            <a:fillRect/>
          </a:stretch>
        </p:blipFill>
        <p:spPr>
          <a:xfrm>
            <a:off x="1603276" y="1414722"/>
            <a:ext cx="5563319" cy="3769739"/>
          </a:xfrm>
          <a:prstGeom prst="rect">
            <a:avLst/>
          </a:prstGeom>
        </p:spPr>
      </p:pic>
      <p:sp>
        <p:nvSpPr>
          <p:cNvPr id="4" name="Rechthoek 19">
            <a:extLst>
              <a:ext uri="{FF2B5EF4-FFF2-40B4-BE49-F238E27FC236}">
                <a16:creationId xmlns:a16="http://schemas.microsoft.com/office/drawing/2014/main" id="{C90075F0-3384-447E-8691-2D2E877C05E5}"/>
              </a:ext>
            </a:extLst>
          </p:cNvPr>
          <p:cNvSpPr/>
          <p:nvPr/>
        </p:nvSpPr>
        <p:spPr>
          <a:xfrm>
            <a:off x="542764" y="405803"/>
            <a:ext cx="8058472" cy="584775"/>
          </a:xfrm>
          <a:prstGeom prst="rect">
            <a:avLst/>
          </a:prstGeom>
        </p:spPr>
        <p:txBody>
          <a:bodyPr wrap="square">
            <a:spAutoFit/>
          </a:bodyPr>
          <a:lstStyle/>
          <a:p>
            <a:pPr lvl="1">
              <a:spcAft>
                <a:spcPts val="1800"/>
              </a:spcAft>
            </a:pPr>
            <a:r>
              <a:rPr lang="nl-NL" sz="3200" b="1" dirty="0">
                <a:solidFill>
                  <a:srgbClr val="00B0F0"/>
                </a:solidFill>
                <a:latin typeface="+mj-lt"/>
                <a:ea typeface="Times New Roman"/>
                <a:cs typeface="Times New Roman"/>
              </a:rPr>
              <a:t>Schaalvergroting in perspectief</a:t>
            </a:r>
          </a:p>
        </p:txBody>
      </p:sp>
    </p:spTree>
    <p:extLst>
      <p:ext uri="{BB962C8B-B14F-4D97-AF65-F5344CB8AC3E}">
        <p14:creationId xmlns:p14="http://schemas.microsoft.com/office/powerpoint/2010/main" val="239382732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11609</TotalTime>
  <Words>1090</Words>
  <Application>Microsoft Macintosh PowerPoint</Application>
  <PresentationFormat>Diavoorstelling (4:3)</PresentationFormat>
  <Paragraphs>301</Paragraphs>
  <Slides>26</Slides>
  <Notes>11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26</vt:i4>
      </vt:variant>
    </vt:vector>
  </HeadingPairs>
  <TitlesOfParts>
    <vt:vector size="34" baseType="lpstr">
      <vt:lpstr>Arial</vt:lpstr>
      <vt:lpstr>Calibri</vt:lpstr>
      <vt:lpstr>Corbel</vt:lpstr>
      <vt:lpstr>Tahoma</vt:lpstr>
      <vt:lpstr>Times</vt:lpstr>
      <vt:lpstr>Times New Roman</vt:lpstr>
      <vt:lpstr>Wingdings</vt:lpstr>
      <vt:lpstr>Default Design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Bikker Euro RSCG</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Bikker Euro RSCG</dc:creator>
  <cp:lastModifiedBy>Thomas Niaounakis</cp:lastModifiedBy>
  <cp:revision>778</cp:revision>
  <cp:lastPrinted>2018-05-22T13:01:35Z</cp:lastPrinted>
  <dcterms:created xsi:type="dcterms:W3CDTF">2003-10-16T11:42:10Z</dcterms:created>
  <dcterms:modified xsi:type="dcterms:W3CDTF">2018-05-22T14:40:37Z</dcterms:modified>
</cp:coreProperties>
</file>