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325" r:id="rId3"/>
    <p:sldId id="347" r:id="rId4"/>
    <p:sldId id="348" r:id="rId5"/>
    <p:sldId id="349" r:id="rId6"/>
    <p:sldId id="352" r:id="rId7"/>
    <p:sldId id="353" r:id="rId8"/>
    <p:sldId id="355" r:id="rId9"/>
    <p:sldId id="354" r:id="rId10"/>
    <p:sldId id="356" r:id="rId11"/>
    <p:sldId id="357" r:id="rId12"/>
    <p:sldId id="358" r:id="rId13"/>
    <p:sldId id="360" r:id="rId14"/>
    <p:sldId id="359" r:id="rId15"/>
    <p:sldId id="333" r:id="rId16"/>
  </p:sldIdLst>
  <p:sldSz cx="9144000" cy="6858000" type="screen4x3"/>
  <p:notesSz cx="6865938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 Blank - TBM" initials="JB-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0099CC"/>
    <a:srgbClr val="9BC4E5"/>
    <a:srgbClr val="FFFF66"/>
    <a:srgbClr val="C3DBEF"/>
    <a:srgbClr val="404040"/>
    <a:srgbClr val="A6A6A6"/>
    <a:srgbClr val="A8D08D"/>
    <a:srgbClr val="F4B183"/>
    <a:srgbClr val="B2E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81" autoAdjust="0"/>
    <p:restoredTop sz="79290" autoAdjust="0"/>
  </p:normalViewPr>
  <p:slideViewPr>
    <p:cSldViewPr>
      <p:cViewPr varScale="1">
        <p:scale>
          <a:sx n="114" d="100"/>
          <a:sy n="114" d="100"/>
        </p:scale>
        <p:origin x="11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5240" cy="49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700" y="2"/>
            <a:ext cx="2975240" cy="49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6665"/>
            <a:ext cx="2975240" cy="49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700" y="9496665"/>
            <a:ext cx="2975240" cy="49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AE90C053-4458-45D9-98A0-572BB0E8093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9986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5240" cy="49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700" y="2"/>
            <a:ext cx="2975240" cy="49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9038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460" y="4748334"/>
            <a:ext cx="5035021" cy="4498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6665"/>
            <a:ext cx="2975240" cy="49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700" y="9496665"/>
            <a:ext cx="2975240" cy="49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C2C8CD11-CF31-49F2-B8DE-5497F5617B1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64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8551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We hebben een maand geleden ook een onderzoek afgerond. Dat onderzoek gaat over schoolgebouwen. </a:t>
            </a:r>
          </a:p>
          <a:p>
            <a:endParaRPr lang="nl-NL" dirty="0"/>
          </a:p>
          <a:p>
            <a:r>
              <a:rPr lang="nl-NL" dirty="0"/>
              <a:t>Of om preciezer te zijn: over de kosten van schoolgebouwen. </a:t>
            </a:r>
          </a:p>
          <a:p>
            <a:endParaRPr lang="nl-NL" dirty="0"/>
          </a:p>
          <a:p>
            <a:r>
              <a:rPr lang="nl-NL" dirty="0"/>
              <a:t>Even kort wat over het stelsel. Dat werkt als volgt. Schoolgebouwen zijn een gezamenlijke verantwoordelijkheid van gemeenten en schoolbesturen.</a:t>
            </a:r>
          </a:p>
          <a:p>
            <a:endParaRPr lang="nl-NL" dirty="0"/>
          </a:p>
          <a:p>
            <a:r>
              <a:rPr lang="nl-NL" dirty="0"/>
              <a:t>Dat is zo sinds 1997: toen zijn verantwoordelijkheden gedecentraliseerd van het Rijk naar gemeenten, en een aantal verantwoordelijkheden die gemeenten al hadden naar schoolbesturen.</a:t>
            </a:r>
          </a:p>
          <a:p>
            <a:endParaRPr lang="nl-NL" dirty="0"/>
          </a:p>
          <a:p>
            <a:r>
              <a:rPr lang="nl-NL" dirty="0"/>
              <a:t>Gemeenten doen de nieuwbouw, uitbreiding, grootschalige renovaties, echt de langdurige investeringsposten. </a:t>
            </a:r>
          </a:p>
          <a:p>
            <a:endParaRPr lang="nl-NL" dirty="0"/>
          </a:p>
          <a:p>
            <a:r>
              <a:rPr lang="nl-NL" dirty="0"/>
              <a:t>Zodra we het schoolgebouw ingaan, is het schoolbestuur aan zet. Zij betalen de energierekening en verzorgen het onderhoud. </a:t>
            </a:r>
          </a:p>
          <a:p>
            <a:endParaRPr lang="nl-NL" dirty="0"/>
          </a:p>
          <a:p>
            <a:r>
              <a:rPr lang="nl-NL" dirty="0"/>
              <a:t>Even om een indruk van de orde van </a:t>
            </a:r>
            <a:r>
              <a:rPr lang="nl-NL" dirty="0" err="1"/>
              <a:t>grotote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62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r="-916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0"/>
          <p:cNvSpPr>
            <a:spLocks noChangeArrowheads="1"/>
          </p:cNvSpPr>
          <p:nvPr userDrawn="1"/>
        </p:nvSpPr>
        <p:spPr bwMode="auto">
          <a:xfrm>
            <a:off x="-10800" y="5886450"/>
            <a:ext cx="9154800" cy="971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l-NL" dirty="0"/>
              <a:t>    </a:t>
            </a:r>
            <a:r>
              <a:rPr lang="nl-NL" b="1" dirty="0">
                <a:solidFill>
                  <a:srgbClr val="0099CC"/>
                </a:solidFill>
                <a:latin typeface="Corbel" panose="020B0503020204020204" pitchFamily="34" charset="0"/>
              </a:rPr>
              <a:t>IPSE Studies</a:t>
            </a:r>
            <a:endParaRPr lang="nl-NL" dirty="0">
              <a:latin typeface="Corbel" panose="020B0503020204020204" pitchFamily="34" charset="0"/>
            </a:endParaRPr>
          </a:p>
        </p:txBody>
      </p:sp>
      <p:sp>
        <p:nvSpPr>
          <p:cNvPr id="16" name="Rectangle 62"/>
          <p:cNvSpPr>
            <a:spLocks noChangeArrowheads="1"/>
          </p:cNvSpPr>
          <p:nvPr userDrawn="1"/>
        </p:nvSpPr>
        <p:spPr bwMode="ltGray">
          <a:xfrm>
            <a:off x="5400" y="5594863"/>
            <a:ext cx="9144000" cy="287336"/>
          </a:xfrm>
          <a:prstGeom prst="rect">
            <a:avLst/>
          </a:pr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solidFill>
                <a:srgbClr val="808080"/>
              </a:solidFill>
              <a:latin typeface="Times"/>
            </a:endParaRPr>
          </a:p>
        </p:txBody>
      </p:sp>
      <p:sp>
        <p:nvSpPr>
          <p:cNvPr id="17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endsinpubliekesector.nl/login/maintenance/token/jh3i8ujsakjdsa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755576" y="908720"/>
            <a:ext cx="7776864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Policy reforms and productivity change in the judiciary system: A cost function approach applied to time series data of the Dutch judiciary system 1980-2016</a:t>
            </a:r>
            <a:endParaRPr lang="nl-NL" dirty="0"/>
          </a:p>
          <a:p>
            <a:pPr>
              <a:spcAft>
                <a:spcPts val="1800"/>
              </a:spcAft>
            </a:pPr>
            <a:endParaRPr lang="nl-NL" sz="2000" dirty="0">
              <a:solidFill>
                <a:srgbClr val="FF0000"/>
              </a:solidFill>
              <a:latin typeface="Cambria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September 7, 2018</a:t>
            </a:r>
          </a:p>
          <a:p>
            <a:pPr>
              <a:spcAft>
                <a:spcPts val="1800"/>
              </a:spcAft>
            </a:pPr>
            <a:endParaRPr lang="en-US" sz="1800" dirty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6th International Workshop on</a:t>
            </a:r>
          </a:p>
          <a:p>
            <a:pPr>
              <a:spcAft>
                <a:spcPts val="0"/>
              </a:spcAft>
            </a:pPr>
            <a:r>
              <a:rPr lang="en-US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“Efficiency in Education, Health and other Public Services”</a:t>
            </a: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, Huddersfield</a:t>
            </a:r>
            <a:b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</a:b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Prof. Jos LT Blank (TU Delft, Erasmus U. Rotterdam)</a:t>
            </a:r>
          </a:p>
          <a:p>
            <a:pPr>
              <a:spcAft>
                <a:spcPts val="0"/>
              </a:spcAft>
            </a:pP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Dr. Alex AS van Heezik</a:t>
            </a:r>
          </a:p>
          <a:p>
            <a:pPr>
              <a:spcAft>
                <a:spcPts val="1800"/>
              </a:spcAft>
            </a:pPr>
            <a:r>
              <a:rPr lang="nl-NL" sz="1800" dirty="0">
                <a:solidFill>
                  <a:srgbClr val="FF0000"/>
                </a:solidFill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www.ipsestudies.nl</a:t>
            </a:r>
            <a:br>
              <a:rPr lang="nl-NL" sz="1800" dirty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nl-NL" sz="2800" dirty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CE44E29-9303-4B88-8B7F-92F9A1675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2060848"/>
            <a:ext cx="1733636" cy="223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807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33E8BB9E-876C-4EEE-B7CF-997F470412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6FD4AA3-0AE2-4A0B-9EF0-5DE56A724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116117"/>
            <a:ext cx="4883911" cy="4452825"/>
          </a:xfrm>
          <a:prstGeom prst="rect">
            <a:avLst/>
          </a:prstGeom>
        </p:spPr>
      </p:pic>
      <p:sp>
        <p:nvSpPr>
          <p:cNvPr id="7" name="Rechthoek 19">
            <a:extLst>
              <a:ext uri="{FF2B5EF4-FFF2-40B4-BE49-F238E27FC236}">
                <a16:creationId xmlns:a16="http://schemas.microsoft.com/office/drawing/2014/main" id="{630984A3-1EFC-4EFE-8763-60B9153AA54C}"/>
              </a:ext>
            </a:extLst>
          </p:cNvPr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Data: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inputs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81381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AB303596-E913-45DC-8FC1-8B54E5D79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Rechthoek 19">
            <a:extLst>
              <a:ext uri="{FF2B5EF4-FFF2-40B4-BE49-F238E27FC236}">
                <a16:creationId xmlns:a16="http://schemas.microsoft.com/office/drawing/2014/main" id="{5A8C5F21-4F0E-4783-82D0-A0144D9DAB5F}"/>
              </a:ext>
            </a:extLst>
          </p:cNvPr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Results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99592" y="1239282"/>
            <a:ext cx="7848872" cy="4355581"/>
            <a:chOff x="899592" y="1239282"/>
            <a:chExt cx="7848872" cy="4355581"/>
          </a:xfrm>
        </p:grpSpPr>
        <p:pic>
          <p:nvPicPr>
            <p:cNvPr id="9" name="Afbeelding 8">
              <a:extLst>
                <a:ext uri="{FF2B5EF4-FFF2-40B4-BE49-F238E27FC236}">
                  <a16:creationId xmlns:a16="http://schemas.microsoft.com/office/drawing/2014/main" id="{3F4BE0CB-D5FA-4B24-9B36-CF2CCA13C9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9592" y="1239282"/>
              <a:ext cx="5732332" cy="4355581"/>
            </a:xfrm>
            <a:prstGeom prst="rect">
              <a:avLst/>
            </a:prstGeom>
          </p:spPr>
        </p:pic>
        <p:sp>
          <p:nvSpPr>
            <p:cNvPr id="11" name="Tekstballon: rechthoek 10">
              <a:extLst>
                <a:ext uri="{FF2B5EF4-FFF2-40B4-BE49-F238E27FC236}">
                  <a16:creationId xmlns:a16="http://schemas.microsoft.com/office/drawing/2014/main" id="{C856E984-9351-426C-82A8-254A166D896D}"/>
                </a:ext>
              </a:extLst>
            </p:cNvPr>
            <p:cNvSpPr/>
            <p:nvPr/>
          </p:nvSpPr>
          <p:spPr bwMode="auto">
            <a:xfrm>
              <a:off x="6948264" y="1340768"/>
              <a:ext cx="1800200" cy="432048"/>
            </a:xfrm>
            <a:prstGeom prst="wedgeRectCallout">
              <a:avLst>
                <a:gd name="adj1" fmla="val -97575"/>
                <a:gd name="adj2" fmla="val 33430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sz="1600" dirty="0"/>
                <a:t>CRS </a:t>
              </a:r>
              <a:r>
                <a:rPr lang="nl-NL" sz="1600" dirty="0" err="1"/>
                <a:t>not</a:t>
              </a:r>
              <a:r>
                <a:rPr lang="nl-NL" sz="1600" dirty="0"/>
                <a:t> </a:t>
              </a:r>
              <a:r>
                <a:rPr lang="nl-NL" sz="1600" dirty="0" err="1"/>
                <a:t>rejected</a:t>
              </a:r>
              <a:endParaRPr kumimoji="0" lang="nl-N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endParaRPr>
            </a:p>
          </p:txBody>
        </p:sp>
      </p:grpSp>
      <p:sp>
        <p:nvSpPr>
          <p:cNvPr id="12" name="Tekstballon: rechthoek 11">
            <a:extLst>
              <a:ext uri="{FF2B5EF4-FFF2-40B4-BE49-F238E27FC236}">
                <a16:creationId xmlns:a16="http://schemas.microsoft.com/office/drawing/2014/main" id="{5313DB79-AB55-4E4C-A759-2166778FA537}"/>
              </a:ext>
            </a:extLst>
          </p:cNvPr>
          <p:cNvSpPr/>
          <p:nvPr/>
        </p:nvSpPr>
        <p:spPr bwMode="auto">
          <a:xfrm>
            <a:off x="7020272" y="2420888"/>
            <a:ext cx="1728192" cy="792088"/>
          </a:xfrm>
          <a:prstGeom prst="wedgeRectCallout">
            <a:avLst>
              <a:gd name="adj1" fmla="val -102037"/>
              <a:gd name="adj2" fmla="val 4555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Instant input </a:t>
            </a:r>
            <a:r>
              <a:rPr kumimoji="0" lang="nl-NL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adjustment</a:t>
            </a:r>
            <a:r>
              <a:rPr kumimoji="0" lang="nl-N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 </a:t>
            </a:r>
            <a:r>
              <a:rPr kumimoji="0" lang="nl-NL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rejected</a:t>
            </a:r>
            <a:endParaRPr kumimoji="0" lang="nl-N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13" name="Tekstballon: rechthoek 12">
            <a:extLst>
              <a:ext uri="{FF2B5EF4-FFF2-40B4-BE49-F238E27FC236}">
                <a16:creationId xmlns:a16="http://schemas.microsoft.com/office/drawing/2014/main" id="{A26024C4-B0B5-4FCD-ABC4-2685D5AF24ED}"/>
              </a:ext>
            </a:extLst>
          </p:cNvPr>
          <p:cNvSpPr/>
          <p:nvPr/>
        </p:nvSpPr>
        <p:spPr bwMode="auto">
          <a:xfrm>
            <a:off x="7020272" y="3535535"/>
            <a:ext cx="1905000" cy="792088"/>
          </a:xfrm>
          <a:prstGeom prst="wedgeRectCallout">
            <a:avLst>
              <a:gd name="adj1" fmla="val -97038"/>
              <a:gd name="adj2" fmla="val 7203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Unbiased</a:t>
            </a:r>
            <a:r>
              <a:rPr kumimoji="0" lang="nl-N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 </a:t>
            </a:r>
            <a:r>
              <a:rPr kumimoji="0" lang="nl-NL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technical</a:t>
            </a:r>
            <a:r>
              <a:rPr kumimoji="0" lang="nl-N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 change </a:t>
            </a:r>
            <a:r>
              <a:rPr kumimoji="0" lang="nl-NL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rPr>
              <a:t>rejected</a:t>
            </a:r>
            <a:endParaRPr kumimoji="0" lang="nl-N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600" dirty="0" err="1"/>
              <a:t>Capital</a:t>
            </a:r>
            <a:r>
              <a:rPr lang="nl-NL" sz="1600" dirty="0"/>
              <a:t> </a:t>
            </a:r>
            <a:r>
              <a:rPr lang="nl-NL" sz="1600" dirty="0" err="1"/>
              <a:t>extensive</a:t>
            </a:r>
            <a:r>
              <a:rPr lang="nl-NL" sz="1600" dirty="0"/>
              <a:t>??</a:t>
            </a:r>
            <a:endParaRPr kumimoji="0" lang="nl-N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05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A2F36B9D-4A62-4C63-8BE5-DB103B90D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BFF7F4B5-EB15-46C5-BF87-9612526776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196752"/>
            <a:ext cx="4823901" cy="4398111"/>
          </a:xfrm>
          <a:prstGeom prst="rect">
            <a:avLst/>
          </a:prstGeom>
        </p:spPr>
      </p:pic>
      <p:sp>
        <p:nvSpPr>
          <p:cNvPr id="4" name="Rechthoek 19">
            <a:extLst>
              <a:ext uri="{FF2B5EF4-FFF2-40B4-BE49-F238E27FC236}">
                <a16:creationId xmlns:a16="http://schemas.microsoft.com/office/drawing/2014/main" id="{79C750C3-CC61-405A-B202-E1EA418E85A7}"/>
              </a:ext>
            </a:extLst>
          </p:cNvPr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Results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: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productivity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growth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02135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A2F36B9D-4A62-4C63-8BE5-DB103B90D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BFF7F4B5-EB15-46C5-BF87-9612526776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313" y="309499"/>
            <a:ext cx="4823901" cy="2889876"/>
          </a:xfrm>
          <a:prstGeom prst="rect">
            <a:avLst/>
          </a:prstGeom>
        </p:spPr>
      </p:pic>
      <p:grpSp>
        <p:nvGrpSpPr>
          <p:cNvPr id="6" name="Groep 5">
            <a:extLst>
              <a:ext uri="{FF2B5EF4-FFF2-40B4-BE49-F238E27FC236}">
                <a16:creationId xmlns:a16="http://schemas.microsoft.com/office/drawing/2014/main" id="{E893F9D3-B2B5-415A-BBE5-0DD7D077713E}"/>
              </a:ext>
            </a:extLst>
          </p:cNvPr>
          <p:cNvGrpSpPr/>
          <p:nvPr/>
        </p:nvGrpSpPr>
        <p:grpSpPr>
          <a:xfrm>
            <a:off x="2361730" y="3263107"/>
            <a:ext cx="4752528" cy="2331756"/>
            <a:chOff x="390276" y="1754872"/>
            <a:chExt cx="8231065" cy="2331756"/>
          </a:xfrm>
        </p:grpSpPr>
        <p:cxnSp>
          <p:nvCxnSpPr>
            <p:cNvPr id="7" name="Straight Connector 4">
              <a:extLst>
                <a:ext uri="{FF2B5EF4-FFF2-40B4-BE49-F238E27FC236}">
                  <a16:creationId xmlns:a16="http://schemas.microsoft.com/office/drawing/2014/main" id="{9CA4176E-4318-4F20-B062-AF7B128D54B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87629" y="2270620"/>
              <a:ext cx="2708" cy="1568616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8" name="Straight Connector 4">
              <a:extLst>
                <a:ext uri="{FF2B5EF4-FFF2-40B4-BE49-F238E27FC236}">
                  <a16:creationId xmlns:a16="http://schemas.microsoft.com/office/drawing/2014/main" id="{A8302B5C-7AB9-4BFD-AF4F-5F734D39BB8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84749" y="2292432"/>
              <a:ext cx="2708" cy="1568616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9" name="Straight Connector 4">
              <a:extLst>
                <a:ext uri="{FF2B5EF4-FFF2-40B4-BE49-F238E27FC236}">
                  <a16:creationId xmlns:a16="http://schemas.microsoft.com/office/drawing/2014/main" id="{06FD9425-B680-45A2-AB77-92F295E075B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77092" y="2276872"/>
              <a:ext cx="2708" cy="1568616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0" name="Straight Connector 4">
              <a:extLst>
                <a:ext uri="{FF2B5EF4-FFF2-40B4-BE49-F238E27FC236}">
                  <a16:creationId xmlns:a16="http://schemas.microsoft.com/office/drawing/2014/main" id="{C4AFDAF9-186E-44D8-8D95-D41939B4E335}"/>
                </a:ext>
              </a:extLst>
            </p:cNvPr>
            <p:cNvCxnSpPr>
              <a:cxnSpLocks/>
              <a:stCxn id="22" idx="0"/>
            </p:cNvCxnSpPr>
            <p:nvPr/>
          </p:nvCxnSpPr>
          <p:spPr>
            <a:xfrm flipH="1" flipV="1">
              <a:off x="8064398" y="2276873"/>
              <a:ext cx="42422" cy="1562362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1" name="Straight Connector 41">
              <a:extLst>
                <a:ext uri="{FF2B5EF4-FFF2-40B4-BE49-F238E27FC236}">
                  <a16:creationId xmlns:a16="http://schemas.microsoft.com/office/drawing/2014/main" id="{AB95846B-339C-4ABE-A049-B26E0BAABD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65773" y="2269047"/>
              <a:ext cx="9355" cy="15701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2" name="Straight Connector 40">
              <a:extLst>
                <a:ext uri="{FF2B5EF4-FFF2-40B4-BE49-F238E27FC236}">
                  <a16:creationId xmlns:a16="http://schemas.microsoft.com/office/drawing/2014/main" id="{B5F9C392-A4A1-4283-BED8-50D28101FE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19726" y="2900913"/>
              <a:ext cx="11844" cy="960135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3" name="Straight Connector 4">
              <a:extLst>
                <a:ext uri="{FF2B5EF4-FFF2-40B4-BE49-F238E27FC236}">
                  <a16:creationId xmlns:a16="http://schemas.microsoft.com/office/drawing/2014/main" id="{17F2A15B-EEAB-4C39-AB22-1782767865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67803" y="2737031"/>
              <a:ext cx="22269" cy="1124017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6B95835F-D034-4ECB-A309-6BED3C4CA4B7}"/>
                </a:ext>
              </a:extLst>
            </p:cNvPr>
            <p:cNvSpPr/>
            <p:nvPr/>
          </p:nvSpPr>
          <p:spPr>
            <a:xfrm>
              <a:off x="718454" y="1754872"/>
              <a:ext cx="7902887" cy="2017404"/>
            </a:xfrm>
            <a:prstGeom prst="rect">
              <a:avLst/>
            </a:prstGeom>
            <a:solidFill>
              <a:srgbClr val="C3DBE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TextBox 42">
              <a:extLst>
                <a:ext uri="{FF2B5EF4-FFF2-40B4-BE49-F238E27FC236}">
                  <a16:creationId xmlns:a16="http://schemas.microsoft.com/office/drawing/2014/main" id="{682B3EC1-1133-45A5-9D79-B0D765649081}"/>
                </a:ext>
              </a:extLst>
            </p:cNvPr>
            <p:cNvSpPr txBox="1"/>
            <p:nvPr/>
          </p:nvSpPr>
          <p:spPr>
            <a:xfrm>
              <a:off x="2275767" y="3809629"/>
              <a:ext cx="4692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600" dirty="0">
                  <a:solidFill>
                    <a:prstClr val="black"/>
                  </a:solidFill>
                  <a:latin typeface="Calibri"/>
                </a:rPr>
                <a:t>1990</a:t>
              </a:r>
              <a:endParaRPr lang="nl-NL" sz="6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" name="TextBox 44">
              <a:extLst>
                <a:ext uri="{FF2B5EF4-FFF2-40B4-BE49-F238E27FC236}">
                  <a16:creationId xmlns:a16="http://schemas.microsoft.com/office/drawing/2014/main" id="{B1FF44ED-14FC-4E61-A8C6-9A4C4AFE6FA0}"/>
                </a:ext>
              </a:extLst>
            </p:cNvPr>
            <p:cNvSpPr txBox="1"/>
            <p:nvPr/>
          </p:nvSpPr>
          <p:spPr>
            <a:xfrm>
              <a:off x="1344024" y="3809632"/>
              <a:ext cx="586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600" dirty="0">
                  <a:solidFill>
                    <a:prstClr val="black"/>
                  </a:solidFill>
                  <a:latin typeface="Calibri"/>
                </a:rPr>
                <a:t>1985</a:t>
              </a:r>
              <a:endParaRPr lang="nl-NL" sz="6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TextBox 45">
              <a:extLst>
                <a:ext uri="{FF2B5EF4-FFF2-40B4-BE49-F238E27FC236}">
                  <a16:creationId xmlns:a16="http://schemas.microsoft.com/office/drawing/2014/main" id="{CC56D058-5A3B-48AB-98B0-97722532CD58}"/>
                </a:ext>
              </a:extLst>
            </p:cNvPr>
            <p:cNvSpPr txBox="1"/>
            <p:nvPr/>
          </p:nvSpPr>
          <p:spPr>
            <a:xfrm>
              <a:off x="390276" y="3809630"/>
              <a:ext cx="586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600" dirty="0">
                  <a:solidFill>
                    <a:prstClr val="black"/>
                  </a:solidFill>
                  <a:latin typeface="Calibri"/>
                </a:rPr>
                <a:t>1980</a:t>
              </a:r>
              <a:endParaRPr lang="nl-NL" sz="6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TextBox 50">
              <a:extLst>
                <a:ext uri="{FF2B5EF4-FFF2-40B4-BE49-F238E27FC236}">
                  <a16:creationId xmlns:a16="http://schemas.microsoft.com/office/drawing/2014/main" id="{1C77AEA9-7F30-42ED-B6E6-FD1DA985B640}"/>
                </a:ext>
              </a:extLst>
            </p:cNvPr>
            <p:cNvSpPr txBox="1"/>
            <p:nvPr/>
          </p:nvSpPr>
          <p:spPr>
            <a:xfrm>
              <a:off x="4446119" y="3809628"/>
              <a:ext cx="586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600" dirty="0">
                  <a:solidFill>
                    <a:prstClr val="black"/>
                  </a:solidFill>
                  <a:latin typeface="Calibri"/>
                </a:rPr>
                <a:t>2000</a:t>
              </a:r>
              <a:endParaRPr lang="nl-NL" sz="6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TextBox 54">
              <a:extLst>
                <a:ext uri="{FF2B5EF4-FFF2-40B4-BE49-F238E27FC236}">
                  <a16:creationId xmlns:a16="http://schemas.microsoft.com/office/drawing/2014/main" id="{03A68E11-0C6A-4594-BEE6-7FEA8F0306F1}"/>
                </a:ext>
              </a:extLst>
            </p:cNvPr>
            <p:cNvSpPr txBox="1"/>
            <p:nvPr/>
          </p:nvSpPr>
          <p:spPr>
            <a:xfrm>
              <a:off x="6763850" y="3828365"/>
              <a:ext cx="586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600" dirty="0">
                  <a:solidFill>
                    <a:prstClr val="black"/>
                  </a:solidFill>
                  <a:latin typeface="Calibri"/>
                </a:rPr>
                <a:t>2010</a:t>
              </a:r>
              <a:endParaRPr lang="nl-NL" sz="6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TextBox 57">
              <a:extLst>
                <a:ext uri="{FF2B5EF4-FFF2-40B4-BE49-F238E27FC236}">
                  <a16:creationId xmlns:a16="http://schemas.microsoft.com/office/drawing/2014/main" id="{65270CB7-6A2C-4919-A94A-5F62088B9E78}"/>
                </a:ext>
              </a:extLst>
            </p:cNvPr>
            <p:cNvSpPr txBox="1"/>
            <p:nvPr/>
          </p:nvSpPr>
          <p:spPr>
            <a:xfrm>
              <a:off x="5644983" y="3799673"/>
              <a:ext cx="586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600" dirty="0">
                  <a:solidFill>
                    <a:prstClr val="black"/>
                  </a:solidFill>
                  <a:latin typeface="Calibri"/>
                </a:rPr>
                <a:t>2005</a:t>
              </a:r>
              <a:endParaRPr lang="nl-NL" sz="6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TextBox 58">
              <a:extLst>
                <a:ext uri="{FF2B5EF4-FFF2-40B4-BE49-F238E27FC236}">
                  <a16:creationId xmlns:a16="http://schemas.microsoft.com/office/drawing/2014/main" id="{3DC00D4E-A862-4DD5-B1C3-8DCD38716AF0}"/>
                </a:ext>
              </a:extLst>
            </p:cNvPr>
            <p:cNvSpPr txBox="1"/>
            <p:nvPr/>
          </p:nvSpPr>
          <p:spPr>
            <a:xfrm>
              <a:off x="3478759" y="3809628"/>
              <a:ext cx="586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600" dirty="0">
                  <a:solidFill>
                    <a:prstClr val="black"/>
                  </a:solidFill>
                  <a:latin typeface="Calibri"/>
                </a:rPr>
                <a:t>1995</a:t>
              </a:r>
              <a:endParaRPr lang="nl-NL" sz="6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TextBox 54">
              <a:extLst>
                <a:ext uri="{FF2B5EF4-FFF2-40B4-BE49-F238E27FC236}">
                  <a16:creationId xmlns:a16="http://schemas.microsoft.com/office/drawing/2014/main" id="{7F8517B2-BE90-4039-AF79-E918DAA55DA2}"/>
                </a:ext>
              </a:extLst>
            </p:cNvPr>
            <p:cNvSpPr txBox="1"/>
            <p:nvPr/>
          </p:nvSpPr>
          <p:spPr>
            <a:xfrm>
              <a:off x="7813643" y="3839235"/>
              <a:ext cx="58635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600" dirty="0">
                  <a:solidFill>
                    <a:prstClr val="black"/>
                  </a:solidFill>
                  <a:latin typeface="Calibri"/>
                </a:rPr>
                <a:t>2015</a:t>
              </a:r>
              <a:endParaRPr lang="nl-NL" sz="6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Rounded Rectangle 66">
              <a:extLst>
                <a:ext uri="{FF2B5EF4-FFF2-40B4-BE49-F238E27FC236}">
                  <a16:creationId xmlns:a16="http://schemas.microsoft.com/office/drawing/2014/main" id="{3407504A-27E5-4340-9B54-7D45420154D8}"/>
                </a:ext>
              </a:extLst>
            </p:cNvPr>
            <p:cNvSpPr/>
            <p:nvPr/>
          </p:nvSpPr>
          <p:spPr>
            <a:xfrm>
              <a:off x="4742396" y="3079054"/>
              <a:ext cx="676937" cy="46800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Act on the Council for the Judiciary 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(2002)</a:t>
              </a:r>
              <a:endParaRPr kumimoji="0" lang="nl-NL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ounded Rectangle 66">
              <a:extLst>
                <a:ext uri="{FF2B5EF4-FFF2-40B4-BE49-F238E27FC236}">
                  <a16:creationId xmlns:a16="http://schemas.microsoft.com/office/drawing/2014/main" id="{D7DEC3CF-C00E-46F4-A344-337AF535557B}"/>
                </a:ext>
              </a:extLst>
            </p:cNvPr>
            <p:cNvSpPr/>
            <p:nvPr/>
          </p:nvSpPr>
          <p:spPr>
            <a:xfrm>
              <a:off x="4441290" y="1967170"/>
              <a:ext cx="845859" cy="467552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Act on the organization and management of courts 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(2001)</a:t>
              </a:r>
              <a:endParaRPr kumimoji="0" lang="nl-NL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ounded Rectangle 66">
              <a:extLst>
                <a:ext uri="{FF2B5EF4-FFF2-40B4-BE49-F238E27FC236}">
                  <a16:creationId xmlns:a16="http://schemas.microsoft.com/office/drawing/2014/main" id="{671DD134-439B-471B-9B7A-071855B62440}"/>
                </a:ext>
              </a:extLst>
            </p:cNvPr>
            <p:cNvSpPr/>
            <p:nvPr/>
          </p:nvSpPr>
          <p:spPr>
            <a:xfrm>
              <a:off x="978922" y="2533794"/>
              <a:ext cx="860720" cy="46800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Abolition</a:t>
              </a:r>
              <a:r>
                <a:rPr kumimoji="0" lang="nl-NL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of </a:t>
              </a:r>
              <a:r>
                <a:rPr kumimoji="0" lang="nl-NL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cost</a:t>
              </a:r>
              <a:r>
                <a:rPr kumimoji="0" lang="nl-NL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-free </a:t>
              </a:r>
              <a:r>
                <a:rPr kumimoji="0" lang="nl-NL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litigation</a:t>
              </a:r>
              <a:r>
                <a:rPr kumimoji="0" lang="nl-NL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(1984)</a:t>
              </a:r>
              <a:endParaRPr kumimoji="0" lang="nl-NL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ounded Rectangle 66">
              <a:extLst>
                <a:ext uri="{FF2B5EF4-FFF2-40B4-BE49-F238E27FC236}">
                  <a16:creationId xmlns:a16="http://schemas.microsoft.com/office/drawing/2014/main" id="{2631A552-0843-4D2F-92DE-A48AABE6F72B}"/>
                </a:ext>
              </a:extLst>
            </p:cNvPr>
            <p:cNvSpPr/>
            <p:nvPr/>
          </p:nvSpPr>
          <p:spPr>
            <a:xfrm>
              <a:off x="5530971" y="1960109"/>
              <a:ext cx="713513" cy="46800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Output</a:t>
              </a:r>
              <a:b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</a:b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budgetting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b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</a:b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(2005)</a:t>
              </a:r>
              <a:endParaRPr kumimoji="0" lang="nl-NL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ounded Rectangle 76">
              <a:extLst>
                <a:ext uri="{FF2B5EF4-FFF2-40B4-BE49-F238E27FC236}">
                  <a16:creationId xmlns:a16="http://schemas.microsoft.com/office/drawing/2014/main" id="{52FA2B53-56D5-4918-9552-00BC431F1E02}"/>
                </a:ext>
              </a:extLst>
            </p:cNvPr>
            <p:cNvSpPr/>
            <p:nvPr/>
          </p:nvSpPr>
          <p:spPr>
            <a:xfrm>
              <a:off x="2555776" y="2526958"/>
              <a:ext cx="821694" cy="468000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General Administrative Law Act  (1992/1994)</a:t>
              </a:r>
              <a:endParaRPr kumimoji="0" lang="nl-NL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ounded Rectangle 76">
              <a:extLst>
                <a:ext uri="{FF2B5EF4-FFF2-40B4-BE49-F238E27FC236}">
                  <a16:creationId xmlns:a16="http://schemas.microsoft.com/office/drawing/2014/main" id="{83660EE4-FD38-4E5A-B16A-C957047CD6C8}"/>
                </a:ext>
              </a:extLst>
            </p:cNvPr>
            <p:cNvSpPr/>
            <p:nvPr/>
          </p:nvSpPr>
          <p:spPr>
            <a:xfrm>
              <a:off x="1896198" y="3082644"/>
              <a:ext cx="944565" cy="468000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Law Administrative Enforcement of Traffic Regulations (1989/1992)</a:t>
              </a:r>
              <a:endParaRPr kumimoji="0" lang="nl-NL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Rounded Rectangle 66">
              <a:extLst>
                <a:ext uri="{FF2B5EF4-FFF2-40B4-BE49-F238E27FC236}">
                  <a16:creationId xmlns:a16="http://schemas.microsoft.com/office/drawing/2014/main" id="{9D40F6BC-A210-4868-8D0B-C732064E56DA}"/>
                </a:ext>
              </a:extLst>
            </p:cNvPr>
            <p:cNvSpPr/>
            <p:nvPr/>
          </p:nvSpPr>
          <p:spPr>
            <a:xfrm>
              <a:off x="4802378" y="2521642"/>
              <a:ext cx="575365" cy="46800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new </a:t>
              </a:r>
              <a:r>
                <a:rPr kumimoji="0" lang="en-GB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budgetting</a:t>
              </a:r>
              <a:r>
                <a:rPr kumimoji="0" lang="en-GB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system</a:t>
              </a:r>
              <a:b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</a:b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(2002)</a:t>
              </a:r>
              <a:endParaRPr kumimoji="0" lang="nl-NL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ounded Rectangle 66">
              <a:extLst>
                <a:ext uri="{FF2B5EF4-FFF2-40B4-BE49-F238E27FC236}">
                  <a16:creationId xmlns:a16="http://schemas.microsoft.com/office/drawing/2014/main" id="{7AF0BF94-D60B-4165-A01A-D4E7F7E624C5}"/>
                </a:ext>
              </a:extLst>
            </p:cNvPr>
            <p:cNvSpPr/>
            <p:nvPr/>
          </p:nvSpPr>
          <p:spPr>
            <a:xfrm>
              <a:off x="7351627" y="2535450"/>
              <a:ext cx="825884" cy="466344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Act on the reform of the Judicial Map 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(2013)</a:t>
              </a:r>
              <a:endParaRPr kumimoji="0" lang="nl-NL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ounded Rectangle 66">
              <a:extLst>
                <a:ext uri="{FF2B5EF4-FFF2-40B4-BE49-F238E27FC236}">
                  <a16:creationId xmlns:a16="http://schemas.microsoft.com/office/drawing/2014/main" id="{AEAFA4E0-0DCE-4618-AD82-B2F2555B8668}"/>
                </a:ext>
              </a:extLst>
            </p:cNvPr>
            <p:cNvSpPr/>
            <p:nvPr/>
          </p:nvSpPr>
          <p:spPr>
            <a:xfrm>
              <a:off x="3926317" y="2517124"/>
              <a:ext cx="846362" cy="46800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Reorganization </a:t>
              </a: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Prosection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office (1999)</a:t>
              </a:r>
              <a:endParaRPr kumimoji="0" lang="nl-NL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Rounded Rectangle 76">
              <a:extLst>
                <a:ext uri="{FF2B5EF4-FFF2-40B4-BE49-F238E27FC236}">
                  <a16:creationId xmlns:a16="http://schemas.microsoft.com/office/drawing/2014/main" id="{DDF1DF64-A960-4A0B-9A09-4F57AC83DB02}"/>
                </a:ext>
              </a:extLst>
            </p:cNvPr>
            <p:cNvSpPr/>
            <p:nvPr/>
          </p:nvSpPr>
          <p:spPr>
            <a:xfrm>
              <a:off x="2437168" y="1944879"/>
              <a:ext cx="821694" cy="468000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Integration of military law (1991)</a:t>
              </a:r>
              <a:endParaRPr kumimoji="0" lang="nl-NL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Rounded Rectangle 66">
              <a:extLst>
                <a:ext uri="{FF2B5EF4-FFF2-40B4-BE49-F238E27FC236}">
                  <a16:creationId xmlns:a16="http://schemas.microsoft.com/office/drawing/2014/main" id="{40835A35-0069-4EDA-9146-8828EF9909A1}"/>
                </a:ext>
              </a:extLst>
            </p:cNvPr>
            <p:cNvSpPr/>
            <p:nvPr/>
          </p:nvSpPr>
          <p:spPr>
            <a:xfrm>
              <a:off x="5652120" y="2533794"/>
              <a:ext cx="863376" cy="46800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Prosecution  office Settlement Act 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(2006)</a:t>
              </a:r>
              <a:endParaRPr kumimoji="0" lang="nl-NL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ounded Rectangle 66">
              <a:extLst>
                <a:ext uri="{FF2B5EF4-FFF2-40B4-BE49-F238E27FC236}">
                  <a16:creationId xmlns:a16="http://schemas.microsoft.com/office/drawing/2014/main" id="{B495F126-3F4B-453C-80C5-DABF22C47462}"/>
                </a:ext>
              </a:extLst>
            </p:cNvPr>
            <p:cNvSpPr/>
            <p:nvPr/>
          </p:nvSpPr>
          <p:spPr>
            <a:xfrm>
              <a:off x="870692" y="1960109"/>
              <a:ext cx="860720" cy="46800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Increasing</a:t>
              </a:r>
              <a:r>
                <a:rPr kumimoji="0" lang="nl-NL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lang="nl-NL" sz="600" b="1" kern="0" dirty="0">
                  <a:solidFill>
                    <a:prstClr val="black"/>
                  </a:solidFill>
                  <a:latin typeface="Calibri"/>
                </a:rPr>
                <a:t>d</a:t>
              </a:r>
              <a:r>
                <a:rPr kumimoji="0" lang="nl-NL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iscretionary</a:t>
              </a:r>
              <a:r>
                <a:rPr kumimoji="0" lang="nl-NL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power PPS 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(1983)</a:t>
              </a:r>
              <a:endParaRPr kumimoji="0" lang="nl-NL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Rounded Rectangle 66">
              <a:extLst>
                <a:ext uri="{FF2B5EF4-FFF2-40B4-BE49-F238E27FC236}">
                  <a16:creationId xmlns:a16="http://schemas.microsoft.com/office/drawing/2014/main" id="{40ABCC8F-447A-4A53-B525-5E69A58F7702}"/>
                </a:ext>
              </a:extLst>
            </p:cNvPr>
            <p:cNvSpPr/>
            <p:nvPr/>
          </p:nvSpPr>
          <p:spPr>
            <a:xfrm>
              <a:off x="5547474" y="3079054"/>
              <a:ext cx="640579" cy="468000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</a:ln>
            <a:effectLst/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Reform tax judiciary</a:t>
              </a:r>
              <a:b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</a:b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(2005)</a:t>
              </a:r>
              <a:endParaRPr kumimoji="0" lang="nl-NL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4771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D37B3A2-7ED7-4728-8A90-57FD2FBFD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C815A13-46E1-417C-B269-CADD70688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313" y="1120897"/>
            <a:ext cx="5735374" cy="4702566"/>
          </a:xfrm>
          <a:prstGeom prst="rect">
            <a:avLst/>
          </a:prstGeom>
        </p:spPr>
      </p:pic>
      <p:sp>
        <p:nvSpPr>
          <p:cNvPr id="4" name="Rechthoek 19">
            <a:extLst>
              <a:ext uri="{FF2B5EF4-FFF2-40B4-BE49-F238E27FC236}">
                <a16:creationId xmlns:a16="http://schemas.microsoft.com/office/drawing/2014/main" id="{DE003FDF-E7F0-4FA0-8229-6A08FAA0713D}"/>
              </a:ext>
            </a:extLst>
          </p:cNvPr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Results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: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decomposition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70963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179512" y="332656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Concluding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remarks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196752"/>
            <a:ext cx="10322313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/>
              <a:t>Productivity analysis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judiciary</a:t>
            </a:r>
            <a:r>
              <a:rPr lang="nl-NL" dirty="0"/>
              <a:t> 1980-2016;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err="1"/>
              <a:t>Based</a:t>
            </a:r>
            <a:r>
              <a:rPr lang="nl-NL" dirty="0"/>
              <a:t> on </a:t>
            </a:r>
            <a:r>
              <a:rPr lang="nl-NL" dirty="0" err="1"/>
              <a:t>cost</a:t>
            </a:r>
            <a:r>
              <a:rPr lang="nl-NL" dirty="0"/>
              <a:t> </a:t>
            </a:r>
            <a:r>
              <a:rPr lang="nl-NL" dirty="0" err="1"/>
              <a:t>function</a:t>
            </a:r>
            <a:r>
              <a:rPr lang="nl-NL" dirty="0"/>
              <a:t> analysis of time series data;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err="1"/>
              <a:t>Plausible</a:t>
            </a:r>
            <a:r>
              <a:rPr lang="nl-NL" dirty="0"/>
              <a:t> </a:t>
            </a:r>
            <a:r>
              <a:rPr lang="nl-NL" dirty="0" err="1"/>
              <a:t>outcomes</a:t>
            </a:r>
            <a:r>
              <a:rPr lang="nl-NL" dirty="0"/>
              <a:t>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err="1"/>
              <a:t>Serious</a:t>
            </a:r>
            <a:r>
              <a:rPr lang="nl-NL" dirty="0"/>
              <a:t> </a:t>
            </a:r>
            <a:r>
              <a:rPr lang="nl-NL" dirty="0" err="1"/>
              <a:t>decline</a:t>
            </a:r>
            <a:r>
              <a:rPr lang="nl-NL" dirty="0"/>
              <a:t> in </a:t>
            </a:r>
            <a:r>
              <a:rPr lang="nl-NL" dirty="0" err="1"/>
              <a:t>productivity</a:t>
            </a:r>
            <a:r>
              <a:rPr lang="nl-NL" dirty="0"/>
              <a:t>, in </a:t>
            </a:r>
            <a:r>
              <a:rPr lang="nl-NL" dirty="0" err="1"/>
              <a:t>particular</a:t>
            </a:r>
            <a:r>
              <a:rPr lang="nl-NL" dirty="0"/>
              <a:t> </a:t>
            </a:r>
            <a:r>
              <a:rPr lang="nl-NL" dirty="0" err="1"/>
              <a:t>before</a:t>
            </a:r>
            <a:r>
              <a:rPr lang="nl-NL" dirty="0"/>
              <a:t> 2000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err="1"/>
              <a:t>Funding</a:t>
            </a:r>
            <a:r>
              <a:rPr lang="nl-NL" dirty="0"/>
              <a:t> system </a:t>
            </a:r>
            <a:r>
              <a:rPr lang="nl-NL" dirty="0" err="1"/>
              <a:t>based</a:t>
            </a:r>
            <a:r>
              <a:rPr lang="nl-NL" dirty="0"/>
              <a:t> on performance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effective</a:t>
            </a:r>
            <a:endParaRPr lang="nl-NL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/>
              <a:t>Council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Judiciary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focus on business </a:t>
            </a:r>
            <a:r>
              <a:rPr lang="nl-NL" dirty="0" err="1"/>
              <a:t>conduct</a:t>
            </a:r>
            <a:r>
              <a:rPr lang="nl-NL" dirty="0"/>
              <a:t> (</a:t>
            </a:r>
            <a:r>
              <a:rPr lang="nl-NL" dirty="0" err="1"/>
              <a:t>limited</a:t>
            </a:r>
            <a:r>
              <a:rPr lang="nl-NL" dirty="0"/>
              <a:t>) </a:t>
            </a:r>
            <a:r>
              <a:rPr lang="nl-NL" dirty="0" err="1"/>
              <a:t>effective</a:t>
            </a:r>
            <a:endParaRPr lang="nl-NL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err="1"/>
              <a:t>Upscaling</a:t>
            </a:r>
            <a:r>
              <a:rPr lang="nl-NL" dirty="0"/>
              <a:t>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effective</a:t>
            </a:r>
            <a:r>
              <a:rPr lang="nl-NL" dirty="0"/>
              <a:t> </a:t>
            </a:r>
          </a:p>
          <a:p>
            <a:endParaRPr lang="nl-NL" dirty="0"/>
          </a:p>
          <a:p>
            <a:r>
              <a:rPr lang="nl-NL" dirty="0" err="1"/>
              <a:t>Work</a:t>
            </a:r>
            <a:r>
              <a:rPr lang="nl-NL" dirty="0"/>
              <a:t> in </a:t>
            </a:r>
            <a:r>
              <a:rPr lang="nl-NL" dirty="0" err="1"/>
              <a:t>progress</a:t>
            </a:r>
            <a:r>
              <a:rPr lang="nl-NL" dirty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/>
              <a:t>More </a:t>
            </a:r>
            <a:r>
              <a:rPr lang="nl-NL" dirty="0" err="1"/>
              <a:t>applications</a:t>
            </a:r>
            <a:r>
              <a:rPr lang="nl-NL" dirty="0"/>
              <a:t> (</a:t>
            </a:r>
            <a:r>
              <a:rPr lang="nl-NL" dirty="0" err="1"/>
              <a:t>education</a:t>
            </a:r>
            <a:r>
              <a:rPr lang="nl-NL" dirty="0"/>
              <a:t>, health care, </a:t>
            </a:r>
            <a:r>
              <a:rPr lang="nl-NL" dirty="0" err="1"/>
              <a:t>network</a:t>
            </a:r>
            <a:r>
              <a:rPr lang="nl-NL" dirty="0"/>
              <a:t> </a:t>
            </a:r>
            <a:r>
              <a:rPr lang="nl-NL" dirty="0" err="1"/>
              <a:t>industries</a:t>
            </a:r>
            <a:r>
              <a:rPr lang="nl-NL" dirty="0"/>
              <a:t>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773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Outline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16360" y="947252"/>
            <a:ext cx="7416824" cy="507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0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400" b="0" dirty="0">
                <a:solidFill>
                  <a:srgbClr val="000000"/>
                </a:solidFill>
                <a:latin typeface="Tahoma" charset="0"/>
              </a:rPr>
              <a:t>Background of the study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400" b="0" dirty="0">
                <a:solidFill>
                  <a:srgbClr val="000000"/>
                </a:solidFill>
                <a:latin typeface="Tahoma" charset="0"/>
              </a:rPr>
              <a:t>Policy reforms in the Netherlands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400" b="0" dirty="0">
                <a:solidFill>
                  <a:srgbClr val="000000"/>
                </a:solidFill>
                <a:latin typeface="Tahoma" charset="0"/>
              </a:rPr>
              <a:t>Methodology</a:t>
            </a:r>
          </a:p>
          <a:p>
            <a:pPr marL="1085850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000" b="0" dirty="0">
                <a:solidFill>
                  <a:srgbClr val="000000"/>
                </a:solidFill>
                <a:latin typeface="Tahoma" charset="0"/>
              </a:rPr>
              <a:t>Model specification</a:t>
            </a:r>
          </a:p>
          <a:p>
            <a:pPr marL="1085850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000" b="0" dirty="0">
                <a:solidFill>
                  <a:srgbClr val="000000"/>
                </a:solidFill>
                <a:latin typeface="Tahoma" charset="0"/>
              </a:rPr>
              <a:t>Estimation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400" b="0" dirty="0">
                <a:solidFill>
                  <a:srgbClr val="000000"/>
                </a:solidFill>
                <a:latin typeface="Tahoma" charset="0"/>
              </a:rPr>
              <a:t>Data: </a:t>
            </a:r>
            <a:r>
              <a:rPr lang="en-GB" sz="2400" b="0" dirty="0" err="1">
                <a:solidFill>
                  <a:srgbClr val="000000"/>
                </a:solidFill>
                <a:latin typeface="Tahoma" charset="0"/>
              </a:rPr>
              <a:t>TiPS</a:t>
            </a:r>
            <a:r>
              <a:rPr lang="en-GB" sz="2400" b="0" dirty="0">
                <a:solidFill>
                  <a:srgbClr val="000000"/>
                </a:solidFill>
                <a:latin typeface="Tahoma" charset="0"/>
              </a:rPr>
              <a:t> (Trends in Public Sector)</a:t>
            </a:r>
          </a:p>
          <a:p>
            <a:pPr marL="1085850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000" b="0" dirty="0">
                <a:solidFill>
                  <a:srgbClr val="000000"/>
                </a:solidFill>
                <a:latin typeface="Tahoma" charset="0"/>
              </a:rPr>
              <a:t>Production trends</a:t>
            </a:r>
          </a:p>
          <a:p>
            <a:pPr marL="1085850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000" b="0" dirty="0">
                <a:solidFill>
                  <a:srgbClr val="000000"/>
                </a:solidFill>
                <a:latin typeface="Tahoma" charset="0"/>
              </a:rPr>
              <a:t>Input trends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400" b="0" dirty="0">
                <a:solidFill>
                  <a:srgbClr val="000000"/>
                </a:solidFill>
                <a:latin typeface="Tahoma" charset="0"/>
              </a:rPr>
              <a:t>Results</a:t>
            </a:r>
          </a:p>
          <a:p>
            <a:pPr marL="1085850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0000"/>
                </a:solidFill>
                <a:latin typeface="Tahoma" charset="0"/>
              </a:rPr>
              <a:t>Productivity growth</a:t>
            </a:r>
          </a:p>
          <a:p>
            <a:pPr marL="1085850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0000"/>
                </a:solidFill>
                <a:latin typeface="Tahoma" charset="0"/>
              </a:rPr>
              <a:t>Decomposition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400" b="0" dirty="0">
                <a:solidFill>
                  <a:srgbClr val="000000"/>
                </a:solidFill>
                <a:latin typeface="Tahoma" charset="0"/>
              </a:rPr>
              <a:t>Conclusions</a:t>
            </a:r>
          </a:p>
          <a:p>
            <a:pPr marL="1085850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600" dirty="0">
              <a:solidFill>
                <a:srgbClr val="000000"/>
              </a:solidFill>
              <a:latin typeface="Tahoma" charset="0"/>
            </a:endParaRPr>
          </a:p>
          <a:p>
            <a:pPr lvl="1" indent="0">
              <a:spcBef>
                <a:spcPct val="0"/>
              </a:spcBef>
              <a:buNone/>
            </a:pPr>
            <a:endParaRPr lang="nl-NL" sz="16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0" dirty="0"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GB" sz="2000" i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79093EC-86A1-4D65-B68D-C4A516998D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chthoek 19">
            <a:extLst>
              <a:ext uri="{FF2B5EF4-FFF2-40B4-BE49-F238E27FC236}">
                <a16:creationId xmlns:a16="http://schemas.microsoft.com/office/drawing/2014/main" id="{35EEB024-F9C0-4F22-961E-0D4BE59F890B}"/>
              </a:ext>
            </a:extLst>
          </p:cNvPr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Background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and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research question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DE7D5FB-D19B-46B6-9851-8FC3F5B52167}"/>
              </a:ext>
            </a:extLst>
          </p:cNvPr>
          <p:cNvSpPr txBox="1"/>
          <p:nvPr/>
        </p:nvSpPr>
        <p:spPr>
          <a:xfrm>
            <a:off x="866800" y="4508562"/>
            <a:ext cx="741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1600" i="1" dirty="0"/>
              <a:t>What is the productivity growth between 1980 and 2016 in the judiciary system?</a:t>
            </a:r>
            <a:endParaRPr lang="nl-NL" sz="1600" i="1" dirty="0"/>
          </a:p>
          <a:p>
            <a:pPr marL="342900" lvl="0" indent="-342900">
              <a:buFont typeface="+mj-lt"/>
              <a:buAutoNum type="arabicPeriod"/>
            </a:pPr>
            <a:r>
              <a:rPr lang="en-GB" sz="1600" i="1" dirty="0"/>
              <a:t>Is there a relationship between major policy reforms and productivity growth in the system?</a:t>
            </a:r>
            <a:endParaRPr lang="nl-NL" sz="1600" i="1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D674C0C-7D1E-4E84-BCC1-8CFA134050AF}"/>
              </a:ext>
            </a:extLst>
          </p:cNvPr>
          <p:cNvSpPr txBox="1"/>
          <p:nvPr/>
        </p:nvSpPr>
        <p:spPr>
          <a:xfrm>
            <a:off x="971600" y="1518441"/>
            <a:ext cx="41610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Safety and justice under increasing pressure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Crime </a:t>
            </a:r>
            <a:r>
              <a:rPr lang="nl-NL" sz="1600" dirty="0" err="1"/>
              <a:t>rates</a:t>
            </a:r>
            <a:endParaRPr lang="nl-N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 err="1"/>
              <a:t>Civil</a:t>
            </a:r>
            <a:r>
              <a:rPr lang="nl-NL" sz="1600" dirty="0"/>
              <a:t> </a:t>
            </a:r>
            <a:r>
              <a:rPr lang="nl-NL" sz="1600" dirty="0" err="1"/>
              <a:t>and</a:t>
            </a:r>
            <a:r>
              <a:rPr lang="nl-NL" sz="1600" dirty="0"/>
              <a:t> </a:t>
            </a:r>
            <a:r>
              <a:rPr lang="nl-NL" sz="1600" dirty="0" err="1"/>
              <a:t>adminstrative</a:t>
            </a:r>
            <a:r>
              <a:rPr lang="nl-NL" sz="1600" dirty="0"/>
              <a:t> </a:t>
            </a:r>
            <a:r>
              <a:rPr lang="nl-NL" sz="1600" dirty="0" err="1"/>
              <a:t>complexity</a:t>
            </a:r>
            <a:endParaRPr lang="nl-NL" sz="16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FD2F5E2-5CB3-47E2-B984-FCC6B48E376A}"/>
              </a:ext>
            </a:extLst>
          </p:cNvPr>
          <p:cNvSpPr txBox="1"/>
          <p:nvPr/>
        </p:nvSpPr>
        <p:spPr>
          <a:xfrm>
            <a:off x="971600" y="2708920"/>
            <a:ext cx="35944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How </a:t>
            </a:r>
            <a:r>
              <a:rPr lang="nl-NL" sz="1600" dirty="0" err="1"/>
              <a:t>to</a:t>
            </a:r>
            <a:r>
              <a:rPr lang="nl-NL" sz="1600" dirty="0"/>
              <a:t> </a:t>
            </a:r>
            <a:r>
              <a:rPr lang="nl-NL" sz="1600" dirty="0" err="1"/>
              <a:t>contain</a:t>
            </a:r>
            <a:r>
              <a:rPr lang="nl-NL" sz="1600" dirty="0"/>
              <a:t> </a:t>
            </a:r>
            <a:r>
              <a:rPr lang="nl-NL" sz="1600" dirty="0" err="1"/>
              <a:t>costs</a:t>
            </a:r>
            <a:r>
              <a:rPr lang="nl-NL" sz="16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 err="1"/>
              <a:t>Consolidation</a:t>
            </a:r>
            <a:endParaRPr lang="nl-N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Performance </a:t>
            </a:r>
            <a:r>
              <a:rPr lang="nl-NL" sz="1600" dirty="0" err="1"/>
              <a:t>funding</a:t>
            </a:r>
            <a:endParaRPr lang="nl-N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Benchmarking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 err="1"/>
              <a:t>Autonomy</a:t>
            </a:r>
            <a:r>
              <a:rPr lang="nl-NL" sz="1600" dirty="0"/>
              <a:t>, Council of </a:t>
            </a:r>
            <a:r>
              <a:rPr lang="nl-NL" sz="1600" dirty="0" err="1"/>
              <a:t>the</a:t>
            </a:r>
            <a:r>
              <a:rPr lang="nl-NL" sz="1600" dirty="0"/>
              <a:t> </a:t>
            </a:r>
            <a:r>
              <a:rPr lang="nl-NL" sz="1600" dirty="0" err="1"/>
              <a:t>Judiciary</a:t>
            </a:r>
            <a:endParaRPr lang="nl-NL" sz="1600" dirty="0"/>
          </a:p>
        </p:txBody>
      </p:sp>
      <p:sp>
        <p:nvSpPr>
          <p:cNvPr id="7" name="Rectangle 6"/>
          <p:cNvSpPr/>
          <p:nvPr/>
        </p:nvSpPr>
        <p:spPr>
          <a:xfrm>
            <a:off x="1008226" y="4046897"/>
            <a:ext cx="31183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 err="1"/>
              <a:t>Note</a:t>
            </a:r>
            <a:r>
              <a:rPr lang="nl-NL" sz="1600" dirty="0"/>
              <a:t>: monopoly, trias politica</a:t>
            </a:r>
          </a:p>
        </p:txBody>
      </p:sp>
    </p:spTree>
    <p:extLst>
      <p:ext uri="{BB962C8B-B14F-4D97-AF65-F5344CB8AC3E}">
        <p14:creationId xmlns:p14="http://schemas.microsoft.com/office/powerpoint/2010/main" val="2793284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4">
            <a:extLst>
              <a:ext uri="{FF2B5EF4-FFF2-40B4-BE49-F238E27FC236}">
                <a16:creationId xmlns:a16="http://schemas.microsoft.com/office/drawing/2014/main" id="{2336921F-7116-4183-88FB-AF65316E40EC}"/>
              </a:ext>
            </a:extLst>
          </p:cNvPr>
          <p:cNvCxnSpPr>
            <a:cxnSpLocks/>
          </p:cNvCxnSpPr>
          <p:nvPr/>
        </p:nvCxnSpPr>
        <p:spPr>
          <a:xfrm flipH="1" flipV="1">
            <a:off x="6987629" y="2270620"/>
            <a:ext cx="2708" cy="1568616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2" name="Straight Connector 4">
            <a:extLst>
              <a:ext uri="{FF2B5EF4-FFF2-40B4-BE49-F238E27FC236}">
                <a16:creationId xmlns:a16="http://schemas.microsoft.com/office/drawing/2014/main" id="{EA473414-E3F0-4852-91CF-8B7CEA2DE876}"/>
              </a:ext>
            </a:extLst>
          </p:cNvPr>
          <p:cNvCxnSpPr>
            <a:cxnSpLocks/>
          </p:cNvCxnSpPr>
          <p:nvPr/>
        </p:nvCxnSpPr>
        <p:spPr>
          <a:xfrm flipH="1" flipV="1">
            <a:off x="4684749" y="2292432"/>
            <a:ext cx="2708" cy="1568616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3" name="Straight Connector 4">
            <a:extLst>
              <a:ext uri="{FF2B5EF4-FFF2-40B4-BE49-F238E27FC236}">
                <a16:creationId xmlns:a16="http://schemas.microsoft.com/office/drawing/2014/main" id="{91B37A68-3547-437B-A797-50E9A9072FA7}"/>
              </a:ext>
            </a:extLst>
          </p:cNvPr>
          <p:cNvCxnSpPr>
            <a:cxnSpLocks/>
          </p:cNvCxnSpPr>
          <p:nvPr/>
        </p:nvCxnSpPr>
        <p:spPr>
          <a:xfrm flipH="1" flipV="1">
            <a:off x="2477092" y="2276872"/>
            <a:ext cx="2708" cy="1568616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863D9BA5-D437-4074-8BC5-D089B909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Rechthoek 19">
            <a:extLst>
              <a:ext uri="{FF2B5EF4-FFF2-40B4-BE49-F238E27FC236}">
                <a16:creationId xmlns:a16="http://schemas.microsoft.com/office/drawing/2014/main" id="{EAD5184B-80BF-4DF1-9DE9-21B865DE6A3E}"/>
              </a:ext>
            </a:extLst>
          </p:cNvPr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Timeline of policy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reforms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cxnSp>
        <p:nvCxnSpPr>
          <p:cNvPr id="11" name="Straight Connector 4">
            <a:extLst>
              <a:ext uri="{FF2B5EF4-FFF2-40B4-BE49-F238E27FC236}">
                <a16:creationId xmlns:a16="http://schemas.microsoft.com/office/drawing/2014/main" id="{2EA61D80-DDED-4435-998A-27636B93BBF5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8037422" y="2276872"/>
            <a:ext cx="26976" cy="1562363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2" name="Straight Connector 41">
            <a:extLst>
              <a:ext uri="{FF2B5EF4-FFF2-40B4-BE49-F238E27FC236}">
                <a16:creationId xmlns:a16="http://schemas.microsoft.com/office/drawing/2014/main" id="{95AFC0A1-2262-446D-B9D2-BB1FE7DDE583}"/>
              </a:ext>
            </a:extLst>
          </p:cNvPr>
          <p:cNvCxnSpPr>
            <a:cxnSpLocks/>
          </p:cNvCxnSpPr>
          <p:nvPr/>
        </p:nvCxnSpPr>
        <p:spPr>
          <a:xfrm flipV="1">
            <a:off x="5865773" y="2269047"/>
            <a:ext cx="9355" cy="1570188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3" name="Straight Connector 40">
            <a:extLst>
              <a:ext uri="{FF2B5EF4-FFF2-40B4-BE49-F238E27FC236}">
                <a16:creationId xmlns:a16="http://schemas.microsoft.com/office/drawing/2014/main" id="{2D29E4F3-6B7D-494D-A221-6B6E9D8F5BAB}"/>
              </a:ext>
            </a:extLst>
          </p:cNvPr>
          <p:cNvCxnSpPr>
            <a:cxnSpLocks/>
          </p:cNvCxnSpPr>
          <p:nvPr/>
        </p:nvCxnSpPr>
        <p:spPr>
          <a:xfrm flipV="1">
            <a:off x="3719726" y="2900913"/>
            <a:ext cx="11844" cy="960135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4" name="Straight Connector 4">
            <a:extLst>
              <a:ext uri="{FF2B5EF4-FFF2-40B4-BE49-F238E27FC236}">
                <a16:creationId xmlns:a16="http://schemas.microsoft.com/office/drawing/2014/main" id="{1CF24A29-C392-46E6-8CD7-8BB8052E8D0F}"/>
              </a:ext>
            </a:extLst>
          </p:cNvPr>
          <p:cNvCxnSpPr>
            <a:cxnSpLocks/>
          </p:cNvCxnSpPr>
          <p:nvPr/>
        </p:nvCxnSpPr>
        <p:spPr>
          <a:xfrm flipV="1">
            <a:off x="1567803" y="2737031"/>
            <a:ext cx="22269" cy="1124017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AB2830C-EE21-4109-958B-7DF1973E01EE}"/>
              </a:ext>
            </a:extLst>
          </p:cNvPr>
          <p:cNvSpPr/>
          <p:nvPr/>
        </p:nvSpPr>
        <p:spPr>
          <a:xfrm>
            <a:off x="718454" y="1754872"/>
            <a:ext cx="7902887" cy="2017404"/>
          </a:xfrm>
          <a:prstGeom prst="rect">
            <a:avLst/>
          </a:prstGeom>
          <a:solidFill>
            <a:srgbClr val="C3DBE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42">
            <a:extLst>
              <a:ext uri="{FF2B5EF4-FFF2-40B4-BE49-F238E27FC236}">
                <a16:creationId xmlns:a16="http://schemas.microsoft.com/office/drawing/2014/main" id="{2E58600B-834A-4271-92B8-ABCE8AC1139F}"/>
              </a:ext>
            </a:extLst>
          </p:cNvPr>
          <p:cNvSpPr txBox="1"/>
          <p:nvPr/>
        </p:nvSpPr>
        <p:spPr>
          <a:xfrm>
            <a:off x="2275766" y="3809629"/>
            <a:ext cx="4692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prstClr val="black"/>
                </a:solidFill>
                <a:latin typeface="Calibri"/>
              </a:rPr>
              <a:t>1990</a:t>
            </a:r>
            <a:endParaRPr lang="nl-NL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TextBox 44">
            <a:extLst>
              <a:ext uri="{FF2B5EF4-FFF2-40B4-BE49-F238E27FC236}">
                <a16:creationId xmlns:a16="http://schemas.microsoft.com/office/drawing/2014/main" id="{F1173110-CDBA-4997-907F-E79C5B212A5C}"/>
              </a:ext>
            </a:extLst>
          </p:cNvPr>
          <p:cNvSpPr txBox="1"/>
          <p:nvPr/>
        </p:nvSpPr>
        <p:spPr>
          <a:xfrm>
            <a:off x="1344024" y="3809632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prstClr val="black"/>
                </a:solidFill>
                <a:latin typeface="Calibri"/>
              </a:rPr>
              <a:t>1985</a:t>
            </a:r>
            <a:endParaRPr lang="nl-NL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TextBox 45">
            <a:extLst>
              <a:ext uri="{FF2B5EF4-FFF2-40B4-BE49-F238E27FC236}">
                <a16:creationId xmlns:a16="http://schemas.microsoft.com/office/drawing/2014/main" id="{CA8E2A14-7634-4ED0-995A-CCB56DC567E6}"/>
              </a:ext>
            </a:extLst>
          </p:cNvPr>
          <p:cNvSpPr txBox="1"/>
          <p:nvPr/>
        </p:nvSpPr>
        <p:spPr>
          <a:xfrm>
            <a:off x="390276" y="3809630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prstClr val="black"/>
                </a:solidFill>
                <a:latin typeface="Calibri"/>
              </a:rPr>
              <a:t>1980</a:t>
            </a:r>
            <a:endParaRPr lang="nl-NL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TextBox 50">
            <a:extLst>
              <a:ext uri="{FF2B5EF4-FFF2-40B4-BE49-F238E27FC236}">
                <a16:creationId xmlns:a16="http://schemas.microsoft.com/office/drawing/2014/main" id="{AFF2F365-A5ED-4593-A832-70CD9C827C71}"/>
              </a:ext>
            </a:extLst>
          </p:cNvPr>
          <p:cNvSpPr txBox="1"/>
          <p:nvPr/>
        </p:nvSpPr>
        <p:spPr>
          <a:xfrm>
            <a:off x="4446119" y="3809628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prstClr val="black"/>
                </a:solidFill>
                <a:latin typeface="Calibri"/>
              </a:rPr>
              <a:t>2000</a:t>
            </a:r>
            <a:endParaRPr lang="nl-NL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TextBox 54">
            <a:extLst>
              <a:ext uri="{FF2B5EF4-FFF2-40B4-BE49-F238E27FC236}">
                <a16:creationId xmlns:a16="http://schemas.microsoft.com/office/drawing/2014/main" id="{1B94588A-A171-4C0E-BA07-4DAFA9A186FE}"/>
              </a:ext>
            </a:extLst>
          </p:cNvPr>
          <p:cNvSpPr txBox="1"/>
          <p:nvPr/>
        </p:nvSpPr>
        <p:spPr>
          <a:xfrm>
            <a:off x="6763850" y="3828365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prstClr val="black"/>
                </a:solidFill>
                <a:latin typeface="Calibri"/>
              </a:rPr>
              <a:t>2010</a:t>
            </a:r>
            <a:endParaRPr lang="nl-NL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TextBox 57">
            <a:extLst>
              <a:ext uri="{FF2B5EF4-FFF2-40B4-BE49-F238E27FC236}">
                <a16:creationId xmlns:a16="http://schemas.microsoft.com/office/drawing/2014/main" id="{C56828C6-9C2D-48A9-B943-4D2A1C12A2B6}"/>
              </a:ext>
            </a:extLst>
          </p:cNvPr>
          <p:cNvSpPr txBox="1"/>
          <p:nvPr/>
        </p:nvSpPr>
        <p:spPr>
          <a:xfrm>
            <a:off x="5644983" y="3799673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prstClr val="black"/>
                </a:solidFill>
                <a:latin typeface="Calibri"/>
              </a:rPr>
              <a:t>2005</a:t>
            </a:r>
            <a:endParaRPr lang="nl-NL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TextBox 58">
            <a:extLst>
              <a:ext uri="{FF2B5EF4-FFF2-40B4-BE49-F238E27FC236}">
                <a16:creationId xmlns:a16="http://schemas.microsoft.com/office/drawing/2014/main" id="{4C7F3604-647E-416E-BBE5-E49BDFDFD2D5}"/>
              </a:ext>
            </a:extLst>
          </p:cNvPr>
          <p:cNvSpPr txBox="1"/>
          <p:nvPr/>
        </p:nvSpPr>
        <p:spPr>
          <a:xfrm>
            <a:off x="3478759" y="3809628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prstClr val="black"/>
                </a:solidFill>
                <a:latin typeface="Calibri"/>
              </a:rPr>
              <a:t>1995</a:t>
            </a:r>
            <a:endParaRPr lang="nl-NL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TextBox 54">
            <a:extLst>
              <a:ext uri="{FF2B5EF4-FFF2-40B4-BE49-F238E27FC236}">
                <a16:creationId xmlns:a16="http://schemas.microsoft.com/office/drawing/2014/main" id="{0C5455FD-D54F-465D-B12D-F11134D28D10}"/>
              </a:ext>
            </a:extLst>
          </p:cNvPr>
          <p:cNvSpPr txBox="1"/>
          <p:nvPr/>
        </p:nvSpPr>
        <p:spPr>
          <a:xfrm>
            <a:off x="7813643" y="3839235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prstClr val="black"/>
                </a:solidFill>
                <a:latin typeface="Calibri"/>
              </a:rPr>
              <a:t>2015</a:t>
            </a:r>
            <a:endParaRPr lang="nl-NL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ounded Rectangle 66">
            <a:extLst>
              <a:ext uri="{FF2B5EF4-FFF2-40B4-BE49-F238E27FC236}">
                <a16:creationId xmlns:a16="http://schemas.microsoft.com/office/drawing/2014/main" id="{88B2D3CD-B6A2-472D-9A34-2F3DDA8C6D80}"/>
              </a:ext>
            </a:extLst>
          </p:cNvPr>
          <p:cNvSpPr/>
          <p:nvPr/>
        </p:nvSpPr>
        <p:spPr>
          <a:xfrm>
            <a:off x="4742396" y="3079054"/>
            <a:ext cx="676937" cy="4680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 on the Council for the Judiciary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(2002)</a:t>
            </a:r>
            <a:endParaRPr kumimoji="0" lang="nl-NL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ounded Rectangle 66">
            <a:extLst>
              <a:ext uri="{FF2B5EF4-FFF2-40B4-BE49-F238E27FC236}">
                <a16:creationId xmlns:a16="http://schemas.microsoft.com/office/drawing/2014/main" id="{12AC9F9A-EE3C-4FBC-BE57-3788C358180A}"/>
              </a:ext>
            </a:extLst>
          </p:cNvPr>
          <p:cNvSpPr/>
          <p:nvPr/>
        </p:nvSpPr>
        <p:spPr>
          <a:xfrm>
            <a:off x="4441290" y="1967170"/>
            <a:ext cx="845859" cy="467552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 on the organization and management of courts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(2001)</a:t>
            </a:r>
            <a:endParaRPr kumimoji="0" lang="nl-NL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ounded Rectangle 66">
            <a:extLst>
              <a:ext uri="{FF2B5EF4-FFF2-40B4-BE49-F238E27FC236}">
                <a16:creationId xmlns:a16="http://schemas.microsoft.com/office/drawing/2014/main" id="{33F71330-0FA3-4FF5-A13C-6129E415757F}"/>
              </a:ext>
            </a:extLst>
          </p:cNvPr>
          <p:cNvSpPr/>
          <p:nvPr/>
        </p:nvSpPr>
        <p:spPr>
          <a:xfrm>
            <a:off x="978922" y="2533794"/>
            <a:ext cx="860720" cy="4680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Abolition</a:t>
            </a:r>
            <a:r>
              <a:rPr kumimoji="0" lang="nl-NL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</a:t>
            </a:r>
            <a:r>
              <a:rPr kumimoji="0" lang="nl-NL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cost</a:t>
            </a:r>
            <a:r>
              <a:rPr kumimoji="0" lang="nl-NL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-free </a:t>
            </a:r>
            <a:r>
              <a:rPr kumimoji="0" lang="nl-NL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litigation</a:t>
            </a:r>
            <a:r>
              <a:rPr kumimoji="0" lang="nl-NL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(1984)</a:t>
            </a:r>
            <a:endParaRPr kumimoji="0" lang="nl-NL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Rounded Rectangle 66">
            <a:extLst>
              <a:ext uri="{FF2B5EF4-FFF2-40B4-BE49-F238E27FC236}">
                <a16:creationId xmlns:a16="http://schemas.microsoft.com/office/drawing/2014/main" id="{75662025-C1F1-4531-8A6D-30804543379F}"/>
              </a:ext>
            </a:extLst>
          </p:cNvPr>
          <p:cNvSpPr/>
          <p:nvPr/>
        </p:nvSpPr>
        <p:spPr>
          <a:xfrm>
            <a:off x="5530971" y="1960109"/>
            <a:ext cx="713513" cy="4680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Output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budgetting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(2005)</a:t>
            </a:r>
            <a:endParaRPr kumimoji="0" lang="nl-NL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ounded Rectangle 76">
            <a:extLst>
              <a:ext uri="{FF2B5EF4-FFF2-40B4-BE49-F238E27FC236}">
                <a16:creationId xmlns:a16="http://schemas.microsoft.com/office/drawing/2014/main" id="{27CC4751-C8D0-408C-884C-BF600A70D327}"/>
              </a:ext>
            </a:extLst>
          </p:cNvPr>
          <p:cNvSpPr/>
          <p:nvPr/>
        </p:nvSpPr>
        <p:spPr>
          <a:xfrm>
            <a:off x="2555776" y="2526958"/>
            <a:ext cx="821694" cy="468000"/>
          </a:xfrm>
          <a:prstGeom prst="round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General Administrative Law Act  (1992/1994)</a:t>
            </a:r>
            <a:endParaRPr kumimoji="0" lang="nl-NL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Rounded Rectangle 76">
            <a:extLst>
              <a:ext uri="{FF2B5EF4-FFF2-40B4-BE49-F238E27FC236}">
                <a16:creationId xmlns:a16="http://schemas.microsoft.com/office/drawing/2014/main" id="{9CC36DEE-5FA1-4BD1-AAE0-681A627AC3DF}"/>
              </a:ext>
            </a:extLst>
          </p:cNvPr>
          <p:cNvSpPr/>
          <p:nvPr/>
        </p:nvSpPr>
        <p:spPr>
          <a:xfrm>
            <a:off x="1896198" y="3082644"/>
            <a:ext cx="944565" cy="468000"/>
          </a:xfrm>
          <a:prstGeom prst="round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Law Administrative Enforcement of Traffic Regulations (1989/1992)</a:t>
            </a:r>
            <a:endParaRPr kumimoji="0" lang="nl-NL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Rounded Rectangle 66">
            <a:extLst>
              <a:ext uri="{FF2B5EF4-FFF2-40B4-BE49-F238E27FC236}">
                <a16:creationId xmlns:a16="http://schemas.microsoft.com/office/drawing/2014/main" id="{F387C641-A0F0-4119-A3CC-B578AE45CD37}"/>
              </a:ext>
            </a:extLst>
          </p:cNvPr>
          <p:cNvSpPr/>
          <p:nvPr/>
        </p:nvSpPr>
        <p:spPr>
          <a:xfrm>
            <a:off x="4802378" y="2521642"/>
            <a:ext cx="575365" cy="4680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 </a:t>
            </a:r>
            <a:r>
              <a:rPr kumimoji="0" lang="en-GB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budgetting</a:t>
            </a: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system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(2002)</a:t>
            </a:r>
            <a:endParaRPr kumimoji="0" lang="nl-NL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ounded Rectangle 66">
            <a:extLst>
              <a:ext uri="{FF2B5EF4-FFF2-40B4-BE49-F238E27FC236}">
                <a16:creationId xmlns:a16="http://schemas.microsoft.com/office/drawing/2014/main" id="{287F2EE4-1177-437B-A157-348640B6BCFE}"/>
              </a:ext>
            </a:extLst>
          </p:cNvPr>
          <p:cNvSpPr/>
          <p:nvPr/>
        </p:nvSpPr>
        <p:spPr>
          <a:xfrm>
            <a:off x="7351627" y="2535450"/>
            <a:ext cx="825884" cy="466344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 on the reform of the Judicial Map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(2013)</a:t>
            </a:r>
            <a:endParaRPr kumimoji="0" lang="nl-NL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Rounded Rectangle 66">
            <a:extLst>
              <a:ext uri="{FF2B5EF4-FFF2-40B4-BE49-F238E27FC236}">
                <a16:creationId xmlns:a16="http://schemas.microsoft.com/office/drawing/2014/main" id="{217E33B5-4659-4409-ACCC-DA202F2B16DB}"/>
              </a:ext>
            </a:extLst>
          </p:cNvPr>
          <p:cNvSpPr/>
          <p:nvPr/>
        </p:nvSpPr>
        <p:spPr>
          <a:xfrm>
            <a:off x="3926317" y="2517124"/>
            <a:ext cx="846362" cy="4680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Reorganization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Prosection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office (1999)</a:t>
            </a:r>
            <a:endParaRPr kumimoji="0" lang="nl-NL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ounded Rectangle 76">
            <a:extLst>
              <a:ext uri="{FF2B5EF4-FFF2-40B4-BE49-F238E27FC236}">
                <a16:creationId xmlns:a16="http://schemas.microsoft.com/office/drawing/2014/main" id="{2C8C5A51-8CE7-4D71-9D6A-A0E52D7042E3}"/>
              </a:ext>
            </a:extLst>
          </p:cNvPr>
          <p:cNvSpPr/>
          <p:nvPr/>
        </p:nvSpPr>
        <p:spPr>
          <a:xfrm>
            <a:off x="2437168" y="1944879"/>
            <a:ext cx="821694" cy="468000"/>
          </a:xfrm>
          <a:prstGeom prst="round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Integration of military law (1991)</a:t>
            </a:r>
            <a:endParaRPr kumimoji="0" lang="nl-NL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ounded Rectangle 66">
            <a:extLst>
              <a:ext uri="{FF2B5EF4-FFF2-40B4-BE49-F238E27FC236}">
                <a16:creationId xmlns:a16="http://schemas.microsoft.com/office/drawing/2014/main" id="{EBCB385D-3D95-4B70-A286-C7090C066CDE}"/>
              </a:ext>
            </a:extLst>
          </p:cNvPr>
          <p:cNvSpPr/>
          <p:nvPr/>
        </p:nvSpPr>
        <p:spPr>
          <a:xfrm>
            <a:off x="5652120" y="2533794"/>
            <a:ext cx="863376" cy="4680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Prosecution  office Settlement Act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(2006)</a:t>
            </a:r>
            <a:endParaRPr kumimoji="0" lang="nl-NL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ounded Rectangle 66">
            <a:extLst>
              <a:ext uri="{FF2B5EF4-FFF2-40B4-BE49-F238E27FC236}">
                <a16:creationId xmlns:a16="http://schemas.microsoft.com/office/drawing/2014/main" id="{72B1C4C5-D665-45A3-AFFB-FD58AA3BB91E}"/>
              </a:ext>
            </a:extLst>
          </p:cNvPr>
          <p:cNvSpPr/>
          <p:nvPr/>
        </p:nvSpPr>
        <p:spPr>
          <a:xfrm>
            <a:off x="870692" y="1960109"/>
            <a:ext cx="860720" cy="4680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Increasing</a:t>
            </a:r>
            <a:r>
              <a:rPr kumimoji="0" lang="nl-NL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nl-NL" sz="800" b="1" kern="0" dirty="0">
                <a:solidFill>
                  <a:prstClr val="black"/>
                </a:solidFill>
                <a:latin typeface="Calibri"/>
              </a:rPr>
              <a:t>d</a:t>
            </a:r>
            <a:r>
              <a:rPr kumimoji="0" lang="nl-NL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iscretionary</a:t>
            </a:r>
            <a:r>
              <a:rPr kumimoji="0" lang="nl-NL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power PPS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(1983)</a:t>
            </a:r>
            <a:endParaRPr kumimoji="0" lang="nl-NL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Rounded Rectangle 66">
            <a:extLst>
              <a:ext uri="{FF2B5EF4-FFF2-40B4-BE49-F238E27FC236}">
                <a16:creationId xmlns:a16="http://schemas.microsoft.com/office/drawing/2014/main" id="{70111482-D50F-44A2-967F-64BEC6EA9FBC}"/>
              </a:ext>
            </a:extLst>
          </p:cNvPr>
          <p:cNvSpPr/>
          <p:nvPr/>
        </p:nvSpPr>
        <p:spPr>
          <a:xfrm>
            <a:off x="5547474" y="3079054"/>
            <a:ext cx="640579" cy="4680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Reform tax judiciary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(2005)</a:t>
            </a:r>
            <a:endParaRPr kumimoji="0" lang="nl-NL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7399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31C316A9-89B9-43A8-984D-3C0AEAF5E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echthoek 19">
            <a:extLst>
              <a:ext uri="{FF2B5EF4-FFF2-40B4-BE49-F238E27FC236}">
                <a16:creationId xmlns:a16="http://schemas.microsoft.com/office/drawing/2014/main" id="{0B5C7ACA-67DA-47C6-8ACD-A2028A06017F}"/>
              </a:ext>
            </a:extLst>
          </p:cNvPr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Methodology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2D111B8-165A-42FB-A7CC-DE3EDB395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1" y="1196752"/>
            <a:ext cx="5616624" cy="31275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7FE32B3F-D601-4301-B0D4-333A371FD56B}"/>
                  </a:ext>
                </a:extLst>
              </p:cNvPr>
              <p:cNvSpPr txBox="1"/>
              <p:nvPr/>
            </p:nvSpPr>
            <p:spPr>
              <a:xfrm>
                <a:off x="3902508" y="440678"/>
                <a:ext cx="5112297" cy="1330236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000" i="1" dirty="0" err="1"/>
                  <a:t>y</a:t>
                </a:r>
                <a:r>
                  <a:rPr lang="en-US" sz="1000" i="1" baseline="-25000" dirty="0" err="1"/>
                  <a:t>m</a:t>
                </a:r>
                <a:r>
                  <a:rPr lang="en-US" sz="1000" dirty="0"/>
                  <a:t>	=	production service </a:t>
                </a:r>
                <a:r>
                  <a:rPr lang="en-US" sz="1000" i="1" dirty="0"/>
                  <a:t>m </a:t>
                </a:r>
                <a:r>
                  <a:rPr lang="en-US" sz="1000" dirty="0"/>
                  <a:t>(</a:t>
                </a:r>
                <a:r>
                  <a:rPr lang="en-US" sz="1000" i="1" dirty="0"/>
                  <a:t>m </a:t>
                </a:r>
                <a:r>
                  <a:rPr lang="en-US" sz="1000" dirty="0"/>
                  <a:t>= 1, … </a:t>
                </a:r>
                <a:r>
                  <a:rPr lang="en-US" sz="1000" i="1" dirty="0"/>
                  <a:t>M</a:t>
                </a:r>
                <a:r>
                  <a:rPr lang="en-US" sz="1000" dirty="0"/>
                  <a:t>);</a:t>
                </a:r>
                <a:endParaRPr lang="nl-NL" sz="1000" dirty="0"/>
              </a:p>
              <a:p>
                <a:r>
                  <a:rPr lang="en-US" sz="1000" i="1" dirty="0"/>
                  <a:t>∆ln(</a:t>
                </a:r>
                <a:r>
                  <a:rPr lang="en-US" sz="1000" i="1" dirty="0" err="1"/>
                  <a:t>y</a:t>
                </a:r>
                <a:r>
                  <a:rPr lang="en-US" sz="1000" i="1" baseline="-25000" dirty="0" err="1"/>
                  <a:t>m</a:t>
                </a:r>
                <a:r>
                  <a:rPr lang="en-US" sz="1000" dirty="0"/>
                  <a:t>)            =	relative change in production service </a:t>
                </a:r>
                <a:r>
                  <a:rPr lang="en-US" sz="1000" i="1" dirty="0"/>
                  <a:t>m </a:t>
                </a:r>
                <a:r>
                  <a:rPr lang="en-US" sz="1000" dirty="0"/>
                  <a:t>(</a:t>
                </a:r>
                <a:r>
                  <a:rPr lang="en-US" sz="1000" i="1" dirty="0"/>
                  <a:t>m </a:t>
                </a:r>
                <a:r>
                  <a:rPr lang="en-US" sz="1000" dirty="0"/>
                  <a:t>= 1, … </a:t>
                </a:r>
                <a:r>
                  <a:rPr lang="en-US" sz="1000" i="1" dirty="0"/>
                  <a:t>M</a:t>
                </a:r>
                <a:r>
                  <a:rPr lang="en-US" sz="1000" dirty="0"/>
                  <a:t>);</a:t>
                </a:r>
                <a:endParaRPr lang="nl-NL" sz="1000" dirty="0"/>
              </a:p>
              <a:p>
                <a:r>
                  <a:rPr lang="en-US" sz="1000" i="1" dirty="0" err="1"/>
                  <a:t>w</a:t>
                </a:r>
                <a:r>
                  <a:rPr lang="en-US" sz="1000" i="1" baseline="-25000" dirty="0" err="1"/>
                  <a:t>n</a:t>
                </a:r>
                <a:r>
                  <a:rPr lang="en-US" sz="1000" baseline="-25000" dirty="0"/>
                  <a:t>	</a:t>
                </a:r>
                <a:r>
                  <a:rPr lang="en-US" sz="1000" dirty="0"/>
                  <a:t>=	resource price </a:t>
                </a:r>
                <a:r>
                  <a:rPr lang="en-US" sz="1000" i="1" dirty="0"/>
                  <a:t>n</a:t>
                </a:r>
                <a:r>
                  <a:rPr lang="en-US" sz="1000" dirty="0"/>
                  <a:t> (</a:t>
                </a:r>
                <a:r>
                  <a:rPr lang="en-US" sz="1000" i="1" dirty="0"/>
                  <a:t>n </a:t>
                </a:r>
                <a:r>
                  <a:rPr lang="en-US" sz="1000" dirty="0"/>
                  <a:t>= 1, … N);</a:t>
                </a:r>
                <a:endParaRPr lang="nl-NL" sz="1000" dirty="0"/>
              </a:p>
              <a:p>
                <a:r>
                  <a:rPr lang="en-US" sz="1000" i="1" dirty="0"/>
                  <a:t>t	</a:t>
                </a:r>
                <a:r>
                  <a:rPr lang="en-US" sz="1000" dirty="0"/>
                  <a:t>=	time;</a:t>
                </a:r>
                <a:endParaRPr lang="nl-NL" sz="1000" dirty="0"/>
              </a:p>
              <a:p>
                <a:r>
                  <a:rPr lang="en-US" sz="1000" i="1" dirty="0" err="1"/>
                  <a:t>T</a:t>
                </a:r>
                <a:r>
                  <a:rPr lang="en-US" sz="1000" i="1" baseline="-25000" dirty="0" err="1"/>
                  <a:t>p</a:t>
                </a:r>
                <a:r>
                  <a:rPr lang="en-US" sz="1000" dirty="0"/>
                  <a:t>	= 	last year of period p; </a:t>
                </a:r>
                <a:endParaRPr lang="nl-NL" sz="1000" dirty="0"/>
              </a:p>
              <a:p>
                <a:r>
                  <a:rPr lang="en-US" sz="1000" i="1" dirty="0"/>
                  <a:t>T</a:t>
                </a:r>
                <a:r>
                  <a:rPr lang="en-US" sz="1000" i="1" baseline="-25000" dirty="0"/>
                  <a:t>0</a:t>
                </a:r>
                <a:r>
                  <a:rPr lang="en-US" sz="1000" dirty="0"/>
                  <a:t>	= 	first year of analysis</a:t>
                </a:r>
                <a:endParaRPr lang="nl-NL" sz="1000" dirty="0"/>
              </a:p>
              <a:p>
                <a:r>
                  <a:rPr lang="en-US" sz="1000" i="1" dirty="0"/>
                  <a:t>u	</a:t>
                </a:r>
                <a:r>
                  <a:rPr lang="en-US" sz="1000" dirty="0"/>
                  <a:t>=	error term.</a:t>
                </a:r>
                <a:endParaRPr lang="nl-NL" sz="1000" dirty="0"/>
              </a:p>
              <a:p>
                <a:r>
                  <a:rPr lang="en-US" sz="1000" i="1" dirty="0" err="1"/>
                  <a:t>b</a:t>
                </a:r>
                <a:r>
                  <a:rPr lang="en-US" sz="1000" i="1" baseline="-25000" dirty="0" err="1"/>
                  <a:t>m</a:t>
                </a:r>
                <a:r>
                  <a:rPr lang="en-US" sz="1000" i="1" dirty="0"/>
                  <a:t>, </a:t>
                </a:r>
                <a:r>
                  <a:rPr lang="en-US" sz="1000" i="1" dirty="0" err="1"/>
                  <a:t>c</a:t>
                </a:r>
                <a:r>
                  <a:rPr lang="en-US" sz="1000" i="1" baseline="-25000" dirty="0" err="1"/>
                  <a:t>n</a:t>
                </a:r>
                <a:r>
                  <a:rPr lang="en-US" sz="1000" i="1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1000" i="1">
                            <a:latin typeface="Cambria Math"/>
                          </a:rPr>
                          <m:t>0,</m:t>
                        </m:r>
                      </m:sub>
                    </m:sSub>
                  </m:oMath>
                </a14:m>
                <a:r>
                  <a:rPr lang="en-US" sz="1000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1000" i="1">
                            <a:latin typeface="Cambria Math"/>
                          </a:rPr>
                          <m:t>𝑒𝑜𝑠</m:t>
                        </m:r>
                      </m:sub>
                    </m:sSub>
                    <m:r>
                      <a:rPr lang="en-US" sz="1000" i="1">
                        <a:latin typeface="Cambria Math"/>
                      </a:rPr>
                      <m:t>, </m:t>
                    </m:r>
                  </m:oMath>
                </a14:m>
                <a:r>
                  <a:rPr lang="en-US" sz="1000" i="1" dirty="0" err="1"/>
                  <a:t>j</a:t>
                </a:r>
                <a:r>
                  <a:rPr lang="en-US" sz="1000" i="1" baseline="-25000" dirty="0" err="1"/>
                  <a:t>n</a:t>
                </a:r>
                <a:r>
                  <a:rPr lang="en-US" sz="1000" i="1" dirty="0"/>
                  <a:t>,</a:t>
                </a:r>
                <a:r>
                  <a:rPr lang="en-US" sz="1000" i="1" baseline="-25000" dirty="0"/>
                  <a:t> </a:t>
                </a:r>
                <a:r>
                  <a:rPr lang="en-US" sz="1000" i="1" dirty="0"/>
                  <a:t>a</a:t>
                </a:r>
                <a:r>
                  <a:rPr lang="en-US" sz="1000" i="1" baseline="-25000" dirty="0"/>
                  <a:t>1, </a:t>
                </a:r>
                <a:r>
                  <a:rPr lang="en-US" sz="1000" i="1" dirty="0" err="1"/>
                  <a:t>aa</a:t>
                </a:r>
                <a:r>
                  <a:rPr lang="en-US" sz="1000" i="1" baseline="-25000" dirty="0" err="1"/>
                  <a:t>p</a:t>
                </a:r>
                <a:r>
                  <a:rPr lang="en-US" sz="1000" dirty="0"/>
                  <a:t> and parameters to be estimated.</a:t>
                </a:r>
                <a:endParaRPr lang="nl-NL" sz="1000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7FE32B3F-D601-4301-B0D4-333A371FD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508" y="440678"/>
                <a:ext cx="5112297" cy="13302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625CA9B0-DEF0-4588-9C3A-F2D763C206E1}"/>
                  </a:ext>
                </a:extLst>
              </p:cNvPr>
              <p:cNvSpPr/>
              <p:nvPr/>
            </p:nvSpPr>
            <p:spPr>
              <a:xfrm>
                <a:off x="963182" y="4295053"/>
                <a:ext cx="4572000" cy="79637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GB" sz="1200" i="1" dirty="0">
                    <a:solidFill>
                      <a:srgbClr val="1F497D"/>
                    </a:solidFill>
                    <a:latin typeface="Corbel" panose="020B0503020204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Equation 2 Cost share equations</a:t>
                </a:r>
                <a:endParaRPr lang="nl-NL" sz="1200" i="1" dirty="0">
                  <a:solidFill>
                    <a:srgbClr val="1F497D"/>
                  </a:solidFill>
                  <a:effectLst/>
                  <a:latin typeface="Corbel" panose="020B0503020204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1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nl-NL" sz="1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nl-NL" sz="1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nl-NL" sz="12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  <m:r>
                            <a:rPr lang="nl-NL" sz="1200" b="0" i="1" smtClean="0"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nl-NL" sz="1200" b="0" i="1" smtClean="0"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nl-NL" sz="1200" b="0" i="1" smtClean="0"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nl-NL" sz="1200" b="0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200" b="0" i="1" smtClean="0"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nl-NL" sz="1200" b="0" i="1" smtClean="0"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nl-NL" sz="1200" b="0" i="1" smtClean="0"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nl-NL" sz="1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=1…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𝑁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25CA9B0-DEF0-4588-9C3A-F2D763C206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182" y="4295053"/>
                <a:ext cx="4572000" cy="79637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4C74F36C-A337-4410-BA61-7EA66D5F00F4}"/>
              </a:ext>
            </a:extLst>
          </p:cNvPr>
          <p:cNvSpPr txBox="1"/>
          <p:nvPr/>
        </p:nvSpPr>
        <p:spPr>
          <a:xfrm>
            <a:off x="5535182" y="4653136"/>
            <a:ext cx="2608406" cy="2462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i="1" dirty="0"/>
              <a:t>S</a:t>
            </a:r>
            <a:r>
              <a:rPr lang="en-US" sz="1000" i="1" baseline="-25000" dirty="0"/>
              <a:t>n</a:t>
            </a:r>
            <a:r>
              <a:rPr lang="en-US" sz="1000" dirty="0"/>
              <a:t>	= cost share of resource </a:t>
            </a:r>
            <a:r>
              <a:rPr lang="en-US" sz="1000" i="1" dirty="0"/>
              <a:t>n</a:t>
            </a:r>
            <a:endParaRPr lang="nl-NL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hoek 9">
                <a:extLst>
                  <a:ext uri="{FF2B5EF4-FFF2-40B4-BE49-F238E27FC236}">
                    <a16:creationId xmlns:a16="http://schemas.microsoft.com/office/drawing/2014/main" id="{4593C9F8-179A-480D-989C-C8868E3C909D}"/>
                  </a:ext>
                </a:extLst>
              </p:cNvPr>
              <p:cNvSpPr/>
              <p:nvPr/>
            </p:nvSpPr>
            <p:spPr>
              <a:xfrm>
                <a:off x="5940153" y="2644094"/>
                <a:ext cx="2203436" cy="611706"/>
              </a:xfrm>
              <a:prstGeom prst="rect">
                <a:avLst/>
              </a:prstGeom>
              <a:ln w="952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nl-NL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nl-NL" sz="12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nl-NL" sz="12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nl-NL" sz="12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nl-NL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2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nl-NL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  <m:r>
                        <a:rPr lang="nl-NL" sz="1200" i="0">
                          <a:latin typeface="Cambria Math" panose="02040503050406030204" pitchFamily="18" charset="0"/>
                        </a:rPr>
                        <m:t>=1 ; 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nl-NL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nl-NL" sz="12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nl-NL" sz="12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nl-NL" sz="12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nl-NL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2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nl-NL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  <m:r>
                        <a:rPr lang="nl-NL" sz="1200" i="0">
                          <a:latin typeface="Cambria Math" panose="02040503050406030204" pitchFamily="18" charset="0"/>
                        </a:rPr>
                        <m:t>=0 </m:t>
                      </m:r>
                      <m:d>
                        <m:dPr>
                          <m:ctrlPr>
                            <a:rPr lang="nl-NL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200" i="0">
                              <a:latin typeface="Cambria Math" panose="02040503050406030204" pitchFamily="18" charset="0"/>
                            </a:rPr>
                            <m:t>∀</m:t>
                          </m:r>
                          <m:r>
                            <a:rPr lang="nl-NL" sz="1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10" name="Rechthoek 9">
                <a:extLst>
                  <a:ext uri="{FF2B5EF4-FFF2-40B4-BE49-F238E27FC236}">
                    <a16:creationId xmlns:a16="http://schemas.microsoft.com/office/drawing/2014/main" id="{4593C9F8-179A-480D-989C-C8868E3C90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3" y="2644094"/>
                <a:ext cx="2203436" cy="6117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hoek 10">
                <a:extLst>
                  <a:ext uri="{FF2B5EF4-FFF2-40B4-BE49-F238E27FC236}">
                    <a16:creationId xmlns:a16="http://schemas.microsoft.com/office/drawing/2014/main" id="{AA1099B6-D92F-4089-91E4-FAF39F0141E1}"/>
                  </a:ext>
                </a:extLst>
              </p:cNvPr>
              <p:cNvSpPr/>
              <p:nvPr/>
            </p:nvSpPr>
            <p:spPr>
              <a:xfrm>
                <a:off x="5934660" y="1901651"/>
                <a:ext cx="1025794" cy="611706"/>
              </a:xfrm>
              <a:prstGeom prst="rect">
                <a:avLst/>
              </a:prstGeom>
              <a:ln w="9525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nl-NL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nl-NL" sz="12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12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nl-NL" sz="1200" i="1"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  <m:e>
                          <m:sSub>
                            <m:sSubPr>
                              <m:ctrlPr>
                                <a:rPr lang="nl-NL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2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nl-NL" sz="12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nary>
                      <m:r>
                        <a:rPr lang="nl-NL" sz="1200" i="0">
                          <a:latin typeface="Cambria Math" panose="02040503050406030204" pitchFamily="18" charset="0"/>
                        </a:rPr>
                        <m:t>=1 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11" name="Rechthoek 10">
                <a:extLst>
                  <a:ext uri="{FF2B5EF4-FFF2-40B4-BE49-F238E27FC236}">
                    <a16:creationId xmlns:a16="http://schemas.microsoft.com/office/drawing/2014/main" id="{AA1099B6-D92F-4089-91E4-FAF39F0141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4660" y="1901651"/>
                <a:ext cx="1025794" cy="6117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>
            <a:extLst>
              <a:ext uri="{FF2B5EF4-FFF2-40B4-BE49-F238E27FC236}">
                <a16:creationId xmlns:a16="http://schemas.microsoft.com/office/drawing/2014/main" id="{10C5CFEE-1AE9-4DA0-AFE5-68CC2A2FF595}"/>
              </a:ext>
            </a:extLst>
          </p:cNvPr>
          <p:cNvSpPr txBox="1"/>
          <p:nvPr/>
        </p:nvSpPr>
        <p:spPr>
          <a:xfrm>
            <a:off x="5934660" y="3476008"/>
            <a:ext cx="1172822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sz="1200" dirty="0" err="1"/>
              <a:t>Verdoorn’s</a:t>
            </a:r>
            <a:r>
              <a:rPr lang="nl-NL" sz="1200" dirty="0"/>
              <a:t> </a:t>
            </a:r>
            <a:r>
              <a:rPr lang="nl-NL" sz="1200" dirty="0" err="1"/>
              <a:t>law</a:t>
            </a:r>
            <a:endParaRPr lang="nl-NL" sz="1200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2214957-1ECA-41F1-93BE-DBDF9686C3C7}"/>
              </a:ext>
            </a:extLst>
          </p:cNvPr>
          <p:cNvSpPr txBox="1"/>
          <p:nvPr/>
        </p:nvSpPr>
        <p:spPr>
          <a:xfrm>
            <a:off x="5934660" y="3982621"/>
            <a:ext cx="1476686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sz="1200" dirty="0" err="1"/>
              <a:t>Economies</a:t>
            </a:r>
            <a:r>
              <a:rPr lang="nl-NL" sz="1200" dirty="0"/>
              <a:t> of </a:t>
            </a:r>
            <a:r>
              <a:rPr lang="nl-NL" sz="1200" dirty="0" err="1"/>
              <a:t>scale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115236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F6CC8643-7D40-44A2-8073-3717391CC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Rechthoek 19">
            <a:extLst>
              <a:ext uri="{FF2B5EF4-FFF2-40B4-BE49-F238E27FC236}">
                <a16:creationId xmlns:a16="http://schemas.microsoft.com/office/drawing/2014/main" id="{1A99F441-ECE8-48E3-B5F8-31E56D0B3360}"/>
              </a:ext>
            </a:extLst>
          </p:cNvPr>
          <p:cNvSpPr/>
          <p:nvPr/>
        </p:nvSpPr>
        <p:spPr>
          <a:xfrm>
            <a:off x="323528" y="332656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Methodology</a:t>
            </a:r>
            <a:r>
              <a:rPr lang="nl-NL" sz="28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: </a:t>
            </a:r>
            <a:r>
              <a:rPr lang="nl-NL" sz="28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productivity</a:t>
            </a:r>
            <a:r>
              <a:rPr lang="nl-NL" sz="28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nl-NL" sz="28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decomposition</a:t>
            </a:r>
            <a:endParaRPr lang="nl-NL" sz="28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hoek 3">
                <a:extLst>
                  <a:ext uri="{FF2B5EF4-FFF2-40B4-BE49-F238E27FC236}">
                    <a16:creationId xmlns:a16="http://schemas.microsoft.com/office/drawing/2014/main" id="{697BE5A4-F8F8-4CC1-A49A-1668CD1B32CF}"/>
                  </a:ext>
                </a:extLst>
              </p:cNvPr>
              <p:cNvSpPr/>
              <p:nvPr/>
            </p:nvSpPr>
            <p:spPr>
              <a:xfrm>
                <a:off x="395536" y="1251759"/>
                <a:ext cx="4572000" cy="10268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GB" sz="1200" i="1" dirty="0">
                    <a:solidFill>
                      <a:srgbClr val="1F497D"/>
                    </a:solidFill>
                    <a:latin typeface="Corbel" panose="020B0503020204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Equation 3</a:t>
                </a:r>
                <a:r>
                  <a:rPr lang="nl-NL" sz="1200" i="1" dirty="0">
                    <a:solidFill>
                      <a:srgbClr val="1F497D"/>
                    </a:solidFill>
                    <a:latin typeface="Corbel" panose="020B0503020204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200" i="1" dirty="0">
                    <a:solidFill>
                      <a:srgbClr val="1F497D"/>
                    </a:solidFill>
                    <a:latin typeface="Corbel" panose="020B0503020204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Total Factor Productivity measure (TFP)</a:t>
                </a:r>
                <a:endParaRPr lang="nl-NL" sz="1200" i="1" dirty="0">
                  <a:solidFill>
                    <a:srgbClr val="1F497D"/>
                  </a:solidFill>
                  <a:effectLst/>
                  <a:latin typeface="Corbel" panose="020B0503020204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𝑇𝐹𝑃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nl-NL" sz="1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𝑌</m:t>
                              </m:r>
                            </m:e>
                          </m:d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nl-NL" sz="1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𝑋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nl-NL" sz="1200" dirty="0">
                  <a:latin typeface="Corbel" panose="020B0503020204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hoek 3">
                <a:extLst>
                  <a:ext uri="{FF2B5EF4-FFF2-40B4-BE49-F238E27FC236}">
                    <a16:creationId xmlns:a16="http://schemas.microsoft.com/office/drawing/2014/main" id="{697BE5A4-F8F8-4CC1-A49A-1668CD1B32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251759"/>
                <a:ext cx="4572000" cy="1026820"/>
              </a:xfrm>
              <a:prstGeom prst="rect">
                <a:avLst/>
              </a:prstGeom>
              <a:blipFill>
                <a:blip r:embed="rId2"/>
                <a:stretch>
                  <a:fillRect l="-1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hoek 4">
                <a:extLst>
                  <a:ext uri="{FF2B5EF4-FFF2-40B4-BE49-F238E27FC236}">
                    <a16:creationId xmlns:a16="http://schemas.microsoft.com/office/drawing/2014/main" id="{89ACEFD2-5D88-4B7B-8A27-B7ADA062463A}"/>
                  </a:ext>
                </a:extLst>
              </p:cNvPr>
              <p:cNvSpPr/>
              <p:nvPr/>
            </p:nvSpPr>
            <p:spPr>
              <a:xfrm>
                <a:off x="395536" y="2281614"/>
                <a:ext cx="4572000" cy="10938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GB" sz="1200" i="1" dirty="0">
                    <a:solidFill>
                      <a:srgbClr val="1F497D"/>
                    </a:solidFill>
                    <a:latin typeface="Corbel" panose="020B0503020204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Equation 4</a:t>
                </a:r>
                <a:r>
                  <a:rPr lang="nl-NL" sz="1200" i="1" dirty="0">
                    <a:solidFill>
                      <a:srgbClr val="1F497D"/>
                    </a:solidFill>
                    <a:latin typeface="Corbel" panose="020B0503020204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200" i="1" dirty="0">
                    <a:solidFill>
                      <a:srgbClr val="1F497D"/>
                    </a:solidFill>
                    <a:latin typeface="Corbel" panose="020B0503020204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Total Factor Productivity measure, linked with costs</a:t>
                </a:r>
                <a:endParaRPr lang="nl-NL" sz="1200" i="1" dirty="0">
                  <a:solidFill>
                    <a:srgbClr val="1F497D"/>
                  </a:solidFill>
                  <a:effectLst/>
                  <a:latin typeface="Corbel" panose="020B0503020204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𝑇𝐹𝑃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1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∏"/>
                              <m:limLoc m:val="subSup"/>
                              <m:supHide m:val="on"/>
                              <m:ctrlPr>
                                <a:rPr lang="nl-NL" sz="1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  <m:sup/>
                            <m:e>
                              <m:sSubSup>
                                <m:sSubSupPr>
                                  <m:ctrlPr>
                                    <a:rPr lang="nl-NL" sz="12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nl-NL" sz="12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p>
                              </m:sSubSup>
                            </m:e>
                          </m:nary>
                        </m:num>
                        <m:den>
                          <m:f>
                            <m:fPr>
                              <m:type m:val="lin"/>
                              <m:ctrlPr>
                                <a:rPr lang="nl-NL" sz="1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num>
                            <m:den>
                              <m:nary>
                                <m:naryPr>
                                  <m:chr m:val="∏"/>
                                  <m:limLoc m:val="subSup"/>
                                  <m:supHide m:val="on"/>
                                  <m:ctrlPr>
                                    <a:rPr lang="nl-NL" sz="12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b>
                                <m:sup/>
                                <m:e>
                                  <m:sSubSup>
                                    <m:sSubSupPr>
                                      <m:ctrlPr>
                                        <a:rPr lang="nl-NL" sz="12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nl-NL" sz="12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sup>
                                  </m:sSubSup>
                                </m:e>
                              </m:nary>
                            </m:den>
                          </m:f>
                        </m:den>
                      </m:f>
                    </m:oMath>
                  </m:oMathPara>
                </a14:m>
                <a:endParaRPr lang="nl-NL" sz="1200" dirty="0">
                  <a:latin typeface="Corbel" panose="020B0503020204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hoek 4">
                <a:extLst>
                  <a:ext uri="{FF2B5EF4-FFF2-40B4-BE49-F238E27FC236}">
                    <a16:creationId xmlns:a16="http://schemas.microsoft.com/office/drawing/2014/main" id="{89ACEFD2-5D88-4B7B-8A27-B7ADA06246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281614"/>
                <a:ext cx="4572000" cy="1093826"/>
              </a:xfrm>
              <a:prstGeom prst="rect">
                <a:avLst/>
              </a:prstGeom>
              <a:blipFill>
                <a:blip r:embed="rId3"/>
                <a:stretch>
                  <a:fillRect l="-1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hoek 5">
                <a:extLst>
                  <a:ext uri="{FF2B5EF4-FFF2-40B4-BE49-F238E27FC236}">
                    <a16:creationId xmlns:a16="http://schemas.microsoft.com/office/drawing/2014/main" id="{E7A46753-E8F0-45A1-8744-C6E06243009D}"/>
                  </a:ext>
                </a:extLst>
              </p:cNvPr>
              <p:cNvSpPr/>
              <p:nvPr/>
            </p:nvSpPr>
            <p:spPr>
              <a:xfrm>
                <a:off x="0" y="3284984"/>
                <a:ext cx="9433048" cy="10856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GB" sz="1200" i="1" dirty="0">
                    <a:solidFill>
                      <a:srgbClr val="1F497D"/>
                    </a:solidFill>
                    <a:latin typeface="Corbel" panose="020B0503020204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Equation 5 Decomposing Total Factor Productivity (TFP)</a:t>
                </a:r>
                <a:endParaRPr lang="nl-NL" sz="1200" i="1" dirty="0">
                  <a:solidFill>
                    <a:srgbClr val="1F497D"/>
                  </a:solidFill>
                  <a:effectLst/>
                  <a:latin typeface="Corbel" panose="020B0503020204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nl-NL" sz="1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0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nl-NL" sz="1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𝑇𝐹𝑃</m:t>
                              </m:r>
                            </m:e>
                          </m:d>
                        </m:e>
                      </m:func>
                      <m:r>
                        <a:rPr lang="en-US" sz="1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nl-NL" sz="1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nl-NL" sz="1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  <m:func>
                            <m:funcPr>
                              <m:ctrlPr>
                                <a:rPr lang="nl-NL" sz="1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0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nl-NL" sz="1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nl-NL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sz="1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nl-NL" sz="1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nl-NL" sz="1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  <m:func>
                            <m:funcPr>
                              <m:ctrlPr>
                                <a:rPr lang="nl-NL" sz="1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0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nl-NL" sz="1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nl-NL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1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nl-NL" sz="1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00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nl-NL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𝐶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sz="1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nl-NL" sz="1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nl-NL" sz="1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  <m:sup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nl-NL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∆</m:t>
                                  </m:r>
                                  <m:func>
                                    <m:funcPr>
                                      <m:ctrlPr>
                                        <a:rPr lang="nl-NL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000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nl-NL" sz="10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nl-NL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𝑚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nl-NL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𝑒𝑜𝑠</m:t>
                                      </m:r>
                                    </m:sub>
                                  </m:sSub>
                                  <m:nary>
                                    <m:naryPr>
                                      <m:chr m:val="∑"/>
                                      <m:limLoc m:val="undOvr"/>
                                      <m:ctrlPr>
                                        <a:rPr lang="nl-NL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sub>
                                    <m:sup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𝑀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nl-NL" sz="10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nl-NL" sz="10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unc>
                                            <m:funcPr>
                                              <m:ctrlPr>
                                                <a:rPr lang="nl-NL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000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ln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nl-NL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nl-NL" sz="1000" i="1">
                                                          <a:latin typeface="Cambria Math" panose="02040503050406030204" pitchFamily="18" charset="0"/>
                                                          <a:ea typeface="Times New Roman" panose="020206030504050203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sz="1000" i="1">
                                                          <a:latin typeface="Cambria Math" panose="02040503050406030204" pitchFamily="18" charset="0"/>
                                                          <a:ea typeface="Times New Roman" panose="020206030504050203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sz="1000" i="1">
                                                          <a:latin typeface="Cambria Math" panose="02040503050406030204" pitchFamily="18" charset="0"/>
                                                          <a:ea typeface="Times New Roman" panose="020206030504050203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𝑚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unc>
                                                <m:funcPr>
                                                  <m:ctrlPr>
                                                    <a:rPr lang="nl-NL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uncPr>
                                                <m:fNam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sz="1000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ln</m:t>
                                                  </m:r>
                                                </m:fName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nl-NL" sz="1000" i="1">
                                                          <a:latin typeface="Cambria Math" panose="02040503050406030204" pitchFamily="18" charset="0"/>
                                                          <a:ea typeface="Times New Roman" panose="020206030504050203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sz="1000" i="1">
                                                          <a:latin typeface="Cambria Math" panose="02040503050406030204" pitchFamily="18" charset="0"/>
                                                          <a:ea typeface="Times New Roman" panose="020206030504050203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𝑁𝑖𝑛𝑠𝑡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</m:func>
                                            </m:e>
                                          </m:func>
                                        </m:e>
                                      </m:d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nary>
                                        <m:naryPr>
                                          <m:chr m:val="∑"/>
                                          <m:limLoc m:val="undOvr"/>
                                          <m:ctrlPr>
                                            <a:rPr lang="nl-NL" sz="10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𝑝</m:t>
                                          </m:r>
                                        </m:sub>
                                        <m:sup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𝑃</m:t>
                                          </m:r>
                                        </m:sup>
                                        <m:e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𝑎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nl-NL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nl-NL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𝑡</m:t>
                                              </m:r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nl-NL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𝑇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𝑝</m:t>
                                                  </m:r>
                                                  <m:r>
                                                    <a:rPr lang="en-US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−1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d>
                                            <m:dPr>
                                              <m:ctrlPr>
                                                <a:rPr lang="nl-NL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𝑡</m:t>
                                              </m:r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&gt;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nl-NL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𝑇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𝑝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r>
                                            <a:rPr lang="en-US" sz="10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nary>
                                            <m:naryPr>
                                              <m:chr m:val="∑"/>
                                              <m:limLoc m:val="undOvr"/>
                                              <m:ctrlPr>
                                                <a:rPr lang="nl-NL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𝑁</m:t>
                                              </m:r>
                                            </m:sup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nl-NL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𝑗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𝑛</m:t>
                                                  </m:r>
                                                </m:sub>
                                              </m:sSub>
                                              <m:d>
                                                <m:dPr>
                                                  <m:ctrlPr>
                                                    <a:rPr lang="nl-NL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𝑡</m:t>
                                                  </m:r>
                                                  <m:r>
                                                    <a:rPr lang="en-US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−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nl-NL" sz="1000" i="1">
                                                          <a:latin typeface="Cambria Math" panose="02040503050406030204" pitchFamily="18" charset="0"/>
                                                          <a:ea typeface="Times New Roman" panose="020206030504050203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sz="1000" i="1">
                                                          <a:latin typeface="Cambria Math" panose="02040503050406030204" pitchFamily="18" charset="0"/>
                                                          <a:ea typeface="Times New Roman" panose="020206030504050203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𝑇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sz="1000" i="1">
                                                          <a:latin typeface="Cambria Math" panose="02040503050406030204" pitchFamily="18" charset="0"/>
                                                          <a:ea typeface="Times New Roman" panose="020206030504050203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0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func>
                                                <m:funcPr>
                                                  <m:ctrlPr>
                                                    <a:rPr lang="nl-NL" sz="10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uncPr>
                                                <m:fNam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sz="1000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ln</m:t>
                                                  </m:r>
                                                </m:fName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nl-NL" sz="1000" i="1">
                                                          <a:latin typeface="Cambria Math" panose="02040503050406030204" pitchFamily="18" charset="0"/>
                                                          <a:ea typeface="Times New Roman" panose="020206030504050203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sSub>
                                                        <m:sSubPr>
                                                          <m:ctrlPr>
                                                            <a:rPr lang="nl-NL" sz="1000" i="1">
                                                              <a:latin typeface="Cambria Math" panose="02040503050406030204" pitchFamily="18" charset="0"/>
                                                              <a:ea typeface="Times New Roman" panose="02020603050405020304" pitchFamily="18" charset="0"/>
                                                              <a:cs typeface="Times New Roman" panose="020206030504050203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sz="1000" i="1">
                                                              <a:latin typeface="Cambria Math" panose="02040503050406030204" pitchFamily="18" charset="0"/>
                                                              <a:ea typeface="Times New Roman" panose="02020603050405020304" pitchFamily="18" charset="0"/>
                                                              <a:cs typeface="Times New Roman" panose="02020603050405020304" pitchFamily="18" charset="0"/>
                                                            </a:rPr>
                                                            <m:t>𝑤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sz="1000" i="1">
                                                              <a:latin typeface="Cambria Math" panose="02040503050406030204" pitchFamily="18" charset="0"/>
                                                              <a:ea typeface="Times New Roman" panose="02020603050405020304" pitchFamily="18" charset="0"/>
                                                              <a:cs typeface="Times New Roman" panose="02020603050405020304" pitchFamily="18" charset="0"/>
                                                            </a:rPr>
                                                            <m:t>𝑛</m:t>
                                                          </m:r>
                                                        </m:sub>
                                                      </m:sSub>
                                                    </m:e>
                                                  </m:d>
                                                </m:e>
                                              </m:func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en-US" sz="10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𝑢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func>
                        </m:e>
                      </m:nary>
                    </m:oMath>
                  </m:oMathPara>
                </a14:m>
                <a:endParaRPr lang="nl-NL" sz="1000" dirty="0">
                  <a:latin typeface="Corbel" panose="020B0503020204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hthoek 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7A46753-E8F0-45A1-8744-C6E0624300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84984"/>
                <a:ext cx="9433048" cy="108568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6079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406DCEFC-E589-4890-9EFC-261DA8A9B5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Rechthoek 19">
            <a:extLst>
              <a:ext uri="{FF2B5EF4-FFF2-40B4-BE49-F238E27FC236}">
                <a16:creationId xmlns:a16="http://schemas.microsoft.com/office/drawing/2014/main" id="{1F358139-5919-4AC5-8CC2-194B9BBC87E7}"/>
              </a:ext>
            </a:extLst>
          </p:cNvPr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Methodology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: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estimation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0911934-2268-465B-AF13-DBD65E1A7760}"/>
              </a:ext>
            </a:extLst>
          </p:cNvPr>
          <p:cNvSpPr txBox="1"/>
          <p:nvPr/>
        </p:nvSpPr>
        <p:spPr>
          <a:xfrm>
            <a:off x="1043608" y="1844824"/>
            <a:ext cx="68521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System </a:t>
            </a:r>
            <a:r>
              <a:rPr lang="nl-NL" dirty="0" err="1"/>
              <a:t>estimation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Non-</a:t>
            </a:r>
            <a:r>
              <a:rPr lang="nl-NL" dirty="0" err="1"/>
              <a:t>linear</a:t>
            </a:r>
            <a:r>
              <a:rPr lang="nl-NL" dirty="0"/>
              <a:t> </a:t>
            </a:r>
            <a:r>
              <a:rPr lang="nl-NL" dirty="0" err="1"/>
              <a:t>estimation</a:t>
            </a:r>
            <a:r>
              <a:rPr lang="nl-NL" dirty="0"/>
              <a:t> (</a:t>
            </a:r>
            <a:r>
              <a:rPr lang="nl-NL" dirty="0" err="1"/>
              <a:t>Shazam</a:t>
            </a:r>
            <a:r>
              <a:rPr lang="nl-NL" dirty="0"/>
              <a:t>: NL procedure)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2nd order </a:t>
            </a:r>
            <a:r>
              <a:rPr lang="nl-NL" dirty="0" err="1"/>
              <a:t>autoregressive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5206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E4D824CF-AB03-4EDA-904C-7C56CF367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Rechthoek 19">
            <a:extLst>
              <a:ext uri="{FF2B5EF4-FFF2-40B4-BE49-F238E27FC236}">
                <a16:creationId xmlns:a16="http://schemas.microsoft.com/office/drawing/2014/main" id="{C2A4D064-9A2B-424C-93E3-36C243D70471}"/>
              </a:ext>
            </a:extLst>
          </p:cNvPr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Database: Trends in Public Sector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53464F7-5437-459A-ABAE-5019BFDADC0D}"/>
              </a:ext>
            </a:extLst>
          </p:cNvPr>
          <p:cNvSpPr txBox="1"/>
          <p:nvPr/>
        </p:nvSpPr>
        <p:spPr>
          <a:xfrm>
            <a:off x="971600" y="1484784"/>
            <a:ext cx="6963894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Coherent database on public sector services: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Fifteen</a:t>
            </a:r>
            <a:r>
              <a:rPr lang="nl-NL" dirty="0"/>
              <a:t> major public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Annual</a:t>
            </a:r>
            <a:r>
              <a:rPr lang="nl-NL" dirty="0"/>
              <a:t> </a:t>
            </a:r>
            <a:r>
              <a:rPr lang="nl-NL" dirty="0" err="1"/>
              <a:t>figures</a:t>
            </a:r>
            <a:r>
              <a:rPr lang="nl-NL" dirty="0"/>
              <a:t> 1979-present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Hundreds</a:t>
            </a:r>
            <a:r>
              <a:rPr lang="nl-NL" dirty="0"/>
              <a:t> of (consistent) time series, </a:t>
            </a:r>
            <a:r>
              <a:rPr lang="nl-NL" dirty="0" err="1"/>
              <a:t>including</a:t>
            </a:r>
            <a:r>
              <a:rPr lang="nl-NL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 err="1"/>
              <a:t>Outputs</a:t>
            </a:r>
            <a:endParaRPr lang="nl-NL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 err="1"/>
              <a:t>Inputs</a:t>
            </a:r>
            <a:endParaRPr lang="nl-NL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/>
              <a:t>Input </a:t>
            </a:r>
            <a:r>
              <a:rPr lang="nl-NL" dirty="0" err="1"/>
              <a:t>prices</a:t>
            </a:r>
            <a:endParaRPr lang="nl-NL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 err="1"/>
              <a:t>Quality</a:t>
            </a:r>
            <a:r>
              <a:rPr lang="nl-NL" dirty="0"/>
              <a:t> </a:t>
            </a:r>
            <a:r>
              <a:rPr lang="nl-NL" dirty="0" err="1"/>
              <a:t>measures</a:t>
            </a:r>
            <a:endParaRPr lang="nl-NL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 err="1"/>
              <a:t>Environmental</a:t>
            </a:r>
            <a:r>
              <a:rPr lang="nl-NL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Policy </a:t>
            </a:r>
            <a:r>
              <a:rPr lang="nl-NL" dirty="0" err="1"/>
              <a:t>reforms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b="1" dirty="0"/>
              <a:t>Hell of a job!</a:t>
            </a:r>
          </a:p>
          <a:p>
            <a:endParaRPr lang="nl-NL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96611E7-0EDB-4D56-AB86-6BF87FC84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0732" y="6284065"/>
            <a:ext cx="5076056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nl-NL" sz="10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Corbel" panose="020B0503020204020204" pitchFamily="34" charset="0"/>
                <a:hlinkClick r:id="rId2"/>
              </a:rPr>
              <a:t>https://www.trendsinpubliekesector.nl/login/maintenance/token/jh3i8ujsakjdsa</a:t>
            </a:r>
            <a:endParaRPr kumimoji="0" lang="en-US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655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7C79546-3F26-494F-9275-0C35F2CBE8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834E934-9CA2-4E6E-8FED-B4E538C8F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360959"/>
            <a:ext cx="4536504" cy="4136082"/>
          </a:xfrm>
          <a:prstGeom prst="rect">
            <a:avLst/>
          </a:prstGeom>
        </p:spPr>
      </p:pic>
      <p:sp>
        <p:nvSpPr>
          <p:cNvPr id="5" name="Rechthoek 19">
            <a:extLst>
              <a:ext uri="{FF2B5EF4-FFF2-40B4-BE49-F238E27FC236}">
                <a16:creationId xmlns:a16="http://schemas.microsoft.com/office/drawing/2014/main" id="{CAA9B112-E746-4CB8-91A4-F309F4CB64A7}"/>
              </a:ext>
            </a:extLst>
          </p:cNvPr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Data: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production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230425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8735</TotalTime>
  <Words>734</Words>
  <Application>Microsoft Office PowerPoint</Application>
  <PresentationFormat>Diavoorstelling (4:3)</PresentationFormat>
  <Paragraphs>172</Paragraphs>
  <Slides>15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5" baseType="lpstr">
      <vt:lpstr>Arial</vt:lpstr>
      <vt:lpstr>Calibri</vt:lpstr>
      <vt:lpstr>Cambria</vt:lpstr>
      <vt:lpstr>Cambria Math</vt:lpstr>
      <vt:lpstr>Corbel</vt:lpstr>
      <vt:lpstr>Tahoma</vt:lpstr>
      <vt:lpstr>Times</vt:lpstr>
      <vt:lpstr>Times New Roman</vt:lpstr>
      <vt:lpstr>Wingdings</vt:lpstr>
      <vt:lpstr>Default Design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Bikker Euro RSCG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Bikker Euro RSCG</dc:creator>
  <cp:lastModifiedBy>Jos Blank</cp:lastModifiedBy>
  <cp:revision>677</cp:revision>
  <cp:lastPrinted>2018-09-05T06:48:23Z</cp:lastPrinted>
  <dcterms:created xsi:type="dcterms:W3CDTF">2003-10-16T11:42:10Z</dcterms:created>
  <dcterms:modified xsi:type="dcterms:W3CDTF">2018-09-05T08:35:29Z</dcterms:modified>
</cp:coreProperties>
</file>