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9" r:id="rId2"/>
    <p:sldId id="363" r:id="rId3"/>
    <p:sldId id="372" r:id="rId4"/>
    <p:sldId id="379" r:id="rId5"/>
    <p:sldId id="373" r:id="rId6"/>
    <p:sldId id="377" r:id="rId7"/>
    <p:sldId id="374" r:id="rId8"/>
    <p:sldId id="365" r:id="rId9"/>
    <p:sldId id="376" r:id="rId10"/>
    <p:sldId id="361" r:id="rId11"/>
    <p:sldId id="366" r:id="rId12"/>
    <p:sldId id="378" r:id="rId13"/>
    <p:sldId id="370" r:id="rId14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 Blank - TBM" initials="JB-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9BC4E5"/>
    <a:srgbClr val="FFFF66"/>
    <a:srgbClr val="C3DBEF"/>
    <a:srgbClr val="404040"/>
    <a:srgbClr val="A6A6A6"/>
    <a:srgbClr val="A8D08D"/>
    <a:srgbClr val="F4B183"/>
    <a:srgbClr val="B2ECBD"/>
    <a:srgbClr val="B67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748" autoAdjust="0"/>
    <p:restoredTop sz="86434" autoAdjust="0"/>
  </p:normalViewPr>
  <p:slideViewPr>
    <p:cSldViewPr>
      <p:cViewPr varScale="1">
        <p:scale>
          <a:sx n="112" d="100"/>
          <a:sy n="112" d="100"/>
        </p:scale>
        <p:origin x="13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273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AE90C053-4458-45D9-98A0-572BB0E8093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986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436" y="4421823"/>
            <a:ext cx="517239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C2C8CD11-CF31-49F2-B8DE-5497F5617B1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-1080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/>
              <a:t>    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</a:t>
            </a:r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611560" y="908720"/>
            <a:ext cx="792088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nl-NL" sz="3200" dirty="0" err="1">
                <a:latin typeface="+mj-lt"/>
                <a:ea typeface="Times New Roman"/>
                <a:cs typeface="Times New Roman"/>
              </a:rPr>
              <a:t>Scale</a:t>
            </a:r>
            <a:r>
              <a:rPr lang="nl-NL" sz="3200" dirty="0">
                <a:latin typeface="+mj-lt"/>
                <a:ea typeface="Times New Roman"/>
                <a:cs typeface="Times New Roman"/>
              </a:rPr>
              <a:t>, school, school board</a:t>
            </a:r>
          </a:p>
          <a:p>
            <a:pPr>
              <a:spcAft>
                <a:spcPts val="1800"/>
              </a:spcAft>
            </a:pPr>
            <a:endParaRPr lang="nl-NL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LEER Conference, KU Leuven</a:t>
            </a:r>
            <a:b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</a:br>
            <a:r>
              <a:rPr lang="nl-NL" sz="1800" dirty="0" err="1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March</a:t>
            </a: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 28, 2018</a:t>
            </a:r>
            <a:b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</a:br>
            <a:endParaRPr lang="nl-NL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Thomas Niaounakis </a:t>
            </a:r>
          </a:p>
          <a:p>
            <a:pPr>
              <a:spcAft>
                <a:spcPts val="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Jos Blank </a:t>
            </a:r>
          </a:p>
          <a:p>
            <a:pPr>
              <a:spcAft>
                <a:spcPts val="0"/>
              </a:spcAft>
            </a:pPr>
            <a:endParaRPr lang="nl-NL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Institute for Public Sector Efficiency Studies</a:t>
            </a:r>
          </a:p>
          <a:p>
            <a:pPr>
              <a:spcAft>
                <a:spcPts val="0"/>
              </a:spcAft>
            </a:pPr>
            <a:r>
              <a:rPr lang="en-GB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Delft University of Technology</a:t>
            </a:r>
          </a:p>
          <a:p>
            <a:pPr>
              <a:spcAft>
                <a:spcPts val="0"/>
              </a:spcAft>
            </a:pPr>
            <a:r>
              <a:rPr lang="en-GB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Erasmus University Rotterdam</a:t>
            </a:r>
          </a:p>
          <a:p>
            <a:pPr>
              <a:spcAft>
                <a:spcPts val="1800"/>
              </a:spcAft>
            </a:pPr>
            <a:br>
              <a:rPr lang="nl-NL" sz="1800" dirty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nl-NL" sz="28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66C40CDC-1798-3340-B2A2-98F8E6349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432" y="3517126"/>
            <a:ext cx="1351486" cy="50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>
            <a:extLst>
              <a:ext uri="{FF2B5EF4-FFF2-40B4-BE49-F238E27FC236}">
                <a16:creationId xmlns:a16="http://schemas.microsoft.com/office/drawing/2014/main" id="{46A18EB0-1DC6-704B-BBAA-D7223E7E7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607" y="2234825"/>
            <a:ext cx="1161136" cy="129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80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School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cost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function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 bwMode="auto">
              <a:xfrm>
                <a:off x="716360" y="947252"/>
                <a:ext cx="7888088" cy="50740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0" indent="0" algn="l" rtl="0" fontAlgn="base">
                  <a:spcBef>
                    <a:spcPct val="20000"/>
                  </a:spcBef>
                  <a:spcAft>
                    <a:spcPct val="0"/>
                  </a:spcAft>
                  <a:buFontTx/>
                  <a:buNone/>
                  <a:defRPr sz="16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nl-NL" b="0" dirty="0"/>
                  <a:t>Aggregated school </a:t>
                </a:r>
                <a:r>
                  <a:rPr lang="nl-NL" b="0" dirty="0" err="1"/>
                  <a:t>cost</a:t>
                </a:r>
                <a:r>
                  <a:rPr lang="nl-NL" b="0" dirty="0"/>
                  <a:t> </a:t>
                </a:r>
                <a:r>
                  <a:rPr lang="nl-NL" b="0" dirty="0" err="1"/>
                  <a:t>function</a:t>
                </a:r>
                <a:r>
                  <a:rPr lang="nl-NL" b="0" dirty="0"/>
                  <a:t>: </a:t>
                </a:r>
              </a:p>
              <a:p>
                <a:endParaRPr lang="nl-NL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𝑏𝑠</m:t>
                                  </m:r>
                                </m:sub>
                              </m:s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𝑏𝑠</m:t>
                                  </m:r>
                                </m:sub>
                              </m:s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𝑏𝑠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]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</m:oMath>
                  </m:oMathPara>
                </a14:m>
                <a:endParaRPr lang="nl-NL" dirty="0"/>
              </a:p>
              <a:p>
                <a:endParaRPr lang="nl-NL" b="0" dirty="0"/>
              </a:p>
              <a:p>
                <a:r>
                  <a:rPr lang="nl-NL" b="0" dirty="0" err="1"/>
                  <a:t>Imposing</a:t>
                </a:r>
                <a:r>
                  <a:rPr lang="nl-NL" b="0" dirty="0"/>
                  <a:t> a translog </a:t>
                </a:r>
                <a:r>
                  <a:rPr lang="nl-NL" b="0" dirty="0" err="1"/>
                  <a:t>functional</a:t>
                </a:r>
                <a:r>
                  <a:rPr lang="nl-NL" b="0" dirty="0"/>
                  <a:t> </a:t>
                </a:r>
                <a:r>
                  <a:rPr lang="nl-NL" b="0" dirty="0" err="1"/>
                  <a:t>specification</a:t>
                </a:r>
                <a:r>
                  <a:rPr lang="nl-NL" b="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nl-NL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undOvr"/>
                                  <m:supHide m:val="on"/>
                                  <m:ctrlPr>
                                    <a:rPr lang="nl-NL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nl-N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nl-NL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nl-NL" b="0" i="0" smtClean="0">
                                          <a:latin typeface="Cambria Math" panose="02040503050406030204" pitchFamily="18" charset="0"/>
                                        </a:rPr>
                                        <m:t>ln</m:t>
                                      </m:r>
                                      <m:r>
                                        <a:rPr lang="nl-NL" b="0" i="0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nl-NL" b="0" i="0" smtClean="0">
                                          <a:latin typeface="Cambria Math" panose="02040503050406030204" pitchFamily="18" charset="0"/>
                                        </a:rPr>
                                        <m:t>y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nl-NL" b="0" i="0" smtClean="0"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sub>
                                  </m:sSub>
                                  <m:r>
                                    <a:rPr lang="nl-NL" b="0" i="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nl-N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nary>
                                    <m:naryPr>
                                      <m:chr m:val="∑"/>
                                      <m:limLoc m:val="undOvr"/>
                                      <m:supHide m:val="on"/>
                                      <m:ctrlPr>
                                        <a:rPr lang="nl-N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  <m:sup/>
                                    <m:e>
                                      <m:nary>
                                        <m:naryPr>
                                          <m:chr m:val="∑"/>
                                          <m:limLoc m:val="undOvr"/>
                                          <m:supHide m:val="on"/>
                                          <m:ctrlPr>
                                            <a:rPr lang="nl-NL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sSup>
                                            <m:sSupPr>
                                              <m:ctrlPr>
                                                <a:rPr lang="nl-NL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sub>
                                        <m:sup/>
                                        <m:e>
                                          <m:sSubSup>
                                            <m:sSubSupPr>
                                              <m:ctrlPr>
                                                <a:rPr lang="nl-NL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nl-NL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𝑚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′</m:t>
                                                  </m:r>
                                                </m:sup>
                                              </m:sSup>
                                            </m:sub>
                                            <m:sup>
                                              <m:r>
                                                <a:rPr lang="en-US"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</m:sup>
                                          </m:sSubSup>
                                          <m:func>
                                            <m:funcPr>
                                              <m:ctrlPr>
                                                <a:rPr lang="nl-NL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>
                                                  <a:latin typeface="Cambria Math" panose="02040503050406030204" pitchFamily="18" charset="0"/>
                                                </a:rPr>
                                                <m:t>ln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nl-NL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nl-NL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𝑚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</m:func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</a:rPr>
                                            <m:t>ln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nl-NL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sSup>
                                                    <m:sSupPr>
                                                      <m:ctrlPr>
                                                        <a:rPr lang="nl-NL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𝑚</m:t>
                                                      </m:r>
                                                    </m:e>
                                                    <m:sup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′</m:t>
                                                      </m:r>
                                                    </m:sup>
                                                  </m:sSup>
                                                </m:sub>
                                              </m:sSub>
                                            </m:e>
                                          </m:d>
                                          <m:r>
                                            <a:rPr lang="nl-NL" b="1" i="1" smtClean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nary>
                                            <m:naryPr>
                                              <m:chr m:val="∑"/>
                                              <m:supHide m:val="on"/>
                                              <m:ctrlPr>
                                                <a:rPr lang="nl-NL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a:rPr lang="nl-NL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sub>
                                            <m:sup/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nl-NL" b="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nl-NL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nl-NL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sub>
                                              </m:sSub>
                                              <m:sSub>
                                                <m:sSubPr>
                                                  <m:ctrlPr>
                                                    <a:rPr lang="nl-NL" b="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nl-NL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𝑋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nl-NL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sub>
                                              </m:sSub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</m:e>
                      </m:func>
                      <m:r>
                        <a:rPr lang="en-US">
                          <a:latin typeface="Cambria Math" panose="02040503050406030204" pitchFamily="18" charset="0"/>
                        </a:rPr>
                        <m:t>+[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]</m:t>
                      </m:r>
                      <m:r>
                        <m:rPr>
                          <m:nor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nl-NL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nl-NL" b="0" dirty="0"/>
              </a:p>
              <a:p>
                <a:endParaRPr lang="nl-NL" dirty="0"/>
              </a:p>
              <a:p>
                <a:r>
                  <a:rPr lang="nl-NL" b="0" dirty="0"/>
                  <a:t>We do </a:t>
                </a:r>
                <a:r>
                  <a:rPr lang="nl-NL" b="0" dirty="0" err="1"/>
                  <a:t>not</a:t>
                </a:r>
                <a:r>
                  <a:rPr lang="nl-NL" b="0" dirty="0"/>
                  <a:t> </a:t>
                </a:r>
                <a:r>
                  <a:rPr lang="nl-NL" b="0" dirty="0" err="1"/>
                  <a:t>observe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1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∑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ln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nl-NL" b="0" dirty="0"/>
                  <a:t> </a:t>
                </a:r>
                <a:r>
                  <a:rPr lang="nl-NL" b="0" dirty="0" err="1"/>
                  <a:t>and</a:t>
                </a:r>
                <a:r>
                  <a:rPr lang="nl-NL" b="0" dirty="0"/>
                  <a:t> </a:t>
                </a:r>
                <a:r>
                  <a:rPr lang="nl-NL" b="0" dirty="0" err="1"/>
                  <a:t>hence</a:t>
                </a:r>
                <a:r>
                  <a:rPr lang="nl-NL" b="0" dirty="0"/>
                  <a:t> </a:t>
                </a:r>
                <a:r>
                  <a:rPr lang="nl-NL" b="0" dirty="0" err="1"/>
                  <a:t>estimate</a:t>
                </a:r>
                <a:r>
                  <a:rPr lang="nl-NL" b="0" dirty="0"/>
                  <a:t> </a:t>
                </a:r>
                <a:r>
                  <a:rPr lang="nl-NL" b="0" dirty="0" err="1"/>
                  <a:t>the</a:t>
                </a:r>
                <a:r>
                  <a:rPr lang="nl-NL" b="0" dirty="0"/>
                  <a:t> </a:t>
                </a:r>
                <a:r>
                  <a:rPr lang="nl-NL" b="0" dirty="0" err="1"/>
                  <a:t>sum</a:t>
                </a:r>
                <a:r>
                  <a:rPr lang="nl-NL" b="0" dirty="0"/>
                  <a:t> of </a:t>
                </a:r>
                <a:r>
                  <a:rPr lang="nl-NL" b="0" dirty="0" err="1"/>
                  <a:t>exponentiated</a:t>
                </a:r>
                <a:r>
                  <a:rPr lang="nl-NL" b="0" dirty="0"/>
                  <a:t> translogs</a:t>
                </a:r>
              </a:p>
              <a:p>
                <a:endParaRPr lang="nl-NL" b="0" dirty="0"/>
              </a:p>
              <a:p>
                <a:r>
                  <a:rPr lang="nl-NL" b="0" dirty="0" err="1"/>
                  <a:t>Estimation</a:t>
                </a:r>
                <a:r>
                  <a:rPr lang="nl-NL" b="0" dirty="0"/>
                  <a:t> </a:t>
                </a:r>
                <a:r>
                  <a:rPr lang="nl-NL" b="0" dirty="0" err="1"/>
                  <a:t>feasible</a:t>
                </a:r>
                <a:r>
                  <a:rPr lang="nl-NL" b="0" dirty="0"/>
                  <a:t> </a:t>
                </a:r>
                <a:r>
                  <a:rPr lang="nl-NL" b="0" dirty="0" err="1"/>
                  <a:t>using</a:t>
                </a:r>
                <a:r>
                  <a:rPr lang="nl-NL" b="0" dirty="0"/>
                  <a:t> </a:t>
                </a:r>
                <a:r>
                  <a:rPr lang="nl-NL" b="0" dirty="0" err="1"/>
                  <a:t>any</a:t>
                </a:r>
                <a:r>
                  <a:rPr lang="nl-NL" b="0" dirty="0"/>
                  <a:t> </a:t>
                </a:r>
                <a:r>
                  <a:rPr lang="nl-NL" b="0" dirty="0" err="1"/>
                  <a:t>nonlinear</a:t>
                </a:r>
                <a:r>
                  <a:rPr lang="nl-NL" b="0" dirty="0"/>
                  <a:t> </a:t>
                </a:r>
                <a:r>
                  <a:rPr lang="nl-NL" b="0" dirty="0" err="1"/>
                  <a:t>estimator</a:t>
                </a:r>
                <a:endParaRPr lang="nl-NL" b="0" dirty="0"/>
              </a:p>
              <a:p>
                <a:endParaRPr lang="nl-NL" b="0" dirty="0"/>
              </a:p>
              <a:p>
                <a:endParaRPr lang="nl-NL" b="0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360" y="947252"/>
                <a:ext cx="7888088" cy="5074035"/>
              </a:xfrm>
              <a:prstGeom prst="rect">
                <a:avLst/>
              </a:prstGeom>
              <a:blipFill>
                <a:blip r:embed="rId2"/>
                <a:stretch>
                  <a:fillRect l="-1445" t="-72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14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Results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69514" y="3847467"/>
            <a:ext cx="3240360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nl-NL" sz="1800" b="0" dirty="0" err="1">
                <a:solidFill>
                  <a:srgbClr val="000000"/>
                </a:solidFill>
              </a:rPr>
              <a:t>Estimated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relation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between</a:t>
            </a:r>
            <a:r>
              <a:rPr lang="nl-NL" sz="1800" b="0" dirty="0">
                <a:solidFill>
                  <a:srgbClr val="000000"/>
                </a:solidFill>
              </a:rPr>
              <a:t> school </a:t>
            </a:r>
            <a:r>
              <a:rPr lang="nl-NL" sz="1800" b="0" dirty="0" err="1">
                <a:solidFill>
                  <a:srgbClr val="000000"/>
                </a:solidFill>
              </a:rPr>
              <a:t>size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and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cost</a:t>
            </a:r>
            <a:endParaRPr lang="nl-NL" sz="1800" b="0" dirty="0">
              <a:solidFill>
                <a:srgbClr val="000000"/>
              </a:solidFill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A5125F7D-60E9-1348-836D-B4C0104CD43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59" y="1174264"/>
            <a:ext cx="3822070" cy="2548240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2A0F3D2F-A0B0-244E-ABB1-19710E704E2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392" y="1152721"/>
            <a:ext cx="3738455" cy="2492303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C796740-208E-404C-8B81-67B5E0E595B2}"/>
              </a:ext>
            </a:extLst>
          </p:cNvPr>
          <p:cNvSpPr txBox="1">
            <a:spLocks/>
          </p:cNvSpPr>
          <p:nvPr/>
        </p:nvSpPr>
        <p:spPr bwMode="auto">
          <a:xfrm>
            <a:off x="5182598" y="3789040"/>
            <a:ext cx="3240360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nl-NL" sz="1800" b="0" dirty="0" err="1">
                <a:solidFill>
                  <a:srgbClr val="000000"/>
                </a:solidFill>
              </a:rPr>
              <a:t>Estimated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relation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between</a:t>
            </a:r>
            <a:r>
              <a:rPr lang="nl-NL" sz="1800" b="0" dirty="0">
                <a:solidFill>
                  <a:srgbClr val="000000"/>
                </a:solidFill>
              </a:rPr>
              <a:t> efficiency (y-</a:t>
            </a:r>
            <a:r>
              <a:rPr lang="nl-NL" sz="1800" b="0" dirty="0" err="1">
                <a:solidFill>
                  <a:srgbClr val="000000"/>
                </a:solidFill>
              </a:rPr>
              <a:t>axis</a:t>
            </a:r>
            <a:r>
              <a:rPr lang="nl-NL" sz="1800" b="0" dirty="0">
                <a:solidFill>
                  <a:srgbClr val="000000"/>
                </a:solidFill>
              </a:rPr>
              <a:t>) </a:t>
            </a:r>
            <a:r>
              <a:rPr lang="nl-NL" sz="1800" b="0" dirty="0" err="1">
                <a:solidFill>
                  <a:srgbClr val="000000"/>
                </a:solidFill>
              </a:rPr>
              <a:t>and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number</a:t>
            </a:r>
            <a:r>
              <a:rPr lang="nl-NL" sz="1800" b="0" dirty="0">
                <a:solidFill>
                  <a:srgbClr val="000000"/>
                </a:solidFill>
              </a:rPr>
              <a:t> of schools </a:t>
            </a:r>
            <a:r>
              <a:rPr lang="nl-NL" sz="1800" b="0" dirty="0" err="1">
                <a:solidFill>
                  <a:srgbClr val="000000"/>
                </a:solidFill>
              </a:rPr>
              <a:t>governed</a:t>
            </a:r>
            <a:r>
              <a:rPr lang="nl-NL" sz="1800" b="0" dirty="0">
                <a:solidFill>
                  <a:srgbClr val="000000"/>
                </a:solidFill>
              </a:rPr>
              <a:t> (x-</a:t>
            </a:r>
            <a:r>
              <a:rPr lang="nl-NL" sz="1800" b="0" dirty="0" err="1">
                <a:solidFill>
                  <a:srgbClr val="000000"/>
                </a:solidFill>
              </a:rPr>
              <a:t>axis</a:t>
            </a:r>
            <a:r>
              <a:rPr lang="nl-NL" sz="1800" b="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4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813FD0E-BA7A-3247-9872-70A7831DC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hthoek 19">
            <a:extLst>
              <a:ext uri="{FF2B5EF4-FFF2-40B4-BE49-F238E27FC236}">
                <a16:creationId xmlns:a16="http://schemas.microsoft.com/office/drawing/2014/main" id="{7FD0617F-E2B4-5540-A1F9-7C502078C893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Results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CF37702-B4EB-254C-A074-88D976FBE11A}"/>
              </a:ext>
            </a:extLst>
          </p:cNvPr>
          <p:cNvSpPr/>
          <p:nvPr/>
        </p:nvSpPr>
        <p:spPr>
          <a:xfrm>
            <a:off x="658220" y="1268760"/>
            <a:ext cx="77957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0000"/>
                </a:solidFill>
              </a:rPr>
              <a:t>Model of fit tests </a:t>
            </a:r>
            <a:r>
              <a:rPr lang="nl-NL" sz="1800" dirty="0" err="1">
                <a:solidFill>
                  <a:srgbClr val="000000"/>
                </a:solidFill>
              </a:rPr>
              <a:t>indicate</a:t>
            </a:r>
            <a:r>
              <a:rPr lang="nl-NL" sz="1800" dirty="0">
                <a:solidFill>
                  <a:srgbClr val="000000"/>
                </a:solidFill>
              </a:rPr>
              <a:t> a </a:t>
            </a:r>
            <a:r>
              <a:rPr lang="nl-NL" sz="1800" dirty="0" err="1">
                <a:solidFill>
                  <a:srgbClr val="000000"/>
                </a:solidFill>
              </a:rPr>
              <a:t>significantly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better</a:t>
            </a:r>
            <a:r>
              <a:rPr lang="nl-NL" sz="1800" dirty="0">
                <a:solidFill>
                  <a:srgbClr val="000000"/>
                </a:solidFill>
              </a:rPr>
              <a:t> fit </a:t>
            </a:r>
            <a:r>
              <a:rPr lang="nl-NL" sz="1800" dirty="0" err="1">
                <a:solidFill>
                  <a:srgbClr val="000000"/>
                </a:solidFill>
              </a:rPr>
              <a:t>than</a:t>
            </a:r>
            <a:r>
              <a:rPr lang="nl-NL" sz="1800" dirty="0">
                <a:solidFill>
                  <a:srgbClr val="000000"/>
                </a:solidFill>
              </a:rPr>
              <a:t> ”</a:t>
            </a:r>
            <a:r>
              <a:rPr lang="nl-NL" sz="1800" dirty="0" err="1">
                <a:solidFill>
                  <a:srgbClr val="000000"/>
                </a:solidFill>
              </a:rPr>
              <a:t>naive</a:t>
            </a:r>
            <a:r>
              <a:rPr lang="nl-NL" sz="1800" dirty="0">
                <a:solidFill>
                  <a:srgbClr val="000000"/>
                </a:solidFill>
              </a:rPr>
              <a:t>” </a:t>
            </a:r>
            <a:r>
              <a:rPr lang="nl-NL" sz="1800" dirty="0" err="1">
                <a:solidFill>
                  <a:srgbClr val="000000"/>
                </a:solidFill>
              </a:rPr>
              <a:t>models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that</a:t>
            </a:r>
            <a:r>
              <a:rPr lang="nl-NL" sz="1800" dirty="0">
                <a:solidFill>
                  <a:srgbClr val="000000"/>
                </a:solidFill>
              </a:rPr>
              <a:t> do </a:t>
            </a:r>
            <a:r>
              <a:rPr lang="nl-NL" sz="1800" dirty="0" err="1">
                <a:solidFill>
                  <a:srgbClr val="000000"/>
                </a:solidFill>
              </a:rPr>
              <a:t>not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incorporate</a:t>
            </a:r>
            <a:r>
              <a:rPr lang="nl-NL" sz="1800" dirty="0">
                <a:solidFill>
                  <a:srgbClr val="000000"/>
                </a:solidFill>
              </a:rPr>
              <a:t> school </a:t>
            </a:r>
            <a:r>
              <a:rPr lang="nl-NL" sz="1800" dirty="0" err="1">
                <a:solidFill>
                  <a:srgbClr val="000000"/>
                </a:solidFill>
              </a:rPr>
              <a:t>composition</a:t>
            </a:r>
            <a:endParaRPr lang="nl-NL" sz="18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0000"/>
                </a:solidFill>
              </a:rPr>
              <a:t>Small schools are </a:t>
            </a:r>
            <a:r>
              <a:rPr lang="nl-NL" sz="1800" dirty="0" err="1">
                <a:solidFill>
                  <a:srgbClr val="000000"/>
                </a:solidFill>
              </a:rPr>
              <a:t>expensive</a:t>
            </a:r>
            <a:r>
              <a:rPr lang="nl-NL" sz="1800" dirty="0">
                <a:solidFill>
                  <a:srgbClr val="000000"/>
                </a:solidFill>
              </a:rPr>
              <a:t> on </a:t>
            </a:r>
            <a:r>
              <a:rPr lang="nl-NL" sz="1800" dirty="0" err="1">
                <a:solidFill>
                  <a:srgbClr val="000000"/>
                </a:solidFill>
              </a:rPr>
              <a:t>average</a:t>
            </a:r>
            <a:r>
              <a:rPr lang="nl-NL" sz="1800" dirty="0">
                <a:solidFill>
                  <a:srgbClr val="000000"/>
                </a:solidFill>
              </a:rPr>
              <a:t> (</a:t>
            </a:r>
            <a:r>
              <a:rPr lang="nl-NL" sz="1800" dirty="0" err="1">
                <a:solidFill>
                  <a:srgbClr val="000000"/>
                </a:solidFill>
              </a:rPr>
              <a:t>increasing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economies</a:t>
            </a:r>
            <a:r>
              <a:rPr lang="nl-NL" sz="1800" dirty="0">
                <a:solidFill>
                  <a:srgbClr val="000000"/>
                </a:solidFill>
              </a:rPr>
              <a:t> of </a:t>
            </a: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 err="1">
                <a:solidFill>
                  <a:srgbClr val="000000"/>
                </a:solidFill>
              </a:rPr>
              <a:t>Optimal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estimated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around</a:t>
            </a:r>
            <a:r>
              <a:rPr lang="nl-NL" sz="1800" dirty="0">
                <a:solidFill>
                  <a:srgbClr val="000000"/>
                </a:solidFill>
              </a:rPr>
              <a:t> 500 </a:t>
            </a:r>
            <a:r>
              <a:rPr lang="nl-NL" sz="1800" dirty="0" err="1">
                <a:solidFill>
                  <a:srgbClr val="000000"/>
                </a:solidFill>
              </a:rPr>
              <a:t>pupils</a:t>
            </a:r>
            <a:endParaRPr lang="nl-NL" sz="18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0000"/>
                </a:solidFill>
              </a:rPr>
              <a:t>Large schools are </a:t>
            </a:r>
            <a:r>
              <a:rPr lang="nl-NL" sz="1800" dirty="0" err="1">
                <a:solidFill>
                  <a:srgbClr val="000000"/>
                </a:solidFill>
              </a:rPr>
              <a:t>not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significantly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inefficient</a:t>
            </a:r>
            <a:endParaRPr lang="nl-NL" sz="18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effects</a:t>
            </a:r>
            <a:r>
              <a:rPr lang="nl-NL" sz="1800" dirty="0">
                <a:solidFill>
                  <a:srgbClr val="000000"/>
                </a:solidFill>
              </a:rPr>
              <a:t> at </a:t>
            </a:r>
            <a:r>
              <a:rPr lang="nl-NL" sz="1800" dirty="0" err="1">
                <a:solidFill>
                  <a:srgbClr val="000000"/>
                </a:solidFill>
              </a:rPr>
              <a:t>the</a:t>
            </a:r>
            <a:r>
              <a:rPr lang="nl-NL" sz="1800" dirty="0">
                <a:solidFill>
                  <a:srgbClr val="000000"/>
                </a:solidFill>
              </a:rPr>
              <a:t> board level are small </a:t>
            </a:r>
            <a:r>
              <a:rPr lang="nl-NL" sz="1800" dirty="0" err="1">
                <a:solidFill>
                  <a:srgbClr val="000000"/>
                </a:solidFill>
              </a:rPr>
              <a:t>to</a:t>
            </a:r>
            <a:r>
              <a:rPr lang="nl-NL" sz="1800" dirty="0">
                <a:solidFill>
                  <a:srgbClr val="000000"/>
                </a:solidFill>
              </a:rPr>
              <a:t> non-existent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0000"/>
                </a:solidFill>
              </a:rPr>
              <a:t>Board </a:t>
            </a:r>
            <a:r>
              <a:rPr lang="nl-NL" sz="1800" dirty="0" err="1">
                <a:solidFill>
                  <a:srgbClr val="000000"/>
                </a:solidFill>
              </a:rPr>
              <a:t>with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many</a:t>
            </a:r>
            <a:r>
              <a:rPr lang="nl-NL" sz="1800" dirty="0">
                <a:solidFill>
                  <a:srgbClr val="000000"/>
                </a:solidFill>
              </a:rPr>
              <a:t> schools are </a:t>
            </a:r>
            <a:r>
              <a:rPr lang="nl-NL" sz="1800" dirty="0" err="1">
                <a:solidFill>
                  <a:srgbClr val="000000"/>
                </a:solidFill>
              </a:rPr>
              <a:t>estimated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slightly</a:t>
            </a:r>
            <a:r>
              <a:rPr lang="nl-NL" sz="1800" dirty="0">
                <a:solidFill>
                  <a:srgbClr val="000000"/>
                </a:solidFill>
              </a:rPr>
              <a:t> more </a:t>
            </a:r>
            <a:r>
              <a:rPr lang="nl-NL" sz="1800" dirty="0" err="1">
                <a:solidFill>
                  <a:srgbClr val="000000"/>
                </a:solidFill>
              </a:rPr>
              <a:t>inefficient</a:t>
            </a:r>
            <a:endParaRPr lang="nl-NL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67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Concluding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remarks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043608" y="917431"/>
            <a:ext cx="7410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0000"/>
                </a:solidFill>
              </a:rPr>
              <a:t>School </a:t>
            </a:r>
            <a:r>
              <a:rPr lang="nl-NL" sz="1800" dirty="0" err="1">
                <a:solidFill>
                  <a:srgbClr val="000000"/>
                </a:solidFill>
              </a:rPr>
              <a:t>size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matters</a:t>
            </a:r>
            <a:r>
              <a:rPr lang="nl-NL" sz="1800" dirty="0">
                <a:solidFill>
                  <a:srgbClr val="000000"/>
                </a:solidFill>
              </a:rPr>
              <a:t> more </a:t>
            </a:r>
            <a:r>
              <a:rPr lang="nl-NL" sz="1800" dirty="0" err="1">
                <a:solidFill>
                  <a:srgbClr val="000000"/>
                </a:solidFill>
              </a:rPr>
              <a:t>than</a:t>
            </a:r>
            <a:r>
              <a:rPr lang="nl-NL" sz="1800" dirty="0">
                <a:solidFill>
                  <a:srgbClr val="000000"/>
                </a:solidFill>
              </a:rPr>
              <a:t> board </a:t>
            </a:r>
            <a:r>
              <a:rPr lang="nl-NL" sz="1800" dirty="0" err="1">
                <a:solidFill>
                  <a:srgbClr val="000000"/>
                </a:solidFill>
              </a:rPr>
              <a:t>size</a:t>
            </a:r>
            <a:endParaRPr lang="nl-NL" sz="18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0000"/>
                </a:solidFill>
              </a:rPr>
              <a:t>Small schools are </a:t>
            </a:r>
            <a:r>
              <a:rPr lang="nl-NL" sz="1800" dirty="0" err="1">
                <a:solidFill>
                  <a:srgbClr val="000000"/>
                </a:solidFill>
              </a:rPr>
              <a:t>especially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expensive</a:t>
            </a:r>
            <a:endParaRPr lang="nl-NL" sz="18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0000"/>
                </a:solidFill>
              </a:rPr>
              <a:t>Large schools </a:t>
            </a:r>
            <a:r>
              <a:rPr lang="nl-NL" sz="1800" dirty="0" err="1">
                <a:solidFill>
                  <a:srgbClr val="000000"/>
                </a:solidFill>
              </a:rPr>
              <a:t>and</a:t>
            </a:r>
            <a:r>
              <a:rPr lang="nl-NL" sz="1800" dirty="0">
                <a:solidFill>
                  <a:srgbClr val="000000"/>
                </a:solidFill>
              </a:rPr>
              <a:t> boards are </a:t>
            </a:r>
            <a:r>
              <a:rPr lang="nl-NL" sz="1800" dirty="0" err="1">
                <a:solidFill>
                  <a:srgbClr val="000000"/>
                </a:solidFill>
              </a:rPr>
              <a:t>not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estimated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significantly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inefficient</a:t>
            </a:r>
            <a:endParaRPr lang="nl-NL" sz="18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0000"/>
                </a:solidFill>
              </a:rPr>
              <a:t>Policy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inefficiency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alone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insufficient</a:t>
            </a:r>
            <a:r>
              <a:rPr lang="nl-NL" sz="1800" dirty="0">
                <a:solidFill>
                  <a:srgbClr val="000000"/>
                </a:solidFill>
              </a:rPr>
              <a:t> argument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rgbClr val="000000"/>
                </a:solidFill>
              </a:rPr>
              <a:t>But: </a:t>
            </a: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 efficiency poses no </a:t>
            </a:r>
            <a:r>
              <a:rPr lang="nl-NL" sz="1800" dirty="0" err="1">
                <a:solidFill>
                  <a:srgbClr val="000000"/>
                </a:solidFill>
              </a:rPr>
              <a:t>valid</a:t>
            </a:r>
            <a:r>
              <a:rPr lang="nl-NL" sz="1800" dirty="0">
                <a:solidFill>
                  <a:srgbClr val="000000"/>
                </a:solidFill>
              </a:rPr>
              <a:t> argument </a:t>
            </a:r>
            <a:r>
              <a:rPr lang="nl-NL" sz="1800" dirty="0" err="1">
                <a:solidFill>
                  <a:srgbClr val="000000"/>
                </a:solidFill>
              </a:rPr>
              <a:t>for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increasing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much</a:t>
            </a:r>
            <a:r>
              <a:rPr lang="nl-NL" sz="1800" dirty="0">
                <a:solidFill>
                  <a:srgbClr val="000000"/>
                </a:solidFill>
              </a:rPr>
              <a:t> over 500 (schools) or in </a:t>
            </a:r>
            <a:r>
              <a:rPr lang="nl-NL" sz="1800" dirty="0" err="1">
                <a:solidFill>
                  <a:srgbClr val="000000"/>
                </a:solidFill>
              </a:rPr>
              <a:t>general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for</a:t>
            </a:r>
            <a:r>
              <a:rPr lang="nl-NL" sz="1800" dirty="0">
                <a:solidFill>
                  <a:srgbClr val="000000"/>
                </a:solidFill>
              </a:rPr>
              <a:t> boards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1800" dirty="0" err="1">
                <a:solidFill>
                  <a:srgbClr val="000000"/>
                </a:solidFill>
              </a:rPr>
              <a:t>Other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considerations</a:t>
            </a:r>
            <a:r>
              <a:rPr lang="nl-NL" sz="1800" dirty="0">
                <a:solidFill>
                  <a:srgbClr val="000000"/>
                </a:solidFill>
              </a:rPr>
              <a:t>: </a:t>
            </a:r>
            <a:r>
              <a:rPr lang="nl-NL" sz="1800" dirty="0" err="1">
                <a:solidFill>
                  <a:srgbClr val="000000"/>
                </a:solidFill>
              </a:rPr>
              <a:t>quality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and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, market power/</a:t>
            </a:r>
            <a:r>
              <a:rPr lang="nl-NL" sz="1800" dirty="0" err="1">
                <a:solidFill>
                  <a:srgbClr val="000000"/>
                </a:solidFill>
              </a:rPr>
              <a:t>freedom</a:t>
            </a:r>
            <a:r>
              <a:rPr lang="nl-NL" sz="1800" dirty="0">
                <a:solidFill>
                  <a:srgbClr val="000000"/>
                </a:solidFill>
              </a:rPr>
              <a:t> of </a:t>
            </a:r>
            <a:r>
              <a:rPr lang="nl-NL" sz="1800" dirty="0" err="1">
                <a:solidFill>
                  <a:srgbClr val="000000"/>
                </a:solidFill>
              </a:rPr>
              <a:t>choice</a:t>
            </a:r>
            <a:r>
              <a:rPr lang="nl-NL" sz="1800" dirty="0">
                <a:solidFill>
                  <a:srgbClr val="000000"/>
                </a:solidFill>
              </a:rPr>
              <a:t>, private </a:t>
            </a:r>
            <a:r>
              <a:rPr lang="nl-NL" sz="1800" dirty="0" err="1">
                <a:solidFill>
                  <a:srgbClr val="000000"/>
                </a:solidFill>
              </a:rPr>
              <a:t>costs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Introduction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5101" y="1124744"/>
            <a:ext cx="843574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This paper is on economies of scale in Dutch primary education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</a:rPr>
              <a:t>Cost perspective: are large educational institutions cheaper? Up to what point?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</a:rPr>
              <a:t>Potential mechanisms: managerial oversight, capacity utilization</a:t>
            </a:r>
          </a:p>
          <a:p>
            <a:endParaRPr lang="en-GB" sz="20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hoek 3">
                <a:extLst>
                  <a:ext uri="{FF2B5EF4-FFF2-40B4-BE49-F238E27FC236}">
                    <a16:creationId xmlns:a16="http://schemas.microsoft.com/office/drawing/2014/main" id="{8436BA47-7CC4-6348-BFF5-657B6CA4B137}"/>
                  </a:ext>
                </a:extLst>
              </p:cNvPr>
              <p:cNvSpPr/>
              <p:nvPr/>
            </p:nvSpPr>
            <p:spPr>
              <a:xfrm>
                <a:off x="478298" y="2348880"/>
                <a:ext cx="7943255" cy="2804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solidFill>
                      <a:srgbClr val="000000"/>
                    </a:solidFill>
                  </a:rPr>
                  <a:t>Well-developed strand of literature on the topic e.g.: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rgbClr val="000000"/>
                    </a:solidFill>
                  </a:rPr>
                  <a:t>Wales (1973, IER)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rgbClr val="000000"/>
                    </a:solidFill>
                  </a:rPr>
                  <a:t>Andrews et al. (2002, EER), </a:t>
                </a:r>
                <a:r>
                  <a:rPr lang="en-GB" sz="1600" dirty="0" err="1">
                    <a:solidFill>
                      <a:srgbClr val="000000"/>
                    </a:solidFill>
                  </a:rPr>
                  <a:t>Colegrave</a:t>
                </a:r>
                <a:r>
                  <a:rPr lang="en-GB" sz="1600" dirty="0">
                    <a:solidFill>
                      <a:srgbClr val="000000"/>
                    </a:solidFill>
                  </a:rPr>
                  <a:t> et al. (2009, EER)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rgbClr val="000000"/>
                    </a:solidFill>
                  </a:rPr>
                  <a:t>More recently: </a:t>
                </a:r>
                <a:r>
                  <a:rPr lang="en-GB" sz="1600" dirty="0" err="1">
                    <a:solidFill>
                      <a:srgbClr val="000000"/>
                    </a:solidFill>
                  </a:rPr>
                  <a:t>Schiltz</a:t>
                </a:r>
                <a:r>
                  <a:rPr lang="en-GB" sz="1600" dirty="0">
                    <a:solidFill>
                      <a:srgbClr val="000000"/>
                    </a:solidFill>
                  </a:rPr>
                  <a:t> &amp; de Witte (2017, BERJ)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sz="1600" dirty="0">
                  <a:solidFill>
                    <a:srgbClr val="000000"/>
                  </a:solidFill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sz="1600" dirty="0">
                  <a:solidFill>
                    <a:srgbClr val="00000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solidFill>
                      <a:srgbClr val="000000"/>
                    </a:solidFill>
                  </a:rPr>
                  <a:t>Typical empirical set-up: estimate relation between input (cost, cost per pupil) and output (enrolment) using some cost function: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nl-NL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GB" sz="1600" dirty="0">
                  <a:solidFill>
                    <a:srgbClr val="000000"/>
                  </a:solidFill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sz="16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" name="Rechthoek 3">
                <a:extLst>
                  <a:ext uri="{FF2B5EF4-FFF2-40B4-BE49-F238E27FC236}">
                    <a16:creationId xmlns:a16="http://schemas.microsoft.com/office/drawing/2014/main" id="{8436BA47-7CC4-6348-BFF5-657B6CA4B1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98" y="2348880"/>
                <a:ext cx="7943255" cy="2804357"/>
              </a:xfrm>
              <a:prstGeom prst="rect">
                <a:avLst/>
              </a:prstGeom>
              <a:blipFill>
                <a:blip r:embed="rId2"/>
                <a:stretch>
                  <a:fillRect l="-639" t="-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34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hthoek 19"/>
          <p:cNvSpPr/>
          <p:nvPr/>
        </p:nvSpPr>
        <p:spPr>
          <a:xfrm>
            <a:off x="395536" y="332656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GB" sz="28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Educational autonomy in the Netherlands</a:t>
            </a:r>
            <a:endParaRPr lang="nl-NL" sz="28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8740" y="920855"/>
            <a:ext cx="84357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740" y="1052736"/>
            <a:ext cx="8540548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Key issue this paper: distinction between board and school size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Board is often unit of analysis (or district) </a:t>
            </a:r>
            <a:r>
              <a:rPr lang="en-GB" sz="1600" dirty="0">
                <a:sym typeface="Wingdings" pitchFamily="2" charset="2"/>
              </a:rPr>
              <a:t> data restrictions</a:t>
            </a: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School boards govern groups of school. Tasks are related to management: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HRM;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Finance, allocation of funding among schools;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Accountability;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Roughly equivalent to US school districts.</a:t>
            </a:r>
          </a:p>
          <a:p>
            <a:pPr lvl="1"/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Schools: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Curriculum;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Teaching methods;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In general: content.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sz="2000" dirty="0"/>
          </a:p>
          <a:p>
            <a:endParaRPr lang="nl-NL" sz="2000" dirty="0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176B8BE4-D702-E844-A827-0E9731167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675" y="4077341"/>
            <a:ext cx="1351486" cy="50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EEE916-CF29-3248-9659-8A905A053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850" y="2782960"/>
            <a:ext cx="1161136" cy="129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592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GB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Motivation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124744"/>
            <a:ext cx="777044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Average school board has increased threefold since 1990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2011: legislation passed (“Merger test”)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Legislation was softened after being criticized for not being substantiated by enough evidence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This paper’s aim: contribute to the knowledge on the relation between school size, board size and cost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Can we substantiate a maximum school size?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Can we substantiate a maximum board size?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More generally: at what level are scale economies relevant and what does this imply policy?</a:t>
            </a:r>
          </a:p>
          <a:p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endParaRPr lang="en-GB" sz="1800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30932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GB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Motivation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1032" y="917431"/>
            <a:ext cx="777044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There are big boards with many small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There are small boards with few large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In other words: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There is considerable variation in school size..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Board and school size do not correlate (0.13)..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Both may matter for average cost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endParaRPr lang="en-GB" sz="1800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402565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DE6D94B-9205-1C4A-B4E1-8AAD24747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123A00B-518D-9648-8542-AD47F9C9A8F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63688" y="239857"/>
            <a:ext cx="4680520" cy="4701311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C30E1B41-D803-3A41-B923-A6055B3507DE}"/>
              </a:ext>
            </a:extLst>
          </p:cNvPr>
          <p:cNvSpPr txBox="1"/>
          <p:nvPr/>
        </p:nvSpPr>
        <p:spPr>
          <a:xfrm>
            <a:off x="1177226" y="764704"/>
            <a:ext cx="553998" cy="33843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dirty="0"/>
              <a:t>Total </a:t>
            </a:r>
            <a:r>
              <a:rPr lang="nl-NL" dirty="0" err="1"/>
              <a:t>enrollment</a:t>
            </a:r>
            <a:r>
              <a:rPr lang="nl-NL" dirty="0"/>
              <a:t> (board)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6FE5499-603C-2140-8EB7-1A47D50EDB0A}"/>
              </a:ext>
            </a:extLst>
          </p:cNvPr>
          <p:cNvSpPr txBox="1"/>
          <p:nvPr/>
        </p:nvSpPr>
        <p:spPr>
          <a:xfrm>
            <a:off x="2771800" y="494934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Average</a:t>
            </a:r>
            <a:r>
              <a:rPr lang="nl-NL" dirty="0"/>
              <a:t> school </a:t>
            </a:r>
            <a:r>
              <a:rPr lang="nl-NL" dirty="0" err="1"/>
              <a:t>size</a:t>
            </a:r>
            <a:endParaRPr lang="nl-NL" dirty="0"/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86AA3175-DEC0-7249-B895-28CE27BD754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91880" y="476672"/>
            <a:ext cx="3384376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1725E514-B489-2E4D-8D02-C4B3A56692D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300192" y="2996952"/>
            <a:ext cx="576064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9BED5552-950D-2648-A341-F200B0EE0659}"/>
              </a:ext>
            </a:extLst>
          </p:cNvPr>
          <p:cNvSpPr txBox="1"/>
          <p:nvPr/>
        </p:nvSpPr>
        <p:spPr>
          <a:xfrm>
            <a:off x="7020272" y="476672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The </a:t>
            </a:r>
            <a:r>
              <a:rPr lang="nl-NL" sz="1600" dirty="0" err="1"/>
              <a:t>largest</a:t>
            </a:r>
            <a:r>
              <a:rPr lang="nl-NL" sz="1600" dirty="0"/>
              <a:t> board </a:t>
            </a:r>
            <a:r>
              <a:rPr lang="nl-NL" sz="1600" dirty="0" err="1"/>
              <a:t>governs</a:t>
            </a:r>
            <a:r>
              <a:rPr lang="nl-NL" sz="1600" dirty="0"/>
              <a:t> on </a:t>
            </a:r>
            <a:r>
              <a:rPr lang="nl-NL" sz="1600" dirty="0" err="1"/>
              <a:t>average</a:t>
            </a:r>
            <a:r>
              <a:rPr lang="nl-NL" sz="1600" dirty="0"/>
              <a:t> </a:t>
            </a:r>
            <a:r>
              <a:rPr lang="nl-NL" sz="1600" dirty="0" err="1"/>
              <a:t>mid-sized</a:t>
            </a:r>
            <a:r>
              <a:rPr lang="nl-NL" sz="1600" dirty="0"/>
              <a:t> schools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E14858A-0427-D947-A585-B49B75EC5D06}"/>
              </a:ext>
            </a:extLst>
          </p:cNvPr>
          <p:cNvSpPr txBox="1"/>
          <p:nvPr/>
        </p:nvSpPr>
        <p:spPr>
          <a:xfrm>
            <a:off x="7020272" y="2852936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The </a:t>
            </a:r>
            <a:r>
              <a:rPr lang="nl-NL" sz="1600" dirty="0" err="1"/>
              <a:t>largest</a:t>
            </a:r>
            <a:r>
              <a:rPr lang="nl-NL" sz="1600" dirty="0"/>
              <a:t> schools are </a:t>
            </a:r>
            <a:r>
              <a:rPr lang="nl-NL" sz="1600" dirty="0" err="1"/>
              <a:t>governed</a:t>
            </a:r>
            <a:r>
              <a:rPr lang="nl-NL" sz="1600" dirty="0"/>
              <a:t> </a:t>
            </a:r>
            <a:r>
              <a:rPr lang="nl-NL" sz="1600" dirty="0" err="1"/>
              <a:t>by</a:t>
            </a:r>
            <a:r>
              <a:rPr lang="nl-NL" sz="1600" dirty="0"/>
              <a:t> a </a:t>
            </a:r>
            <a:r>
              <a:rPr lang="nl-NL" sz="1600" dirty="0" err="1"/>
              <a:t>mid-sized</a:t>
            </a:r>
            <a:r>
              <a:rPr lang="nl-NL" sz="1600" dirty="0"/>
              <a:t> board</a:t>
            </a:r>
          </a:p>
        </p:txBody>
      </p:sp>
    </p:spTree>
    <p:extLst>
      <p:ext uri="{BB962C8B-B14F-4D97-AF65-F5344CB8AC3E}">
        <p14:creationId xmlns:p14="http://schemas.microsoft.com/office/powerpoint/2010/main" val="148615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GB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Outline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8740" y="920855"/>
            <a:ext cx="84357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772280" y="1124744"/>
                <a:ext cx="7304983" cy="6740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dirty="0"/>
                  <a:t>Easiest solution: estimate both school and board cost functions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b="1" dirty="0"/>
                  <a:t>Measurement issue: individual school cost is not observed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800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dirty="0"/>
                  <a:t>School characteristics are observed, including output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endParaRPr lang="en-GB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1800" dirty="0"/>
                  <a:t>Strategy: aggregate individual school cost functions and estimate parameters at the board level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nl-NL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/>
                        <m:e>
                          <m:sSub>
                            <m:sSubPr>
                              <m:ctrlP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=∑</m:t>
                          </m:r>
                          <m:sSub>
                            <m:sSubPr>
                              <m:ctrlP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nl-NL" sz="1800" i="1">
                              <a:latin typeface="Cambria Math" panose="02040503050406030204" pitchFamily="18" charset="0"/>
                            </a:rPr>
                            <m:t>∑</m:t>
                          </m:r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800" dirty="0"/>
              </a:p>
              <a:p>
                <a:endParaRPr lang="en-GB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dirty="0"/>
                  <a:t>Challenge: find a flexible cost function that is also feasible to estimate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endParaRPr lang="en-GB" sz="1800" dirty="0"/>
              </a:p>
              <a:p>
                <a:endParaRPr lang="nl-NL" sz="18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80" y="1124744"/>
                <a:ext cx="7304983" cy="6740307"/>
              </a:xfrm>
              <a:prstGeom prst="rect">
                <a:avLst/>
              </a:prstGeom>
              <a:blipFill>
                <a:blip r:embed="rId2"/>
                <a:stretch>
                  <a:fillRect l="-521" t="-3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355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Data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99592" y="1052736"/>
            <a:ext cx="7416824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0"/>
              </a:spcBef>
            </a:pPr>
            <a:r>
              <a:rPr lang="en-GB" sz="1400" dirty="0">
                <a:solidFill>
                  <a:srgbClr val="000000"/>
                </a:solidFill>
                <a:latin typeface="Tahoma" charset="0"/>
              </a:rPr>
              <a:t>Observed at board level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000000"/>
              </a:solidFill>
              <a:latin typeface="Tahoma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rgbClr val="000000"/>
                </a:solidFill>
                <a:latin typeface="Tahoma" charset="0"/>
              </a:rPr>
              <a:t>Input (cost) data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400" b="0" dirty="0">
              <a:solidFill>
                <a:srgbClr val="000000"/>
              </a:solidFill>
              <a:latin typeface="Tahoma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rgbClr val="000000"/>
                </a:solidFill>
                <a:latin typeface="Tahoma" charset="0"/>
              </a:rPr>
              <a:t>Factor prices: wages, material price index (only time variant)</a:t>
            </a:r>
          </a:p>
          <a:p>
            <a:pPr>
              <a:spcBef>
                <a:spcPct val="0"/>
              </a:spcBef>
            </a:pPr>
            <a:endParaRPr lang="en-GB" sz="1400" b="0" dirty="0">
              <a:solidFill>
                <a:srgbClr val="000000"/>
              </a:solidFill>
              <a:latin typeface="Tahoma" charset="0"/>
            </a:endParaRPr>
          </a:p>
          <a:p>
            <a:pPr>
              <a:spcBef>
                <a:spcPct val="0"/>
              </a:spcBef>
            </a:pPr>
            <a:r>
              <a:rPr lang="en-GB" sz="1400" dirty="0">
                <a:solidFill>
                  <a:srgbClr val="000000"/>
                </a:solidFill>
                <a:latin typeface="Tahoma" charset="0"/>
              </a:rPr>
              <a:t>Observed at school level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000000"/>
              </a:solidFill>
              <a:latin typeface="Tahoma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rgbClr val="000000"/>
                </a:solidFill>
                <a:latin typeface="Tahoma" charset="0"/>
              </a:rPr>
              <a:t>Output: enrolment corrected for pupil characteristics (three pupil categories)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rgbClr val="000000"/>
                </a:solidFill>
                <a:latin typeface="Tahoma" charset="0"/>
              </a:rPr>
              <a:t>Environment (municipality level): socio-economic control variables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400" b="0" dirty="0">
              <a:solidFill>
                <a:srgbClr val="000000"/>
              </a:solidFill>
              <a:latin typeface="Tahoma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rgbClr val="000000"/>
                </a:solidFill>
                <a:latin typeface="Tahoma" charset="0"/>
              </a:rPr>
              <a:t>2008-2015, 3.481 observations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400" b="0" dirty="0">
              <a:solidFill>
                <a:srgbClr val="000000"/>
              </a:solidFill>
              <a:latin typeface="Tahoma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rgbClr val="000000"/>
                </a:solidFill>
                <a:latin typeface="Tahoma" charset="0"/>
              </a:rPr>
              <a:t>Limited within variation -&gt; identification relies on cross-sectional variation -&gt; effectively there are ~700 observations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400" b="0" dirty="0">
              <a:solidFill>
                <a:srgbClr val="000000"/>
              </a:solidFill>
              <a:latin typeface="Tahoma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rgbClr val="000000"/>
                </a:solidFill>
                <a:latin typeface="Tahoma" charset="0"/>
              </a:rPr>
              <a:t>No causal inference </a:t>
            </a:r>
            <a:r>
              <a:rPr lang="en-GB" sz="1400" b="0" dirty="0">
                <a:solidFill>
                  <a:srgbClr val="000000"/>
                </a:solidFill>
                <a:latin typeface="Tahoma" charset="0"/>
                <a:sym typeface="Wingdings" pitchFamily="2" charset="2"/>
              </a:rPr>
              <a:t> i.e. merger effects are neglected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400" b="0" dirty="0">
              <a:solidFill>
                <a:srgbClr val="000000"/>
              </a:solidFill>
              <a:latin typeface="Tahoma" charset="0"/>
              <a:sym typeface="Wingdings" pitchFamily="2" charset="2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endParaRPr lang="en-GB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1100" b="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1400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1400" i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05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Cost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function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 bwMode="auto">
              <a:xfrm>
                <a:off x="716360" y="947252"/>
                <a:ext cx="7416824" cy="50740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0" indent="0" algn="l" rtl="0" fontAlgn="base">
                  <a:spcBef>
                    <a:spcPct val="20000"/>
                  </a:spcBef>
                  <a:spcAft>
                    <a:spcPct val="0"/>
                  </a:spcAft>
                  <a:buFontTx/>
                  <a:buNone/>
                  <a:defRPr sz="16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𝐶</m:t>
                      </m:r>
                      <m:r>
                        <a:rPr lang="en-GB" sz="1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𝑐</m:t>
                      </m:r>
                      <m:d>
                        <m:dPr>
                          <m:ctrlPr>
                            <a:rPr lang="en-GB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GB" sz="1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1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</m:d>
                      <m:r>
                        <a:rPr lang="en-GB" sz="1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GB" sz="18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]"/>
                              <m:ctrlPr>
                                <a:rPr lang="en-GB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8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GB" sz="18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⋅</m:t>
                              </m:r>
                              <m:r>
                                <a:rPr lang="en-GB" sz="18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GB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GB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8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GB" sz="18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GB" sz="18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GB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GB" sz="1800" b="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ct val="0"/>
                  </a:spcBef>
                </a:pPr>
                <a:endParaRPr lang="en-GB" sz="1800" b="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spcBef>
                    <a:spcPct val="0"/>
                  </a:spcBef>
                </a:pPr>
                <a:r>
                  <a:rPr lang="en-GB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Where:</a:t>
                </a:r>
              </a:p>
              <a:p>
                <a:pPr>
                  <a:spcBef>
                    <a:spcPct val="0"/>
                  </a:spcBef>
                </a:pPr>
                <a14:m>
                  <m:oMath xmlns:m="http://schemas.openxmlformats.org/officeDocument/2006/math">
                    <m:r>
                      <a:rPr lang="en-GB" sz="1800" b="0" i="1" smtClean="0">
                        <a:solidFill>
                          <a:srgbClr val="000000"/>
                        </a:solidFill>
                        <a:latin typeface="Cambria Math"/>
                      </a:rPr>
                      <m:t>𝐶</m:t>
                    </m:r>
                    <m:r>
                      <a:rPr lang="en-GB" sz="1800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GB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(minimum) cost;</a:t>
                </a:r>
                <a:br>
                  <a:rPr lang="en-GB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1800" b="0" i="1" smtClean="0">
                        <a:solidFill>
                          <a:srgbClr val="000000"/>
                        </a:solidFill>
                        <a:latin typeface="Cambria Math"/>
                      </a:rPr>
                      <m:t>𝑦</m:t>
                    </m:r>
                    <m:r>
                      <a:rPr lang="en-GB" sz="1800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GB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vector of serviced produced;</a:t>
                </a:r>
                <a:br>
                  <a:rPr lang="en-GB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1800" b="0" i="1" smtClean="0">
                        <a:solidFill>
                          <a:srgbClr val="000000"/>
                        </a:solidFill>
                        <a:latin typeface="Cambria Math"/>
                      </a:rPr>
                      <m:t>𝑤</m:t>
                    </m:r>
                    <m:r>
                      <a:rPr lang="en-GB" sz="1800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GB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vector of resource prices;</a:t>
                </a:r>
                <a:br>
                  <a:rPr lang="en-GB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1800" b="0" i="1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en-GB" sz="1800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nl-NL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vector of resources.</a:t>
                </a:r>
              </a:p>
              <a:p>
                <a:pPr>
                  <a:spcBef>
                    <a:spcPct val="0"/>
                  </a:spcBef>
                </a:pPr>
                <a:endParaRPr lang="en-GB" sz="1800" b="0" i="1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spcBef>
                    <a:spcPct val="0"/>
                  </a:spcBef>
                </a:pPr>
                <a:r>
                  <a:rPr lang="en-GB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 single school cost function can be written as:</a:t>
                </a:r>
              </a:p>
              <a:p>
                <a:pPr>
                  <a:spcBef>
                    <a:spcPct val="0"/>
                  </a:spcBef>
                </a:pPr>
                <a:r>
                  <a:rPr lang="en-GB" sz="1800" b="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GB" sz="1800" b="0" dirty="0">
                  <a:solidFill>
                    <a:srgbClr val="000000"/>
                  </a:solidFill>
                  <a:latin typeface="Cambria Math"/>
                </a:endParaRPr>
              </a:p>
              <a:p>
                <a:pPr algn="ctr">
                  <a:spcBef>
                    <a:spcPct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𝑏𝑠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l-N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𝑏𝑠</m:t>
                            </m:r>
                          </m:sub>
                        </m:sSub>
                        <m:r>
                          <a:rPr lang="en-US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nl-N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𝑏𝑠</m:t>
                            </m:r>
                          </m:sub>
                        </m:sSub>
                        <m:r>
                          <a:rPr lang="en-US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nl-N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𝑏𝑠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l-N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</a:t>
                </a:r>
              </a:p>
              <a:p>
                <a:pPr algn="ctr">
                  <a:spcBef>
                    <a:spcPct val="0"/>
                  </a:spcBef>
                </a:pPr>
                <a:endParaRPr lang="en-US" dirty="0"/>
              </a:p>
              <a:p>
                <a:pPr>
                  <a:spcBef>
                    <a:spcPct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nl-NL" b="1" dirty="0"/>
              </a:p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b="0" dirty="0"/>
                  <a:t>captures deterministic efficiency (scaling property)</a:t>
                </a:r>
              </a:p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b="0" dirty="0"/>
                  <a:t>Inflates cost by a factor &gt;1</a:t>
                </a:r>
              </a:p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b="0" dirty="0"/>
                  <a:t>Included to capture potential effects on efficiency</a:t>
                </a:r>
              </a:p>
              <a:p>
                <a:pPr>
                  <a:spcBef>
                    <a:spcPct val="0"/>
                  </a:spcBef>
                </a:pPr>
                <a:endParaRPr lang="en-US" b="0" dirty="0"/>
              </a:p>
              <a:p>
                <a:pPr>
                  <a:spcBef>
                    <a:spcPct val="0"/>
                  </a:spcBef>
                </a:pPr>
                <a:endParaRPr lang="en-US" b="0" dirty="0"/>
              </a:p>
              <a:p>
                <a:pPr>
                  <a:spcBef>
                    <a:spcPct val="0"/>
                  </a:spcBef>
                </a:pPr>
                <a:endParaRPr lang="en-US" dirty="0"/>
              </a:p>
              <a:p>
                <a:pPr algn="ctr">
                  <a:spcBef>
                    <a:spcPct val="0"/>
                  </a:spcBef>
                </a:pPr>
                <a:endParaRPr lang="en-US" dirty="0"/>
              </a:p>
              <a:p>
                <a:pPr algn="ctr">
                  <a:spcBef>
                    <a:spcPct val="0"/>
                  </a:spcBef>
                </a:pPr>
                <a:endParaRPr lang="nl-NL" dirty="0"/>
              </a:p>
              <a:p>
                <a:pPr>
                  <a:spcBef>
                    <a:spcPct val="0"/>
                  </a:spcBef>
                </a:pPr>
                <a:endParaRPr lang="en-GB" sz="1800" b="0" dirty="0">
                  <a:solidFill>
                    <a:srgbClr val="000000"/>
                  </a:solidFill>
                  <a:latin typeface="Cambria Math"/>
                </a:endParaRPr>
              </a:p>
              <a:p>
                <a:pPr>
                  <a:spcBef>
                    <a:spcPct val="0"/>
                  </a:spcBef>
                </a:pPr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endParaRPr lang="en-GB" sz="1200" b="0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360" y="947252"/>
                <a:ext cx="7416824" cy="5074035"/>
              </a:xfrm>
              <a:prstGeom prst="rect">
                <a:avLst/>
              </a:prstGeom>
              <a:blipFill>
                <a:blip r:embed="rId2"/>
                <a:stretch>
                  <a:fillRect l="-17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199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10938</TotalTime>
  <Words>723</Words>
  <Application>Microsoft Macintosh PowerPoint</Application>
  <PresentationFormat>Diavoorstelling (4:3)</PresentationFormat>
  <Paragraphs>217</Paragraphs>
  <Slides>13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1" baseType="lpstr">
      <vt:lpstr>Arial</vt:lpstr>
      <vt:lpstr>Cambria Math</vt:lpstr>
      <vt:lpstr>Corbel</vt:lpstr>
      <vt:lpstr>Tahoma</vt:lpstr>
      <vt:lpstr>Times</vt:lpstr>
      <vt:lpstr>Times New Roman</vt:lpstr>
      <vt:lpstr>Wingdings</vt:lpstr>
      <vt:lpstr>Default Design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Bikker Euro RSCG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Bikker Euro RSCG</dc:creator>
  <cp:lastModifiedBy>Thomas Niaounakis</cp:lastModifiedBy>
  <cp:revision>724</cp:revision>
  <cp:lastPrinted>2018-03-28T05:53:10Z</cp:lastPrinted>
  <dcterms:created xsi:type="dcterms:W3CDTF">2003-10-16T11:42:10Z</dcterms:created>
  <dcterms:modified xsi:type="dcterms:W3CDTF">2018-03-28T06:01:34Z</dcterms:modified>
</cp:coreProperties>
</file>