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9" r:id="rId2"/>
    <p:sldId id="325" r:id="rId3"/>
    <p:sldId id="363" r:id="rId4"/>
    <p:sldId id="367" r:id="rId5"/>
    <p:sldId id="355" r:id="rId6"/>
    <p:sldId id="364" r:id="rId7"/>
    <p:sldId id="353" r:id="rId8"/>
    <p:sldId id="356" r:id="rId9"/>
    <p:sldId id="369" r:id="rId10"/>
    <p:sldId id="370" r:id="rId11"/>
    <p:sldId id="366" r:id="rId12"/>
    <p:sldId id="368" r:id="rId13"/>
    <p:sldId id="371" r:id="rId14"/>
    <p:sldId id="313" r:id="rId15"/>
    <p:sldId id="336" r:id="rId16"/>
  </p:sldIdLst>
  <p:sldSz cx="9144000" cy="6858000" type="screen4x3"/>
  <p:notesSz cx="7053263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C4E5"/>
    <a:srgbClr val="0099CC"/>
    <a:srgbClr val="FFFF66"/>
    <a:srgbClr val="C3DBEF"/>
    <a:srgbClr val="404040"/>
    <a:srgbClr val="A6A6A6"/>
    <a:srgbClr val="A8D08D"/>
    <a:srgbClr val="F4B183"/>
    <a:srgbClr val="B2ECBD"/>
    <a:srgbClr val="B67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2" autoAdjust="0"/>
    <p:restoredTop sz="79302" autoAdjust="0"/>
  </p:normalViewPr>
  <p:slideViewPr>
    <p:cSldViewPr>
      <p:cViewPr varScale="1">
        <p:scale>
          <a:sx n="87" d="100"/>
          <a:sy n="87" d="100"/>
        </p:scale>
        <p:origin x="239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685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685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fld id="{AE90C053-4458-45D9-98A0-572BB0E8093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9986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685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698500"/>
            <a:ext cx="4656137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436" y="4421823"/>
            <a:ext cx="5172393" cy="418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685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fld id="{C2C8CD11-CF31-49F2-B8DE-5497F5617B1E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64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8551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8CD11-CF31-49F2-B8DE-5497F5617B1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62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8CD11-CF31-49F2-B8DE-5497F5617B1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62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14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8824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15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8824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16DD048-F10D-4843-BFFC-56611981F43F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 r="-9162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0"/>
          <p:cNvSpPr>
            <a:spLocks noChangeArrowheads="1"/>
          </p:cNvSpPr>
          <p:nvPr userDrawn="1"/>
        </p:nvSpPr>
        <p:spPr bwMode="auto">
          <a:xfrm>
            <a:off x="-10800" y="5886450"/>
            <a:ext cx="9154800" cy="971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l-NL" dirty="0"/>
              <a:t>    </a:t>
            </a:r>
            <a:r>
              <a:rPr lang="nl-NL" b="1" dirty="0">
                <a:solidFill>
                  <a:srgbClr val="0099CC"/>
                </a:solidFill>
                <a:latin typeface="Corbel" panose="020B0503020204020204" pitchFamily="34" charset="0"/>
              </a:rPr>
              <a:t>IPSE Studies</a:t>
            </a:r>
            <a:endParaRPr lang="nl-NL" dirty="0">
              <a:latin typeface="Corbel" panose="020B0503020204020204" pitchFamily="34" charset="0"/>
            </a:endParaRPr>
          </a:p>
        </p:txBody>
      </p:sp>
      <p:sp>
        <p:nvSpPr>
          <p:cNvPr id="16" name="Rectangle 62"/>
          <p:cNvSpPr>
            <a:spLocks noChangeArrowheads="1"/>
          </p:cNvSpPr>
          <p:nvPr userDrawn="1"/>
        </p:nvSpPr>
        <p:spPr bwMode="ltGray">
          <a:xfrm>
            <a:off x="5400" y="5594863"/>
            <a:ext cx="9144000" cy="287336"/>
          </a:xfrm>
          <a:prstGeom prst="rect">
            <a:avLst/>
          </a:prstGeom>
          <a:solidFill>
            <a:srgbClr val="0099CC"/>
          </a:solidFill>
          <a:ln w="9525">
            <a:solidFill>
              <a:srgbClr val="0099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>
              <a:solidFill>
                <a:srgbClr val="808080"/>
              </a:solidFill>
              <a:latin typeface="Times"/>
            </a:endParaRPr>
          </a:p>
        </p:txBody>
      </p:sp>
      <p:sp>
        <p:nvSpPr>
          <p:cNvPr id="17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16DD048-F10D-4843-BFFC-56611981F43F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1115616" y="908720"/>
            <a:ext cx="7416824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nl-NL" sz="3200" dirty="0">
                <a:latin typeface="+mj-lt"/>
                <a:ea typeface="Times New Roman"/>
                <a:cs typeface="Times New Roman"/>
              </a:rPr>
              <a:t>Kosten van de lokale publieke gezondheidszorg in verband</a:t>
            </a:r>
          </a:p>
          <a:p>
            <a:pPr>
              <a:spcAft>
                <a:spcPts val="1800"/>
              </a:spcAft>
            </a:pPr>
            <a:r>
              <a:rPr lang="nl-NL" sz="2000" dirty="0">
                <a:latin typeface="+mj-lt"/>
                <a:ea typeface="Times New Roman"/>
                <a:cs typeface="Times New Roman"/>
              </a:rPr>
              <a:t>Een empirisch onderzoek naar de kostenstructuur van de publieke gezondheidszorg in Nederlandse gemeenten tussen 2008 en 2016</a:t>
            </a:r>
            <a:endParaRPr lang="nl-NL" sz="2000" dirty="0">
              <a:latin typeface="+mn-lt"/>
              <a:ea typeface="Times New Roman"/>
              <a:cs typeface="Times New Roman"/>
            </a:endParaRPr>
          </a:p>
          <a:p>
            <a:pPr>
              <a:spcAft>
                <a:spcPts val="1800"/>
              </a:spcAft>
            </a:pPr>
            <a:endParaRPr lang="nl-NL" sz="2000" dirty="0">
              <a:latin typeface="Cambria"/>
              <a:ea typeface="Times New Roman"/>
              <a:cs typeface="Times New Roman"/>
            </a:endParaRPr>
          </a:p>
          <a:p>
            <a:pPr>
              <a:spcAft>
                <a:spcPts val="1800"/>
              </a:spcAft>
            </a:pPr>
            <a:endParaRPr lang="nl-NL" sz="2000" dirty="0">
              <a:latin typeface="Cambria"/>
              <a:ea typeface="Times New Roman"/>
              <a:cs typeface="Times New Roman"/>
            </a:endParaRPr>
          </a:p>
          <a:p>
            <a:pPr>
              <a:spcAft>
                <a:spcPts val="1800"/>
              </a:spcAft>
            </a:pPr>
            <a: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8-2-2018</a:t>
            </a:r>
            <a:b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</a:br>
            <a: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Programmaraad IPSE </a:t>
            </a:r>
            <a:br>
              <a:rPr lang="nl-NL" sz="1800" i="1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</a:br>
            <a:endParaRPr lang="nl-NL" sz="1800" i="1" dirty="0">
              <a:latin typeface="Corbel" panose="020B0503020204020204" pitchFamily="34" charset="0"/>
              <a:ea typeface="Times New Roman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924944"/>
            <a:ext cx="3837618" cy="2583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6807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62"/>
          <p:cNvGrpSpPr>
            <a:grpSpLocks/>
          </p:cNvGrpSpPr>
          <p:nvPr/>
        </p:nvGrpSpPr>
        <p:grpSpPr bwMode="auto">
          <a:xfrm>
            <a:off x="317275" y="1620094"/>
            <a:ext cx="8106551" cy="3464881"/>
            <a:chOff x="317" y="543"/>
            <a:chExt cx="4807" cy="2675"/>
          </a:xfrm>
        </p:grpSpPr>
        <p:sp>
          <p:nvSpPr>
            <p:cNvPr id="25" name="Rectangle 45"/>
            <p:cNvSpPr>
              <a:spLocks noChangeArrowheads="1"/>
            </p:cNvSpPr>
            <p:nvPr/>
          </p:nvSpPr>
          <p:spPr bwMode="auto">
            <a:xfrm>
              <a:off x="317" y="798"/>
              <a:ext cx="1071" cy="292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ebdings" pitchFamily="18" charset="2"/>
                <a:buNone/>
                <a:tabLst/>
                <a:defRPr/>
              </a:pPr>
              <a:r>
                <a:rPr kumimoji="0" lang="en-CA" altLang="nl-NL" b="0" i="1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Productie</a:t>
              </a:r>
              <a:endParaRPr kumimoji="0" lang="en-CA" altLang="nl-NL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</a:endParaRPr>
            </a:p>
          </p:txBody>
        </p:sp>
        <p:sp>
          <p:nvSpPr>
            <p:cNvPr id="26" name="Rectangle 34"/>
            <p:cNvSpPr>
              <a:spLocks noChangeArrowheads="1"/>
            </p:cNvSpPr>
            <p:nvPr/>
          </p:nvSpPr>
          <p:spPr bwMode="auto">
            <a:xfrm>
              <a:off x="317" y="1160"/>
              <a:ext cx="1157" cy="20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Productie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 van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allerlei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preventie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activiteiten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niet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uit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te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drukken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 in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meetbare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kengetallen</a:t>
              </a:r>
              <a:endParaRPr lang="en-CA" altLang="nl-NL" b="0" kern="0" dirty="0">
                <a:solidFill>
                  <a:srgbClr val="000000"/>
                </a:solidFill>
                <a:latin typeface="Corbel" panose="020B0503020204020204" pitchFamily="34" charset="0"/>
                <a:sym typeface="Wingdings" panose="05000000000000000000" pitchFamily="2" charset="2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endParaRPr lang="en-CA" altLang="nl-NL" b="0" kern="0" dirty="0">
                <a:solidFill>
                  <a:srgbClr val="000000"/>
                </a:solidFill>
                <a:latin typeface="Corbel" panose="020B0503020204020204" pitchFamily="34" charset="0"/>
                <a:sym typeface="Wingdings" panose="05000000000000000000" pitchFamily="2" charset="2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Maatstaven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:</a:t>
              </a:r>
            </a:p>
            <a:p>
              <a:pPr marL="285750" marR="0" lvl="0" indent="-28575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Aantal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inwoners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;</a:t>
              </a:r>
            </a:p>
            <a:p>
              <a:pPr marL="285750" marR="0" lvl="0" indent="-28575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Aantal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bedrijfsvestigingen</a:t>
              </a:r>
              <a:endParaRPr lang="en-CA" altLang="nl-NL" b="0" kern="0" dirty="0">
                <a:solidFill>
                  <a:srgbClr val="000000"/>
                </a:solidFill>
                <a:latin typeface="Corbel" panose="020B0503020204020204" pitchFamily="34" charset="0"/>
                <a:sym typeface="Wingdings" panose="05000000000000000000" pitchFamily="2" charset="2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endParaRPr lang="en-CA" altLang="nl-NL" b="0" kern="0" dirty="0">
                <a:solidFill>
                  <a:srgbClr val="000000"/>
                </a:solidFill>
                <a:latin typeface="Corbel" panose="020B0503020204020204" pitchFamily="34" charset="0"/>
                <a:sym typeface="Wingdings" panose="05000000000000000000" pitchFamily="2" charset="2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endParaRPr lang="en-CA" altLang="nl-NL" b="0" kern="0" dirty="0">
                <a:solidFill>
                  <a:srgbClr val="000000"/>
                </a:solidFill>
                <a:latin typeface="Corbel" panose="020B0503020204020204" pitchFamily="34" charset="0"/>
                <a:sym typeface="Wingdings" panose="05000000000000000000" pitchFamily="2" charset="2"/>
              </a:endParaRPr>
            </a:p>
          </p:txBody>
        </p:sp>
        <p:sp>
          <p:nvSpPr>
            <p:cNvPr id="27" name="AutoShape 36"/>
            <p:cNvSpPr>
              <a:spLocks noChangeArrowheads="1"/>
            </p:cNvSpPr>
            <p:nvPr/>
          </p:nvSpPr>
          <p:spPr bwMode="auto">
            <a:xfrm flipV="1">
              <a:off x="662" y="543"/>
              <a:ext cx="4142" cy="129"/>
            </a:xfrm>
            <a:prstGeom prst="triangle">
              <a:avLst>
                <a:gd name="adj" fmla="val 50000"/>
              </a:avLst>
            </a:prstGeom>
            <a:solidFill>
              <a:srgbClr val="B6B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ebdings" pitchFamily="18" charset="2"/>
                <a:buChar char="4"/>
                <a:tabLst/>
                <a:defRPr/>
              </a:pPr>
              <a:endParaRPr kumimoji="0" lang="en-CA" altLang="nl-NL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</a:endParaRPr>
            </a:p>
          </p:txBody>
        </p:sp>
        <p:sp>
          <p:nvSpPr>
            <p:cNvPr id="28" name="Rectangle 37"/>
            <p:cNvSpPr>
              <a:spLocks noChangeArrowheads="1"/>
            </p:cNvSpPr>
            <p:nvPr/>
          </p:nvSpPr>
          <p:spPr bwMode="auto">
            <a:xfrm>
              <a:off x="1739" y="1166"/>
              <a:ext cx="2049" cy="20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kumimoji="0" lang="en-CA" altLang="nl-NL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Aandeel</a:t>
              </a:r>
              <a:r>
                <a:rPr kumimoji="0" lang="en-CA" alt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 0-20 </a:t>
              </a:r>
              <a:r>
                <a:rPr kumimoji="0" lang="en-CA" altLang="nl-NL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jarigen</a:t>
              </a:r>
              <a:endParaRPr kumimoji="0" lang="en-CA" altLang="nl-NL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</a:rPr>
                <a:t>Aandeel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</a:rPr>
                <a:t> 20-65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</a:rPr>
                <a:t>jarigen</a:t>
              </a:r>
              <a:endParaRPr lang="en-CA" altLang="nl-NL" b="0" kern="0" dirty="0">
                <a:solidFill>
                  <a:srgbClr val="000000"/>
                </a:solidFill>
                <a:latin typeface="Corbel" panose="020B0503020204020204" pitchFamily="34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kumimoji="0" lang="en-CA" altLang="nl-NL" b="0" i="0" u="none" strike="noStrike" kern="0" cap="none" spc="0" normalizeH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Aandeel</a:t>
              </a:r>
              <a:r>
                <a:rPr kumimoji="0" lang="en-CA" altLang="nl-NL" b="0" i="0" u="none" strike="noStrike" kern="0" cap="none" spc="0" normalizeH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 65-plussers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</a:rPr>
                <a:t>Aandeel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</a:rPr>
                <a:t>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</a:rPr>
                <a:t>minderheden</a:t>
              </a:r>
              <a:endParaRPr kumimoji="0" lang="en-CA" altLang="nl-NL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</a:rPr>
                <a:t>Aandeel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</a:rPr>
                <a:t>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</a:rPr>
                <a:t>uitkeringsgerechtigden</a:t>
              </a:r>
              <a:endParaRPr lang="en-CA" altLang="nl-NL" b="0" kern="0" dirty="0">
                <a:solidFill>
                  <a:srgbClr val="000000"/>
                </a:solidFill>
                <a:latin typeface="Corbel" panose="020B0503020204020204" pitchFamily="34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kumimoji="0" lang="en-CA" altLang="nl-NL" b="0" i="0" u="none" strike="noStrike" kern="0" cap="none" spc="0" normalizeH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Aandeel</a:t>
              </a:r>
              <a:r>
                <a:rPr kumimoji="0" lang="en-CA" altLang="nl-NL" b="0" i="0" u="none" strike="noStrike" kern="0" cap="none" spc="0" normalizeH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 </a:t>
              </a:r>
              <a:r>
                <a:rPr kumimoji="0" lang="en-CA" altLang="nl-NL" b="0" i="0" u="none" strike="noStrike" kern="0" cap="none" spc="0" normalizeH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huishoudens</a:t>
              </a:r>
              <a:r>
                <a:rPr kumimoji="0" lang="en-CA" altLang="nl-NL" b="0" i="0" u="none" strike="noStrike" kern="0" cap="none" spc="0" normalizeH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 met </a:t>
              </a:r>
              <a:r>
                <a:rPr kumimoji="0" lang="en-CA" altLang="nl-NL" b="0" i="0" u="none" strike="noStrike" kern="0" cap="none" spc="0" normalizeH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lage</a:t>
              </a:r>
              <a:r>
                <a:rPr kumimoji="0" lang="en-CA" altLang="nl-NL" b="0" i="0" u="none" strike="noStrike" kern="0" cap="none" spc="0" normalizeH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 </a:t>
              </a:r>
              <a:r>
                <a:rPr kumimoji="0" lang="en-CA" altLang="nl-NL" b="0" i="0" u="none" strike="noStrike" kern="0" cap="none" spc="0" normalizeH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inkomens</a:t>
              </a:r>
              <a:endParaRPr kumimoji="0" lang="en-CA" altLang="nl-NL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CA" altLang="nl-NL" b="0" kern="0" noProof="0" dirty="0" err="1">
                  <a:solidFill>
                    <a:srgbClr val="000000"/>
                  </a:solidFill>
                  <a:latin typeface="Corbel" panose="020B0503020204020204" pitchFamily="34" charset="0"/>
                </a:rPr>
                <a:t>Aandeel</a:t>
              </a:r>
              <a:r>
                <a:rPr lang="en-CA" altLang="nl-NL" b="0" kern="0" noProof="0" dirty="0">
                  <a:solidFill>
                    <a:srgbClr val="000000"/>
                  </a:solidFill>
                  <a:latin typeface="Corbel" panose="020B0503020204020204" pitchFamily="34" charset="0"/>
                </a:rPr>
                <a:t> </a:t>
              </a:r>
              <a:r>
                <a:rPr lang="en-CA" altLang="nl-NL" b="0" kern="0" noProof="0" dirty="0" err="1">
                  <a:solidFill>
                    <a:srgbClr val="000000"/>
                  </a:solidFill>
                  <a:latin typeface="Corbel" panose="020B0503020204020204" pitchFamily="34" charset="0"/>
                </a:rPr>
                <a:t>gerformeerde</a:t>
              </a:r>
              <a:r>
                <a:rPr lang="en-CA" altLang="nl-NL" b="0" kern="0" noProof="0" dirty="0">
                  <a:solidFill>
                    <a:srgbClr val="000000"/>
                  </a:solidFill>
                  <a:latin typeface="Corbel" panose="020B0503020204020204" pitchFamily="34" charset="0"/>
                </a:rPr>
                <a:t> </a:t>
              </a:r>
              <a:r>
                <a:rPr lang="en-CA" altLang="nl-NL" b="0" kern="0" noProof="0" dirty="0" err="1">
                  <a:solidFill>
                    <a:srgbClr val="000000"/>
                  </a:solidFill>
                  <a:latin typeface="Corbel" panose="020B0503020204020204" pitchFamily="34" charset="0"/>
                </a:rPr>
                <a:t>inwoners</a:t>
              </a:r>
              <a:endParaRPr lang="en-CA" altLang="nl-NL" b="0" kern="0" noProof="0" dirty="0">
                <a:solidFill>
                  <a:srgbClr val="000000"/>
                </a:solidFill>
                <a:latin typeface="Corbel" panose="020B0503020204020204" pitchFamily="34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endParaRPr kumimoji="0" lang="en-CA" altLang="nl-NL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endParaRPr kumimoji="0" lang="en-CA" altLang="nl-NL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ebdings" pitchFamily="18" charset="2"/>
                <a:buChar char="4"/>
                <a:tabLst/>
                <a:defRPr/>
              </a:pPr>
              <a:endParaRPr lang="en-CA" altLang="nl-NL" b="0" kern="0" dirty="0">
                <a:solidFill>
                  <a:srgbClr val="000000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30" name="Rectangle 41"/>
            <p:cNvSpPr>
              <a:spLocks noChangeArrowheads="1"/>
            </p:cNvSpPr>
            <p:nvPr/>
          </p:nvSpPr>
          <p:spPr bwMode="auto">
            <a:xfrm>
              <a:off x="3993" y="1160"/>
              <a:ext cx="1131" cy="20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kumimoji="0" lang="en-CA" alt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GGD </a:t>
              </a:r>
              <a:r>
                <a:rPr kumimoji="0" lang="en-CA" altLang="nl-NL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Omvang</a:t>
              </a:r>
              <a:endParaRPr kumimoji="0" lang="en-CA" altLang="nl-NL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endParaRPr lang="en-CA" altLang="nl-NL" b="0" kern="0" dirty="0">
                <a:solidFill>
                  <a:srgbClr val="000000"/>
                </a:solidFill>
                <a:latin typeface="Corbel" panose="020B0503020204020204" pitchFamily="34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</a:rPr>
                <a:t>Indicator per GGD</a:t>
              </a:r>
            </a:p>
          </p:txBody>
        </p:sp>
        <p:sp>
          <p:nvSpPr>
            <p:cNvPr id="32" name="Rectangle 47"/>
            <p:cNvSpPr>
              <a:spLocks noChangeArrowheads="1"/>
            </p:cNvSpPr>
            <p:nvPr/>
          </p:nvSpPr>
          <p:spPr bwMode="auto">
            <a:xfrm>
              <a:off x="3993" y="794"/>
              <a:ext cx="1131" cy="292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ebdings" pitchFamily="18" charset="2"/>
                <a:buNone/>
                <a:tabLst/>
                <a:defRPr/>
              </a:pPr>
              <a:r>
                <a:rPr kumimoji="0" lang="en-CA" altLang="nl-NL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Doelmatigheid</a:t>
              </a:r>
              <a:endParaRPr kumimoji="0" lang="en-CA" altLang="nl-NL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</a:endParaRPr>
            </a:p>
          </p:txBody>
        </p:sp>
        <p:sp>
          <p:nvSpPr>
            <p:cNvPr id="34" name="Rectangle 51"/>
            <p:cNvSpPr>
              <a:spLocks noChangeArrowheads="1"/>
            </p:cNvSpPr>
            <p:nvPr/>
          </p:nvSpPr>
          <p:spPr bwMode="auto">
            <a:xfrm>
              <a:off x="1739" y="821"/>
              <a:ext cx="2049" cy="292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ebdings" pitchFamily="18" charset="2"/>
                <a:buNone/>
                <a:tabLst/>
                <a:defRPr/>
              </a:pP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</a:rPr>
                <a:t>Bevolkingssamenstelling</a:t>
              </a:r>
              <a:endParaRPr kumimoji="0" lang="en-CA" altLang="nl-NL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</a:endParaRPr>
            </a:p>
          </p:txBody>
        </p:sp>
      </p:grpSp>
      <p:sp>
        <p:nvSpPr>
          <p:cNvPr id="35" name="Rectangle 43"/>
          <p:cNvSpPr>
            <a:spLocks noChangeArrowheads="1"/>
          </p:cNvSpPr>
          <p:nvPr/>
        </p:nvSpPr>
        <p:spPr bwMode="auto">
          <a:xfrm>
            <a:off x="317275" y="1012632"/>
            <a:ext cx="8250237" cy="4635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ebdings" pitchFamily="18" charset="2"/>
              <a:buNone/>
              <a:tabLst/>
              <a:defRPr/>
            </a:pPr>
            <a:r>
              <a:rPr lang="en-CA" altLang="nl-NL" sz="2000" b="0" kern="0" dirty="0" err="1">
                <a:solidFill>
                  <a:srgbClr val="000000"/>
                </a:solidFill>
                <a:latin typeface="Corbel" panose="020B0503020204020204" pitchFamily="34" charset="0"/>
              </a:rPr>
              <a:t>Decompositie</a:t>
            </a:r>
            <a:r>
              <a:rPr lang="en-CA" altLang="nl-NL" sz="2000" b="0" kern="0" dirty="0">
                <a:solidFill>
                  <a:srgbClr val="000000"/>
                </a:solidFill>
                <a:latin typeface="Corbel" panose="020B0503020204020204" pitchFamily="34" charset="0"/>
              </a:rPr>
              <a:t> </a:t>
            </a:r>
            <a:r>
              <a:rPr lang="en-CA" altLang="nl-NL" sz="2000" b="0" kern="0" dirty="0" err="1">
                <a:solidFill>
                  <a:srgbClr val="000000"/>
                </a:solidFill>
                <a:latin typeface="Corbel" panose="020B0503020204020204" pitchFamily="34" charset="0"/>
              </a:rPr>
              <a:t>kosten</a:t>
            </a:r>
            <a:r>
              <a:rPr lang="en-CA" altLang="nl-NL" sz="2000" b="0" kern="0" dirty="0">
                <a:solidFill>
                  <a:srgbClr val="000000"/>
                </a:solidFill>
                <a:latin typeface="Corbel" panose="020B0503020204020204" pitchFamily="34" charset="0"/>
              </a:rPr>
              <a:t> </a:t>
            </a:r>
            <a:r>
              <a:rPr lang="en-CA" altLang="nl-NL" sz="2000" b="0" kern="0" dirty="0" err="1">
                <a:solidFill>
                  <a:srgbClr val="000000"/>
                </a:solidFill>
                <a:latin typeface="Corbel" panose="020B0503020204020204" pitchFamily="34" charset="0"/>
              </a:rPr>
              <a:t>publieke</a:t>
            </a:r>
            <a:r>
              <a:rPr lang="en-CA" altLang="nl-NL" sz="2000" b="0" kern="0" dirty="0">
                <a:solidFill>
                  <a:srgbClr val="000000"/>
                </a:solidFill>
                <a:latin typeface="Corbel" panose="020B0503020204020204" pitchFamily="34" charset="0"/>
              </a:rPr>
              <a:t> </a:t>
            </a:r>
            <a:r>
              <a:rPr lang="en-CA" altLang="nl-NL" sz="2000" b="0" kern="0" dirty="0" err="1">
                <a:solidFill>
                  <a:srgbClr val="000000"/>
                </a:solidFill>
                <a:latin typeface="Corbel" panose="020B0503020204020204" pitchFamily="34" charset="0"/>
              </a:rPr>
              <a:t>gezondheidszorg</a:t>
            </a:r>
            <a:endParaRPr kumimoji="0" lang="en-CA" altLang="nl-NL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 pitchFamily="34" charset="0"/>
            </a:endParaRPr>
          </a:p>
        </p:txBody>
      </p:sp>
      <p:sp>
        <p:nvSpPr>
          <p:cNvPr id="19" name="Tijdelijke aanduiding voor dianummer 3"/>
          <p:cNvSpPr>
            <a:spLocks noGrp="1"/>
          </p:cNvSpPr>
          <p:nvPr>
            <p:ph type="sldNum" sz="quarter" idx="4294967295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/>
          <a:p>
            <a:fld id="{8C6BC05E-DB9A-EB4A-A776-575FA40369A3}" type="slidenum">
              <a:rPr lang="nl-NL" sz="2000" smtClean="0">
                <a:latin typeface="Corbel" panose="020B0503020204020204" pitchFamily="34" charset="0"/>
              </a:rPr>
              <a:pPr/>
              <a:t>10</a:t>
            </a:fld>
            <a:endParaRPr lang="nl-NL" sz="2000" dirty="0">
              <a:latin typeface="Corbel" panose="020B0503020204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7275" y="260648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Empirisch</a:t>
            </a:r>
            <a:r>
              <a:rPr lang="en-US" sz="2800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 model</a:t>
            </a:r>
          </a:p>
        </p:txBody>
      </p:sp>
    </p:spTree>
    <p:extLst>
      <p:ext uri="{BB962C8B-B14F-4D97-AF65-F5344CB8AC3E}">
        <p14:creationId xmlns:p14="http://schemas.microsoft.com/office/powerpoint/2010/main" val="4268208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924582"/>
            <a:ext cx="4073949" cy="2557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7275" y="260648"/>
            <a:ext cx="8064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Resultaten</a:t>
            </a:r>
            <a:r>
              <a:rPr lang="en-US" sz="2800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: </a:t>
            </a: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demografische</a:t>
            </a:r>
            <a:r>
              <a:rPr lang="en-US" sz="2800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en</a:t>
            </a:r>
            <a:r>
              <a:rPr lang="en-US" sz="2800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sociaal-economische</a:t>
            </a:r>
            <a:r>
              <a:rPr lang="en-US" sz="2800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opbouw</a:t>
            </a:r>
            <a:endParaRPr lang="en-US" sz="2800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2928" y="1401088"/>
            <a:ext cx="84575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latin typeface="Corbel" panose="020B0503020204020204" pitchFamily="34" charset="0"/>
              </a:rPr>
              <a:t>Uitgaven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voornamelijk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inwonersafhankelijk</a:t>
            </a:r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r>
              <a:rPr lang="en-GB" sz="2000" dirty="0" err="1">
                <a:latin typeface="Corbel" panose="020B0503020204020204" pitchFamily="34" charset="0"/>
              </a:rPr>
              <a:t>Opvallend</a:t>
            </a:r>
            <a:r>
              <a:rPr lang="en-GB" sz="2000" dirty="0">
                <a:latin typeface="Corbel" panose="020B0503020204020204" pitchFamily="34" charset="0"/>
              </a:rPr>
              <a:t>: </a:t>
            </a:r>
            <a:r>
              <a:rPr lang="en-GB" sz="2000" dirty="0" err="1">
                <a:latin typeface="Corbel" panose="020B0503020204020204" pitchFamily="34" charset="0"/>
              </a:rPr>
              <a:t>zeer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beperkte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invloed</a:t>
            </a:r>
            <a:r>
              <a:rPr lang="en-GB" sz="2000" dirty="0">
                <a:latin typeface="Corbel" panose="020B0503020204020204" pitchFamily="34" charset="0"/>
              </a:rPr>
              <a:t> van </a:t>
            </a:r>
            <a:r>
              <a:rPr lang="en-GB" sz="2000" dirty="0" err="1">
                <a:latin typeface="Corbel" panose="020B0503020204020204" pitchFamily="34" charset="0"/>
              </a:rPr>
              <a:t>demografische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sociaal-economische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samenstelling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</a:p>
          <a:p>
            <a:endParaRPr lang="en-GB" sz="2000" dirty="0">
              <a:latin typeface="Corbel" panose="020B0503020204020204" pitchFamily="34" charset="0"/>
            </a:endParaRPr>
          </a:p>
          <a:p>
            <a:r>
              <a:rPr lang="en-GB" sz="2000" dirty="0" err="1">
                <a:latin typeface="Corbel" panose="020B0503020204020204" pitchFamily="34" charset="0"/>
              </a:rPr>
              <a:t>Aandeel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ouderen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hangt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negatief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samen</a:t>
            </a:r>
            <a:r>
              <a:rPr lang="en-GB" sz="2000" dirty="0">
                <a:latin typeface="Corbel" panose="020B0503020204020204" pitchFamily="34" charset="0"/>
              </a:rPr>
              <a:t> met </a:t>
            </a:r>
            <a:r>
              <a:rPr lang="en-GB" sz="2000" dirty="0" err="1">
                <a:latin typeface="Corbel" panose="020B0503020204020204" pitchFamily="34" charset="0"/>
              </a:rPr>
              <a:t>uitgaven</a:t>
            </a:r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801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17275" y="260648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Resultaten</a:t>
            </a:r>
            <a:r>
              <a:rPr lang="en-US" sz="2800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: </a:t>
            </a: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GGD’en</a:t>
            </a:r>
            <a:endParaRPr lang="en-US" sz="2800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188" y="908720"/>
            <a:ext cx="7554587" cy="464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 bwMode="auto">
          <a:xfrm>
            <a:off x="2555776" y="4077072"/>
            <a:ext cx="216024" cy="2160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2771800" y="4077072"/>
            <a:ext cx="1152128" cy="1080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3923928" y="3692931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dirty="0"/>
              <a:t>Kosten gemeenten gemiddeld 12% lager dan gemeenten in andere </a:t>
            </a:r>
            <a:r>
              <a:rPr lang="nl-NL" sz="1800" dirty="0" err="1"/>
              <a:t>GGD’en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736355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17275" y="260648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Resultaten</a:t>
            </a:r>
            <a:r>
              <a:rPr lang="en-US" sz="2800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: </a:t>
            </a: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GGD’en</a:t>
            </a:r>
            <a:endParaRPr lang="en-US" sz="2800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9591" y="1052736"/>
            <a:ext cx="748257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Kostenverschillen tussen </a:t>
            </a:r>
            <a:r>
              <a:rPr lang="nl-NL" sz="1800" dirty="0" err="1"/>
              <a:t>GGD’en</a:t>
            </a:r>
            <a:r>
              <a:rPr lang="nl-NL" sz="1800" dirty="0"/>
              <a:t> aanzienlijk maar niet significant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Licht maar dus niet significant verband tarieven en kosten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Heterogeniteit tariefstructuur </a:t>
            </a:r>
            <a:r>
              <a:rPr lang="nl-NL" sz="1800" dirty="0" err="1"/>
              <a:t>GGD’en</a:t>
            </a:r>
            <a:r>
              <a:rPr lang="nl-NL" sz="1800" dirty="0"/>
              <a:t> opvallend in licht van gewenste uniformering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Vraag rijst of gemeente voldoende inspraak heeft in organisatie van GGD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Omvang GGD is verder niet van invloed op de kosten van gemeenten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49268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754013" y="770151"/>
            <a:ext cx="77724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sz="2000" b="0" dirty="0" err="1">
                <a:latin typeface="Corbel"/>
                <a:ea typeface="Times New Roman"/>
                <a:cs typeface="Times New Roman"/>
              </a:rPr>
              <a:t>Weinig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samenhang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kosten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met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demografische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en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sociaal-economische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samenstelling</a:t>
            </a:r>
            <a:endParaRPr lang="en-GB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en-GB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sz="2000" b="0" dirty="0" err="1">
                <a:latin typeface="Corbel"/>
                <a:ea typeface="Times New Roman"/>
                <a:cs typeface="Times New Roman"/>
              </a:rPr>
              <a:t>Opvallend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gezien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focus op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risicogroepen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>
                <a:latin typeface="Corbel"/>
                <a:ea typeface="Times New Roman"/>
                <a:cs typeface="Times New Roman"/>
                <a:sym typeface="Wingdings" pitchFamily="2" charset="2"/>
              </a:rPr>
              <a:t> </a:t>
            </a:r>
            <a:r>
              <a:rPr lang="en-GB" sz="2000" b="0" dirty="0" err="1">
                <a:latin typeface="Corbel"/>
                <a:ea typeface="Times New Roman"/>
                <a:cs typeface="Times New Roman"/>
                <a:sym typeface="Wingdings" pitchFamily="2" charset="2"/>
              </a:rPr>
              <a:t>kosten</a:t>
            </a:r>
            <a:r>
              <a:rPr lang="en-GB" sz="2000" b="0" dirty="0">
                <a:latin typeface="Corbel"/>
                <a:ea typeface="Times New Roman"/>
                <a:cs typeface="Times New Roman"/>
                <a:sym typeface="Wingdings" pitchFamily="2" charset="2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  <a:sym typeface="Wingdings" pitchFamily="2" charset="2"/>
              </a:rPr>
              <a:t>zitten</a:t>
            </a:r>
            <a:r>
              <a:rPr lang="en-GB" sz="2000" b="0" dirty="0">
                <a:latin typeface="Corbel"/>
                <a:ea typeface="Times New Roman"/>
                <a:cs typeface="Times New Roman"/>
                <a:sym typeface="Wingdings" pitchFamily="2" charset="2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  <a:sym typeface="Wingdings" pitchFamily="2" charset="2"/>
              </a:rPr>
              <a:t>mogelijk</a:t>
            </a:r>
            <a:r>
              <a:rPr lang="en-GB" sz="2000" b="0" dirty="0">
                <a:latin typeface="Corbel"/>
                <a:ea typeface="Times New Roman"/>
                <a:cs typeface="Times New Roman"/>
                <a:sym typeface="Wingdings" pitchFamily="2" charset="2"/>
              </a:rPr>
              <a:t> in </a:t>
            </a:r>
            <a:r>
              <a:rPr lang="en-GB" sz="2000" b="0" dirty="0" err="1">
                <a:latin typeface="Corbel"/>
                <a:ea typeface="Times New Roman"/>
                <a:cs typeface="Times New Roman"/>
                <a:sym typeface="Wingdings" pitchFamily="2" charset="2"/>
              </a:rPr>
              <a:t>vervolgzorgtrajecten</a:t>
            </a:r>
            <a:endParaRPr lang="en-GB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en-GB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sz="2000" b="0" dirty="0" err="1">
                <a:latin typeface="Corbel"/>
                <a:ea typeface="Times New Roman"/>
                <a:cs typeface="Times New Roman"/>
              </a:rPr>
              <a:t>Invloed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voorkeuren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van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bestuurders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en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inwoners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vermoedelijk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bepalender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>
                <a:latin typeface="Corbel"/>
                <a:ea typeface="Times New Roman"/>
                <a:cs typeface="Times New Roman"/>
                <a:sym typeface="Wingdings" panose="05000000000000000000" pitchFamily="2" charset="2"/>
              </a:rPr>
              <a:t> </a:t>
            </a:r>
            <a:r>
              <a:rPr lang="en-GB" sz="2000" b="0" dirty="0" err="1">
                <a:latin typeface="Corbel"/>
                <a:ea typeface="Times New Roman"/>
                <a:cs typeface="Times New Roman"/>
                <a:sym typeface="Wingdings" panose="05000000000000000000" pitchFamily="2" charset="2"/>
              </a:rPr>
              <a:t>ook</a:t>
            </a:r>
            <a:r>
              <a:rPr lang="en-GB" sz="2000" b="0" dirty="0">
                <a:latin typeface="Corbel"/>
                <a:ea typeface="Times New Roman"/>
                <a:cs typeface="Times New Roman"/>
                <a:sym typeface="Wingdings" panose="05000000000000000000" pitchFamily="2" charset="2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  <a:sym typeface="Wingdings" panose="05000000000000000000" pitchFamily="2" charset="2"/>
              </a:rPr>
              <a:t>voor</a:t>
            </a:r>
            <a:r>
              <a:rPr lang="en-GB" sz="2000" b="0" dirty="0">
                <a:latin typeface="Corbel"/>
                <a:ea typeface="Times New Roman"/>
                <a:cs typeface="Times New Roman"/>
                <a:sym typeface="Wingdings" panose="05000000000000000000" pitchFamily="2" charset="2"/>
              </a:rPr>
              <a:t> de </a:t>
            </a:r>
            <a:r>
              <a:rPr lang="en-GB" sz="2000" b="0" dirty="0" err="1">
                <a:latin typeface="Corbel"/>
                <a:ea typeface="Times New Roman"/>
                <a:cs typeface="Times New Roman"/>
                <a:sym typeface="Wingdings" panose="05000000000000000000" pitchFamily="2" charset="2"/>
              </a:rPr>
              <a:t>geleverde</a:t>
            </a:r>
            <a:r>
              <a:rPr lang="en-GB" sz="2000" b="0" dirty="0">
                <a:latin typeface="Corbel"/>
                <a:ea typeface="Times New Roman"/>
                <a:cs typeface="Times New Roman"/>
                <a:sym typeface="Wingdings" panose="05000000000000000000" pitchFamily="2" charset="2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  <a:sym typeface="Wingdings" panose="05000000000000000000" pitchFamily="2" charset="2"/>
              </a:rPr>
              <a:t>productie</a:t>
            </a:r>
            <a:r>
              <a:rPr lang="en-GB" sz="2000" b="0" dirty="0">
                <a:latin typeface="Corbel"/>
                <a:ea typeface="Times New Roman"/>
                <a:cs typeface="Times New Roman"/>
                <a:sym typeface="Wingdings" panose="05000000000000000000" pitchFamily="2" charset="2"/>
              </a:rPr>
              <a:t> (</a:t>
            </a:r>
            <a:r>
              <a:rPr lang="en-GB" sz="2000" b="0" dirty="0" err="1">
                <a:latin typeface="Corbel"/>
                <a:ea typeface="Times New Roman"/>
                <a:cs typeface="Times New Roman"/>
                <a:sym typeface="Wingdings" panose="05000000000000000000" pitchFamily="2" charset="2"/>
              </a:rPr>
              <a:t>Cebeon</a:t>
            </a:r>
            <a:r>
              <a:rPr lang="en-GB" sz="2000" b="0" dirty="0">
                <a:latin typeface="Corbel"/>
                <a:ea typeface="Times New Roman"/>
                <a:cs typeface="Times New Roman"/>
                <a:sym typeface="Wingdings" panose="05000000000000000000" pitchFamily="2" charset="2"/>
              </a:rPr>
              <a:t>, 2017)</a:t>
            </a:r>
            <a:endParaRPr lang="en-GB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en-GB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sz="2000" b="0" dirty="0" err="1">
                <a:latin typeface="Corbel"/>
                <a:ea typeface="Times New Roman"/>
                <a:cs typeface="Times New Roman"/>
              </a:rPr>
              <a:t>Forse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variatie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tarieven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GGD’en</a:t>
            </a:r>
            <a:endParaRPr lang="en-GB" sz="2000" b="0" dirty="0">
              <a:latin typeface="Corbel"/>
              <a:ea typeface="Times New Roman"/>
              <a:cs typeface="Times New Roman"/>
            </a:endParaRPr>
          </a:p>
          <a:p>
            <a:pPr marL="1085850" lvl="1" indent="-342900">
              <a:spcAft>
                <a:spcPts val="0"/>
              </a:spcAft>
              <a:buFont typeface="Symbol"/>
              <a:buChar char=""/>
            </a:pPr>
            <a:r>
              <a:rPr lang="en-GB" sz="2000" b="0" dirty="0" err="1">
                <a:latin typeface="Corbel"/>
                <a:ea typeface="Times New Roman"/>
                <a:cs typeface="Times New Roman"/>
              </a:rPr>
              <a:t>Beperkt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negatief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verband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hoog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tarief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met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doelmatigheid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</a:p>
          <a:p>
            <a:pPr marL="1085850" lvl="1" indent="-342900">
              <a:spcAft>
                <a:spcPts val="0"/>
              </a:spcAft>
              <a:buFont typeface="Symbol"/>
              <a:buChar char=""/>
            </a:pPr>
            <a:endParaRPr lang="en-GB" sz="2000" dirty="0">
              <a:latin typeface="Corbel"/>
              <a:ea typeface="Times New Roman"/>
              <a:cs typeface="Times New Roman"/>
            </a:endParaRPr>
          </a:p>
          <a:p>
            <a:pPr marL="342900" indent="-342900">
              <a:spcAft>
                <a:spcPts val="0"/>
              </a:spcAft>
              <a:buFont typeface="Symbol"/>
              <a:buChar char=""/>
            </a:pPr>
            <a:r>
              <a:rPr lang="en-GB" sz="2000" b="0" dirty="0" err="1">
                <a:latin typeface="Corbel"/>
                <a:ea typeface="Times New Roman"/>
                <a:cs typeface="Times New Roman"/>
              </a:rPr>
              <a:t>Ondanks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toegenomen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aandacht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voor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de sector nog steeds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weinig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inzicht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én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focus op (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financiële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)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inzet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middelen</a:t>
            </a:r>
            <a:endParaRPr lang="en-GB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en-GB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en-GB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nl-NL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nl-NL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nl-NL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nl-NL" sz="2000" b="0" dirty="0">
              <a:latin typeface="Corbel"/>
              <a:ea typeface="Times New Roman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7275" y="260648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Samenvatting</a:t>
            </a:r>
            <a:endParaRPr lang="en-US" sz="2800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42985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754013" y="836712"/>
            <a:ext cx="77724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spcAft>
                <a:spcPts val="0"/>
              </a:spcAft>
            </a:pPr>
            <a:endParaRPr lang="nl-NL" sz="2000" b="0" dirty="0">
              <a:latin typeface="Corbel" panose="020B0503020204020204" pitchFamily="34" charset="0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nl-NL" sz="2000" b="0" dirty="0">
              <a:latin typeface="Corbel" panose="020B0503020204020204" pitchFamily="34" charset="0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nl-NL" sz="2000" b="0" dirty="0">
              <a:latin typeface="Corbel" panose="020B0503020204020204" pitchFamily="34" charset="0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nl-NL" sz="2000" b="0" dirty="0">
              <a:latin typeface="Corbel" panose="020B0503020204020204" pitchFamily="34" charset="0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nl-NL" sz="2000" b="0" dirty="0">
              <a:latin typeface="Corbel" panose="020B0503020204020204" pitchFamily="34" charset="0"/>
              <a:ea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7275" y="260648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Aanbevelingen</a:t>
            </a:r>
            <a:endParaRPr lang="en-US" sz="2800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754013" y="912445"/>
            <a:ext cx="77724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sz="2000" b="0" dirty="0" err="1">
                <a:latin typeface="Corbel"/>
                <a:ea typeface="Times New Roman"/>
                <a:cs typeface="Times New Roman"/>
              </a:rPr>
              <a:t>Blijvende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aandacht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voor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inzichtelijk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maken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prestaties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en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inzet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middelen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publieke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gezondheidszorg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gewenst</a:t>
            </a:r>
            <a:endParaRPr lang="en-GB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en-GB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sz="2000" b="0" dirty="0" err="1">
                <a:latin typeface="Corbel"/>
                <a:ea typeface="Times New Roman"/>
                <a:cs typeface="Times New Roman"/>
              </a:rPr>
              <a:t>Maak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onderscheid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tussen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meetbare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en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wettelijk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‘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harde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’ taken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zoals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infectieziektebestrijding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en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‘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zachte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’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en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beleidsvrije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taken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en-GB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sz="2000" b="0" dirty="0">
                <a:latin typeface="Corbel"/>
                <a:ea typeface="Times New Roman"/>
                <a:cs typeface="Times New Roman"/>
              </a:rPr>
              <a:t>Benchmarks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en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richtlijnen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voor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inzet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financiële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middelen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harde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taken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goed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mogelijk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>
                <a:latin typeface="Corbel"/>
                <a:ea typeface="Times New Roman"/>
                <a:cs typeface="Times New Roman"/>
                <a:sym typeface="Wingdings" pitchFamily="2" charset="2"/>
              </a:rPr>
              <a:t> benchmark </a:t>
            </a:r>
            <a:r>
              <a:rPr lang="en-GB" sz="2000" b="0" dirty="0" err="1">
                <a:latin typeface="Corbel"/>
                <a:ea typeface="Times New Roman"/>
                <a:cs typeface="Times New Roman"/>
                <a:sym typeface="Wingdings" pitchFamily="2" charset="2"/>
              </a:rPr>
              <a:t>GGD’en</a:t>
            </a:r>
            <a:endParaRPr lang="en-GB" sz="2000" b="0" dirty="0">
              <a:latin typeface="Corbel"/>
              <a:ea typeface="Times New Roman"/>
              <a:cs typeface="Times New Roman"/>
              <a:sym typeface="Wingdings" pitchFamily="2" charset="2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en-GB" sz="2000" b="0" dirty="0">
              <a:latin typeface="Corbel"/>
              <a:ea typeface="Times New Roman"/>
              <a:cs typeface="Times New Roman"/>
              <a:sym typeface="Wingdings" pitchFamily="2" charset="2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sz="2000" b="0" dirty="0" err="1">
                <a:latin typeface="Corbel"/>
                <a:ea typeface="Times New Roman"/>
                <a:cs typeface="Times New Roman"/>
                <a:sym typeface="Wingdings" pitchFamily="2" charset="2"/>
              </a:rPr>
              <a:t>Werk</a:t>
            </a:r>
            <a:r>
              <a:rPr lang="en-GB" sz="2000" b="0" dirty="0">
                <a:latin typeface="Corbel"/>
                <a:ea typeface="Times New Roman"/>
                <a:cs typeface="Times New Roman"/>
                <a:sym typeface="Wingdings" pitchFamily="2" charset="2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  <a:sym typeface="Wingdings" pitchFamily="2" charset="2"/>
              </a:rPr>
              <a:t>rol</a:t>
            </a:r>
            <a:r>
              <a:rPr lang="en-GB" sz="2000" b="0" dirty="0">
                <a:latin typeface="Corbel"/>
                <a:ea typeface="Times New Roman"/>
                <a:cs typeface="Times New Roman"/>
                <a:sym typeface="Wingdings" pitchFamily="2" charset="2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  <a:sym typeface="Wingdings" pitchFamily="2" charset="2"/>
              </a:rPr>
              <a:t>en</a:t>
            </a:r>
            <a:r>
              <a:rPr lang="en-GB" sz="2000" b="0" dirty="0">
                <a:latin typeface="Corbel"/>
                <a:ea typeface="Times New Roman"/>
                <a:cs typeface="Times New Roman"/>
                <a:sym typeface="Wingdings" pitchFamily="2" charset="2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  <a:sym typeface="Wingdings" pitchFamily="2" charset="2"/>
              </a:rPr>
              <a:t>relatie</a:t>
            </a:r>
            <a:r>
              <a:rPr lang="en-GB" sz="2000" b="0" dirty="0">
                <a:latin typeface="Corbel"/>
                <a:ea typeface="Times New Roman"/>
                <a:cs typeface="Times New Roman"/>
                <a:sym typeface="Wingdings" pitchFamily="2" charset="2"/>
              </a:rPr>
              <a:t> GGD &lt;-&gt; </a:t>
            </a:r>
            <a:r>
              <a:rPr lang="en-GB" sz="2000" b="0" dirty="0" err="1">
                <a:latin typeface="Corbel"/>
                <a:ea typeface="Times New Roman"/>
                <a:cs typeface="Times New Roman"/>
                <a:sym typeface="Wingdings" pitchFamily="2" charset="2"/>
              </a:rPr>
              <a:t>gemeente</a:t>
            </a:r>
            <a:r>
              <a:rPr lang="en-GB" sz="2000" b="0" dirty="0">
                <a:latin typeface="Corbel"/>
                <a:ea typeface="Times New Roman"/>
                <a:cs typeface="Times New Roman"/>
                <a:sym typeface="Wingdings" pitchFamily="2" charset="2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  <a:sym typeface="Wingdings" pitchFamily="2" charset="2"/>
              </a:rPr>
              <a:t>verder</a:t>
            </a:r>
            <a:r>
              <a:rPr lang="en-GB" sz="2000" b="0" dirty="0">
                <a:latin typeface="Corbel"/>
                <a:ea typeface="Times New Roman"/>
                <a:cs typeface="Times New Roman"/>
                <a:sym typeface="Wingdings" pitchFamily="2" charset="2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  <a:sym typeface="Wingdings" pitchFamily="2" charset="2"/>
              </a:rPr>
              <a:t>uit</a:t>
            </a:r>
            <a:endParaRPr lang="en-GB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en-GB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nl-NL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nl-NL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nl-NL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nl-NL" sz="2000" b="0" dirty="0">
              <a:latin typeface="Corbel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07043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De </a:t>
            </a: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publieke</a:t>
            </a:r>
            <a:r>
              <a:rPr lang="en-US" sz="2800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gezondheidszorg</a:t>
            </a:r>
            <a:r>
              <a:rPr lang="en-US" sz="2800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 van </a:t>
            </a: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gemeenten</a:t>
            </a:r>
            <a:endParaRPr lang="nl-NL" sz="2800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95536" y="1268760"/>
            <a:ext cx="90010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 err="1">
                <a:latin typeface="Corbel" panose="020B0503020204020204" pitchFamily="34" charset="0"/>
              </a:rPr>
              <a:t>Preventieve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en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collectieve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maatregelen</a:t>
            </a:r>
            <a:endParaRPr lang="en-GB" sz="2000" b="0" dirty="0">
              <a:latin typeface="Corbel" panose="020B0503020204020204" pitchFamily="34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1400" b="0" dirty="0" err="1">
                <a:latin typeface="Corbel" panose="020B0503020204020204" pitchFamily="34" charset="0"/>
              </a:rPr>
              <a:t>Infectieziektebestrijding</a:t>
            </a:r>
            <a:r>
              <a:rPr lang="en-GB" sz="1400" b="0" dirty="0">
                <a:latin typeface="Corbel" panose="020B0503020204020204" pitchFamily="34" charset="0"/>
              </a:rPr>
              <a:t>;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1400" dirty="0" err="1">
                <a:latin typeface="Corbel" panose="020B0503020204020204" pitchFamily="34" charset="0"/>
              </a:rPr>
              <a:t>Preventieve</a:t>
            </a:r>
            <a:r>
              <a:rPr lang="en-GB" sz="1400" dirty="0">
                <a:latin typeface="Corbel" panose="020B0503020204020204" pitchFamily="34" charset="0"/>
              </a:rPr>
              <a:t> </a:t>
            </a:r>
            <a:r>
              <a:rPr lang="en-GB" sz="1400" dirty="0" err="1">
                <a:latin typeface="Corbel" panose="020B0503020204020204" pitchFamily="34" charset="0"/>
              </a:rPr>
              <a:t>ouderenzorg</a:t>
            </a:r>
            <a:r>
              <a:rPr lang="en-GB" sz="1400" dirty="0">
                <a:latin typeface="Corbel" panose="020B0503020204020204" pitchFamily="34" charset="0"/>
              </a:rPr>
              <a:t>;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1400" b="0" dirty="0" err="1">
                <a:latin typeface="Corbel" panose="020B0503020204020204" pitchFamily="34" charset="0"/>
              </a:rPr>
              <a:t>Preventieve</a:t>
            </a:r>
            <a:r>
              <a:rPr lang="en-GB" sz="1400" b="0" dirty="0">
                <a:latin typeface="Corbel" panose="020B0503020204020204" pitchFamily="34" charset="0"/>
              </a:rPr>
              <a:t> </a:t>
            </a:r>
            <a:r>
              <a:rPr lang="en-GB" sz="1400" b="0" dirty="0" err="1">
                <a:latin typeface="Corbel" panose="020B0503020204020204" pitchFamily="34" charset="0"/>
              </a:rPr>
              <a:t>jeugdgezondheidszorg</a:t>
            </a:r>
            <a:r>
              <a:rPr lang="en-GB" sz="1400" b="0" dirty="0">
                <a:latin typeface="Corbel" panose="020B0503020204020204" pitchFamily="34" charset="0"/>
              </a:rPr>
              <a:t>;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1400" dirty="0" err="1">
                <a:latin typeface="Corbel" panose="020B0503020204020204" pitchFamily="34" charset="0"/>
              </a:rPr>
              <a:t>Monitoren</a:t>
            </a:r>
            <a:r>
              <a:rPr lang="en-GB" sz="1400" dirty="0">
                <a:latin typeface="Corbel" panose="020B0503020204020204" pitchFamily="34" charset="0"/>
              </a:rPr>
              <a:t> </a:t>
            </a:r>
            <a:r>
              <a:rPr lang="en-GB" sz="1400" dirty="0" err="1">
                <a:latin typeface="Corbel" panose="020B0503020204020204" pitchFamily="34" charset="0"/>
              </a:rPr>
              <a:t>volksgezondheid</a:t>
            </a:r>
            <a:r>
              <a:rPr lang="en-GB" sz="1400" dirty="0">
                <a:latin typeface="Corbel" panose="020B0503020204020204" pitchFamily="34" charset="0"/>
              </a:rPr>
              <a:t> </a:t>
            </a:r>
            <a:r>
              <a:rPr lang="en-GB" sz="1400" dirty="0" err="1">
                <a:latin typeface="Corbel" panose="020B0503020204020204" pitchFamily="34" charset="0"/>
              </a:rPr>
              <a:t>en</a:t>
            </a:r>
            <a:r>
              <a:rPr lang="en-GB" sz="1400" dirty="0">
                <a:latin typeface="Corbel" panose="020B0503020204020204" pitchFamily="34" charset="0"/>
              </a:rPr>
              <a:t> </a:t>
            </a:r>
            <a:r>
              <a:rPr lang="en-GB" sz="1400" dirty="0" err="1">
                <a:latin typeface="Corbel" panose="020B0503020204020204" pitchFamily="34" charset="0"/>
              </a:rPr>
              <a:t>algemene</a:t>
            </a:r>
            <a:r>
              <a:rPr lang="en-GB" sz="1400" dirty="0">
                <a:latin typeface="Corbel" panose="020B0503020204020204" pitchFamily="34" charset="0"/>
              </a:rPr>
              <a:t> </a:t>
            </a:r>
            <a:r>
              <a:rPr lang="en-GB" sz="1400" dirty="0" err="1">
                <a:latin typeface="Corbel" panose="020B0503020204020204" pitchFamily="34" charset="0"/>
              </a:rPr>
              <a:t>bevorderingstaken</a:t>
            </a:r>
            <a:r>
              <a:rPr lang="en-GB" sz="1400" dirty="0">
                <a:latin typeface="Corbel" panose="020B0503020204020204" pitchFamily="34" charset="0"/>
              </a:rPr>
              <a:t>.</a:t>
            </a:r>
            <a:endParaRPr lang="en-GB" sz="14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 err="1">
                <a:latin typeface="Corbel" panose="020B0503020204020204" pitchFamily="34" charset="0"/>
              </a:rPr>
              <a:t>Gevarieerd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werkveld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en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moeilijk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af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te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bakenen</a:t>
            </a: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 err="1">
                <a:latin typeface="Corbel" panose="020B0503020204020204" pitchFamily="34" charset="0"/>
              </a:rPr>
              <a:t>Jaarlijkse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bestedingen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gemeenten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naar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schatting</a:t>
            </a:r>
            <a:r>
              <a:rPr lang="en-GB" sz="2000" b="0" dirty="0">
                <a:latin typeface="Corbel" panose="020B0503020204020204" pitchFamily="34" charset="0"/>
              </a:rPr>
              <a:t> 835 </a:t>
            </a:r>
            <a:r>
              <a:rPr lang="en-GB" sz="2000" b="0" dirty="0" err="1">
                <a:latin typeface="Corbel" panose="020B0503020204020204" pitchFamily="34" charset="0"/>
              </a:rPr>
              <a:t>mln</a:t>
            </a:r>
            <a:r>
              <a:rPr lang="en-GB" sz="2000" b="0" dirty="0">
                <a:latin typeface="Corbel" panose="020B0503020204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 err="1">
                <a:latin typeface="Corbel" panose="020B0503020204020204" pitchFamily="34" charset="0"/>
                <a:sym typeface="Wingdings" panose="05000000000000000000" pitchFamily="2" charset="2"/>
              </a:rPr>
              <a:t>Gemeenten</a:t>
            </a:r>
            <a:r>
              <a:rPr lang="en-GB" sz="2000" b="0" dirty="0">
                <a:latin typeface="Corbel" panose="020B0503020204020204" pitchFamily="34" charset="0"/>
                <a:sym typeface="Wingdings" panose="05000000000000000000" pitchFamily="2" charset="2"/>
              </a:rPr>
              <a:t> </a:t>
            </a:r>
            <a:r>
              <a:rPr lang="en-GB" sz="2000" b="0" dirty="0" err="1">
                <a:latin typeface="Corbel" panose="020B0503020204020204" pitchFamily="34" charset="0"/>
                <a:sym typeface="Wingdings" panose="05000000000000000000" pitchFamily="2" charset="2"/>
              </a:rPr>
              <a:t>primair</a:t>
            </a:r>
            <a:r>
              <a:rPr lang="en-GB" sz="2000" b="0" dirty="0">
                <a:latin typeface="Corbel" panose="020B0503020204020204" pitchFamily="34" charset="0"/>
                <a:sym typeface="Wingdings" panose="05000000000000000000" pitchFamily="2" charset="2"/>
              </a:rPr>
              <a:t> </a:t>
            </a:r>
            <a:r>
              <a:rPr lang="en-GB" sz="2000" b="0" dirty="0" err="1">
                <a:latin typeface="Corbel" panose="020B0503020204020204" pitchFamily="34" charset="0"/>
                <a:sym typeface="Wingdings" panose="05000000000000000000" pitchFamily="2" charset="2"/>
              </a:rPr>
              <a:t>verantwoordelijk</a:t>
            </a:r>
            <a:endParaRPr lang="en-GB" sz="2000" b="0" dirty="0">
              <a:latin typeface="Corbel" panose="020B0503020204020204" pitchFamily="34" charset="0"/>
              <a:sym typeface="Wingdings" panose="05000000000000000000" pitchFamily="2" charset="2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b="0" dirty="0">
                <a:latin typeface="Corbel" panose="020B0503020204020204" pitchFamily="34" charset="0"/>
                <a:sym typeface="Wingdings" panose="05000000000000000000" pitchFamily="2" charset="2"/>
              </a:rPr>
              <a:t>Maar 9% is op de </a:t>
            </a:r>
            <a:r>
              <a:rPr lang="en-GB" sz="2000" b="0" dirty="0" err="1">
                <a:latin typeface="Corbel" panose="020B0503020204020204" pitchFamily="34" charset="0"/>
                <a:sym typeface="Wingdings" panose="05000000000000000000" pitchFamily="2" charset="2"/>
              </a:rPr>
              <a:t>hoogte</a:t>
            </a:r>
            <a:r>
              <a:rPr lang="en-GB" sz="2000" b="0" dirty="0">
                <a:latin typeface="Corbel" panose="020B0503020204020204" pitchFamily="34" charset="0"/>
                <a:sym typeface="Wingdings" panose="05000000000000000000" pitchFamily="2" charset="2"/>
              </a:rPr>
              <a:t> van </a:t>
            </a:r>
            <a:r>
              <a:rPr lang="en-GB" sz="2000" b="0" dirty="0" err="1">
                <a:latin typeface="Corbel" panose="020B0503020204020204" pitchFamily="34" charset="0"/>
                <a:sym typeface="Wingdings" panose="05000000000000000000" pitchFamily="2" charset="2"/>
              </a:rPr>
              <a:t>rol</a:t>
            </a:r>
            <a:r>
              <a:rPr lang="en-GB" sz="2000" b="0" dirty="0">
                <a:latin typeface="Corbel" panose="020B0503020204020204" pitchFamily="34" charset="0"/>
                <a:sym typeface="Wingdings" panose="05000000000000000000" pitchFamily="2" charset="2"/>
              </a:rPr>
              <a:t> </a:t>
            </a:r>
            <a:r>
              <a:rPr lang="en-GB" sz="2000" b="0" dirty="0" err="1">
                <a:latin typeface="Corbel" panose="020B0503020204020204" pitchFamily="34" charset="0"/>
                <a:sym typeface="Wingdings" panose="05000000000000000000" pitchFamily="2" charset="2"/>
              </a:rPr>
              <a:t>gemeente</a:t>
            </a:r>
            <a:r>
              <a:rPr lang="en-GB" sz="2000" b="0" dirty="0">
                <a:latin typeface="Corbel" panose="020B0503020204020204" pitchFamily="34" charset="0"/>
                <a:sym typeface="Wingdings" panose="05000000000000000000" pitchFamily="2" charset="2"/>
              </a:rPr>
              <a:t> in </a:t>
            </a:r>
            <a:r>
              <a:rPr lang="en-GB" sz="2000" b="0" dirty="0" err="1">
                <a:latin typeface="Corbel" panose="020B0503020204020204" pitchFamily="34" charset="0"/>
                <a:sym typeface="Wingdings" panose="05000000000000000000" pitchFamily="2" charset="2"/>
              </a:rPr>
              <a:t>stelsel</a:t>
            </a:r>
            <a:r>
              <a:rPr lang="en-GB" sz="2000" b="0" dirty="0">
                <a:latin typeface="Corbel" panose="020B0503020204020204" pitchFamily="34" charset="0"/>
                <a:sym typeface="Wingdings" panose="05000000000000000000" pitchFamily="2" charset="2"/>
              </a:rPr>
              <a:t>  GGD!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0" dirty="0">
              <a:latin typeface="Corbel" panose="020B0503020204020204" pitchFamily="34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i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2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De </a:t>
            </a: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publieke</a:t>
            </a:r>
            <a:r>
              <a:rPr lang="en-US" sz="2800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gezondheidszorg</a:t>
            </a:r>
            <a:endParaRPr lang="nl-NL" sz="2800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95536" y="1268760"/>
            <a:ext cx="90010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 err="1">
                <a:latin typeface="Corbel" panose="020B0503020204020204" pitchFamily="34" charset="0"/>
              </a:rPr>
              <a:t>Beleidsvrijheid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varieert</a:t>
            </a:r>
            <a:r>
              <a:rPr lang="en-GB" sz="2000" b="0" dirty="0">
                <a:latin typeface="Corbel" panose="020B0503020204020204" pitchFamily="34" charset="0"/>
              </a:rPr>
              <a:t> per </a:t>
            </a:r>
            <a:r>
              <a:rPr lang="en-GB" sz="2000" b="0" dirty="0" err="1">
                <a:latin typeface="Corbel" panose="020B0503020204020204" pitchFamily="34" charset="0"/>
              </a:rPr>
              <a:t>vakgebied</a:t>
            </a:r>
            <a:endParaRPr lang="en-GB" sz="2000" b="0" dirty="0">
              <a:latin typeface="Corbel" panose="020B0503020204020204" pitchFamily="34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orbel" panose="020B0503020204020204" pitchFamily="34" charset="0"/>
              </a:rPr>
              <a:t>‘</a:t>
            </a:r>
            <a:r>
              <a:rPr lang="en-GB" sz="2000" dirty="0" err="1">
                <a:latin typeface="Corbel" panose="020B0503020204020204" pitchFamily="34" charset="0"/>
              </a:rPr>
              <a:t>Harde</a:t>
            </a:r>
            <a:r>
              <a:rPr lang="en-GB" sz="2000" dirty="0">
                <a:latin typeface="Corbel" panose="020B0503020204020204" pitchFamily="34" charset="0"/>
              </a:rPr>
              <a:t>’ taken: </a:t>
            </a:r>
            <a:r>
              <a:rPr lang="en-GB" sz="2000" dirty="0" err="1">
                <a:latin typeface="Corbel" panose="020B0503020204020204" pitchFamily="34" charset="0"/>
              </a:rPr>
              <a:t>infectieziektebestrijding</a:t>
            </a:r>
            <a:r>
              <a:rPr lang="en-GB" sz="2000" dirty="0">
                <a:latin typeface="Corbel" panose="020B0503020204020204" pitchFamily="34" charset="0"/>
              </a:rPr>
              <a:t>, JGZ.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orbel" panose="020B0503020204020204" pitchFamily="34" charset="0"/>
              </a:rPr>
              <a:t>‘</a:t>
            </a:r>
            <a:r>
              <a:rPr lang="en-GB" sz="2000" dirty="0" err="1">
                <a:latin typeface="Corbel" panose="020B0503020204020204" pitchFamily="34" charset="0"/>
              </a:rPr>
              <a:t>Zachte</a:t>
            </a:r>
            <a:r>
              <a:rPr lang="en-GB" sz="2000" dirty="0">
                <a:latin typeface="Corbel" panose="020B0503020204020204" pitchFamily="34" charset="0"/>
              </a:rPr>
              <a:t>’ taken: </a:t>
            </a:r>
            <a:r>
              <a:rPr lang="en-GB" sz="2000" dirty="0" err="1">
                <a:latin typeface="Corbel" panose="020B0503020204020204" pitchFamily="34" charset="0"/>
              </a:rPr>
              <a:t>gezondheidsbevordering</a:t>
            </a:r>
            <a:r>
              <a:rPr lang="en-GB" sz="2000" dirty="0">
                <a:latin typeface="Corbel" panose="020B0503020204020204" pitchFamily="34" charset="0"/>
              </a:rPr>
              <a:t>, OGZ.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 err="1">
                <a:latin typeface="Corbel" panose="020B0503020204020204" pitchFamily="34" charset="0"/>
              </a:rPr>
              <a:t>Verbinding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nationaal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beleid</a:t>
            </a:r>
            <a:r>
              <a:rPr lang="en-GB" sz="2000" b="0" dirty="0">
                <a:latin typeface="Corbel" panose="020B0503020204020204" pitchFamily="34" charset="0"/>
              </a:rPr>
              <a:t>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b="0" dirty="0" err="1">
                <a:latin typeface="Corbel" panose="020B0503020204020204" pitchFamily="34" charset="0"/>
              </a:rPr>
              <a:t>Rijksnota</a:t>
            </a:r>
            <a:r>
              <a:rPr lang="en-GB" sz="2000" b="0" dirty="0">
                <a:latin typeface="Corbel" panose="020B0503020204020204" pitchFamily="34" charset="0"/>
              </a:rPr>
              <a:t> &lt;-&gt; </a:t>
            </a:r>
            <a:r>
              <a:rPr lang="en-GB" sz="2000" b="0" dirty="0" err="1">
                <a:latin typeface="Corbel" panose="020B0503020204020204" pitchFamily="34" charset="0"/>
              </a:rPr>
              <a:t>Gemeentelijke</a:t>
            </a:r>
            <a:r>
              <a:rPr lang="en-GB" sz="2000" b="0" dirty="0">
                <a:latin typeface="Corbel" panose="020B0503020204020204" pitchFamily="34" charset="0"/>
              </a:rPr>
              <a:t> nota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b="0" dirty="0" err="1">
                <a:latin typeface="Corbel" panose="020B0503020204020204" pitchFamily="34" charset="0"/>
              </a:rPr>
              <a:t>Preventiecyclus</a:t>
            </a:r>
            <a:endParaRPr lang="en-GB" sz="2000" b="0" dirty="0">
              <a:latin typeface="Corbel" panose="020B0503020204020204" pitchFamily="34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Corbel" panose="020B0503020204020204" pitchFamily="34" charset="0"/>
                <a:sym typeface="Wingdings" panose="05000000000000000000" pitchFamily="2" charset="2"/>
              </a:rPr>
              <a:t>Dit</a:t>
            </a:r>
            <a:r>
              <a:rPr lang="en-GB" sz="2000" dirty="0">
                <a:latin typeface="Corbel" panose="020B0503020204020204" pitchFamily="34" charset="0"/>
                <a:sym typeface="Wingdings" panose="05000000000000000000" pitchFamily="2" charset="2"/>
              </a:rPr>
              <a:t> </a:t>
            </a:r>
            <a:r>
              <a:rPr lang="en-GB" sz="2000" dirty="0" err="1">
                <a:latin typeface="Corbel" panose="020B0503020204020204" pitchFamily="34" charset="0"/>
                <a:sym typeface="Wingdings" panose="05000000000000000000" pitchFamily="2" charset="2"/>
              </a:rPr>
              <a:t>onderzoek</a:t>
            </a:r>
            <a:r>
              <a:rPr lang="en-GB" sz="2000" dirty="0">
                <a:latin typeface="Corbel" panose="020B0503020204020204" pitchFamily="34" charset="0"/>
                <a:sym typeface="Wingdings" panose="05000000000000000000" pitchFamily="2" charset="2"/>
              </a:rPr>
              <a:t>: analyse </a:t>
            </a:r>
            <a:r>
              <a:rPr lang="en-GB" sz="2000" dirty="0" err="1">
                <a:latin typeface="Corbel" panose="020B0503020204020204" pitchFamily="34" charset="0"/>
                <a:sym typeface="Wingdings" panose="05000000000000000000" pitchFamily="2" charset="2"/>
              </a:rPr>
              <a:t>inzet</a:t>
            </a:r>
            <a:r>
              <a:rPr lang="en-GB" sz="2000" dirty="0">
                <a:latin typeface="Corbel" panose="020B0503020204020204" pitchFamily="34" charset="0"/>
                <a:sym typeface="Wingdings" panose="05000000000000000000" pitchFamily="2" charset="2"/>
              </a:rPr>
              <a:t> v/d </a:t>
            </a:r>
            <a:r>
              <a:rPr lang="en-GB" sz="2000" dirty="0" err="1">
                <a:latin typeface="Corbel" panose="020B0503020204020204" pitchFamily="34" charset="0"/>
                <a:sym typeface="Wingdings" panose="05000000000000000000" pitchFamily="2" charset="2"/>
              </a:rPr>
              <a:t>middelen</a:t>
            </a:r>
            <a:r>
              <a:rPr lang="en-GB" sz="2000" dirty="0">
                <a:latin typeface="Corbel" panose="020B0503020204020204" pitchFamily="34" charset="0"/>
                <a:sym typeface="Wingdings" panose="05000000000000000000" pitchFamily="2" charset="2"/>
              </a:rPr>
              <a:t>: </a:t>
            </a:r>
            <a:r>
              <a:rPr lang="en-GB" sz="2000" dirty="0" err="1">
                <a:latin typeface="Corbel" panose="020B0503020204020204" pitchFamily="34" charset="0"/>
                <a:sym typeface="Wingdings" panose="05000000000000000000" pitchFamily="2" charset="2"/>
              </a:rPr>
              <a:t>kosten</a:t>
            </a:r>
            <a:r>
              <a:rPr lang="en-GB" sz="2000" dirty="0">
                <a:latin typeface="Corbel" panose="020B0503020204020204" pitchFamily="34" charset="0"/>
                <a:sym typeface="Wingdings" panose="05000000000000000000" pitchFamily="2" charset="2"/>
              </a:rPr>
              <a:t> van </a:t>
            </a:r>
            <a:r>
              <a:rPr lang="en-GB" sz="2000" dirty="0" err="1">
                <a:latin typeface="Corbel" panose="020B0503020204020204" pitchFamily="34" charset="0"/>
                <a:sym typeface="Wingdings" panose="05000000000000000000" pitchFamily="2" charset="2"/>
              </a:rPr>
              <a:t>gemeenten</a:t>
            </a:r>
            <a:endParaRPr lang="en-GB" sz="2000" dirty="0">
              <a:latin typeface="Corbel" panose="020B050302020402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i="1" dirty="0">
              <a:latin typeface="Corbel" panose="020B0503020204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584" y="2276872"/>
            <a:ext cx="3744416" cy="2592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9634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Uitvoering</a:t>
            </a:r>
            <a:r>
              <a:rPr lang="en-US" sz="2800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: </a:t>
            </a: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Gemeente</a:t>
            </a:r>
            <a:r>
              <a:rPr lang="en-US" sz="2800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 &lt;-&gt; GGD   </a:t>
            </a:r>
            <a:endParaRPr lang="nl-NL" sz="2800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pic>
        <p:nvPicPr>
          <p:cNvPr id="6" name="Afbeelding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855876"/>
            <a:ext cx="5904656" cy="38925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95536" y="1268760"/>
            <a:ext cx="504056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lvl="1" indent="0">
              <a:buNone/>
            </a:pPr>
            <a:endParaRPr lang="en-GB" sz="2000" i="1" dirty="0">
              <a:latin typeface="Corbel" panose="020B0503020204020204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95536" y="1268760"/>
            <a:ext cx="6336704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 err="1">
                <a:latin typeface="Corbel" panose="020B0503020204020204" pitchFamily="34" charset="0"/>
              </a:rPr>
              <a:t>GGD’en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voeren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groot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deel</a:t>
            </a:r>
            <a:r>
              <a:rPr lang="en-GB" sz="2000" b="0" dirty="0">
                <a:latin typeface="Corbel" panose="020B0503020204020204" pitchFamily="34" charset="0"/>
              </a:rPr>
              <a:t> taken in </a:t>
            </a:r>
            <a:r>
              <a:rPr lang="en-GB" sz="2000" b="0" dirty="0" err="1">
                <a:latin typeface="Corbel" panose="020B0503020204020204" pitchFamily="34" charset="0"/>
              </a:rPr>
              <a:t>opdracht</a:t>
            </a:r>
            <a:r>
              <a:rPr lang="en-GB" sz="2000" b="0" dirty="0">
                <a:latin typeface="Corbel" panose="020B0503020204020204" pitchFamily="34" charset="0"/>
              </a:rPr>
              <a:t> van </a:t>
            </a:r>
            <a:r>
              <a:rPr lang="en-GB" sz="2000" b="0" dirty="0" err="1">
                <a:latin typeface="Corbel" panose="020B0503020204020204" pitchFamily="34" charset="0"/>
              </a:rPr>
              <a:t>gemeenten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uit</a:t>
            </a: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>
                <a:latin typeface="Corbel" panose="020B0503020204020204" pitchFamily="34" charset="0"/>
              </a:rPr>
              <a:t>25 </a:t>
            </a:r>
            <a:r>
              <a:rPr lang="en-GB" sz="2000" b="0" dirty="0" err="1">
                <a:latin typeface="Corbel" panose="020B0503020204020204" pitchFamily="34" charset="0"/>
              </a:rPr>
              <a:t>heterogene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GGD’en</a:t>
            </a:r>
            <a:r>
              <a:rPr lang="en-GB" sz="2000" b="0" dirty="0">
                <a:latin typeface="Corbel" panose="020B0503020204020204" pitchFamily="34" charset="0"/>
              </a:rPr>
              <a:t> qua </a:t>
            </a:r>
            <a:r>
              <a:rPr lang="en-GB" sz="2000" b="0" dirty="0" err="1">
                <a:latin typeface="Corbel" panose="020B0503020204020204" pitchFamily="34" charset="0"/>
              </a:rPr>
              <a:t>omvang</a:t>
            </a:r>
            <a:r>
              <a:rPr lang="en-GB" sz="2000" b="0" dirty="0">
                <a:latin typeface="Corbel" panose="020B0503020204020204" pitchFamily="34" charset="0"/>
              </a:rPr>
              <a:t>, </a:t>
            </a:r>
            <a:r>
              <a:rPr lang="en-GB" sz="2000" b="0" dirty="0" err="1">
                <a:latin typeface="Corbel" panose="020B0503020204020204" pitchFamily="34" charset="0"/>
              </a:rPr>
              <a:t>takenpakket</a:t>
            </a:r>
            <a:r>
              <a:rPr lang="en-GB" sz="2000" b="0" dirty="0">
                <a:latin typeface="Corbel" panose="020B0503020204020204" pitchFamily="34" charset="0"/>
              </a:rPr>
              <a:t>, </a:t>
            </a:r>
            <a:r>
              <a:rPr lang="en-GB" sz="2000" b="0" dirty="0" err="1">
                <a:latin typeface="Corbel" panose="020B0503020204020204" pitchFamily="34" charset="0"/>
              </a:rPr>
              <a:t>tarieven</a:t>
            </a:r>
            <a:endParaRPr lang="en-GB" sz="2000" b="0" dirty="0">
              <a:latin typeface="Corbel" panose="020B0503020204020204" pitchFamily="34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Corbel" panose="020B0503020204020204" pitchFamily="34" charset="0"/>
              </a:rPr>
              <a:t>Omvang</a:t>
            </a:r>
            <a:r>
              <a:rPr lang="en-GB" sz="2000" dirty="0">
                <a:latin typeface="Corbel" panose="020B0503020204020204" pitchFamily="34" charset="0"/>
              </a:rPr>
              <a:t> 0,25 </a:t>
            </a:r>
            <a:r>
              <a:rPr lang="en-GB" sz="2000" dirty="0" err="1">
                <a:latin typeface="Corbel" panose="020B0503020204020204" pitchFamily="34" charset="0"/>
              </a:rPr>
              <a:t>mln</a:t>
            </a:r>
            <a:r>
              <a:rPr lang="en-GB" sz="2000" dirty="0">
                <a:latin typeface="Corbel" panose="020B0503020204020204" pitchFamily="34" charset="0"/>
              </a:rPr>
              <a:t>. – 1,3 </a:t>
            </a:r>
            <a:r>
              <a:rPr lang="en-GB" sz="2000" dirty="0" err="1">
                <a:latin typeface="Corbel" panose="020B0503020204020204" pitchFamily="34" charset="0"/>
              </a:rPr>
              <a:t>mln</a:t>
            </a:r>
            <a:r>
              <a:rPr lang="en-GB" sz="2000" dirty="0">
                <a:latin typeface="Corbel" panose="020B0503020204020204" pitchFamily="34" charset="0"/>
              </a:rPr>
              <a:t>. </a:t>
            </a:r>
            <a:r>
              <a:rPr lang="en-GB" sz="2000" dirty="0" err="1">
                <a:latin typeface="Corbel" panose="020B0503020204020204" pitchFamily="34" charset="0"/>
              </a:rPr>
              <a:t>inwoners</a:t>
            </a: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>
                <a:latin typeface="Corbel" panose="020B0503020204020204" pitchFamily="34" charset="0"/>
              </a:rPr>
              <a:t>2/3 </a:t>
            </a:r>
            <a:r>
              <a:rPr lang="en-GB" sz="2000" b="0" dirty="0" err="1">
                <a:latin typeface="Corbel" panose="020B0503020204020204" pitchFamily="34" charset="0"/>
              </a:rPr>
              <a:t>middelen</a:t>
            </a:r>
            <a:r>
              <a:rPr lang="en-GB" sz="2000" b="0" dirty="0">
                <a:latin typeface="Corbel" panose="020B0503020204020204" pitchFamily="34" charset="0"/>
              </a:rPr>
              <a:t> GGD </a:t>
            </a:r>
            <a:r>
              <a:rPr lang="en-GB" sz="2000" b="0" dirty="0" err="1">
                <a:latin typeface="Corbel" panose="020B0503020204020204" pitchFamily="34" charset="0"/>
              </a:rPr>
              <a:t>komt</a:t>
            </a:r>
            <a:r>
              <a:rPr lang="en-GB" sz="2000" b="0" dirty="0">
                <a:latin typeface="Corbel" panose="020B0503020204020204" pitchFamily="34" charset="0"/>
              </a:rPr>
              <a:t> van </a:t>
            </a:r>
            <a:r>
              <a:rPr lang="en-GB" sz="2000" b="0" dirty="0" err="1">
                <a:latin typeface="Corbel" panose="020B0503020204020204" pitchFamily="34" charset="0"/>
              </a:rPr>
              <a:t>gemeenten</a:t>
            </a: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 err="1">
                <a:latin typeface="Corbel" panose="020B0503020204020204" pitchFamily="34" charset="0"/>
              </a:rPr>
              <a:t>Gemeenten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besteden</a:t>
            </a:r>
            <a:r>
              <a:rPr lang="en-GB" sz="2000" b="0" dirty="0">
                <a:latin typeface="Corbel" panose="020B0503020204020204" pitchFamily="34" charset="0"/>
              </a:rPr>
              <a:t> de </a:t>
            </a:r>
            <a:r>
              <a:rPr lang="en-GB" sz="2000" b="0" dirty="0" err="1">
                <a:latin typeface="Corbel" panose="020B0503020204020204" pitchFamily="34" charset="0"/>
              </a:rPr>
              <a:t>meeste</a:t>
            </a:r>
            <a:r>
              <a:rPr lang="en-GB" sz="2000" b="0" dirty="0">
                <a:latin typeface="Corbel" panose="020B0503020204020204" pitchFamily="34" charset="0"/>
              </a:rPr>
              <a:t> maar </a:t>
            </a:r>
            <a:r>
              <a:rPr lang="en-GB" sz="2000" b="0" dirty="0" err="1">
                <a:latin typeface="Corbel" panose="020B0503020204020204" pitchFamily="34" charset="0"/>
              </a:rPr>
              <a:t>niet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altijd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alle</a:t>
            </a:r>
            <a:r>
              <a:rPr lang="en-GB" sz="2000" b="0" dirty="0">
                <a:latin typeface="Corbel" panose="020B0503020204020204" pitchFamily="34" charset="0"/>
              </a:rPr>
              <a:t> taken </a:t>
            </a:r>
            <a:r>
              <a:rPr lang="en-GB" sz="2000" b="0" dirty="0" err="1">
                <a:latin typeface="Corbel" panose="020B0503020204020204" pitchFamily="34" charset="0"/>
              </a:rPr>
              <a:t>uit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aan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GGD’en</a:t>
            </a: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 err="1">
                <a:latin typeface="Corbel" panose="020B0503020204020204" pitchFamily="34" charset="0"/>
              </a:rPr>
              <a:t>GGD’en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kunnen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ook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markttaken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uitvoeren</a:t>
            </a: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r>
              <a:rPr lang="en-GB" sz="2000" b="0" dirty="0">
                <a:latin typeface="Corbel" panose="020B0503020204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i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737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62928" y="1124744"/>
            <a:ext cx="835292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Veel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aandacht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voor</a:t>
            </a:r>
            <a:r>
              <a:rPr lang="en-GB" dirty="0">
                <a:latin typeface="Corbel" panose="020B0503020204020204" pitchFamily="34" charset="0"/>
              </a:rPr>
              <a:t> de </a:t>
            </a:r>
            <a:r>
              <a:rPr lang="en-GB" dirty="0" err="1">
                <a:latin typeface="Corbel" panose="020B0503020204020204" pitchFamily="34" charset="0"/>
              </a:rPr>
              <a:t>publieke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gezondheidszorg</a:t>
            </a:r>
            <a:r>
              <a:rPr lang="en-GB" dirty="0">
                <a:latin typeface="Corbel" panose="020B0503020204020204" pitchFamily="34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Corbel" panose="020B0503020204020204" pitchFamily="34" charset="0"/>
              </a:rPr>
              <a:t>AEF (2013): </a:t>
            </a:r>
            <a:r>
              <a:rPr lang="en-GB" sz="1800" dirty="0" err="1">
                <a:latin typeface="Corbel" panose="020B0503020204020204" pitchFamily="34" charset="0"/>
              </a:rPr>
              <a:t>Borging</a:t>
            </a:r>
            <a:r>
              <a:rPr lang="en-GB" sz="1800" dirty="0">
                <a:latin typeface="Corbel" panose="020B0503020204020204" pitchFamily="34" charset="0"/>
              </a:rPr>
              <a:t> van de </a:t>
            </a:r>
            <a:r>
              <a:rPr lang="en-GB" sz="1800" dirty="0" err="1">
                <a:latin typeface="Corbel" panose="020B0503020204020204" pitchFamily="34" charset="0"/>
              </a:rPr>
              <a:t>publieke</a:t>
            </a:r>
            <a:r>
              <a:rPr lang="en-GB" sz="1800" dirty="0">
                <a:latin typeface="Corbel" panose="020B0503020204020204" pitchFamily="34" charset="0"/>
              </a:rPr>
              <a:t> </a:t>
            </a:r>
            <a:r>
              <a:rPr lang="en-GB" sz="1800" dirty="0" err="1">
                <a:latin typeface="Corbel" panose="020B0503020204020204" pitchFamily="34" charset="0"/>
              </a:rPr>
              <a:t>gezondheid</a:t>
            </a:r>
            <a:r>
              <a:rPr lang="en-GB" sz="1800" dirty="0">
                <a:latin typeface="Corbel" panose="020B0503020204020204" pitchFamily="34" charset="0"/>
              </a:rPr>
              <a:t> </a:t>
            </a:r>
            <a:r>
              <a:rPr lang="en-GB" sz="1800" dirty="0" err="1">
                <a:latin typeface="Corbel" panose="020B0503020204020204" pitchFamily="34" charset="0"/>
              </a:rPr>
              <a:t>en</a:t>
            </a:r>
            <a:r>
              <a:rPr lang="en-GB" sz="1800" dirty="0">
                <a:latin typeface="Corbel" panose="020B0503020204020204" pitchFamily="34" charset="0"/>
              </a:rPr>
              <a:t> de </a:t>
            </a:r>
            <a:r>
              <a:rPr lang="en-GB" sz="1800" dirty="0" err="1">
                <a:latin typeface="Corbel" panose="020B0503020204020204" pitchFamily="34" charset="0"/>
              </a:rPr>
              <a:t>positie</a:t>
            </a:r>
            <a:r>
              <a:rPr lang="en-GB" sz="1800" dirty="0">
                <a:latin typeface="Corbel" panose="020B0503020204020204" pitchFamily="34" charset="0"/>
              </a:rPr>
              <a:t> van de GGD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Corbel" panose="020B0503020204020204" pitchFamily="34" charset="0"/>
              </a:rPr>
              <a:t>AEF (2017): De GGD in </a:t>
            </a:r>
            <a:r>
              <a:rPr lang="en-GB" sz="1800" dirty="0" err="1">
                <a:latin typeface="Corbel" panose="020B0503020204020204" pitchFamily="34" charset="0"/>
              </a:rPr>
              <a:t>beeld</a:t>
            </a:r>
            <a:endParaRPr lang="en-GB" sz="1800" dirty="0">
              <a:latin typeface="Corbel" panose="020B0503020204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 err="1">
                <a:latin typeface="Corbel" panose="020B0503020204020204" pitchFamily="34" charset="0"/>
              </a:rPr>
              <a:t>Cebeon</a:t>
            </a:r>
            <a:r>
              <a:rPr lang="en-GB" sz="1800" dirty="0">
                <a:latin typeface="Corbel" panose="020B0503020204020204" pitchFamily="34" charset="0"/>
              </a:rPr>
              <a:t> (2017): </a:t>
            </a:r>
            <a:r>
              <a:rPr lang="en-GB" sz="1800" dirty="0" err="1">
                <a:latin typeface="Corbel" panose="020B0503020204020204" pitchFamily="34" charset="0"/>
              </a:rPr>
              <a:t>Lokaal</a:t>
            </a:r>
            <a:r>
              <a:rPr lang="en-GB" sz="1800" dirty="0">
                <a:latin typeface="Corbel" panose="020B0503020204020204" pitchFamily="34" charset="0"/>
              </a:rPr>
              <a:t> </a:t>
            </a:r>
            <a:r>
              <a:rPr lang="en-GB" sz="1800" dirty="0" err="1">
                <a:latin typeface="Corbel" panose="020B0503020204020204" pitchFamily="34" charset="0"/>
              </a:rPr>
              <a:t>gezondheidsbeleid</a:t>
            </a:r>
            <a:r>
              <a:rPr lang="en-GB" sz="1800" dirty="0">
                <a:latin typeface="Corbel" panose="020B0503020204020204" pitchFamily="34" charset="0"/>
              </a:rPr>
              <a:t>: </a:t>
            </a:r>
            <a:r>
              <a:rPr lang="en-GB" sz="1800" dirty="0" err="1">
                <a:latin typeface="Corbel" panose="020B0503020204020204" pitchFamily="34" charset="0"/>
              </a:rPr>
              <a:t>landelijke</a:t>
            </a:r>
            <a:r>
              <a:rPr lang="en-GB" sz="1800" dirty="0">
                <a:latin typeface="Corbel" panose="020B0503020204020204" pitchFamily="34" charset="0"/>
              </a:rPr>
              <a:t> </a:t>
            </a:r>
            <a:r>
              <a:rPr lang="en-GB" sz="1800" dirty="0" err="1">
                <a:latin typeface="Corbel" panose="020B0503020204020204" pitchFamily="34" charset="0"/>
              </a:rPr>
              <a:t>inventarisatie</a:t>
            </a:r>
            <a:r>
              <a:rPr lang="en-GB" sz="1800" dirty="0">
                <a:latin typeface="Corbel" panose="020B0503020204020204" pitchFamily="34" charset="0"/>
              </a:rPr>
              <a:t> 2017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Corbel" panose="020B0503020204020204" pitchFamily="34" charset="0"/>
              </a:rPr>
              <a:t>GGD GHOR (2016): </a:t>
            </a:r>
            <a:r>
              <a:rPr lang="en-GB" sz="1800" dirty="0" err="1">
                <a:latin typeface="Corbel" panose="020B0503020204020204" pitchFamily="34" charset="0"/>
              </a:rPr>
              <a:t>Publieke</a:t>
            </a:r>
            <a:r>
              <a:rPr lang="en-GB" sz="1800" dirty="0">
                <a:latin typeface="Corbel" panose="020B0503020204020204" pitchFamily="34" charset="0"/>
              </a:rPr>
              <a:t> </a:t>
            </a:r>
            <a:r>
              <a:rPr lang="en-GB" sz="1800" dirty="0" err="1">
                <a:latin typeface="Corbel" panose="020B0503020204020204" pitchFamily="34" charset="0"/>
              </a:rPr>
              <a:t>Gezondheid</a:t>
            </a:r>
            <a:r>
              <a:rPr lang="en-GB" sz="1800" dirty="0">
                <a:latin typeface="Corbel" panose="020B0503020204020204" pitchFamily="34" charset="0"/>
              </a:rPr>
              <a:t> </a:t>
            </a:r>
            <a:r>
              <a:rPr lang="en-GB" sz="1800" dirty="0" err="1">
                <a:latin typeface="Corbel" panose="020B0503020204020204" pitchFamily="34" charset="0"/>
              </a:rPr>
              <a:t>borgen</a:t>
            </a:r>
            <a:endParaRPr lang="en-GB" sz="1800" dirty="0">
              <a:latin typeface="Corbel" panose="020B0503020204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Corbel" panose="020B0503020204020204" pitchFamily="34" charset="0"/>
              </a:rPr>
              <a:t>RIVM (2017): </a:t>
            </a:r>
            <a:r>
              <a:rPr lang="en-GB" sz="1800" dirty="0" err="1">
                <a:latin typeface="Corbel" panose="020B0503020204020204" pitchFamily="34" charset="0"/>
              </a:rPr>
              <a:t>Indicatorenset</a:t>
            </a:r>
            <a:r>
              <a:rPr lang="en-GB" sz="1800" dirty="0">
                <a:latin typeface="Corbel" panose="020B0503020204020204" pitchFamily="34" charset="0"/>
              </a:rPr>
              <a:t> </a:t>
            </a:r>
            <a:r>
              <a:rPr lang="en-GB" sz="1800" dirty="0" err="1">
                <a:latin typeface="Corbel" panose="020B0503020204020204" pitchFamily="34" charset="0"/>
              </a:rPr>
              <a:t>voor</a:t>
            </a:r>
            <a:r>
              <a:rPr lang="en-GB" sz="1800" dirty="0">
                <a:latin typeface="Corbel" panose="020B0503020204020204" pitchFamily="34" charset="0"/>
              </a:rPr>
              <a:t> het </a:t>
            </a:r>
            <a:r>
              <a:rPr lang="en-GB" sz="1800" dirty="0" err="1">
                <a:latin typeface="Corbel" panose="020B0503020204020204" pitchFamily="34" charset="0"/>
              </a:rPr>
              <a:t>stelsel</a:t>
            </a:r>
            <a:r>
              <a:rPr lang="en-GB" sz="1800" dirty="0">
                <a:latin typeface="Corbel" panose="020B0503020204020204" pitchFamily="34" charset="0"/>
              </a:rPr>
              <a:t> van de </a:t>
            </a:r>
            <a:r>
              <a:rPr lang="en-GB" sz="1800" dirty="0" err="1">
                <a:latin typeface="Corbel" panose="020B0503020204020204" pitchFamily="34" charset="0"/>
              </a:rPr>
              <a:t>publieke</a:t>
            </a:r>
            <a:r>
              <a:rPr lang="en-GB" sz="1800" dirty="0">
                <a:latin typeface="Corbel" panose="020B0503020204020204" pitchFamily="34" charset="0"/>
              </a:rPr>
              <a:t> </a:t>
            </a:r>
            <a:r>
              <a:rPr lang="en-GB" sz="1800" dirty="0" err="1">
                <a:latin typeface="Corbel" panose="020B0503020204020204" pitchFamily="34" charset="0"/>
              </a:rPr>
              <a:t>gezondheidszorg</a:t>
            </a:r>
            <a:endParaRPr lang="en-GB" sz="1800" dirty="0">
              <a:latin typeface="Corbel" panose="020B0503020204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1800" dirty="0">
              <a:latin typeface="Corbel" panose="020B0503020204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1800" dirty="0">
              <a:latin typeface="Corbel" panose="020B0503020204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orbel" panose="020B0503020204020204" pitchFamily="34" charset="0"/>
              </a:rPr>
              <a:t>VWS/VNG (2014): </a:t>
            </a:r>
            <a:r>
              <a:rPr lang="en-GB" sz="2000" dirty="0" err="1">
                <a:latin typeface="Corbel" panose="020B0503020204020204" pitchFamily="34" charset="0"/>
              </a:rPr>
              <a:t>Stimuleringsprogramma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Betrouwbare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Publieke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Gezondheid</a:t>
            </a:r>
            <a:endParaRPr lang="en-GB" sz="2000" dirty="0">
              <a:latin typeface="Corbel" panose="020B0503020204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Corbel" panose="020B0503020204020204" pitchFamily="34" charset="0"/>
              </a:rPr>
              <a:t>Inzicht</a:t>
            </a:r>
            <a:r>
              <a:rPr lang="en-GB" sz="2000" dirty="0">
                <a:latin typeface="Corbel" panose="020B0503020204020204" pitchFamily="34" charset="0"/>
              </a:rPr>
              <a:t> in de </a:t>
            </a:r>
            <a:r>
              <a:rPr lang="en-GB" sz="2000" dirty="0" err="1">
                <a:latin typeface="Corbel" panose="020B0503020204020204" pitchFamily="34" charset="0"/>
              </a:rPr>
              <a:t>inzet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effectiviteit</a:t>
            </a:r>
            <a:r>
              <a:rPr lang="en-GB" sz="2000" dirty="0">
                <a:latin typeface="Corbel" panose="020B0503020204020204" pitchFamily="34" charset="0"/>
              </a:rPr>
              <a:t> van de </a:t>
            </a:r>
            <a:r>
              <a:rPr lang="en-GB" sz="2000" dirty="0" err="1">
                <a:latin typeface="Corbel" panose="020B0503020204020204" pitchFamily="34" charset="0"/>
              </a:rPr>
              <a:t>publieke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gezondheid</a:t>
            </a:r>
            <a:endParaRPr lang="en-GB" sz="2000" dirty="0">
              <a:latin typeface="Corbel" panose="020B0503020204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Corbel" panose="020B0503020204020204" pitchFamily="34" charset="0"/>
              </a:rPr>
              <a:t>Ontwikkelen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pijlers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GGD’en</a:t>
            </a:r>
            <a:endParaRPr lang="en-GB" sz="2000" dirty="0">
              <a:latin typeface="Corbel" panose="020B0503020204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Corbel" panose="020B0503020204020204" pitchFamily="34" charset="0"/>
              </a:rPr>
              <a:t>Uniformering</a:t>
            </a:r>
            <a:r>
              <a:rPr lang="en-GB" sz="2000" dirty="0">
                <a:latin typeface="Corbel" panose="020B0503020204020204" pitchFamily="34" charset="0"/>
              </a:rPr>
              <a:t> taken</a:t>
            </a:r>
          </a:p>
        </p:txBody>
      </p:sp>
      <p:sp>
        <p:nvSpPr>
          <p:cNvPr id="4" name="Rechthoek 19"/>
          <p:cNvSpPr/>
          <p:nvPr/>
        </p:nvSpPr>
        <p:spPr>
          <a:xfrm>
            <a:off x="395536" y="332656"/>
            <a:ext cx="805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Recente</a:t>
            </a:r>
            <a:r>
              <a:rPr lang="en-US" sz="2800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ontwikkelingen</a:t>
            </a:r>
            <a:endParaRPr lang="nl-NL" sz="2800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93815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62928" y="1124744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Uitgangspunt</a:t>
            </a:r>
            <a:r>
              <a:rPr lang="en-GB" dirty="0">
                <a:latin typeface="Corbel" panose="020B0503020204020204" pitchFamily="34" charset="0"/>
              </a:rPr>
              <a:t>: analyse van </a:t>
            </a:r>
            <a:r>
              <a:rPr lang="en-GB" dirty="0" err="1">
                <a:latin typeface="Corbel" panose="020B0503020204020204" pitchFamily="34" charset="0"/>
              </a:rPr>
              <a:t>kosten</a:t>
            </a:r>
            <a:endParaRPr lang="en-GB" dirty="0">
              <a:latin typeface="Corbel" panose="020B0503020204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Verband</a:t>
            </a:r>
            <a:r>
              <a:rPr lang="en-GB" dirty="0">
                <a:latin typeface="Corbel" panose="020B0503020204020204" pitchFamily="34" charset="0"/>
              </a:rPr>
              <a:t> met </a:t>
            </a:r>
            <a:r>
              <a:rPr lang="en-GB" dirty="0" err="1">
                <a:latin typeface="Corbel" panose="020B0503020204020204" pitchFamily="34" charset="0"/>
              </a:rPr>
              <a:t>demografische</a:t>
            </a:r>
            <a:r>
              <a:rPr lang="en-GB" dirty="0">
                <a:latin typeface="Corbel" panose="020B0503020204020204" pitchFamily="34" charset="0"/>
              </a:rPr>
              <a:t>/</a:t>
            </a:r>
            <a:r>
              <a:rPr lang="en-GB" dirty="0" err="1">
                <a:latin typeface="Corbel" panose="020B0503020204020204" pitchFamily="34" charset="0"/>
              </a:rPr>
              <a:t>sociaal-economische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samenstelling</a:t>
            </a:r>
            <a:endParaRPr lang="en-GB" dirty="0">
              <a:latin typeface="Corbel" panose="020B0503020204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Jongeren</a:t>
            </a:r>
            <a:r>
              <a:rPr lang="en-GB" dirty="0">
                <a:latin typeface="Corbel" panose="020B0503020204020204" pitchFamily="34" charset="0"/>
              </a:rPr>
              <a:t>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Ouderen</a:t>
            </a:r>
            <a:r>
              <a:rPr lang="en-GB" dirty="0">
                <a:latin typeface="Corbel" panose="020B0503020204020204" pitchFamily="34" charset="0"/>
              </a:rPr>
              <a:t>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Aandeel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minderheden</a:t>
            </a:r>
            <a:r>
              <a:rPr lang="en-GB" dirty="0">
                <a:latin typeface="Corbel" panose="020B0503020204020204" pitchFamily="34" charset="0"/>
              </a:rPr>
              <a:t>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</p:txBody>
      </p:sp>
      <p:sp>
        <p:nvSpPr>
          <p:cNvPr id="4" name="Rechthoek 19"/>
          <p:cNvSpPr/>
          <p:nvPr/>
        </p:nvSpPr>
        <p:spPr>
          <a:xfrm>
            <a:off x="395536" y="332656"/>
            <a:ext cx="805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Onderzoeksopzet</a:t>
            </a:r>
            <a:r>
              <a:rPr lang="en-US" sz="2800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 1/2</a:t>
            </a:r>
            <a:endParaRPr lang="nl-NL" sz="2800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44316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62"/>
          <p:cNvGrpSpPr>
            <a:grpSpLocks/>
          </p:cNvGrpSpPr>
          <p:nvPr/>
        </p:nvGrpSpPr>
        <p:grpSpPr bwMode="auto">
          <a:xfrm>
            <a:off x="317275" y="1620094"/>
            <a:ext cx="8106551" cy="3464881"/>
            <a:chOff x="317" y="543"/>
            <a:chExt cx="4807" cy="2675"/>
          </a:xfrm>
        </p:grpSpPr>
        <p:sp>
          <p:nvSpPr>
            <p:cNvPr id="25" name="Rectangle 45"/>
            <p:cNvSpPr>
              <a:spLocks noChangeArrowheads="1"/>
            </p:cNvSpPr>
            <p:nvPr/>
          </p:nvSpPr>
          <p:spPr bwMode="auto">
            <a:xfrm>
              <a:off x="317" y="798"/>
              <a:ext cx="1157" cy="292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ebdings" pitchFamily="18" charset="2"/>
                <a:buNone/>
                <a:tabLst/>
                <a:defRPr/>
              </a:pPr>
              <a:r>
                <a:rPr kumimoji="0" lang="en-CA" altLang="nl-NL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Productie</a:t>
              </a:r>
              <a:endParaRPr kumimoji="0" lang="en-CA" altLang="nl-NL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</a:endParaRPr>
            </a:p>
          </p:txBody>
        </p:sp>
        <p:sp>
          <p:nvSpPr>
            <p:cNvPr id="26" name="Rectangle 34"/>
            <p:cNvSpPr>
              <a:spLocks noChangeArrowheads="1"/>
            </p:cNvSpPr>
            <p:nvPr/>
          </p:nvSpPr>
          <p:spPr bwMode="auto">
            <a:xfrm>
              <a:off x="317" y="1160"/>
              <a:ext cx="1157" cy="20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Productie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 van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allerlei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preventie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activiteiten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niet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uit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te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drukken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 in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meetbare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kengetallen</a:t>
              </a:r>
              <a:endParaRPr lang="en-CA" altLang="nl-NL" b="0" kern="0" dirty="0">
                <a:solidFill>
                  <a:srgbClr val="000000"/>
                </a:solidFill>
                <a:latin typeface="Corbel" panose="020B0503020204020204" pitchFamily="34" charset="0"/>
                <a:sym typeface="Wingdings" panose="05000000000000000000" pitchFamily="2" charset="2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endParaRPr lang="en-CA" altLang="nl-NL" b="0" kern="0" dirty="0">
                <a:solidFill>
                  <a:srgbClr val="000000"/>
                </a:solidFill>
                <a:latin typeface="Corbel" panose="020B0503020204020204" pitchFamily="34" charset="0"/>
                <a:sym typeface="Wingdings" panose="05000000000000000000" pitchFamily="2" charset="2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Maatstaven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:</a:t>
              </a:r>
            </a:p>
            <a:p>
              <a:pPr marL="285750" marR="0" lvl="0" indent="-28575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Aantal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inwoners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;</a:t>
              </a:r>
            </a:p>
            <a:p>
              <a:pPr marL="285750" marR="0" lvl="0" indent="-28575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Aantal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  <a:sym typeface="Wingdings" panose="05000000000000000000" pitchFamily="2" charset="2"/>
                </a:rPr>
                <a:t>bedrijfsvestigingen</a:t>
              </a:r>
              <a:endParaRPr lang="en-CA" altLang="nl-NL" b="0" kern="0" dirty="0">
                <a:solidFill>
                  <a:srgbClr val="000000"/>
                </a:solidFill>
                <a:latin typeface="Corbel" panose="020B0503020204020204" pitchFamily="34" charset="0"/>
                <a:sym typeface="Wingdings" panose="05000000000000000000" pitchFamily="2" charset="2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endParaRPr lang="en-CA" altLang="nl-NL" b="0" kern="0" dirty="0">
                <a:solidFill>
                  <a:srgbClr val="000000"/>
                </a:solidFill>
                <a:latin typeface="Corbel" panose="020B0503020204020204" pitchFamily="34" charset="0"/>
                <a:sym typeface="Wingdings" panose="05000000000000000000" pitchFamily="2" charset="2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endParaRPr lang="en-CA" altLang="nl-NL" b="0" kern="0" dirty="0">
                <a:solidFill>
                  <a:srgbClr val="000000"/>
                </a:solidFill>
                <a:latin typeface="Corbel" panose="020B0503020204020204" pitchFamily="34" charset="0"/>
                <a:sym typeface="Wingdings" panose="05000000000000000000" pitchFamily="2" charset="2"/>
              </a:endParaRPr>
            </a:p>
          </p:txBody>
        </p:sp>
        <p:sp>
          <p:nvSpPr>
            <p:cNvPr id="27" name="AutoShape 36"/>
            <p:cNvSpPr>
              <a:spLocks noChangeArrowheads="1"/>
            </p:cNvSpPr>
            <p:nvPr/>
          </p:nvSpPr>
          <p:spPr bwMode="auto">
            <a:xfrm flipV="1">
              <a:off x="662" y="543"/>
              <a:ext cx="4142" cy="129"/>
            </a:xfrm>
            <a:prstGeom prst="triangle">
              <a:avLst>
                <a:gd name="adj" fmla="val 50000"/>
              </a:avLst>
            </a:prstGeom>
            <a:solidFill>
              <a:srgbClr val="B6B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ebdings" pitchFamily="18" charset="2"/>
                <a:buChar char="4"/>
                <a:tabLst/>
                <a:defRPr/>
              </a:pPr>
              <a:endParaRPr kumimoji="0" lang="en-CA" altLang="nl-NL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</a:endParaRPr>
            </a:p>
          </p:txBody>
        </p:sp>
        <p:sp>
          <p:nvSpPr>
            <p:cNvPr id="28" name="Rectangle 37"/>
            <p:cNvSpPr>
              <a:spLocks noChangeArrowheads="1"/>
            </p:cNvSpPr>
            <p:nvPr/>
          </p:nvSpPr>
          <p:spPr bwMode="auto">
            <a:xfrm>
              <a:off x="1739" y="1166"/>
              <a:ext cx="2049" cy="20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kumimoji="0" lang="en-CA" altLang="nl-NL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Aandeel</a:t>
              </a:r>
              <a:r>
                <a:rPr kumimoji="0" lang="en-CA" alt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 0-20 </a:t>
              </a:r>
              <a:r>
                <a:rPr kumimoji="0" lang="en-CA" altLang="nl-NL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jarigen</a:t>
              </a:r>
              <a:endParaRPr kumimoji="0" lang="en-CA" altLang="nl-NL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</a:rPr>
                <a:t>Aandeel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</a:rPr>
                <a:t> 20-65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</a:rPr>
                <a:t>jarigen</a:t>
              </a:r>
              <a:endParaRPr lang="en-CA" altLang="nl-NL" b="0" kern="0" dirty="0">
                <a:solidFill>
                  <a:srgbClr val="000000"/>
                </a:solidFill>
                <a:latin typeface="Corbel" panose="020B0503020204020204" pitchFamily="34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kumimoji="0" lang="en-CA" altLang="nl-NL" b="0" i="0" u="none" strike="noStrike" kern="0" cap="none" spc="0" normalizeH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Aandeel</a:t>
              </a:r>
              <a:r>
                <a:rPr kumimoji="0" lang="en-CA" altLang="nl-NL" b="0" i="0" u="none" strike="noStrike" kern="0" cap="none" spc="0" normalizeH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 65-plussers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</a:rPr>
                <a:t>Aandeel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</a:rPr>
                <a:t>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</a:rPr>
                <a:t>minderheden</a:t>
              </a:r>
              <a:endParaRPr kumimoji="0" lang="en-CA" altLang="nl-NL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</a:rPr>
                <a:t>Aandeel</a:t>
              </a:r>
              <a:r>
                <a:rPr lang="en-CA" altLang="nl-NL" b="0" kern="0" dirty="0">
                  <a:solidFill>
                    <a:srgbClr val="000000"/>
                  </a:solidFill>
                  <a:latin typeface="Corbel" panose="020B0503020204020204" pitchFamily="34" charset="0"/>
                </a:rPr>
                <a:t> </a:t>
              </a: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</a:rPr>
                <a:t>uitkeringsgerechtigden</a:t>
              </a:r>
              <a:endParaRPr lang="en-CA" altLang="nl-NL" b="0" kern="0" dirty="0">
                <a:solidFill>
                  <a:srgbClr val="000000"/>
                </a:solidFill>
                <a:latin typeface="Corbel" panose="020B0503020204020204" pitchFamily="34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kumimoji="0" lang="en-CA" altLang="nl-NL" b="0" i="0" u="none" strike="noStrike" kern="0" cap="none" spc="0" normalizeH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Aandeel</a:t>
              </a:r>
              <a:r>
                <a:rPr kumimoji="0" lang="en-CA" altLang="nl-NL" b="0" i="0" u="none" strike="noStrike" kern="0" cap="none" spc="0" normalizeH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 </a:t>
              </a:r>
              <a:r>
                <a:rPr kumimoji="0" lang="en-CA" altLang="nl-NL" b="0" i="0" u="none" strike="noStrike" kern="0" cap="none" spc="0" normalizeH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huishoudens</a:t>
              </a:r>
              <a:r>
                <a:rPr kumimoji="0" lang="en-CA" altLang="nl-NL" b="0" i="0" u="none" strike="noStrike" kern="0" cap="none" spc="0" normalizeH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 met </a:t>
              </a:r>
              <a:r>
                <a:rPr kumimoji="0" lang="en-CA" altLang="nl-NL" b="0" i="0" u="none" strike="noStrike" kern="0" cap="none" spc="0" normalizeH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lage</a:t>
              </a:r>
              <a:r>
                <a:rPr kumimoji="0" lang="en-CA" altLang="nl-NL" b="0" i="0" u="none" strike="noStrike" kern="0" cap="none" spc="0" normalizeH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 </a:t>
              </a:r>
              <a:r>
                <a:rPr kumimoji="0" lang="en-CA" altLang="nl-NL" b="0" i="0" u="none" strike="noStrike" kern="0" cap="none" spc="0" normalizeH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rbel" panose="020B0503020204020204" pitchFamily="34" charset="0"/>
                </a:rPr>
                <a:t>inkomens</a:t>
              </a:r>
              <a:endParaRPr kumimoji="0" lang="en-CA" altLang="nl-NL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CA" altLang="nl-NL" b="0" kern="0" noProof="0" dirty="0" err="1">
                  <a:solidFill>
                    <a:srgbClr val="000000"/>
                  </a:solidFill>
                  <a:latin typeface="Corbel" panose="020B0503020204020204" pitchFamily="34" charset="0"/>
                </a:rPr>
                <a:t>Aandeel</a:t>
              </a:r>
              <a:r>
                <a:rPr lang="en-CA" altLang="nl-NL" b="0" kern="0" noProof="0" dirty="0">
                  <a:solidFill>
                    <a:srgbClr val="000000"/>
                  </a:solidFill>
                  <a:latin typeface="Corbel" panose="020B0503020204020204" pitchFamily="34" charset="0"/>
                </a:rPr>
                <a:t> </a:t>
              </a:r>
              <a:r>
                <a:rPr lang="en-CA" altLang="nl-NL" b="0" kern="0" noProof="0" dirty="0" err="1">
                  <a:solidFill>
                    <a:srgbClr val="000000"/>
                  </a:solidFill>
                  <a:latin typeface="Corbel" panose="020B0503020204020204" pitchFamily="34" charset="0"/>
                </a:rPr>
                <a:t>gerformeerde</a:t>
              </a:r>
              <a:r>
                <a:rPr lang="en-CA" altLang="nl-NL" b="0" kern="0" noProof="0" dirty="0">
                  <a:solidFill>
                    <a:srgbClr val="000000"/>
                  </a:solidFill>
                  <a:latin typeface="Corbel" panose="020B0503020204020204" pitchFamily="34" charset="0"/>
                </a:rPr>
                <a:t> </a:t>
              </a:r>
              <a:r>
                <a:rPr lang="en-CA" altLang="nl-NL" b="0" kern="0" noProof="0" dirty="0" err="1">
                  <a:solidFill>
                    <a:srgbClr val="000000"/>
                  </a:solidFill>
                  <a:latin typeface="Corbel" panose="020B0503020204020204" pitchFamily="34" charset="0"/>
                </a:rPr>
                <a:t>inwoners</a:t>
              </a:r>
              <a:endParaRPr lang="en-CA" altLang="nl-NL" b="0" kern="0" noProof="0" dirty="0">
                <a:solidFill>
                  <a:srgbClr val="000000"/>
                </a:solidFill>
                <a:latin typeface="Corbel" panose="020B0503020204020204" pitchFamily="34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endParaRPr kumimoji="0" lang="en-CA" altLang="nl-NL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endParaRPr kumimoji="0" lang="en-CA" altLang="nl-NL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ebdings" pitchFamily="18" charset="2"/>
                <a:buChar char="4"/>
                <a:tabLst/>
                <a:defRPr/>
              </a:pPr>
              <a:endParaRPr lang="en-CA" altLang="nl-NL" b="0" kern="0" dirty="0">
                <a:solidFill>
                  <a:srgbClr val="000000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30" name="Rectangle 41"/>
            <p:cNvSpPr>
              <a:spLocks noChangeArrowheads="1"/>
            </p:cNvSpPr>
            <p:nvPr/>
          </p:nvSpPr>
          <p:spPr bwMode="auto">
            <a:xfrm>
              <a:off x="3993" y="1160"/>
              <a:ext cx="1131" cy="20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endParaRPr lang="en-CA" altLang="nl-NL" b="0" kern="0" dirty="0">
                <a:solidFill>
                  <a:srgbClr val="000000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32" name="Rectangle 47"/>
            <p:cNvSpPr>
              <a:spLocks noChangeArrowheads="1"/>
            </p:cNvSpPr>
            <p:nvPr/>
          </p:nvSpPr>
          <p:spPr bwMode="auto">
            <a:xfrm>
              <a:off x="3993" y="814"/>
              <a:ext cx="1131" cy="292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ebdings" pitchFamily="18" charset="2"/>
                <a:buNone/>
                <a:tabLst/>
                <a:defRPr/>
              </a:pPr>
              <a:endParaRPr kumimoji="0" lang="en-CA" altLang="nl-NL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</a:endParaRPr>
            </a:p>
          </p:txBody>
        </p:sp>
        <p:sp>
          <p:nvSpPr>
            <p:cNvPr id="34" name="Rectangle 51"/>
            <p:cNvSpPr>
              <a:spLocks noChangeArrowheads="1"/>
            </p:cNvSpPr>
            <p:nvPr/>
          </p:nvSpPr>
          <p:spPr bwMode="auto">
            <a:xfrm>
              <a:off x="1739" y="821"/>
              <a:ext cx="2049" cy="292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ebdings" pitchFamily="18" charset="2"/>
                <a:buNone/>
                <a:tabLst/>
                <a:defRPr/>
              </a:pPr>
              <a:r>
                <a:rPr lang="en-CA" altLang="nl-NL" b="0" kern="0" dirty="0" err="1">
                  <a:solidFill>
                    <a:srgbClr val="000000"/>
                  </a:solidFill>
                  <a:latin typeface="Corbel" panose="020B0503020204020204" pitchFamily="34" charset="0"/>
                </a:rPr>
                <a:t>Bevolkingssamenstelling</a:t>
              </a:r>
              <a:endParaRPr kumimoji="0" lang="en-CA" altLang="nl-NL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</a:endParaRPr>
            </a:p>
          </p:txBody>
        </p:sp>
      </p:grpSp>
      <p:sp>
        <p:nvSpPr>
          <p:cNvPr id="35" name="Rectangle 43"/>
          <p:cNvSpPr>
            <a:spLocks noChangeArrowheads="1"/>
          </p:cNvSpPr>
          <p:nvPr/>
        </p:nvSpPr>
        <p:spPr bwMode="auto">
          <a:xfrm>
            <a:off x="317275" y="1012632"/>
            <a:ext cx="8250237" cy="4635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ebdings" pitchFamily="18" charset="2"/>
              <a:buNone/>
              <a:tabLst/>
              <a:defRPr/>
            </a:pPr>
            <a:r>
              <a:rPr lang="en-CA" altLang="nl-NL" sz="2000" b="0" kern="0" dirty="0" err="1">
                <a:solidFill>
                  <a:srgbClr val="000000"/>
                </a:solidFill>
                <a:latin typeface="Corbel" panose="020B0503020204020204" pitchFamily="34" charset="0"/>
              </a:rPr>
              <a:t>Decompositie</a:t>
            </a:r>
            <a:r>
              <a:rPr lang="en-CA" altLang="nl-NL" sz="2000" b="0" kern="0" dirty="0">
                <a:solidFill>
                  <a:srgbClr val="000000"/>
                </a:solidFill>
                <a:latin typeface="Corbel" panose="020B0503020204020204" pitchFamily="34" charset="0"/>
              </a:rPr>
              <a:t> </a:t>
            </a:r>
            <a:r>
              <a:rPr lang="en-CA" altLang="nl-NL" sz="2000" b="0" kern="0" dirty="0" err="1">
                <a:solidFill>
                  <a:srgbClr val="000000"/>
                </a:solidFill>
                <a:latin typeface="Corbel" panose="020B0503020204020204" pitchFamily="34" charset="0"/>
              </a:rPr>
              <a:t>kosten</a:t>
            </a:r>
            <a:r>
              <a:rPr lang="en-CA" altLang="nl-NL" sz="2000" b="0" kern="0" dirty="0">
                <a:solidFill>
                  <a:srgbClr val="000000"/>
                </a:solidFill>
                <a:latin typeface="Corbel" panose="020B0503020204020204" pitchFamily="34" charset="0"/>
              </a:rPr>
              <a:t> </a:t>
            </a:r>
            <a:r>
              <a:rPr lang="en-CA" altLang="nl-NL" sz="2000" b="0" kern="0" dirty="0" err="1">
                <a:solidFill>
                  <a:srgbClr val="000000"/>
                </a:solidFill>
                <a:latin typeface="Corbel" panose="020B0503020204020204" pitchFamily="34" charset="0"/>
              </a:rPr>
              <a:t>publieke</a:t>
            </a:r>
            <a:r>
              <a:rPr lang="en-CA" altLang="nl-NL" sz="2000" b="0" kern="0" dirty="0">
                <a:solidFill>
                  <a:srgbClr val="000000"/>
                </a:solidFill>
                <a:latin typeface="Corbel" panose="020B0503020204020204" pitchFamily="34" charset="0"/>
              </a:rPr>
              <a:t> </a:t>
            </a:r>
            <a:r>
              <a:rPr lang="en-CA" altLang="nl-NL" sz="2000" b="0" kern="0" dirty="0" err="1">
                <a:solidFill>
                  <a:srgbClr val="000000"/>
                </a:solidFill>
                <a:latin typeface="Corbel" panose="020B0503020204020204" pitchFamily="34" charset="0"/>
              </a:rPr>
              <a:t>gezondheidszorg</a:t>
            </a:r>
            <a:endParaRPr kumimoji="0" lang="en-CA" altLang="nl-NL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 pitchFamily="34" charset="0"/>
            </a:endParaRPr>
          </a:p>
        </p:txBody>
      </p:sp>
      <p:sp>
        <p:nvSpPr>
          <p:cNvPr id="19" name="Tijdelijke aanduiding voor dianummer 3"/>
          <p:cNvSpPr>
            <a:spLocks noGrp="1"/>
          </p:cNvSpPr>
          <p:nvPr>
            <p:ph type="sldNum" sz="quarter" idx="4294967295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/>
          <a:p>
            <a:fld id="{8C6BC05E-DB9A-EB4A-A776-575FA40369A3}" type="slidenum">
              <a:rPr lang="nl-NL" sz="2000" smtClean="0">
                <a:latin typeface="Corbel" panose="020B0503020204020204" pitchFamily="34" charset="0"/>
              </a:rPr>
              <a:pPr/>
              <a:t>7</a:t>
            </a:fld>
            <a:endParaRPr lang="nl-NL" sz="2000" dirty="0">
              <a:latin typeface="Corbel" panose="020B0503020204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7275" y="260648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Corbel" panose="020B0503020204020204" pitchFamily="34" charset="0"/>
                <a:ea typeface="Times New Roman"/>
                <a:cs typeface="Times New Roman"/>
              </a:rPr>
              <a:t>Empirisch</a:t>
            </a:r>
            <a:r>
              <a:rPr lang="en-US" sz="2800" dirty="0">
                <a:solidFill>
                  <a:srgbClr val="00B0F0"/>
                </a:solidFill>
                <a:latin typeface="Corbel" panose="020B0503020204020204" pitchFamily="34" charset="0"/>
                <a:ea typeface="Times New Roman"/>
                <a:cs typeface="Times New Roman"/>
              </a:rPr>
              <a:t> model</a:t>
            </a:r>
          </a:p>
        </p:txBody>
      </p:sp>
    </p:spTree>
    <p:extLst>
      <p:ext uri="{BB962C8B-B14F-4D97-AF65-F5344CB8AC3E}">
        <p14:creationId xmlns:p14="http://schemas.microsoft.com/office/powerpoint/2010/main" val="2594620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2928" y="1124744"/>
            <a:ext cx="83529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Kwaliteit</a:t>
            </a:r>
            <a:r>
              <a:rPr lang="en-GB" dirty="0">
                <a:latin typeface="Corbel" panose="020B0503020204020204" pitchFamily="34" charset="0"/>
              </a:rPr>
              <a:t> Iv-3 </a:t>
            </a:r>
            <a:r>
              <a:rPr lang="en-GB" dirty="0" err="1">
                <a:latin typeface="Corbel" panose="020B0503020204020204" pitchFamily="34" charset="0"/>
              </a:rPr>
              <a:t>cijfers</a:t>
            </a:r>
            <a:r>
              <a:rPr lang="en-GB" dirty="0">
                <a:latin typeface="Corbel" panose="020B0503020204020204" pitchFamily="34" charset="0"/>
              </a:rPr>
              <a:t> (</a:t>
            </a:r>
            <a:r>
              <a:rPr lang="en-GB" dirty="0" err="1">
                <a:latin typeface="Corbel" panose="020B0503020204020204" pitchFamily="34" charset="0"/>
              </a:rPr>
              <a:t>kosten</a:t>
            </a:r>
            <a:r>
              <a:rPr lang="en-GB" dirty="0">
                <a:latin typeface="Corbel" panose="020B0503020204020204" pitchFamily="34" charset="0"/>
              </a:rPr>
              <a:t>) </a:t>
            </a:r>
            <a:r>
              <a:rPr lang="en-GB" dirty="0" err="1">
                <a:latin typeface="Corbel" panose="020B0503020204020204" pitchFamily="34" charset="0"/>
              </a:rPr>
              <a:t>matig</a:t>
            </a:r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rbel" panose="020B0503020204020204" pitchFamily="34" charset="0"/>
              </a:rPr>
              <a:t>Het </a:t>
            </a:r>
            <a:r>
              <a:rPr lang="en-GB" dirty="0" err="1">
                <a:latin typeface="Corbel" panose="020B0503020204020204" pitchFamily="34" charset="0"/>
              </a:rPr>
              <a:t>onderzoek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gaat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niet</a:t>
            </a:r>
            <a:r>
              <a:rPr lang="en-GB" dirty="0">
                <a:latin typeface="Corbel" panose="020B0503020204020204" pitchFamily="34" charset="0"/>
              </a:rPr>
              <a:t> in op: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Effectiviteitsvraagstukken</a:t>
            </a:r>
            <a:endParaRPr lang="en-GB" dirty="0">
              <a:latin typeface="Corbel" panose="020B0503020204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Gezondheidsverschillen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tussen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gemeenten</a:t>
            </a:r>
            <a:endParaRPr lang="en-GB" dirty="0">
              <a:latin typeface="Corbel" panose="020B0503020204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Beleidskaders</a:t>
            </a:r>
            <a:r>
              <a:rPr lang="en-GB" dirty="0">
                <a:latin typeface="Corbel" panose="020B0503020204020204" pitchFamily="34" charset="0"/>
              </a:rPr>
              <a:t>, </a:t>
            </a:r>
            <a:r>
              <a:rPr lang="en-GB" dirty="0" err="1">
                <a:latin typeface="Corbel" panose="020B0503020204020204" pitchFamily="34" charset="0"/>
              </a:rPr>
              <a:t>Nationaal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Preventieakkoord</a:t>
            </a:r>
            <a:r>
              <a:rPr lang="en-GB" dirty="0">
                <a:latin typeface="Corbel" panose="020B0503020204020204" pitchFamily="34" charset="0"/>
              </a:rPr>
              <a:t>…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Werkelijke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productie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niet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te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meten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>
                <a:latin typeface="Corbel" panose="020B0503020204020204" pitchFamily="34" charset="0"/>
                <a:sym typeface="Wingdings" panose="05000000000000000000" pitchFamily="2" charset="2"/>
              </a:rPr>
              <a:t> </a:t>
            </a:r>
            <a:r>
              <a:rPr lang="en-GB" dirty="0" err="1">
                <a:latin typeface="Corbel" panose="020B0503020204020204" pitchFamily="34" charset="0"/>
                <a:sym typeface="Wingdings" panose="05000000000000000000" pitchFamily="2" charset="2"/>
              </a:rPr>
              <a:t>geen</a:t>
            </a:r>
            <a:r>
              <a:rPr lang="en-GB" dirty="0">
                <a:latin typeface="Corbel" panose="020B0503020204020204" pitchFamily="34" charset="0"/>
                <a:sym typeface="Wingdings" panose="05000000000000000000" pitchFamily="2" charset="2"/>
              </a:rPr>
              <a:t> analyse </a:t>
            </a:r>
            <a:r>
              <a:rPr lang="en-GB" dirty="0" err="1">
                <a:latin typeface="Corbel" panose="020B0503020204020204" pitchFamily="34" charset="0"/>
                <a:sym typeface="Wingdings" panose="05000000000000000000" pitchFamily="2" charset="2"/>
              </a:rPr>
              <a:t>doelmatigheid</a:t>
            </a: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7275" y="260648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Gegevens</a:t>
            </a:r>
            <a:r>
              <a:rPr lang="en-US" sz="2800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: </a:t>
            </a: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kanttekeningen</a:t>
            </a:r>
            <a:endParaRPr lang="en-US" sz="2800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02386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62928" y="1124744"/>
            <a:ext cx="835292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>
                <a:latin typeface="Corbel" panose="020B0503020204020204" pitchFamily="34" charset="0"/>
              </a:rPr>
              <a:t>Welke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invloed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hebben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GGD’en</a:t>
            </a:r>
            <a:r>
              <a:rPr lang="en-GB" dirty="0">
                <a:latin typeface="Corbel" panose="020B0503020204020204" pitchFamily="34" charset="0"/>
              </a:rPr>
              <a:t> op de </a:t>
            </a:r>
            <a:r>
              <a:rPr lang="en-GB" dirty="0" err="1">
                <a:latin typeface="Corbel" panose="020B0503020204020204" pitchFamily="34" charset="0"/>
              </a:rPr>
              <a:t>kosten</a:t>
            </a:r>
            <a:r>
              <a:rPr lang="en-GB" dirty="0">
                <a:latin typeface="Corbel" panose="020B0503020204020204" pitchFamily="34" charset="0"/>
              </a:rPr>
              <a:t> van </a:t>
            </a:r>
            <a:r>
              <a:rPr lang="en-GB" dirty="0" err="1">
                <a:latin typeface="Corbel" panose="020B0503020204020204" pitchFamily="34" charset="0"/>
              </a:rPr>
              <a:t>gemeenten</a:t>
            </a:r>
            <a:r>
              <a:rPr lang="en-GB" dirty="0">
                <a:latin typeface="Corbel" panose="020B0503020204020204" pitchFamily="34" charset="0"/>
              </a:rPr>
              <a:t>?</a:t>
            </a:r>
          </a:p>
          <a:p>
            <a:endParaRPr lang="en-GB" dirty="0">
              <a:latin typeface="Corbel" panose="020B0503020204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Hangen</a:t>
            </a:r>
            <a:r>
              <a:rPr lang="en-GB" dirty="0">
                <a:latin typeface="Corbel" panose="020B0503020204020204" pitchFamily="34" charset="0"/>
              </a:rPr>
              <a:t> de </a:t>
            </a:r>
            <a:r>
              <a:rPr lang="en-GB" dirty="0" err="1">
                <a:latin typeface="Corbel" panose="020B0503020204020204" pitchFamily="34" charset="0"/>
              </a:rPr>
              <a:t>kosten</a:t>
            </a:r>
            <a:r>
              <a:rPr lang="en-GB" dirty="0">
                <a:latin typeface="Corbel" panose="020B0503020204020204" pitchFamily="34" charset="0"/>
              </a:rPr>
              <a:t> van </a:t>
            </a:r>
            <a:r>
              <a:rPr lang="en-GB" dirty="0" err="1">
                <a:latin typeface="Corbel" panose="020B0503020204020204" pitchFamily="34" charset="0"/>
              </a:rPr>
              <a:t>een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gemeente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af</a:t>
            </a:r>
            <a:r>
              <a:rPr lang="en-GB" dirty="0">
                <a:latin typeface="Corbel" panose="020B0503020204020204" pitchFamily="34" charset="0"/>
              </a:rPr>
              <a:t> van de GGD?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Welke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tarieven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brengen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GGD’en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gemeenten</a:t>
            </a:r>
            <a:r>
              <a:rPr lang="en-GB" dirty="0">
                <a:latin typeface="Corbel" panose="020B0503020204020204" pitchFamily="34" charset="0"/>
              </a:rPr>
              <a:t> in </a:t>
            </a:r>
            <a:r>
              <a:rPr lang="en-GB" dirty="0" err="1">
                <a:latin typeface="Corbel" panose="020B0503020204020204" pitchFamily="34" charset="0"/>
              </a:rPr>
              <a:t>rekening</a:t>
            </a:r>
            <a:r>
              <a:rPr lang="en-GB" dirty="0">
                <a:latin typeface="Corbel" panose="020B0503020204020204" pitchFamily="34" charset="0"/>
              </a:rPr>
              <a:t>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Zijn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gemeenten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ingrote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GGD’en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doelmatiger</a:t>
            </a:r>
            <a:r>
              <a:rPr lang="en-GB" dirty="0">
                <a:latin typeface="Corbel" panose="020B0503020204020204" pitchFamily="34" charset="0"/>
              </a:rPr>
              <a:t>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Een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hoog</a:t>
            </a:r>
            <a:r>
              <a:rPr lang="en-GB" dirty="0">
                <a:latin typeface="Corbel" panose="020B0503020204020204" pitchFamily="34" charset="0"/>
              </a:rPr>
              <a:t> GGD </a:t>
            </a:r>
            <a:r>
              <a:rPr lang="en-GB" dirty="0" err="1">
                <a:latin typeface="Corbel" panose="020B0503020204020204" pitchFamily="34" charset="0"/>
              </a:rPr>
              <a:t>tarief</a:t>
            </a:r>
            <a:r>
              <a:rPr lang="en-GB" dirty="0">
                <a:latin typeface="Corbel" panose="020B0503020204020204" pitchFamily="34" charset="0"/>
              </a:rPr>
              <a:t>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Groter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takenpakket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>
                <a:latin typeface="Corbel" panose="020B0503020204020204" pitchFamily="34" charset="0"/>
                <a:sym typeface="Wingdings" panose="05000000000000000000" pitchFamily="2" charset="2"/>
              </a:rPr>
              <a:t> </a:t>
            </a:r>
            <a:r>
              <a:rPr lang="en-GB" dirty="0" err="1">
                <a:latin typeface="Corbel" panose="020B0503020204020204" pitchFamily="34" charset="0"/>
                <a:sym typeface="Wingdings" panose="05000000000000000000" pitchFamily="2" charset="2"/>
              </a:rPr>
              <a:t>gemeente</a:t>
            </a:r>
            <a:r>
              <a:rPr lang="en-GB" dirty="0">
                <a:latin typeface="Corbel" panose="020B0503020204020204" pitchFamily="34" charset="0"/>
                <a:sym typeface="Wingdings" panose="05000000000000000000" pitchFamily="2" charset="2"/>
              </a:rPr>
              <a:t> </a:t>
            </a:r>
            <a:r>
              <a:rPr lang="en-GB" dirty="0" err="1">
                <a:latin typeface="Corbel" panose="020B0503020204020204" pitchFamily="34" charset="0"/>
                <a:sym typeface="Wingdings" panose="05000000000000000000" pitchFamily="2" charset="2"/>
              </a:rPr>
              <a:t>hoeft</a:t>
            </a:r>
            <a:r>
              <a:rPr lang="en-GB" dirty="0">
                <a:latin typeface="Corbel" panose="020B0503020204020204" pitchFamily="34" charset="0"/>
                <a:sym typeface="Wingdings" panose="05000000000000000000" pitchFamily="2" charset="2"/>
              </a:rPr>
              <a:t> </a:t>
            </a:r>
            <a:r>
              <a:rPr lang="en-GB" dirty="0" err="1">
                <a:latin typeface="Corbel" panose="020B0503020204020204" pitchFamily="34" charset="0"/>
                <a:sym typeface="Wingdings" panose="05000000000000000000" pitchFamily="2" charset="2"/>
              </a:rPr>
              <a:t>zelf</a:t>
            </a:r>
            <a:r>
              <a:rPr lang="en-GB" dirty="0">
                <a:latin typeface="Corbel" panose="020B0503020204020204" pitchFamily="34" charset="0"/>
                <a:sym typeface="Wingdings" panose="05000000000000000000" pitchFamily="2" charset="2"/>
              </a:rPr>
              <a:t> nog </a:t>
            </a:r>
            <a:r>
              <a:rPr lang="en-GB" dirty="0" err="1">
                <a:latin typeface="Corbel" panose="020B0503020204020204" pitchFamily="34" charset="0"/>
                <a:sym typeface="Wingdings" panose="05000000000000000000" pitchFamily="2" charset="2"/>
              </a:rPr>
              <a:t>weinig</a:t>
            </a:r>
            <a:r>
              <a:rPr lang="en-GB" dirty="0">
                <a:latin typeface="Corbel" panose="020B0503020204020204" pitchFamily="34" charset="0"/>
                <a:sym typeface="Wingdings" panose="05000000000000000000" pitchFamily="2" charset="2"/>
              </a:rPr>
              <a:t> </a:t>
            </a:r>
            <a:r>
              <a:rPr lang="en-GB" dirty="0" err="1">
                <a:latin typeface="Corbel" panose="020B0503020204020204" pitchFamily="34" charset="0"/>
                <a:sym typeface="Wingdings" panose="05000000000000000000" pitchFamily="2" charset="2"/>
              </a:rPr>
              <a:t>te</a:t>
            </a:r>
            <a:r>
              <a:rPr lang="en-GB" dirty="0">
                <a:latin typeface="Corbel" panose="020B0503020204020204" pitchFamily="34" charset="0"/>
                <a:sym typeface="Wingdings" panose="05000000000000000000" pitchFamily="2" charset="2"/>
              </a:rPr>
              <a:t> </a:t>
            </a:r>
            <a:r>
              <a:rPr lang="en-GB" dirty="0" err="1">
                <a:latin typeface="Corbel" panose="020B0503020204020204" pitchFamily="34" charset="0"/>
                <a:sym typeface="Wingdings" panose="05000000000000000000" pitchFamily="2" charset="2"/>
              </a:rPr>
              <a:t>regelen</a:t>
            </a:r>
            <a:r>
              <a:rPr lang="en-GB" dirty="0">
                <a:latin typeface="Corbel" panose="020B0503020204020204" pitchFamily="34" charset="0"/>
                <a:sym typeface="Wingdings" panose="05000000000000000000" pitchFamily="2" charset="2"/>
              </a:rPr>
              <a:t>  </a:t>
            </a:r>
            <a:r>
              <a:rPr lang="en-GB" dirty="0" err="1">
                <a:latin typeface="Corbel" panose="020B0503020204020204" pitchFamily="34" charset="0"/>
                <a:sym typeface="Wingdings" panose="05000000000000000000" pitchFamily="2" charset="2"/>
              </a:rPr>
              <a:t>geen</a:t>
            </a:r>
            <a:r>
              <a:rPr lang="en-GB" dirty="0">
                <a:latin typeface="Corbel" panose="020B0503020204020204" pitchFamily="34" charset="0"/>
                <a:sym typeface="Wingdings" panose="05000000000000000000" pitchFamily="2" charset="2"/>
              </a:rPr>
              <a:t> </a:t>
            </a:r>
            <a:r>
              <a:rPr lang="en-GB" dirty="0" err="1">
                <a:latin typeface="Corbel" panose="020B0503020204020204" pitchFamily="34" charset="0"/>
                <a:sym typeface="Wingdings" panose="05000000000000000000" pitchFamily="2" charset="2"/>
              </a:rPr>
              <a:t>invloed</a:t>
            </a:r>
            <a:r>
              <a:rPr lang="en-GB" dirty="0">
                <a:latin typeface="Corbel" panose="020B0503020204020204" pitchFamily="34" charset="0"/>
                <a:sym typeface="Wingdings" panose="05000000000000000000" pitchFamily="2" charset="2"/>
              </a:rPr>
              <a:t> op </a:t>
            </a:r>
            <a:r>
              <a:rPr lang="en-GB" dirty="0" err="1">
                <a:latin typeface="Corbel" panose="020B0503020204020204" pitchFamily="34" charset="0"/>
                <a:sym typeface="Wingdings" panose="05000000000000000000" pitchFamily="2" charset="2"/>
              </a:rPr>
              <a:t>doelmatigheid</a:t>
            </a:r>
            <a:endParaRPr lang="en-GB" dirty="0">
              <a:latin typeface="Corbel" panose="020B0503020204020204" pitchFamily="34" charset="0"/>
              <a:sym typeface="Wingdings" panose="05000000000000000000" pitchFamily="2" charset="2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dirty="0">
                <a:latin typeface="Corbel" panose="020B0503020204020204" pitchFamily="34" charset="0"/>
                <a:sym typeface="Wingdings" panose="05000000000000000000" pitchFamily="2" charset="2"/>
              </a:rPr>
              <a:t>Of: </a:t>
            </a:r>
            <a:r>
              <a:rPr lang="en-GB" dirty="0" err="1">
                <a:latin typeface="Corbel" panose="020B0503020204020204" pitchFamily="34" charset="0"/>
                <a:sym typeface="Wingdings" panose="05000000000000000000" pitchFamily="2" charset="2"/>
              </a:rPr>
              <a:t>lagere</a:t>
            </a:r>
            <a:r>
              <a:rPr lang="en-GB" dirty="0">
                <a:latin typeface="Corbel" panose="020B0503020204020204" pitchFamily="34" charset="0"/>
                <a:sym typeface="Wingdings" panose="05000000000000000000" pitchFamily="2" charset="2"/>
              </a:rPr>
              <a:t> </a:t>
            </a:r>
            <a:r>
              <a:rPr lang="en-GB" dirty="0" err="1">
                <a:latin typeface="Corbel" panose="020B0503020204020204" pitchFamily="34" charset="0"/>
                <a:sym typeface="Wingdings" panose="05000000000000000000" pitchFamily="2" charset="2"/>
              </a:rPr>
              <a:t>doelmatigheid</a:t>
            </a:r>
            <a:r>
              <a:rPr lang="en-GB" dirty="0">
                <a:latin typeface="Corbel" panose="020B0503020204020204" pitchFamily="34" charset="0"/>
                <a:sym typeface="Wingdings" panose="05000000000000000000" pitchFamily="2" charset="2"/>
              </a:rPr>
              <a:t>?</a:t>
            </a:r>
            <a:endParaRPr lang="en-GB" dirty="0">
              <a:latin typeface="Corbel" panose="020B0503020204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</p:txBody>
      </p:sp>
      <p:sp>
        <p:nvSpPr>
          <p:cNvPr id="4" name="Rechthoek 19"/>
          <p:cNvSpPr/>
          <p:nvPr/>
        </p:nvSpPr>
        <p:spPr>
          <a:xfrm>
            <a:off x="395536" y="332656"/>
            <a:ext cx="805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Onderzoeksopzet</a:t>
            </a:r>
            <a:r>
              <a:rPr lang="en-US" sz="2800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 2/2</a:t>
            </a:r>
            <a:endParaRPr lang="nl-NL" sz="2800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4733591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5502</TotalTime>
  <Words>721</Words>
  <Application>Microsoft Macintosh PowerPoint</Application>
  <PresentationFormat>Diavoorstelling (4:3)</PresentationFormat>
  <Paragraphs>255</Paragraphs>
  <Slides>15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9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5" baseType="lpstr">
      <vt:lpstr>Arial</vt:lpstr>
      <vt:lpstr>Cambria</vt:lpstr>
      <vt:lpstr>Corbel</vt:lpstr>
      <vt:lpstr>Symbol</vt:lpstr>
      <vt:lpstr>Tahoma</vt:lpstr>
      <vt:lpstr>Times</vt:lpstr>
      <vt:lpstr>Times New Roman</vt:lpstr>
      <vt:lpstr>Webdings</vt:lpstr>
      <vt:lpstr>Wingdings</vt:lpstr>
      <vt:lpstr>Default Design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Bikker Euro RSCG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Bikker Euro RSCG</dc:creator>
  <cp:lastModifiedBy>Thomas Niaounakis</cp:lastModifiedBy>
  <cp:revision>478</cp:revision>
  <cp:lastPrinted>2016-01-28T11:39:26Z</cp:lastPrinted>
  <dcterms:created xsi:type="dcterms:W3CDTF">2003-10-16T11:42:10Z</dcterms:created>
  <dcterms:modified xsi:type="dcterms:W3CDTF">2018-02-07T20:14:42Z</dcterms:modified>
</cp:coreProperties>
</file>