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368" r:id="rId3"/>
    <p:sldId id="369" r:id="rId4"/>
    <p:sldId id="325" r:id="rId5"/>
    <p:sldId id="370" r:id="rId6"/>
    <p:sldId id="389" r:id="rId7"/>
    <p:sldId id="361" r:id="rId8"/>
    <p:sldId id="357" r:id="rId9"/>
    <p:sldId id="358" r:id="rId10"/>
    <p:sldId id="359" r:id="rId11"/>
    <p:sldId id="360" r:id="rId12"/>
    <p:sldId id="362" r:id="rId13"/>
    <p:sldId id="356" r:id="rId14"/>
    <p:sldId id="313" r:id="rId15"/>
    <p:sldId id="336" r:id="rId16"/>
    <p:sldId id="390" r:id="rId17"/>
    <p:sldId id="371" r:id="rId18"/>
    <p:sldId id="392" r:id="rId19"/>
    <p:sldId id="372" r:id="rId20"/>
    <p:sldId id="373" r:id="rId21"/>
    <p:sldId id="374" r:id="rId22"/>
    <p:sldId id="375" r:id="rId23"/>
    <p:sldId id="388" r:id="rId24"/>
    <p:sldId id="387" r:id="rId25"/>
    <p:sldId id="377" r:id="rId26"/>
    <p:sldId id="381" r:id="rId27"/>
    <p:sldId id="379" r:id="rId28"/>
    <p:sldId id="382" r:id="rId29"/>
    <p:sldId id="383" r:id="rId30"/>
    <p:sldId id="384" r:id="rId31"/>
    <p:sldId id="385" r:id="rId32"/>
    <p:sldId id="391" r:id="rId33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4E5"/>
    <a:srgbClr val="0099CC"/>
    <a:srgbClr val="FFFF66"/>
    <a:srgbClr val="C3DBEF"/>
    <a:srgbClr val="404040"/>
    <a:srgbClr val="A6A6A6"/>
    <a:srgbClr val="A8D08D"/>
    <a:srgbClr val="F4B183"/>
    <a:srgbClr val="B2ECBD"/>
    <a:srgbClr val="B67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79302" autoAdjust="0"/>
  </p:normalViewPr>
  <p:slideViewPr>
    <p:cSldViewPr>
      <p:cViewPr varScale="1">
        <p:scale>
          <a:sx n="78" d="100"/>
          <a:sy n="78" d="100"/>
        </p:scale>
        <p:origin x="162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685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685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AE90C053-4458-45D9-98A0-572BB0E8093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986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85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436" y="4421823"/>
            <a:ext cx="517239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85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C2C8CD11-CF31-49F2-B8DE-5497F5617B1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64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8257A-B8B9-485B-BE90-923168ABD96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855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D11-CF31-49F2-B8DE-5497F5617B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18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8257A-B8B9-485B-BE90-923168ABD965}" type="slidenum">
              <a:rPr lang="en-US"/>
              <a:pPr/>
              <a:t>30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362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8257A-B8B9-485B-BE90-923168ABD965}" type="slidenum">
              <a:rPr lang="en-US"/>
              <a:pPr/>
              <a:t>31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102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8257A-B8B9-485B-BE90-923168ABD965}" type="slidenum">
              <a:rPr lang="en-US"/>
              <a:pPr/>
              <a:t>32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51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D11-CF31-49F2-B8DE-5497F5617B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6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D11-CF31-49F2-B8DE-5497F5617B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3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8257A-B8B9-485B-BE90-923168ABD965}" type="slidenum">
              <a:rPr lang="en-US"/>
              <a:pPr/>
              <a:t>14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824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8257A-B8B9-485B-BE90-923168ABD965}" type="slidenum">
              <a:rPr lang="en-US"/>
              <a:pPr/>
              <a:t>15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824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8257A-B8B9-485B-BE90-923168ABD965}" type="slidenum">
              <a:rPr lang="en-US"/>
              <a:pPr/>
              <a:t>16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935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8257A-B8B9-485B-BE90-923168ABD96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1533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D11-CF31-49F2-B8DE-5497F5617B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51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D11-CF31-49F2-B8DE-5497F5617B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9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16DD048-F10D-4843-BFFC-56611981F43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 r="-916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0"/>
          <p:cNvSpPr>
            <a:spLocks noChangeArrowheads="1"/>
          </p:cNvSpPr>
          <p:nvPr userDrawn="1"/>
        </p:nvSpPr>
        <p:spPr bwMode="auto">
          <a:xfrm>
            <a:off x="-10800" y="5886450"/>
            <a:ext cx="9154800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nl-NL" dirty="0"/>
              <a:t>    </a:t>
            </a:r>
            <a:r>
              <a:rPr lang="nl-NL" b="1" dirty="0">
                <a:solidFill>
                  <a:srgbClr val="0099CC"/>
                </a:solidFill>
                <a:latin typeface="Corbel" panose="020B0503020204020204" pitchFamily="34" charset="0"/>
              </a:rPr>
              <a:t>IPSE Studies</a:t>
            </a:r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ltGray">
          <a:xfrm>
            <a:off x="5400" y="5594863"/>
            <a:ext cx="9144000" cy="287336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>
              <a:solidFill>
                <a:srgbClr val="808080"/>
              </a:solidFill>
              <a:latin typeface="Times"/>
            </a:endParaRPr>
          </a:p>
        </p:txBody>
      </p:sp>
      <p:sp>
        <p:nvSpPr>
          <p:cNvPr id="17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16DD048-F10D-4843-BFFC-56611981F43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115616" y="908720"/>
            <a:ext cx="741682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nl-NL" sz="3200" dirty="0">
                <a:latin typeface="+mj-lt"/>
                <a:ea typeface="Times New Roman"/>
                <a:cs typeface="Times New Roman"/>
              </a:rPr>
              <a:t>Wegen gewogen</a:t>
            </a:r>
          </a:p>
          <a:p>
            <a:pPr>
              <a:spcAft>
                <a:spcPts val="1800"/>
              </a:spcAft>
            </a:pPr>
            <a:r>
              <a:rPr lang="nl-NL" sz="2000" dirty="0">
                <a:latin typeface="+mj-lt"/>
                <a:ea typeface="Times New Roman"/>
                <a:cs typeface="Times New Roman"/>
              </a:rPr>
              <a:t>Een empirisch onderzoek naar de kosten en doelmatigheid van het decentrale wegbeheer tussen 2008 en 2014</a:t>
            </a:r>
            <a:endParaRPr lang="nl-NL" sz="2000" dirty="0">
              <a:latin typeface="+mn-lt"/>
              <a:ea typeface="Times New Roman"/>
              <a:cs typeface="Times New Roman"/>
            </a:endParaRPr>
          </a:p>
          <a:p>
            <a:pPr>
              <a:spcAft>
                <a:spcPts val="1800"/>
              </a:spcAft>
            </a:pPr>
            <a:endParaRPr lang="nl-NL" sz="2000" dirty="0">
              <a:latin typeface="Cambria"/>
              <a:ea typeface="Times New Roman"/>
              <a:cs typeface="Times New Roman"/>
            </a:endParaRPr>
          </a:p>
          <a:p>
            <a:pPr>
              <a:spcAft>
                <a:spcPts val="1800"/>
              </a:spcAft>
            </a:pPr>
            <a:endParaRPr lang="nl-NL" sz="2000" dirty="0">
              <a:latin typeface="Cambria"/>
              <a:ea typeface="Times New Roman"/>
              <a:cs typeface="Times New Roman"/>
            </a:endParaRPr>
          </a:p>
          <a:p>
            <a:pPr>
              <a:spcAft>
                <a:spcPts val="1800"/>
              </a:spcAft>
            </a:pP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8-2-2018</a:t>
            </a:r>
            <a:b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</a:b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Programmaraad IPSE </a:t>
            </a:r>
            <a:br>
              <a:rPr lang="nl-NL" sz="1800" i="1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</a:br>
            <a:endParaRPr lang="nl-NL" sz="1800" i="1" dirty="0">
              <a:latin typeface="Corbel" panose="020B0503020204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93147"/>
            <a:ext cx="3569718" cy="23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80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23" y="1384693"/>
            <a:ext cx="44100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EBA5E-3B17-47B3-A9CB-2382C9F819BD}"/>
              </a:ext>
            </a:extLst>
          </p:cNvPr>
          <p:cNvSpPr txBox="1">
            <a:spLocks/>
          </p:cNvSpPr>
          <p:nvPr/>
        </p:nvSpPr>
        <p:spPr>
          <a:xfrm>
            <a:off x="547912" y="391979"/>
            <a:ext cx="8172000" cy="828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9pPr>
          </a:lstStyle>
          <a:p>
            <a:pPr eaLnBrk="1" hangingPunct="1"/>
            <a:endParaRPr lang="nl-NL" sz="4400" kern="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9" y="1351310"/>
            <a:ext cx="4858313" cy="272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7275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Doelmatigheid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in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kaart</a:t>
            </a:r>
            <a:endParaRPr lang="en-US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8747685-363A-1143-8A24-4EFC67DE8008}"/>
              </a:ext>
            </a:extLst>
          </p:cNvPr>
          <p:cNvSpPr txBox="1"/>
          <p:nvPr/>
        </p:nvSpPr>
        <p:spPr>
          <a:xfrm>
            <a:off x="520090" y="4449510"/>
            <a:ext cx="549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orbel" panose="020B0503020204020204" pitchFamily="34" charset="0"/>
              </a:rPr>
              <a:t>Gemiddelde doelmatigheid 78%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orbel" panose="020B0503020204020204" pitchFamily="34" charset="0"/>
              </a:rPr>
              <a:t>Aanzienlijke onderlinge verschillen</a:t>
            </a:r>
          </a:p>
        </p:txBody>
      </p:sp>
    </p:spTree>
    <p:extLst>
      <p:ext uri="{BB962C8B-B14F-4D97-AF65-F5344CB8AC3E}">
        <p14:creationId xmlns:p14="http://schemas.microsoft.com/office/powerpoint/2010/main" val="368093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C0044FF-8B0B-4AAF-8E9B-59E0F1987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281" y="3414099"/>
            <a:ext cx="2704013" cy="20653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EBA5E-3B17-47B3-A9CB-2382C9F819BD}"/>
              </a:ext>
            </a:extLst>
          </p:cNvPr>
          <p:cNvSpPr txBox="1">
            <a:spLocks/>
          </p:cNvSpPr>
          <p:nvPr/>
        </p:nvSpPr>
        <p:spPr>
          <a:xfrm>
            <a:off x="547912" y="391979"/>
            <a:ext cx="8172000" cy="828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9pPr>
          </a:lstStyle>
          <a:p>
            <a:pPr eaLnBrk="1" hangingPunct="1"/>
            <a:endParaRPr lang="nl-NL" sz="4400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E1E7CE-0B6A-4A59-AE6F-8FA9658CA2A9}"/>
              </a:ext>
            </a:extLst>
          </p:cNvPr>
          <p:cNvSpPr txBox="1">
            <a:spLocks/>
          </p:cNvSpPr>
          <p:nvPr/>
        </p:nvSpPr>
        <p:spPr bwMode="auto">
          <a:xfrm>
            <a:off x="683568" y="1124744"/>
            <a:ext cx="791252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b="0" dirty="0" err="1">
                <a:latin typeface="Corbel" panose="020B0503020204020204" pitchFamily="34" charset="0"/>
              </a:rPr>
              <a:t>Voor</a:t>
            </a:r>
            <a:r>
              <a:rPr lang="en-GB" sz="2400" b="0" dirty="0">
                <a:latin typeface="Corbel" panose="020B0503020204020204" pitchFamily="34" charset="0"/>
              </a:rPr>
              <a:t> </a:t>
            </a:r>
            <a:r>
              <a:rPr lang="en-GB" sz="2400" b="0" dirty="0" err="1">
                <a:latin typeface="Corbel" panose="020B0503020204020204" pitchFamily="34" charset="0"/>
              </a:rPr>
              <a:t>gemeenten</a:t>
            </a:r>
            <a:r>
              <a:rPr lang="en-GB" sz="2400" b="0" dirty="0">
                <a:latin typeface="Corbel" panose="020B0503020204020204" pitchFamily="34" charset="0"/>
              </a:rPr>
              <a:t> is </a:t>
            </a:r>
            <a:r>
              <a:rPr lang="en-GB" sz="2400" b="0" dirty="0" err="1">
                <a:latin typeface="Corbel" panose="020B0503020204020204" pitchFamily="34" charset="0"/>
              </a:rPr>
              <a:t>inzicht</a:t>
            </a:r>
            <a:r>
              <a:rPr lang="en-GB" sz="2400" b="0" dirty="0">
                <a:latin typeface="Corbel" panose="020B0503020204020204" pitchFamily="34" charset="0"/>
              </a:rPr>
              <a:t> in </a:t>
            </a:r>
            <a:r>
              <a:rPr lang="en-GB" sz="2400" b="0" dirty="0" err="1">
                <a:latin typeface="Corbel" panose="020B0503020204020204" pitchFamily="34" charset="0"/>
              </a:rPr>
              <a:t>determinanten</a:t>
            </a:r>
            <a:r>
              <a:rPr lang="en-GB" sz="2400" b="0" dirty="0">
                <a:latin typeface="Corbel" panose="020B0503020204020204" pitchFamily="34" charset="0"/>
              </a:rPr>
              <a:t> </a:t>
            </a:r>
            <a:r>
              <a:rPr lang="en-GB" sz="2400" b="0" dirty="0" err="1">
                <a:latin typeface="Corbel" panose="020B0503020204020204" pitchFamily="34" charset="0"/>
              </a:rPr>
              <a:t>doelmatigheid</a:t>
            </a:r>
            <a:r>
              <a:rPr lang="en-GB" sz="2400" b="0" dirty="0">
                <a:latin typeface="Corbel" panose="020B0503020204020204" pitchFamily="34" charset="0"/>
              </a:rPr>
              <a:t> van </a:t>
            </a:r>
            <a:r>
              <a:rPr lang="en-GB" sz="2400" b="0" dirty="0" err="1">
                <a:latin typeface="Corbel" panose="020B0503020204020204" pitchFamily="34" charset="0"/>
              </a:rPr>
              <a:t>belang</a:t>
            </a:r>
            <a:endParaRPr lang="en-GB" sz="2400" b="0" dirty="0">
              <a:latin typeface="Corbel" panose="020B0503020204020204" pitchFamily="34" charset="0"/>
            </a:endParaRPr>
          </a:p>
          <a:p>
            <a:endParaRPr lang="en-GB" sz="2400" b="0" dirty="0">
              <a:latin typeface="Corbel" panose="020B0503020204020204" pitchFamily="34" charset="0"/>
            </a:endParaRPr>
          </a:p>
          <a:p>
            <a:r>
              <a:rPr lang="en-GB" sz="2400" b="0" dirty="0">
                <a:latin typeface="Corbel" panose="020B0503020204020204" pitchFamily="34" charset="0"/>
              </a:rPr>
              <a:t>Wat </a:t>
            </a:r>
            <a:r>
              <a:rPr lang="en-GB" sz="2400" b="0" dirty="0" err="1">
                <a:latin typeface="Corbel" panose="020B0503020204020204" pitchFamily="34" charset="0"/>
              </a:rPr>
              <a:t>zegt</a:t>
            </a:r>
            <a:r>
              <a:rPr lang="en-GB" sz="2400" b="0" dirty="0">
                <a:latin typeface="Corbel" panose="020B0503020204020204" pitchFamily="34" charset="0"/>
              </a:rPr>
              <a:t> de sector </a:t>
            </a:r>
            <a:r>
              <a:rPr lang="en-GB" sz="2400" b="0" dirty="0" err="1">
                <a:latin typeface="Corbel" panose="020B0503020204020204" pitchFamily="34" charset="0"/>
              </a:rPr>
              <a:t>zelf</a:t>
            </a:r>
            <a:r>
              <a:rPr lang="en-GB" sz="2400" b="0" dirty="0">
                <a:latin typeface="Corbel" panose="020B0503020204020204" pitchFamily="34" charset="0"/>
              </a:rPr>
              <a:t>? Wat </a:t>
            </a:r>
            <a:r>
              <a:rPr lang="en-GB" sz="2400" b="0" dirty="0" err="1">
                <a:latin typeface="Corbel" panose="020B0503020204020204" pitchFamily="34" charset="0"/>
              </a:rPr>
              <a:t>zijn</a:t>
            </a:r>
            <a:r>
              <a:rPr lang="en-GB" sz="2400" b="0" dirty="0">
                <a:latin typeface="Corbel" panose="020B0503020204020204" pitchFamily="34" charset="0"/>
              </a:rPr>
              <a:t> </a:t>
            </a:r>
            <a:r>
              <a:rPr lang="en-GB" sz="2400" b="0" dirty="0" err="1">
                <a:latin typeface="Corbel" panose="020B0503020204020204" pitchFamily="34" charset="0"/>
              </a:rPr>
              <a:t>relevante</a:t>
            </a:r>
            <a:r>
              <a:rPr lang="en-GB" sz="2400" b="0" dirty="0">
                <a:latin typeface="Corbel" panose="020B0503020204020204" pitchFamily="34" charset="0"/>
              </a:rPr>
              <a:t> </a:t>
            </a:r>
            <a:r>
              <a:rPr lang="en-GB" sz="2400" b="0" dirty="0" err="1">
                <a:latin typeface="Corbel" panose="020B0503020204020204" pitchFamily="34" charset="0"/>
              </a:rPr>
              <a:t>bedrijfsvoeringskeuzes</a:t>
            </a:r>
            <a:r>
              <a:rPr lang="en-GB" sz="2400" b="0" dirty="0">
                <a:latin typeface="Corbel" panose="020B0503020204020204" pitchFamily="34" charset="0"/>
              </a:rPr>
              <a:t>? Best practices? </a:t>
            </a:r>
            <a:r>
              <a:rPr lang="en-GB" sz="2400" b="0" dirty="0">
                <a:latin typeface="Corbel" panose="020B0503020204020204" pitchFamily="34" charset="0"/>
                <a:sym typeface="Wingdings" panose="05000000000000000000" pitchFamily="2" charset="2"/>
              </a:rPr>
              <a:t> </a:t>
            </a:r>
            <a:r>
              <a:rPr lang="en-GB" sz="2400" b="0" dirty="0" err="1">
                <a:latin typeface="Corbel" panose="020B0503020204020204" pitchFamily="34" charset="0"/>
                <a:sym typeface="Wingdings" panose="05000000000000000000" pitchFamily="2" charset="2"/>
              </a:rPr>
              <a:t>rondetafelconferentie</a:t>
            </a:r>
            <a:r>
              <a:rPr lang="en-GB" sz="2400" b="0" dirty="0">
                <a:latin typeface="Corbel" panose="020B0503020204020204" pitchFamily="34" charset="0"/>
                <a:sym typeface="Wingdings" panose="05000000000000000000" pitchFamily="2" charset="2"/>
              </a:rPr>
              <a:t> in </a:t>
            </a:r>
            <a:r>
              <a:rPr lang="en-GB" sz="2400" b="0" dirty="0" err="1">
                <a:latin typeface="Corbel" panose="020B0503020204020204" pitchFamily="34" charset="0"/>
                <a:sym typeface="Wingdings" panose="05000000000000000000" pitchFamily="2" charset="2"/>
              </a:rPr>
              <a:t>juni</a:t>
            </a:r>
            <a:r>
              <a:rPr lang="en-GB" sz="2400" b="0" dirty="0">
                <a:latin typeface="Corbel" panose="020B0503020204020204" pitchFamily="34" charset="0"/>
                <a:sym typeface="Wingdings" panose="05000000000000000000" pitchFamily="2" charset="2"/>
              </a:rPr>
              <a:t> 2017 </a:t>
            </a:r>
          </a:p>
          <a:p>
            <a:br>
              <a:rPr lang="en-GB" sz="2400" b="0" dirty="0">
                <a:latin typeface="Corbel" panose="020B0503020204020204" pitchFamily="34" charset="0"/>
                <a:sym typeface="Wingdings" panose="05000000000000000000" pitchFamily="2" charset="2"/>
              </a:rPr>
            </a:br>
            <a:r>
              <a:rPr lang="en-GB" sz="2400" b="0" dirty="0" err="1">
                <a:latin typeface="Corbel" panose="020B0503020204020204" pitchFamily="34" charset="0"/>
                <a:sym typeface="Wingdings" panose="05000000000000000000" pitchFamily="2" charset="2"/>
              </a:rPr>
              <a:t>Inventarisatie</a:t>
            </a:r>
            <a:r>
              <a:rPr lang="en-GB" sz="2400" b="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GB" sz="2400" b="0" dirty="0" err="1">
                <a:latin typeface="Corbel" panose="020B0503020204020204" pitchFamily="34" charset="0"/>
                <a:sym typeface="Wingdings" panose="05000000000000000000" pitchFamily="2" charset="2"/>
              </a:rPr>
              <a:t>determinanten</a:t>
            </a:r>
            <a:endParaRPr lang="en-GB" sz="2400" b="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endParaRPr lang="en-GB" sz="2000" b="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endParaRPr lang="en-GB" sz="2000" b="0" dirty="0">
              <a:latin typeface="Corbel" panose="020B0503020204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275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Doelmatigheid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verklaard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839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EBA5E-3B17-47B3-A9CB-2382C9F819BD}"/>
              </a:ext>
            </a:extLst>
          </p:cNvPr>
          <p:cNvSpPr txBox="1">
            <a:spLocks/>
          </p:cNvSpPr>
          <p:nvPr/>
        </p:nvSpPr>
        <p:spPr>
          <a:xfrm>
            <a:off x="547912" y="391979"/>
            <a:ext cx="8172000" cy="828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9pPr>
          </a:lstStyle>
          <a:p>
            <a:pPr eaLnBrk="1" hangingPunct="1"/>
            <a:endParaRPr lang="nl-NL" sz="4400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E1E7CE-0B6A-4A59-AE6F-8FA9658CA2A9}"/>
              </a:ext>
            </a:extLst>
          </p:cNvPr>
          <p:cNvSpPr txBox="1">
            <a:spLocks/>
          </p:cNvSpPr>
          <p:nvPr/>
        </p:nvSpPr>
        <p:spPr bwMode="auto">
          <a:xfrm>
            <a:off x="683568" y="1124744"/>
            <a:ext cx="7883944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sz="2000" b="0" dirty="0">
              <a:latin typeface="Corbel" panose="020B0503020204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536" y="1196752"/>
            <a:ext cx="828092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000" b="0" dirty="0" err="1">
                <a:latin typeface="Corbel" panose="020B0503020204020204" pitchFamily="34" charset="0"/>
              </a:rPr>
              <a:t>Aanbestedingsbeleid</a:t>
            </a:r>
            <a:endParaRPr lang="en-GB" sz="2000" b="0" dirty="0">
              <a:latin typeface="Corbel" panose="020B0503020204020204" pitchFamily="34" charset="0"/>
            </a:endParaRPr>
          </a:p>
          <a:p>
            <a:pPr marL="1200150" lvl="1" indent="-457200">
              <a:buFont typeface="+mj-lt"/>
              <a:buAutoNum type="arabicPeriod"/>
            </a:pPr>
            <a:r>
              <a:rPr lang="en-GB" sz="2000" dirty="0" err="1">
                <a:latin typeface="Corbel" panose="020B0503020204020204" pitchFamily="34" charset="0"/>
              </a:rPr>
              <a:t>Traditonele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aanbesteding</a:t>
            </a:r>
            <a:r>
              <a:rPr lang="en-GB" sz="2000" dirty="0">
                <a:latin typeface="Corbel" panose="020B0503020204020204" pitchFamily="34" charset="0"/>
              </a:rPr>
              <a:t> in </a:t>
            </a:r>
            <a:r>
              <a:rPr lang="en-GB" sz="2000" dirty="0" err="1">
                <a:latin typeface="Corbel" panose="020B0503020204020204" pitchFamily="34" charset="0"/>
              </a:rPr>
              <a:t>kleine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pakketten</a:t>
            </a:r>
            <a:r>
              <a:rPr lang="en-GB" sz="2000" dirty="0">
                <a:latin typeface="Corbel" panose="020B0503020204020204" pitchFamily="34" charset="0"/>
              </a:rPr>
              <a:t> of eigen </a:t>
            </a:r>
            <a:r>
              <a:rPr lang="en-GB" sz="2000" dirty="0" err="1">
                <a:latin typeface="Corbel" panose="020B0503020204020204" pitchFamily="34" charset="0"/>
              </a:rPr>
              <a:t>beheer</a:t>
            </a:r>
            <a:endParaRPr lang="en-GB" sz="2000" dirty="0">
              <a:latin typeface="Corbel" panose="020B0503020204020204" pitchFamily="34" charset="0"/>
            </a:endParaRPr>
          </a:p>
          <a:p>
            <a:pPr marL="1200150" lvl="1" indent="-457200">
              <a:buFont typeface="+mj-lt"/>
              <a:buAutoNum type="arabicPeriod"/>
            </a:pPr>
            <a:r>
              <a:rPr lang="en-GB" sz="2000" dirty="0" err="1">
                <a:latin typeface="Corbel" panose="020B0503020204020204" pitchFamily="34" charset="0"/>
              </a:rPr>
              <a:t>Innovatieve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aanbesteding</a:t>
            </a:r>
            <a:r>
              <a:rPr lang="en-GB" sz="2000" dirty="0">
                <a:latin typeface="Corbel" panose="020B0503020204020204" pitchFamily="34" charset="0"/>
              </a:rPr>
              <a:t> in </a:t>
            </a:r>
            <a:r>
              <a:rPr lang="en-GB" sz="2000" dirty="0" err="1">
                <a:latin typeface="Corbel" panose="020B0503020204020204" pitchFamily="34" charset="0"/>
              </a:rPr>
              <a:t>grootschalige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pakketten</a:t>
            </a:r>
            <a:endParaRPr lang="en-GB" sz="2000" b="0" dirty="0">
              <a:latin typeface="Corbel" panose="020B0503020204020204" pitchFamily="34" charset="0"/>
            </a:endParaRPr>
          </a:p>
          <a:p>
            <a:endParaRPr lang="en-GB" sz="2000" b="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0" dirty="0" err="1">
                <a:latin typeface="Corbel" panose="020B0503020204020204" pitchFamily="34" charset="0"/>
              </a:rPr>
              <a:t>Onderhoudsystematiek</a:t>
            </a:r>
            <a:endParaRPr lang="en-GB" sz="2000" b="0" dirty="0">
              <a:latin typeface="Corbel" panose="020B0503020204020204" pitchFamily="34" charset="0"/>
            </a:endParaRPr>
          </a:p>
          <a:p>
            <a:pPr marL="1200150" lvl="1" indent="-457200">
              <a:buFont typeface="+mj-lt"/>
              <a:buAutoNum type="arabicPeriod"/>
            </a:pPr>
            <a:r>
              <a:rPr lang="en-GB" sz="2000" b="0" dirty="0" err="1">
                <a:latin typeface="Corbel" panose="020B0503020204020204" pitchFamily="34" charset="0"/>
              </a:rPr>
              <a:t>Correctief</a:t>
            </a:r>
            <a:r>
              <a:rPr lang="en-GB" sz="2000" b="0" dirty="0">
                <a:latin typeface="Corbel" panose="020B0503020204020204" pitchFamily="34" charset="0"/>
              </a:rPr>
              <a:t> versus </a:t>
            </a:r>
            <a:r>
              <a:rPr lang="en-GB" sz="2000" b="0" dirty="0" err="1">
                <a:latin typeface="Corbel" panose="020B0503020204020204" pitchFamily="34" charset="0"/>
              </a:rPr>
              <a:t>preventief</a:t>
            </a:r>
            <a:endParaRPr lang="en-GB" sz="2000" b="0" dirty="0">
              <a:latin typeface="Corbel" panose="020B0503020204020204" pitchFamily="34" charset="0"/>
            </a:endParaRPr>
          </a:p>
          <a:p>
            <a:pPr marL="1200150" lvl="1" indent="-457200">
              <a:buFont typeface="+mj-lt"/>
              <a:buAutoNum type="arabicPeriod"/>
            </a:pPr>
            <a:r>
              <a:rPr lang="en-GB" sz="2000" dirty="0">
                <a:latin typeface="Corbel" panose="020B0503020204020204" pitchFamily="34" charset="0"/>
              </a:rPr>
              <a:t>Life cycle management</a:t>
            </a:r>
          </a:p>
          <a:p>
            <a:pPr marL="1200150" lvl="1" indent="-457200">
              <a:buFont typeface="+mj-lt"/>
              <a:buAutoNum type="arabicPeriod"/>
            </a:pPr>
            <a:endParaRPr lang="en-GB" sz="2000" b="0" dirty="0"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Corbel" panose="020B0503020204020204" pitchFamily="34" charset="0"/>
              </a:rPr>
              <a:t>Geen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algemene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uitspraken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mogelijk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>
                <a:latin typeface="Corbel" panose="020B0503020204020204" pitchFamily="34" charset="0"/>
                <a:sym typeface="Wingdings" panose="05000000000000000000" pitchFamily="2" charset="2"/>
              </a:rPr>
              <a:t> experts </a:t>
            </a:r>
            <a:r>
              <a:rPr lang="en-GB" sz="2000" b="0" dirty="0" err="1">
                <a:latin typeface="Corbel" panose="020B0503020204020204" pitchFamily="34" charset="0"/>
                <a:sym typeface="Wingdings" panose="05000000000000000000" pitchFamily="2" charset="2"/>
              </a:rPr>
              <a:t>wijzen</a:t>
            </a:r>
            <a:r>
              <a:rPr lang="en-GB" sz="2000" b="0" dirty="0">
                <a:latin typeface="Corbel" panose="020B0503020204020204" pitchFamily="34" charset="0"/>
                <a:sym typeface="Wingdings" panose="05000000000000000000" pitchFamily="2" charset="2"/>
              </a:rPr>
              <a:t> op </a:t>
            </a:r>
            <a:r>
              <a:rPr lang="en-GB" sz="2000" b="0" dirty="0" err="1">
                <a:latin typeface="Corbel" panose="020B0503020204020204" pitchFamily="34" charset="0"/>
                <a:sym typeface="Wingdings" panose="05000000000000000000" pitchFamily="2" charset="2"/>
              </a:rPr>
              <a:t>belang</a:t>
            </a:r>
            <a:r>
              <a:rPr lang="en-GB" sz="2000" b="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GB" sz="2000" b="0" dirty="0" err="1">
                <a:latin typeface="Corbel" panose="020B0503020204020204" pitchFamily="34" charset="0"/>
                <a:sym typeface="Wingdings" panose="05000000000000000000" pitchFamily="2" charset="2"/>
              </a:rPr>
              <a:t>lokale</a:t>
            </a:r>
            <a:r>
              <a:rPr lang="en-GB" sz="2000" b="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GB" sz="2000" b="0" dirty="0" err="1">
                <a:latin typeface="Corbel" panose="020B0503020204020204" pitchFamily="34" charset="0"/>
                <a:sym typeface="Wingdings" panose="05000000000000000000" pitchFamily="2" charset="2"/>
              </a:rPr>
              <a:t>omstandigheden</a:t>
            </a:r>
            <a:r>
              <a:rPr lang="en-GB" sz="2000" b="0" dirty="0">
                <a:latin typeface="Corbel" panose="020B0503020204020204" pitchFamily="34" charset="0"/>
                <a:sym typeface="Wingdings" panose="05000000000000000000" pitchFamily="2" charset="2"/>
              </a:rPr>
              <a:t> (</a:t>
            </a:r>
            <a:r>
              <a:rPr lang="en-GB" sz="2000" b="0" dirty="0" err="1">
                <a:latin typeface="Corbel" panose="020B0503020204020204" pitchFamily="34" charset="0"/>
                <a:sym typeface="Wingdings" panose="05000000000000000000" pitchFamily="2" charset="2"/>
              </a:rPr>
              <a:t>landsweg</a:t>
            </a:r>
            <a:r>
              <a:rPr lang="en-GB" sz="2000" b="0" dirty="0">
                <a:latin typeface="Corbel" panose="020B0503020204020204" pitchFamily="34" charset="0"/>
                <a:sym typeface="Wingdings" panose="05000000000000000000" pitchFamily="2" charset="2"/>
              </a:rPr>
              <a:t>, </a:t>
            </a:r>
            <a:r>
              <a:rPr lang="en-GB" sz="2000" b="0" dirty="0" err="1">
                <a:latin typeface="Corbel" panose="020B0503020204020204" pitchFamily="34" charset="0"/>
                <a:sym typeface="Wingdings" panose="05000000000000000000" pitchFamily="2" charset="2"/>
              </a:rPr>
              <a:t>stadsweg</a:t>
            </a:r>
            <a:r>
              <a:rPr lang="en-GB" sz="2000" b="0" dirty="0">
                <a:latin typeface="Corbel" panose="020B0503020204020204" pitchFamily="34" charset="0"/>
                <a:sym typeface="Wingdings" panose="05000000000000000000" pitchFamily="2" charset="2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GB" sz="2000" b="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1200150" lvl="1" indent="-457200">
              <a:buFont typeface="+mj-lt"/>
              <a:buAutoNum type="arabicPeriod"/>
            </a:pPr>
            <a:endParaRPr lang="en-GB" sz="2000" b="0" dirty="0">
              <a:latin typeface="Corbel" panose="020B0503020204020204" pitchFamily="34" charset="0"/>
            </a:endParaRPr>
          </a:p>
          <a:p>
            <a:endParaRPr lang="en-GB" sz="2000" b="0" dirty="0">
              <a:latin typeface="Corbel" panose="020B0503020204020204" pitchFamily="34" charset="0"/>
            </a:endParaRPr>
          </a:p>
          <a:p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sz="2000" i="1" dirty="0">
              <a:latin typeface="Corbel" panose="020B05030202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275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Doelmatigheid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verklaard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625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2928" y="1124744"/>
            <a:ext cx="83529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Corbel" panose="020B0503020204020204" pitchFamily="34" charset="0"/>
              </a:rPr>
              <a:t>Beperkte</a:t>
            </a:r>
            <a:r>
              <a:rPr lang="en-GB" dirty="0">
                <a:latin typeface="Corbel" panose="020B0503020204020204" pitchFamily="34" charset="0"/>
              </a:rPr>
              <a:t> </a:t>
            </a:r>
            <a:r>
              <a:rPr lang="en-GB" dirty="0" err="1">
                <a:latin typeface="Corbel" panose="020B0503020204020204" pitchFamily="34" charset="0"/>
              </a:rPr>
              <a:t>kwaliteit</a:t>
            </a:r>
            <a:r>
              <a:rPr lang="en-GB" dirty="0">
                <a:latin typeface="Corbel" panose="020B0503020204020204" pitchFamily="34" charset="0"/>
              </a:rPr>
              <a:t> Iv-3 </a:t>
            </a:r>
            <a:r>
              <a:rPr lang="en-GB" dirty="0" err="1">
                <a:latin typeface="Corbel" panose="020B0503020204020204" pitchFamily="34" charset="0"/>
              </a:rPr>
              <a:t>cijfers</a:t>
            </a:r>
            <a:r>
              <a:rPr lang="en-GB" dirty="0">
                <a:latin typeface="Corbel" panose="020B0503020204020204" pitchFamily="34" charset="0"/>
              </a:rPr>
              <a:t> (</a:t>
            </a:r>
            <a:r>
              <a:rPr lang="en-GB" dirty="0" err="1">
                <a:latin typeface="Corbel" panose="020B0503020204020204" pitchFamily="34" charset="0"/>
              </a:rPr>
              <a:t>kosten</a:t>
            </a:r>
            <a:r>
              <a:rPr lang="en-GB" dirty="0">
                <a:latin typeface="Corbel" panose="020B0503020204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Corbel" panose="020B0503020204020204" pitchFamily="34" charset="0"/>
              </a:rPr>
              <a:t>Prestaties</a:t>
            </a:r>
            <a:r>
              <a:rPr lang="en-GB" dirty="0">
                <a:latin typeface="Corbel" panose="020B0503020204020204" pitchFamily="34" charset="0"/>
              </a:rPr>
              <a:t> </a:t>
            </a:r>
            <a:r>
              <a:rPr lang="en-GB" dirty="0" err="1">
                <a:latin typeface="Corbel" panose="020B0503020204020204" pitchFamily="34" charset="0"/>
              </a:rPr>
              <a:t>wegbeheer</a:t>
            </a:r>
            <a:r>
              <a:rPr lang="en-GB" dirty="0">
                <a:latin typeface="Corbel" panose="020B0503020204020204" pitchFamily="34" charset="0"/>
              </a:rPr>
              <a:t> </a:t>
            </a:r>
            <a:r>
              <a:rPr lang="en-GB" dirty="0" err="1">
                <a:latin typeface="Corbel" panose="020B0503020204020204" pitchFamily="34" charset="0"/>
              </a:rPr>
              <a:t>enkel</a:t>
            </a:r>
            <a:r>
              <a:rPr lang="en-GB" dirty="0">
                <a:latin typeface="Corbel" panose="020B0503020204020204" pitchFamily="34" charset="0"/>
              </a:rPr>
              <a:t> </a:t>
            </a:r>
            <a:r>
              <a:rPr lang="en-GB" dirty="0" err="1">
                <a:latin typeface="Corbel" panose="020B0503020204020204" pitchFamily="34" charset="0"/>
              </a:rPr>
              <a:t>af</a:t>
            </a:r>
            <a:r>
              <a:rPr lang="en-GB" dirty="0">
                <a:latin typeface="Corbel" panose="020B0503020204020204" pitchFamily="34" charset="0"/>
              </a:rPr>
              <a:t> </a:t>
            </a:r>
            <a:r>
              <a:rPr lang="en-GB" dirty="0" err="1">
                <a:latin typeface="Corbel" panose="020B0503020204020204" pitchFamily="34" charset="0"/>
              </a:rPr>
              <a:t>te</a:t>
            </a:r>
            <a:r>
              <a:rPr lang="en-GB" dirty="0">
                <a:latin typeface="Corbel" panose="020B0503020204020204" pitchFamily="34" charset="0"/>
              </a:rPr>
              <a:t> </a:t>
            </a:r>
            <a:r>
              <a:rPr lang="en-GB" dirty="0" err="1">
                <a:latin typeface="Corbel" panose="020B0503020204020204" pitchFamily="34" charset="0"/>
              </a:rPr>
              <a:t>meten</a:t>
            </a:r>
            <a:r>
              <a:rPr lang="en-GB" dirty="0">
                <a:latin typeface="Corbel" panose="020B0503020204020204" pitchFamily="34" charset="0"/>
              </a:rPr>
              <a:t> </a:t>
            </a:r>
            <a:r>
              <a:rPr lang="en-GB" dirty="0" err="1">
                <a:latin typeface="Corbel" panose="020B0503020204020204" pitchFamily="34" charset="0"/>
              </a:rPr>
              <a:t>aan</a:t>
            </a:r>
            <a:r>
              <a:rPr lang="en-GB" dirty="0">
                <a:latin typeface="Corbel" panose="020B0503020204020204" pitchFamily="34" charset="0"/>
              </a:rPr>
              <a:t> </a:t>
            </a:r>
            <a:r>
              <a:rPr lang="en-GB" dirty="0" err="1">
                <a:latin typeface="Corbel" panose="020B0503020204020204" pitchFamily="34" charset="0"/>
              </a:rPr>
              <a:t>weglengte</a:t>
            </a:r>
            <a:r>
              <a:rPr lang="en-GB" dirty="0">
                <a:latin typeface="Corbel" panose="020B0503020204020204" pitchFamily="34" charset="0"/>
              </a:rPr>
              <a:t> (</a:t>
            </a:r>
            <a:r>
              <a:rPr lang="en-GB" dirty="0" err="1">
                <a:latin typeface="Corbel" panose="020B0503020204020204" pitchFamily="34" charset="0"/>
              </a:rPr>
              <a:t>en</a:t>
            </a:r>
            <a:r>
              <a:rPr lang="en-GB" dirty="0">
                <a:latin typeface="Corbel" panose="020B0503020204020204" pitchFamily="34" charset="0"/>
              </a:rPr>
              <a:t> </a:t>
            </a:r>
            <a:r>
              <a:rPr lang="en-GB" dirty="0" err="1">
                <a:latin typeface="Corbel" panose="020B0503020204020204" pitchFamily="34" charset="0"/>
              </a:rPr>
              <a:t>weggebruik</a:t>
            </a:r>
            <a:r>
              <a:rPr lang="en-GB" dirty="0">
                <a:latin typeface="Corbel" panose="020B0503020204020204" pitchFamily="34" charset="0"/>
              </a:rPr>
              <a:t>), </a:t>
            </a:r>
            <a:r>
              <a:rPr lang="en-GB" dirty="0" err="1">
                <a:latin typeface="Corbel" panose="020B0503020204020204" pitchFamily="34" charset="0"/>
              </a:rPr>
              <a:t>dus</a:t>
            </a:r>
            <a:r>
              <a:rPr lang="en-GB" dirty="0">
                <a:latin typeface="Corbel" panose="020B0503020204020204" pitchFamily="34" charset="0"/>
              </a:rPr>
              <a:t> excl.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</a:rPr>
              <a:t>Kunstwerken</a:t>
            </a:r>
            <a:r>
              <a:rPr lang="en-GB" sz="2000" dirty="0">
                <a:latin typeface="Corbel" panose="020B0503020204020204" pitchFamily="34" charset="0"/>
              </a:rPr>
              <a:t>, </a:t>
            </a:r>
            <a:r>
              <a:rPr lang="en-GB" sz="2000" dirty="0" err="1">
                <a:latin typeface="Corbel" panose="020B0503020204020204" pitchFamily="34" charset="0"/>
              </a:rPr>
              <a:t>wegtype</a:t>
            </a:r>
            <a:r>
              <a:rPr lang="en-GB" sz="2000" dirty="0">
                <a:latin typeface="Corbel" panose="020B0503020204020204" pitchFamily="34" charset="0"/>
              </a:rPr>
              <a:t>, </a:t>
            </a:r>
            <a:r>
              <a:rPr lang="en-GB" sz="2000" dirty="0" err="1">
                <a:latin typeface="Corbel" panose="020B0503020204020204" pitchFamily="34" charset="0"/>
              </a:rPr>
              <a:t>staat</a:t>
            </a:r>
            <a:r>
              <a:rPr lang="en-GB" sz="2000" dirty="0">
                <a:latin typeface="Corbel" panose="020B0503020204020204" pitchFamily="34" charset="0"/>
              </a:rPr>
              <a:t> van de </a:t>
            </a:r>
            <a:r>
              <a:rPr lang="en-GB" sz="2000" dirty="0" err="1">
                <a:latin typeface="Corbel" panose="020B0503020204020204" pitchFamily="34" charset="0"/>
              </a:rPr>
              <a:t>wegen</a:t>
            </a:r>
            <a:r>
              <a:rPr lang="en-GB" sz="2000" dirty="0">
                <a:latin typeface="Corbel" panose="020B0503020204020204" pitchFamily="34" charset="0"/>
              </a:rPr>
              <a:t>, </a:t>
            </a:r>
            <a:r>
              <a:rPr lang="en-GB" sz="2000" dirty="0" err="1">
                <a:latin typeface="Corbel" panose="020B0503020204020204" pitchFamily="34" charset="0"/>
              </a:rPr>
              <a:t>enz</a:t>
            </a:r>
            <a:r>
              <a:rPr lang="en-GB" sz="2000" dirty="0">
                <a:latin typeface="Corbel" panose="020B0503020204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Corbel" panose="020B0503020204020204" pitchFamily="34" charset="0"/>
                <a:sym typeface="Wingdings" panose="05000000000000000000" pitchFamily="2" charset="2"/>
              </a:rPr>
              <a:t>Voordeel</a:t>
            </a:r>
            <a:r>
              <a:rPr lang="en-GB" dirty="0">
                <a:latin typeface="Corbel" panose="020B0503020204020204" pitchFamily="34" charset="0"/>
                <a:sym typeface="Wingdings" panose="05000000000000000000" pitchFamily="2" charset="2"/>
              </a:rPr>
              <a:t> tov benchmarks, case studies  Grote N!</a:t>
            </a:r>
            <a:endParaRPr lang="en-GB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275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Kanttekeningen</a:t>
            </a:r>
            <a:endParaRPr lang="en-US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238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0" y="-495151"/>
            <a:ext cx="4572000" cy="784830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3568" y="1044516"/>
            <a:ext cx="8062664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spcAft>
                <a:spcPts val="0"/>
              </a:spcAft>
              <a:buFont typeface="Symbol"/>
              <a:buChar char=""/>
            </a:pPr>
            <a:r>
              <a:rPr lang="nl-NL" sz="2000" b="0" dirty="0">
                <a:latin typeface="Corbel"/>
                <a:ea typeface="Times New Roman"/>
                <a:cs typeface="Times New Roman"/>
              </a:rPr>
              <a:t>Aanzienlijke kosten/doelmatigheidsverschillen, ook ten opzichte van andere gemeentelijke sectoren</a:t>
            </a:r>
            <a:endParaRPr lang="en-GB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b="0" dirty="0" err="1">
                <a:latin typeface="Corbel"/>
                <a:ea typeface="Times New Roman"/>
                <a:cs typeface="Times New Roman"/>
              </a:rPr>
              <a:t>Invloed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lokale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omstandigheden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op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kosten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groot</a:t>
            </a:r>
            <a:endParaRPr lang="en-GB" sz="2000" b="0" dirty="0">
              <a:latin typeface="Corbel"/>
              <a:ea typeface="Times New Roman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nl-NL" sz="2000" b="0" dirty="0">
              <a:latin typeface="Corbel"/>
              <a:ea typeface="Times New Roman"/>
              <a:cs typeface="Times New Roman"/>
              <a:sym typeface="Wingdings" pitchFamily="2" charset="2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nl-NL" sz="2000" b="0" dirty="0">
                <a:latin typeface="Corbel"/>
                <a:ea typeface="Times New Roman"/>
                <a:cs typeface="Times New Roman"/>
                <a:sym typeface="Wingdings" pitchFamily="2" charset="2"/>
              </a:rPr>
              <a:t>Inventarisatie relevante </a:t>
            </a:r>
            <a:r>
              <a:rPr lang="nl-NL" sz="2000" b="0" dirty="0" err="1">
                <a:latin typeface="Corbel"/>
                <a:ea typeface="Times New Roman"/>
                <a:cs typeface="Times New Roman"/>
                <a:sym typeface="Wingdings" pitchFamily="2" charset="2"/>
              </a:rPr>
              <a:t>bedrijfsvoeringsaspecten</a:t>
            </a:r>
            <a:r>
              <a:rPr lang="nl-NL" sz="2000" b="0" dirty="0">
                <a:latin typeface="Corbel"/>
                <a:ea typeface="Times New Roman"/>
                <a:cs typeface="Times New Roman"/>
                <a:sym typeface="Wingdings" pitchFamily="2" charset="2"/>
              </a:rPr>
              <a:t> </a:t>
            </a:r>
            <a:endParaRPr lang="nl-NL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  <a:sym typeface="Wingdings" panose="05000000000000000000" pitchFamily="2" charset="2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  <a:sym typeface="Wingdings" panose="05000000000000000000" pitchFamily="2" charset="2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275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Samenvatting</a:t>
            </a:r>
            <a:endParaRPr lang="en-US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2985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0" y="-495151"/>
            <a:ext cx="4572000" cy="784830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5800" y="1044516"/>
            <a:ext cx="77724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spcAft>
                <a:spcPts val="0"/>
              </a:spcAft>
              <a:buFont typeface="Symbol"/>
              <a:buChar char=""/>
            </a:pPr>
            <a:r>
              <a:rPr lang="nl-NL" sz="2000" b="0" dirty="0">
                <a:latin typeface="Corbel" panose="020B0503020204020204" pitchFamily="34" charset="0"/>
                <a:ea typeface="Times New Roman"/>
                <a:cs typeface="Times New Roman"/>
              </a:rPr>
              <a:t>Verantwoordelijkheid decentraal </a:t>
            </a:r>
            <a:r>
              <a:rPr lang="nl-NL" sz="2000" b="0" dirty="0">
                <a:latin typeface="Corbel" panose="020B0503020204020204" pitchFamily="34" charset="0"/>
                <a:ea typeface="Times New Roman"/>
                <a:cs typeface="Times New Roman"/>
                <a:sym typeface="Wingdings" panose="05000000000000000000" pitchFamily="2" charset="2"/>
              </a:rPr>
              <a:t> s</a:t>
            </a:r>
            <a:r>
              <a:rPr lang="nl-NL" sz="2000" b="0" dirty="0">
                <a:latin typeface="Corbel" panose="020B0503020204020204" pitchFamily="34" charset="0"/>
                <a:ea typeface="Times New Roman"/>
                <a:cs typeface="Times New Roman"/>
              </a:rPr>
              <a:t>timuleer informatievoorziening door en voor decentrale wegbeheerders</a:t>
            </a:r>
          </a:p>
          <a:p>
            <a:pPr marL="1085850" lvl="1" indent="-342900">
              <a:spcAft>
                <a:spcPts val="0"/>
              </a:spcAft>
              <a:buFont typeface="Symbol"/>
              <a:buChar char=""/>
            </a:pPr>
            <a:r>
              <a:rPr lang="nl-NL" sz="2000" dirty="0">
                <a:latin typeface="Corbel" panose="020B0503020204020204" pitchFamily="34" charset="0"/>
                <a:ea typeface="Times New Roman"/>
                <a:cs typeface="Times New Roman"/>
              </a:rPr>
              <a:t>CROW publiceert vanaf april 2018 benchmark</a:t>
            </a: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Symbol"/>
              <a:buChar char=""/>
            </a:pPr>
            <a:r>
              <a:rPr lang="nl-NL" sz="2000" b="0" dirty="0">
                <a:latin typeface="Corbel" panose="020B0503020204020204" pitchFamily="34" charset="0"/>
                <a:ea typeface="Times New Roman"/>
                <a:cs typeface="Times New Roman"/>
              </a:rPr>
              <a:t>Stimuleer uniform gebruik van financiële richtlijnen activering/afschrijving beheerskosten (Iv-3!)</a:t>
            </a:r>
          </a:p>
          <a:p>
            <a:pPr marL="34290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Symbol"/>
              <a:buChar char=""/>
            </a:pPr>
            <a:r>
              <a:rPr lang="nl-NL" sz="2000" b="0" dirty="0">
                <a:latin typeface="Corbel" panose="020B0503020204020204" pitchFamily="34" charset="0"/>
                <a:ea typeface="Times New Roman"/>
                <a:cs typeface="Times New Roman"/>
              </a:rPr>
              <a:t>Investeer in kennisontwikkeling in </a:t>
            </a:r>
            <a:r>
              <a:rPr lang="nl-NL" sz="2000" b="0" i="1" dirty="0">
                <a:latin typeface="Corbel" panose="020B0503020204020204" pitchFamily="34" charset="0"/>
                <a:ea typeface="Times New Roman"/>
                <a:cs typeface="Times New Roman"/>
              </a:rPr>
              <a:t>best </a:t>
            </a:r>
            <a:r>
              <a:rPr lang="nl-NL" sz="2000" b="0" i="1" dirty="0" err="1">
                <a:latin typeface="Corbel" panose="020B0503020204020204" pitchFamily="34" charset="0"/>
                <a:ea typeface="Times New Roman"/>
                <a:cs typeface="Times New Roman"/>
              </a:rPr>
              <a:t>practices</a:t>
            </a:r>
            <a:r>
              <a:rPr lang="nl-NL" sz="2000" b="0" i="1" dirty="0">
                <a:latin typeface="Corbel" panose="020B0503020204020204" pitchFamily="34" charset="0"/>
                <a:ea typeface="Times New Roman"/>
                <a:cs typeface="Times New Roman"/>
              </a:rPr>
              <a:t> </a:t>
            </a:r>
          </a:p>
          <a:p>
            <a:pPr marL="1085850" lvl="1" indent="-342900">
              <a:spcAft>
                <a:spcPts val="0"/>
              </a:spcAft>
              <a:buFont typeface="Symbol"/>
              <a:buChar char=""/>
            </a:pPr>
            <a:r>
              <a:rPr lang="nl-NL" sz="2000" dirty="0">
                <a:latin typeface="Corbel" panose="020B0503020204020204" pitchFamily="34" charset="0"/>
                <a:ea typeface="Times New Roman"/>
                <a:cs typeface="Times New Roman"/>
              </a:rPr>
              <a:t>Bedrijfsvergelijkingen;</a:t>
            </a:r>
          </a:p>
          <a:p>
            <a:pPr marL="1085850" lvl="1" indent="-342900">
              <a:spcAft>
                <a:spcPts val="0"/>
              </a:spcAft>
              <a:buFont typeface="Symbol"/>
              <a:buChar char=""/>
            </a:pPr>
            <a:r>
              <a:rPr lang="nl-NL" sz="2000" b="0" dirty="0">
                <a:latin typeface="Corbel" panose="020B0503020204020204" pitchFamily="34" charset="0"/>
                <a:ea typeface="Times New Roman"/>
                <a:cs typeface="Times New Roman"/>
              </a:rPr>
              <a:t>Analyse van benchmarks.</a:t>
            </a:r>
          </a:p>
          <a:p>
            <a:pPr marL="1085850" lvl="1" indent="-342900">
              <a:spcAft>
                <a:spcPts val="0"/>
              </a:spcAft>
              <a:buFont typeface="Symbol"/>
              <a:buChar char=""/>
            </a:pPr>
            <a:endParaRPr lang="nl-NL" sz="2000" dirty="0">
              <a:latin typeface="Corbel" panose="020B0503020204020204" pitchFamily="34" charset="0"/>
              <a:ea typeface="Times New Roman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Symbol"/>
              <a:buChar char=""/>
            </a:pPr>
            <a:r>
              <a:rPr lang="nl-NL" sz="2000" b="0" dirty="0">
                <a:latin typeface="Corbel" panose="020B0503020204020204" pitchFamily="34" charset="0"/>
                <a:ea typeface="Times New Roman"/>
                <a:cs typeface="Times New Roman"/>
              </a:rPr>
              <a:t>Randvoorwaarden voor wegbeheerders om van elkaar te leren</a:t>
            </a:r>
          </a:p>
          <a:p>
            <a:pPr lvl="0">
              <a:spcAft>
                <a:spcPts val="0"/>
              </a:spcAft>
            </a:pP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275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Aanbevelingen</a:t>
            </a:r>
            <a:endParaRPr lang="en-US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7043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0" y="-495151"/>
            <a:ext cx="4572000" cy="784830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5800" y="1044516"/>
            <a:ext cx="77724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275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Einde</a:t>
            </a:r>
            <a:endParaRPr lang="en-US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5598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115616" y="908720"/>
            <a:ext cx="741682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nl-NL" sz="3200" dirty="0">
                <a:latin typeface="+mj-lt"/>
                <a:ea typeface="Times New Roman"/>
                <a:cs typeface="Times New Roman"/>
              </a:rPr>
              <a:t>Kosten van de lokale publieke gezondheidszorg in verband</a:t>
            </a:r>
          </a:p>
          <a:p>
            <a:pPr>
              <a:spcAft>
                <a:spcPts val="1800"/>
              </a:spcAft>
            </a:pPr>
            <a:r>
              <a:rPr lang="nl-NL" sz="2000" dirty="0">
                <a:latin typeface="+mj-lt"/>
                <a:ea typeface="Times New Roman"/>
                <a:cs typeface="Times New Roman"/>
              </a:rPr>
              <a:t>Een empirisch onderzoek naar de kostenstructuur van de publieke gezondheidszorg in Nederlandse gemeenten tussen 2008 en 2016</a:t>
            </a:r>
            <a:endParaRPr lang="nl-NL" sz="2000" dirty="0">
              <a:latin typeface="+mn-lt"/>
              <a:ea typeface="Times New Roman"/>
              <a:cs typeface="Times New Roman"/>
            </a:endParaRPr>
          </a:p>
          <a:p>
            <a:pPr>
              <a:spcAft>
                <a:spcPts val="1800"/>
              </a:spcAft>
            </a:pPr>
            <a:endParaRPr lang="nl-NL" sz="2000" dirty="0">
              <a:latin typeface="Cambria"/>
              <a:ea typeface="Times New Roman"/>
              <a:cs typeface="Times New Roman"/>
            </a:endParaRPr>
          </a:p>
          <a:p>
            <a:pPr>
              <a:spcAft>
                <a:spcPts val="1800"/>
              </a:spcAft>
            </a:pPr>
            <a:endParaRPr lang="nl-NL" sz="2000" dirty="0">
              <a:latin typeface="Cambria"/>
              <a:ea typeface="Times New Roman"/>
              <a:cs typeface="Times New Roman"/>
            </a:endParaRPr>
          </a:p>
          <a:p>
            <a:pPr>
              <a:spcAft>
                <a:spcPts val="1800"/>
              </a:spcAft>
            </a:pP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8-2-2018</a:t>
            </a:r>
            <a:b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</a:b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Programmaraad IPSE </a:t>
            </a:r>
            <a:br>
              <a:rPr lang="nl-NL" sz="1800" i="1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</a:br>
            <a:endParaRPr lang="nl-NL" sz="1800" i="1" dirty="0">
              <a:latin typeface="Corbel" panose="020B0503020204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3837618" cy="258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934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841087C-F09C-47FB-9E97-36A5A1B19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F38F70F3-5EE1-4B8F-A543-B5C2B14C3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689252"/>
            <a:ext cx="2376264" cy="774700"/>
          </a:xfrm>
          <a:prstGeom prst="homePlate">
            <a:avLst>
              <a:gd name="adj" fmla="val 21563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GB" altLang="nl-NL" sz="1600" dirty="0" err="1">
                <a:latin typeface="Corbel" panose="020B0503020204020204" pitchFamily="34" charset="0"/>
              </a:rPr>
              <a:t>Publieke</a:t>
            </a:r>
            <a:r>
              <a:rPr lang="en-GB" altLang="nl-NL" sz="1600" dirty="0"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latin typeface="Corbel" panose="020B0503020204020204" pitchFamily="34" charset="0"/>
              </a:rPr>
              <a:t>gezondheidszorg</a:t>
            </a:r>
            <a:endParaRPr lang="en-GB" altLang="nl-NL" sz="1600" dirty="0">
              <a:latin typeface="Corbel" panose="020B0503020204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altLang="nl-NL" sz="1600" dirty="0">
                <a:latin typeface="Corbel" panose="020B0503020204020204" pitchFamily="34" charset="0"/>
              </a:rPr>
              <a:t>(</a:t>
            </a:r>
            <a:r>
              <a:rPr lang="en-GB" altLang="nl-NL" sz="1600" dirty="0" err="1">
                <a:latin typeface="Corbel" panose="020B0503020204020204" pitchFamily="34" charset="0"/>
              </a:rPr>
              <a:t>gemeenten</a:t>
            </a:r>
            <a:r>
              <a:rPr lang="en-GB" altLang="nl-NL" sz="1600" dirty="0"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3895D38-13B6-4A17-8194-9201E46AA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4689252"/>
            <a:ext cx="485785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90500" indent="-190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latin typeface="Corbel" panose="020B0503020204020204" pitchFamily="34" charset="0"/>
              </a:rPr>
              <a:t>Kostenstructuur</a:t>
            </a:r>
            <a:endParaRPr lang="en-GB" altLang="nl-NL" sz="1600" dirty="0"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latin typeface="Corbel" panose="020B0503020204020204" pitchFamily="34" charset="0"/>
              </a:rPr>
              <a:t>Rol</a:t>
            </a:r>
            <a:r>
              <a:rPr lang="en-GB" altLang="nl-NL" sz="1600" dirty="0">
                <a:latin typeface="Corbel" panose="020B0503020204020204" pitchFamily="34" charset="0"/>
              </a:rPr>
              <a:t> van GGD </a:t>
            </a:r>
            <a:r>
              <a:rPr lang="en-GB" altLang="nl-NL" sz="1600" dirty="0" err="1">
                <a:latin typeface="Corbel" panose="020B0503020204020204" pitchFamily="34" charset="0"/>
              </a:rPr>
              <a:t>bij</a:t>
            </a:r>
            <a:r>
              <a:rPr lang="en-GB" altLang="nl-NL" sz="1600" dirty="0"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latin typeface="Corbel" panose="020B0503020204020204" pitchFamily="34" charset="0"/>
              </a:rPr>
              <a:t>kosten</a:t>
            </a:r>
            <a:r>
              <a:rPr lang="en-GB" altLang="nl-NL" sz="1600" dirty="0"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latin typeface="Corbel" panose="020B0503020204020204" pitchFamily="34" charset="0"/>
              </a:rPr>
              <a:t>gemeenten</a:t>
            </a:r>
            <a:endParaRPr lang="en-US" altLang="nl-NL" sz="1600" dirty="0">
              <a:latin typeface="Corbel" panose="020B0503020204020204" pitchFamily="34" charset="0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1B9A7651-3443-4D6C-9FFE-E5BC5B589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816127"/>
            <a:ext cx="2376264" cy="774700"/>
          </a:xfrm>
          <a:prstGeom prst="homePlate">
            <a:avLst>
              <a:gd name="adj" fmla="val 21563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Wegbeheer</a:t>
            </a:r>
            <a:endParaRPr lang="en-GB" altLang="nl-NL" sz="16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gemeenten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7085473-BB1F-44D3-BF5E-47C082994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3816127"/>
            <a:ext cx="485785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90500" indent="-190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Kostenstructuur</a:t>
            </a:r>
            <a:endParaRPr lang="en-GB" altLang="nl-NL" sz="16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Inschatting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van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gemeentelijke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doelmatigheid</a:t>
            </a:r>
            <a:endParaRPr lang="en-GB" altLang="nl-NL" sz="16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8EF0EE0D-9CF0-4423-9DDE-44C4A6E82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943002"/>
            <a:ext cx="2376264" cy="774700"/>
          </a:xfrm>
          <a:prstGeom prst="homePlate">
            <a:avLst>
              <a:gd name="adj" fmla="val 21563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Onderwijshuisvesting</a:t>
            </a:r>
            <a:endParaRPr lang="en-GB" altLang="nl-NL" sz="16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gemeenten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9C68C0D7-A657-41A6-837B-8512E4C18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2943002"/>
            <a:ext cx="485785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90500" indent="-190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Gevolgen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van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leerlingdaling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op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doelmatigheid</a:t>
            </a:r>
            <a:endParaRPr lang="en-GB" altLang="nl-NL" sz="16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Rolverdeling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gemeente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/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schoolbestuur</a:t>
            </a:r>
            <a:endParaRPr lang="en-US" altLang="nl-NL" sz="16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F3A80C20-9E4E-4672-AB7A-29BAE7144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069877"/>
            <a:ext cx="2376264" cy="774700"/>
          </a:xfrm>
          <a:prstGeom prst="homePlate">
            <a:avLst>
              <a:gd name="adj" fmla="val 21563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Regionaal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OV</a:t>
            </a:r>
            <a:b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</a:b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(OV-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autoriteiten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3C3AEBA2-6D7A-4344-9C50-C0286D896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2069877"/>
            <a:ext cx="485785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90500" indent="-190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Relatie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aanbestedingskenmerken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en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doelmatigheid</a:t>
            </a:r>
            <a:endParaRPr lang="en-US" altLang="nl-NL" sz="16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78145498-FF04-42D6-8861-1DD3335CF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196752"/>
            <a:ext cx="2376264" cy="774700"/>
          </a:xfrm>
          <a:prstGeom prst="homePlate">
            <a:avLst>
              <a:gd name="adj" fmla="val 21563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Belastinginning</a:t>
            </a:r>
            <a:endParaRPr lang="en-GB" altLang="nl-NL" sz="16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gemeenten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FBED5621-1824-492D-AF85-9BE24F22A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1196752"/>
            <a:ext cx="485785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90500" indent="-190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Invloed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van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intergemeentelijke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samenwerking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op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doelmatigheid</a:t>
            </a:r>
            <a:endParaRPr lang="en-US" altLang="nl-NL" sz="16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8" name="Rechthoek 19">
            <a:extLst>
              <a:ext uri="{FF2B5EF4-FFF2-40B4-BE49-F238E27FC236}">
                <a16:creationId xmlns:a16="http://schemas.microsoft.com/office/drawing/2014/main" id="{20D36B73-CACB-4861-8CB7-C15C7210807C}"/>
              </a:ext>
            </a:extLst>
          </p:cNvPr>
          <p:cNvSpPr/>
          <p:nvPr/>
        </p:nvSpPr>
        <p:spPr>
          <a:xfrm>
            <a:off x="310607" y="58259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Overzicht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onderzoeksprogramma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OB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2502D03A-0322-4BCA-B216-11788AD4D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229" y="582855"/>
            <a:ext cx="485785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90500" indent="-190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altLang="nl-NL" sz="1600" b="1" dirty="0" err="1">
                <a:latin typeface="Corbel" panose="020B0503020204020204" pitchFamily="34" charset="0"/>
              </a:rPr>
              <a:t>Onderzoekthema’s</a:t>
            </a:r>
            <a:endParaRPr lang="en-US" altLang="nl-NL" sz="1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83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395536" y="332656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De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publieke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gezondheidszorg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van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gemeenten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1268760"/>
            <a:ext cx="90010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Corbel" panose="020B0503020204020204" pitchFamily="34" charset="0"/>
              </a:rPr>
              <a:t>Preventieve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en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collectieve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maatregelen</a:t>
            </a:r>
            <a:endParaRPr lang="en-GB" sz="2000" b="0" dirty="0">
              <a:latin typeface="Corbel" panose="020B0503020204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400" b="0" dirty="0" err="1">
                <a:latin typeface="Corbel" panose="020B0503020204020204" pitchFamily="34" charset="0"/>
              </a:rPr>
              <a:t>Infectieziektebestrijding</a:t>
            </a:r>
            <a:r>
              <a:rPr lang="en-GB" sz="1400" b="0" dirty="0">
                <a:latin typeface="Corbel" panose="020B0503020204020204" pitchFamily="34" charset="0"/>
              </a:rPr>
              <a:t>;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Corbel" panose="020B0503020204020204" pitchFamily="34" charset="0"/>
              </a:rPr>
              <a:t>Preventieve</a:t>
            </a:r>
            <a:r>
              <a:rPr lang="en-GB" sz="1400" dirty="0">
                <a:latin typeface="Corbel" panose="020B0503020204020204" pitchFamily="34" charset="0"/>
              </a:rPr>
              <a:t> </a:t>
            </a:r>
            <a:r>
              <a:rPr lang="en-GB" sz="1400" dirty="0" err="1">
                <a:latin typeface="Corbel" panose="020B0503020204020204" pitchFamily="34" charset="0"/>
              </a:rPr>
              <a:t>ouderenzorg</a:t>
            </a:r>
            <a:r>
              <a:rPr lang="en-GB" sz="1400" dirty="0">
                <a:latin typeface="Corbel" panose="020B0503020204020204" pitchFamily="34" charset="0"/>
              </a:rPr>
              <a:t>;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400" b="0" dirty="0" err="1">
                <a:latin typeface="Corbel" panose="020B0503020204020204" pitchFamily="34" charset="0"/>
              </a:rPr>
              <a:t>Preventieve</a:t>
            </a:r>
            <a:r>
              <a:rPr lang="en-GB" sz="1400" b="0" dirty="0">
                <a:latin typeface="Corbel" panose="020B0503020204020204" pitchFamily="34" charset="0"/>
              </a:rPr>
              <a:t> </a:t>
            </a:r>
            <a:r>
              <a:rPr lang="en-GB" sz="1400" b="0" dirty="0" err="1">
                <a:latin typeface="Corbel" panose="020B0503020204020204" pitchFamily="34" charset="0"/>
              </a:rPr>
              <a:t>jeugdgezondheidszorg</a:t>
            </a:r>
            <a:r>
              <a:rPr lang="en-GB" sz="1400" b="0" dirty="0">
                <a:latin typeface="Corbel" panose="020B0503020204020204" pitchFamily="34" charset="0"/>
              </a:rPr>
              <a:t>;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Corbel" panose="020B0503020204020204" pitchFamily="34" charset="0"/>
              </a:rPr>
              <a:t>Monitoren</a:t>
            </a:r>
            <a:r>
              <a:rPr lang="en-GB" sz="1400" dirty="0">
                <a:latin typeface="Corbel" panose="020B0503020204020204" pitchFamily="34" charset="0"/>
              </a:rPr>
              <a:t> </a:t>
            </a:r>
            <a:r>
              <a:rPr lang="en-GB" sz="1400" dirty="0" err="1">
                <a:latin typeface="Corbel" panose="020B0503020204020204" pitchFamily="34" charset="0"/>
              </a:rPr>
              <a:t>volksgezondheid</a:t>
            </a:r>
            <a:r>
              <a:rPr lang="en-GB" sz="1400" dirty="0">
                <a:latin typeface="Corbel" panose="020B0503020204020204" pitchFamily="34" charset="0"/>
              </a:rPr>
              <a:t> </a:t>
            </a:r>
            <a:r>
              <a:rPr lang="en-GB" sz="1400" dirty="0" err="1">
                <a:latin typeface="Corbel" panose="020B0503020204020204" pitchFamily="34" charset="0"/>
              </a:rPr>
              <a:t>en</a:t>
            </a:r>
            <a:r>
              <a:rPr lang="en-GB" sz="1400" dirty="0">
                <a:latin typeface="Corbel" panose="020B0503020204020204" pitchFamily="34" charset="0"/>
              </a:rPr>
              <a:t> </a:t>
            </a:r>
            <a:r>
              <a:rPr lang="en-GB" sz="1400" dirty="0" err="1">
                <a:latin typeface="Corbel" panose="020B0503020204020204" pitchFamily="34" charset="0"/>
              </a:rPr>
              <a:t>algemene</a:t>
            </a:r>
            <a:r>
              <a:rPr lang="en-GB" sz="1400" dirty="0">
                <a:latin typeface="Corbel" panose="020B0503020204020204" pitchFamily="34" charset="0"/>
              </a:rPr>
              <a:t> </a:t>
            </a:r>
            <a:r>
              <a:rPr lang="en-GB" sz="1400" dirty="0" err="1">
                <a:latin typeface="Corbel" panose="020B0503020204020204" pitchFamily="34" charset="0"/>
              </a:rPr>
              <a:t>bevorderingstaken</a:t>
            </a:r>
            <a:r>
              <a:rPr lang="en-GB" sz="1400" dirty="0">
                <a:latin typeface="Corbel" panose="020B0503020204020204" pitchFamily="34" charset="0"/>
              </a:rPr>
              <a:t>.</a:t>
            </a:r>
            <a:endParaRPr lang="en-GB" sz="14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Corbel" panose="020B0503020204020204" pitchFamily="34" charset="0"/>
              </a:rPr>
              <a:t>Gevarieerd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werkveld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en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moeilijk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af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te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bakenen</a:t>
            </a: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Corbel" panose="020B0503020204020204" pitchFamily="34" charset="0"/>
              </a:rPr>
              <a:t>Jaarlijkse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bestedingen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gemeenten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naar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schatting</a:t>
            </a:r>
            <a:r>
              <a:rPr lang="en-GB" sz="2000" b="0" dirty="0">
                <a:latin typeface="Corbel" panose="020B0503020204020204" pitchFamily="34" charset="0"/>
              </a:rPr>
              <a:t> 835 </a:t>
            </a:r>
            <a:r>
              <a:rPr lang="en-GB" sz="2000" b="0" dirty="0" err="1">
                <a:latin typeface="Corbel" panose="020B0503020204020204" pitchFamily="34" charset="0"/>
              </a:rPr>
              <a:t>mln</a:t>
            </a:r>
            <a:r>
              <a:rPr lang="en-GB" sz="2000" b="0" dirty="0">
                <a:latin typeface="Corbel" panose="020B0503020204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Corbel" panose="020B0503020204020204" pitchFamily="34" charset="0"/>
                <a:sym typeface="Wingdings" panose="05000000000000000000" pitchFamily="2" charset="2"/>
              </a:rPr>
              <a:t>Gemeenten</a:t>
            </a:r>
            <a:r>
              <a:rPr lang="en-GB" sz="2000" b="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GB" sz="2000" b="0" dirty="0" err="1">
                <a:latin typeface="Corbel" panose="020B0503020204020204" pitchFamily="34" charset="0"/>
                <a:sym typeface="Wingdings" panose="05000000000000000000" pitchFamily="2" charset="2"/>
              </a:rPr>
              <a:t>primair</a:t>
            </a:r>
            <a:r>
              <a:rPr lang="en-GB" sz="2000" b="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GB" sz="2000" b="0" dirty="0" err="1">
                <a:latin typeface="Corbel" panose="020B0503020204020204" pitchFamily="34" charset="0"/>
                <a:sym typeface="Wingdings" panose="05000000000000000000" pitchFamily="2" charset="2"/>
              </a:rPr>
              <a:t>verantwoordelijk</a:t>
            </a:r>
            <a:endParaRPr lang="en-GB" sz="2000" b="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b="0" dirty="0">
                <a:latin typeface="Corbel" panose="020B0503020204020204" pitchFamily="34" charset="0"/>
                <a:sym typeface="Wingdings" panose="05000000000000000000" pitchFamily="2" charset="2"/>
              </a:rPr>
              <a:t>Maar 9% is op de </a:t>
            </a:r>
            <a:r>
              <a:rPr lang="en-GB" sz="2000" b="0" dirty="0" err="1">
                <a:latin typeface="Corbel" panose="020B0503020204020204" pitchFamily="34" charset="0"/>
                <a:sym typeface="Wingdings" panose="05000000000000000000" pitchFamily="2" charset="2"/>
              </a:rPr>
              <a:t>hoogte</a:t>
            </a:r>
            <a:r>
              <a:rPr lang="en-GB" sz="2000" b="0" dirty="0">
                <a:latin typeface="Corbel" panose="020B0503020204020204" pitchFamily="34" charset="0"/>
                <a:sym typeface="Wingdings" panose="05000000000000000000" pitchFamily="2" charset="2"/>
              </a:rPr>
              <a:t> van </a:t>
            </a:r>
            <a:r>
              <a:rPr lang="en-GB" sz="2000" b="0" dirty="0" err="1">
                <a:latin typeface="Corbel" panose="020B0503020204020204" pitchFamily="34" charset="0"/>
                <a:sym typeface="Wingdings" panose="05000000000000000000" pitchFamily="2" charset="2"/>
              </a:rPr>
              <a:t>rol</a:t>
            </a:r>
            <a:r>
              <a:rPr lang="en-GB" sz="2000" b="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GB" sz="2000" b="0" dirty="0" err="1">
                <a:latin typeface="Corbel" panose="020B0503020204020204" pitchFamily="34" charset="0"/>
                <a:sym typeface="Wingdings" panose="05000000000000000000" pitchFamily="2" charset="2"/>
              </a:rPr>
              <a:t>gemeente</a:t>
            </a:r>
            <a:r>
              <a:rPr lang="en-GB" sz="2000" b="0" dirty="0">
                <a:latin typeface="Corbel" panose="020B0503020204020204" pitchFamily="34" charset="0"/>
                <a:sym typeface="Wingdings" panose="05000000000000000000" pitchFamily="2" charset="2"/>
              </a:rPr>
              <a:t> in </a:t>
            </a:r>
            <a:r>
              <a:rPr lang="en-GB" sz="2000" b="0" dirty="0" err="1">
                <a:latin typeface="Corbel" panose="020B0503020204020204" pitchFamily="34" charset="0"/>
                <a:sym typeface="Wingdings" panose="05000000000000000000" pitchFamily="2" charset="2"/>
              </a:rPr>
              <a:t>stelsel</a:t>
            </a:r>
            <a:r>
              <a:rPr lang="en-GB" sz="2000" b="0" dirty="0">
                <a:latin typeface="Corbel" panose="020B0503020204020204" pitchFamily="34" charset="0"/>
                <a:sym typeface="Wingdings" panose="05000000000000000000" pitchFamily="2" charset="2"/>
              </a:rPr>
              <a:t>  GGD!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latin typeface="Corbel" panose="020B0503020204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7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841087C-F09C-47FB-9E97-36A5A1B19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F38F70F3-5EE1-4B8F-A543-B5C2B14C3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689252"/>
            <a:ext cx="2376264" cy="774700"/>
          </a:xfrm>
          <a:prstGeom prst="homePlate">
            <a:avLst>
              <a:gd name="adj" fmla="val 21563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GB" altLang="nl-NL" sz="1600" dirty="0" err="1">
                <a:latin typeface="Corbel" panose="020B0503020204020204" pitchFamily="34" charset="0"/>
              </a:rPr>
              <a:t>Publieke</a:t>
            </a:r>
            <a:r>
              <a:rPr lang="en-GB" altLang="nl-NL" sz="1600" dirty="0"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latin typeface="Corbel" panose="020B0503020204020204" pitchFamily="34" charset="0"/>
              </a:rPr>
              <a:t>gezondheidszorg</a:t>
            </a:r>
            <a:endParaRPr lang="en-GB" altLang="nl-NL" sz="1600" dirty="0">
              <a:latin typeface="Corbel" panose="020B0503020204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altLang="nl-NL" sz="1600" dirty="0">
                <a:latin typeface="Corbel" panose="020B0503020204020204" pitchFamily="34" charset="0"/>
              </a:rPr>
              <a:t>(</a:t>
            </a:r>
            <a:r>
              <a:rPr lang="en-GB" altLang="nl-NL" sz="1600" dirty="0" err="1">
                <a:latin typeface="Corbel" panose="020B0503020204020204" pitchFamily="34" charset="0"/>
              </a:rPr>
              <a:t>gemeenten</a:t>
            </a:r>
            <a:r>
              <a:rPr lang="en-GB" altLang="nl-NL" sz="1600" dirty="0"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3895D38-13B6-4A17-8194-9201E46AA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4689252"/>
            <a:ext cx="485785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90500" indent="-190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latin typeface="Corbel" panose="020B0503020204020204" pitchFamily="34" charset="0"/>
              </a:rPr>
              <a:t>Kostenstructuur</a:t>
            </a:r>
            <a:r>
              <a:rPr lang="en-GB" altLang="nl-NL" sz="1600" dirty="0">
                <a:latin typeface="Corbel" panose="020B0503020204020204" pitchFamily="34" charset="0"/>
              </a:rPr>
              <a:t>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latin typeface="Corbel" panose="020B0503020204020204" pitchFamily="34" charset="0"/>
              </a:rPr>
              <a:t>Rol</a:t>
            </a:r>
            <a:r>
              <a:rPr lang="en-GB" altLang="nl-NL" sz="1600" dirty="0">
                <a:latin typeface="Corbel" panose="020B0503020204020204" pitchFamily="34" charset="0"/>
              </a:rPr>
              <a:t> van GGD </a:t>
            </a:r>
            <a:r>
              <a:rPr lang="en-GB" altLang="nl-NL" sz="1600" dirty="0" err="1">
                <a:latin typeface="Corbel" panose="020B0503020204020204" pitchFamily="34" charset="0"/>
              </a:rPr>
              <a:t>bij</a:t>
            </a:r>
            <a:r>
              <a:rPr lang="en-GB" altLang="nl-NL" sz="1600" dirty="0"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latin typeface="Corbel" panose="020B0503020204020204" pitchFamily="34" charset="0"/>
              </a:rPr>
              <a:t>kosten</a:t>
            </a:r>
            <a:r>
              <a:rPr lang="en-GB" altLang="nl-NL" sz="1600" dirty="0"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latin typeface="Corbel" panose="020B0503020204020204" pitchFamily="34" charset="0"/>
              </a:rPr>
              <a:t>gemeenten</a:t>
            </a:r>
            <a:endParaRPr lang="en-US" altLang="nl-NL" sz="1600" dirty="0">
              <a:latin typeface="Corbel" panose="020B0503020204020204" pitchFamily="34" charset="0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1B9A7651-3443-4D6C-9FFE-E5BC5B589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816127"/>
            <a:ext cx="2376264" cy="774700"/>
          </a:xfrm>
          <a:prstGeom prst="homePlate">
            <a:avLst>
              <a:gd name="adj" fmla="val 21563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GB" altLang="nl-NL" sz="1600" dirty="0" err="1">
                <a:latin typeface="Corbel" panose="020B0503020204020204" pitchFamily="34" charset="0"/>
              </a:rPr>
              <a:t>Wegbeheer</a:t>
            </a:r>
            <a:endParaRPr lang="en-GB" altLang="nl-NL" sz="1600" dirty="0">
              <a:latin typeface="Corbel" panose="020B0503020204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altLang="nl-NL" sz="1600" dirty="0">
                <a:latin typeface="Corbel" panose="020B0503020204020204" pitchFamily="34" charset="0"/>
              </a:rPr>
              <a:t>(</a:t>
            </a:r>
            <a:r>
              <a:rPr lang="en-GB" altLang="nl-NL" sz="1600" dirty="0" err="1">
                <a:latin typeface="Corbel" panose="020B0503020204020204" pitchFamily="34" charset="0"/>
              </a:rPr>
              <a:t>gemeenten</a:t>
            </a:r>
            <a:r>
              <a:rPr lang="en-GB" altLang="nl-NL" sz="1600" dirty="0"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7085473-BB1F-44D3-BF5E-47C082994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3816127"/>
            <a:ext cx="485785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90500" indent="-190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latin typeface="Corbel" panose="020B0503020204020204" pitchFamily="34" charset="0"/>
              </a:rPr>
              <a:t>Kostenstructuur</a:t>
            </a:r>
            <a:endParaRPr lang="en-GB" altLang="nl-NL" sz="1600" dirty="0">
              <a:latin typeface="Corbel" panose="020B0503020204020204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latin typeface="Corbel" panose="020B0503020204020204" pitchFamily="34" charset="0"/>
              </a:rPr>
              <a:t>Inschatting</a:t>
            </a:r>
            <a:r>
              <a:rPr lang="en-GB" altLang="nl-NL" sz="1600" dirty="0">
                <a:latin typeface="Corbel" panose="020B0503020204020204" pitchFamily="34" charset="0"/>
              </a:rPr>
              <a:t> van </a:t>
            </a:r>
            <a:r>
              <a:rPr lang="en-GB" altLang="nl-NL" sz="1600" dirty="0" err="1">
                <a:latin typeface="Corbel" panose="020B0503020204020204" pitchFamily="34" charset="0"/>
              </a:rPr>
              <a:t>gemeentelijke</a:t>
            </a:r>
            <a:r>
              <a:rPr lang="en-GB" altLang="nl-NL" sz="1600" dirty="0"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latin typeface="Corbel" panose="020B0503020204020204" pitchFamily="34" charset="0"/>
              </a:rPr>
              <a:t>doelmatigheid</a:t>
            </a:r>
            <a:endParaRPr lang="en-GB" altLang="nl-NL" sz="1600" dirty="0">
              <a:latin typeface="Corbel" panose="020B0503020204020204" pitchFamily="34" charset="0"/>
            </a:endParaRP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8EF0EE0D-9CF0-4423-9DDE-44C4A6E82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943002"/>
            <a:ext cx="2376264" cy="774700"/>
          </a:xfrm>
          <a:prstGeom prst="homePlate">
            <a:avLst>
              <a:gd name="adj" fmla="val 21563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GB" altLang="nl-NL" sz="1600" dirty="0" err="1">
                <a:latin typeface="Corbel" panose="020B0503020204020204" pitchFamily="34" charset="0"/>
              </a:rPr>
              <a:t>Onderwijshuisvesting</a:t>
            </a:r>
            <a:endParaRPr lang="en-GB" altLang="nl-NL" sz="1600" dirty="0">
              <a:latin typeface="Corbel" panose="020B0503020204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altLang="nl-NL" sz="1600" dirty="0">
                <a:latin typeface="Corbel" panose="020B0503020204020204" pitchFamily="34" charset="0"/>
              </a:rPr>
              <a:t>(</a:t>
            </a:r>
            <a:r>
              <a:rPr lang="en-GB" altLang="nl-NL" sz="1600" dirty="0" err="1">
                <a:latin typeface="Corbel" panose="020B0503020204020204" pitchFamily="34" charset="0"/>
              </a:rPr>
              <a:t>gemeenten</a:t>
            </a:r>
            <a:r>
              <a:rPr lang="en-GB" altLang="nl-NL" sz="1600" dirty="0"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9C68C0D7-A657-41A6-837B-8512E4C18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2943002"/>
            <a:ext cx="485785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90500" indent="-190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latin typeface="Corbel" panose="020B0503020204020204" pitchFamily="34" charset="0"/>
              </a:rPr>
              <a:t>Gevolgen</a:t>
            </a:r>
            <a:r>
              <a:rPr lang="en-GB" altLang="nl-NL" sz="1600" dirty="0">
                <a:latin typeface="Corbel" panose="020B0503020204020204" pitchFamily="34" charset="0"/>
              </a:rPr>
              <a:t> van </a:t>
            </a:r>
            <a:r>
              <a:rPr lang="en-GB" altLang="nl-NL" sz="1600" dirty="0" err="1">
                <a:latin typeface="Corbel" panose="020B0503020204020204" pitchFamily="34" charset="0"/>
              </a:rPr>
              <a:t>leerlingdaling</a:t>
            </a:r>
            <a:r>
              <a:rPr lang="en-GB" altLang="nl-NL" sz="1600" dirty="0"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latin typeface="Corbel" panose="020B0503020204020204" pitchFamily="34" charset="0"/>
              </a:rPr>
              <a:t>voor</a:t>
            </a:r>
            <a:r>
              <a:rPr lang="en-GB" altLang="nl-NL" sz="1600" dirty="0"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latin typeface="Corbel" panose="020B0503020204020204" pitchFamily="34" charset="0"/>
              </a:rPr>
              <a:t>doelmatigheid</a:t>
            </a:r>
            <a:endParaRPr lang="en-GB" altLang="nl-NL" sz="1600" dirty="0">
              <a:latin typeface="Corbel" panose="020B0503020204020204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latin typeface="Corbel" panose="020B0503020204020204" pitchFamily="34" charset="0"/>
              </a:rPr>
              <a:t>Rolverdeling</a:t>
            </a:r>
            <a:r>
              <a:rPr lang="en-GB" altLang="nl-NL" sz="1600" dirty="0"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latin typeface="Corbel" panose="020B0503020204020204" pitchFamily="34" charset="0"/>
              </a:rPr>
              <a:t>gemeente</a:t>
            </a:r>
            <a:r>
              <a:rPr lang="en-GB" altLang="nl-NL" sz="1600" dirty="0">
                <a:latin typeface="Corbel" panose="020B0503020204020204" pitchFamily="34" charset="0"/>
              </a:rPr>
              <a:t>/</a:t>
            </a:r>
            <a:r>
              <a:rPr lang="en-GB" altLang="nl-NL" sz="1600" dirty="0" err="1">
                <a:latin typeface="Corbel" panose="020B0503020204020204" pitchFamily="34" charset="0"/>
              </a:rPr>
              <a:t>schoolbestuur</a:t>
            </a:r>
            <a:endParaRPr lang="en-US" altLang="nl-NL" sz="1600" dirty="0">
              <a:latin typeface="Corbel" panose="020B0503020204020204" pitchFamily="34" charset="0"/>
            </a:endParaRP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F3A80C20-9E4E-4672-AB7A-29BAE7144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069877"/>
            <a:ext cx="2376264" cy="774700"/>
          </a:xfrm>
          <a:prstGeom prst="homePlate">
            <a:avLst>
              <a:gd name="adj" fmla="val 21563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GB" altLang="nl-NL" sz="1600" dirty="0" err="1">
                <a:latin typeface="Corbel" panose="020B0503020204020204" pitchFamily="34" charset="0"/>
              </a:rPr>
              <a:t>Regionaal</a:t>
            </a:r>
            <a:r>
              <a:rPr lang="en-GB" altLang="nl-NL" sz="1600" dirty="0">
                <a:latin typeface="Corbel" panose="020B0503020204020204" pitchFamily="34" charset="0"/>
              </a:rPr>
              <a:t> OV</a:t>
            </a:r>
            <a:br>
              <a:rPr lang="en-GB" altLang="nl-NL" sz="1600" dirty="0">
                <a:latin typeface="Corbel" panose="020B0503020204020204" pitchFamily="34" charset="0"/>
              </a:rPr>
            </a:br>
            <a:r>
              <a:rPr lang="en-GB" altLang="nl-NL" sz="1600" dirty="0">
                <a:latin typeface="Corbel" panose="020B0503020204020204" pitchFamily="34" charset="0"/>
              </a:rPr>
              <a:t>(OV-</a:t>
            </a:r>
            <a:r>
              <a:rPr lang="en-GB" altLang="nl-NL" sz="1600" dirty="0" err="1">
                <a:latin typeface="Corbel" panose="020B0503020204020204" pitchFamily="34" charset="0"/>
              </a:rPr>
              <a:t>autoriteiten</a:t>
            </a:r>
            <a:r>
              <a:rPr lang="en-GB" altLang="nl-NL" sz="1600" dirty="0"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3C3AEBA2-6D7A-4344-9C50-C0286D896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2069877"/>
            <a:ext cx="485785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90500" indent="-190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latin typeface="Corbel" panose="020B0503020204020204" pitchFamily="34" charset="0"/>
              </a:rPr>
              <a:t>Relatie</a:t>
            </a:r>
            <a:r>
              <a:rPr lang="en-GB" altLang="nl-NL" sz="1600" dirty="0"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latin typeface="Corbel" panose="020B0503020204020204" pitchFamily="34" charset="0"/>
              </a:rPr>
              <a:t>aanbestedingskenmerken</a:t>
            </a:r>
            <a:r>
              <a:rPr lang="en-GB" altLang="nl-NL" sz="1600" dirty="0"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latin typeface="Corbel" panose="020B0503020204020204" pitchFamily="34" charset="0"/>
              </a:rPr>
              <a:t>en</a:t>
            </a:r>
            <a:r>
              <a:rPr lang="en-GB" altLang="nl-NL" sz="1600" dirty="0"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latin typeface="Corbel" panose="020B0503020204020204" pitchFamily="34" charset="0"/>
              </a:rPr>
              <a:t>doelmatigheid</a:t>
            </a:r>
            <a:endParaRPr lang="en-US" altLang="nl-NL" sz="1600" dirty="0">
              <a:latin typeface="Corbel" panose="020B0503020204020204" pitchFamily="34" charset="0"/>
            </a:endParaRP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78145498-FF04-42D6-8861-1DD3335CF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196752"/>
            <a:ext cx="2376264" cy="774700"/>
          </a:xfrm>
          <a:prstGeom prst="homePlate">
            <a:avLst>
              <a:gd name="adj" fmla="val 21563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GB" altLang="nl-NL" sz="1600" dirty="0" err="1">
                <a:latin typeface="Corbel" panose="020B0503020204020204" pitchFamily="34" charset="0"/>
              </a:rPr>
              <a:t>Belastinginning</a:t>
            </a:r>
            <a:endParaRPr lang="en-GB" altLang="nl-NL" sz="1600" dirty="0">
              <a:latin typeface="Corbel" panose="020B0503020204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altLang="nl-NL" sz="1600" dirty="0">
                <a:latin typeface="Corbel" panose="020B0503020204020204" pitchFamily="34" charset="0"/>
              </a:rPr>
              <a:t>(</a:t>
            </a:r>
            <a:r>
              <a:rPr lang="en-GB" altLang="nl-NL" sz="1600" dirty="0" err="1">
                <a:latin typeface="Corbel" panose="020B0503020204020204" pitchFamily="34" charset="0"/>
              </a:rPr>
              <a:t>gemeenten</a:t>
            </a:r>
            <a:r>
              <a:rPr lang="en-GB" altLang="nl-NL" sz="1600" dirty="0"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FBED5621-1824-492D-AF85-9BE24F22A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1196752"/>
            <a:ext cx="485785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90500" indent="-190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latin typeface="Corbel" panose="020B0503020204020204" pitchFamily="34" charset="0"/>
              </a:rPr>
              <a:t>Invloed</a:t>
            </a:r>
            <a:r>
              <a:rPr lang="en-GB" altLang="nl-NL" sz="1600" dirty="0">
                <a:latin typeface="Corbel" panose="020B0503020204020204" pitchFamily="34" charset="0"/>
              </a:rPr>
              <a:t> van </a:t>
            </a:r>
            <a:r>
              <a:rPr lang="en-GB" altLang="nl-NL" sz="1600" dirty="0" err="1">
                <a:latin typeface="Corbel" panose="020B0503020204020204" pitchFamily="34" charset="0"/>
              </a:rPr>
              <a:t>intergemeentelijke</a:t>
            </a:r>
            <a:r>
              <a:rPr lang="en-GB" altLang="nl-NL" sz="1600" dirty="0"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latin typeface="Corbel" panose="020B0503020204020204" pitchFamily="34" charset="0"/>
              </a:rPr>
              <a:t>samenwerking</a:t>
            </a:r>
            <a:r>
              <a:rPr lang="en-GB" altLang="nl-NL" sz="1600" dirty="0">
                <a:latin typeface="Corbel" panose="020B0503020204020204" pitchFamily="34" charset="0"/>
              </a:rPr>
              <a:t> op </a:t>
            </a:r>
            <a:r>
              <a:rPr lang="en-GB" altLang="nl-NL" sz="1600" dirty="0" err="1">
                <a:latin typeface="Corbel" panose="020B0503020204020204" pitchFamily="34" charset="0"/>
              </a:rPr>
              <a:t>doelmatigheid</a:t>
            </a:r>
            <a:endParaRPr lang="en-US" altLang="nl-NL" sz="1600" dirty="0">
              <a:latin typeface="Corbel" panose="020B0503020204020204" pitchFamily="34" charset="0"/>
            </a:endParaRPr>
          </a:p>
        </p:txBody>
      </p:sp>
      <p:sp>
        <p:nvSpPr>
          <p:cNvPr id="18" name="Rechthoek 19">
            <a:extLst>
              <a:ext uri="{FF2B5EF4-FFF2-40B4-BE49-F238E27FC236}">
                <a16:creationId xmlns:a16="http://schemas.microsoft.com/office/drawing/2014/main" id="{20D36B73-CACB-4861-8CB7-C15C7210807C}"/>
              </a:ext>
            </a:extLst>
          </p:cNvPr>
          <p:cNvSpPr/>
          <p:nvPr/>
        </p:nvSpPr>
        <p:spPr>
          <a:xfrm>
            <a:off x="310607" y="58259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Overzicht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onderzoeksprogramma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OB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2502D03A-0322-4BCA-B216-11788AD4D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229" y="582855"/>
            <a:ext cx="485785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90500" indent="-190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altLang="nl-NL" sz="1600" b="1" dirty="0" err="1">
                <a:latin typeface="Corbel" panose="020B0503020204020204" pitchFamily="34" charset="0"/>
              </a:rPr>
              <a:t>Onderzoekthema’s</a:t>
            </a:r>
            <a:endParaRPr lang="en-US" altLang="nl-NL" sz="1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845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395536" y="332656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De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publieke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gezondheidszorg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1268760"/>
            <a:ext cx="90010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Corbel" panose="020B0503020204020204" pitchFamily="34" charset="0"/>
              </a:rPr>
              <a:t>Beleidsvrijheid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varieert</a:t>
            </a:r>
            <a:r>
              <a:rPr lang="en-GB" sz="2000" b="0" dirty="0">
                <a:latin typeface="Corbel" panose="020B0503020204020204" pitchFamily="34" charset="0"/>
              </a:rPr>
              <a:t> per </a:t>
            </a:r>
            <a:r>
              <a:rPr lang="en-GB" sz="2000" b="0" dirty="0" err="1">
                <a:latin typeface="Corbel" panose="020B0503020204020204" pitchFamily="34" charset="0"/>
              </a:rPr>
              <a:t>vakgebied</a:t>
            </a:r>
            <a:endParaRPr lang="en-GB" sz="2000" b="0" dirty="0">
              <a:latin typeface="Corbel" panose="020B0503020204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‘</a:t>
            </a:r>
            <a:r>
              <a:rPr lang="en-GB" sz="2000" dirty="0" err="1">
                <a:latin typeface="Corbel" panose="020B0503020204020204" pitchFamily="34" charset="0"/>
              </a:rPr>
              <a:t>Harde</a:t>
            </a:r>
            <a:r>
              <a:rPr lang="en-GB" sz="2000" dirty="0">
                <a:latin typeface="Corbel" panose="020B0503020204020204" pitchFamily="34" charset="0"/>
              </a:rPr>
              <a:t>’ taken: </a:t>
            </a:r>
            <a:r>
              <a:rPr lang="en-GB" sz="2000" dirty="0" err="1">
                <a:latin typeface="Corbel" panose="020B0503020204020204" pitchFamily="34" charset="0"/>
              </a:rPr>
              <a:t>infectieziektebestrijding</a:t>
            </a:r>
            <a:r>
              <a:rPr lang="en-GB" sz="2000" dirty="0">
                <a:latin typeface="Corbel" panose="020B0503020204020204" pitchFamily="34" charset="0"/>
              </a:rPr>
              <a:t>, JGZ.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‘</a:t>
            </a:r>
            <a:r>
              <a:rPr lang="en-GB" sz="2000" dirty="0" err="1">
                <a:latin typeface="Corbel" panose="020B0503020204020204" pitchFamily="34" charset="0"/>
              </a:rPr>
              <a:t>Zachte</a:t>
            </a:r>
            <a:r>
              <a:rPr lang="en-GB" sz="2000" dirty="0">
                <a:latin typeface="Corbel" panose="020B0503020204020204" pitchFamily="34" charset="0"/>
              </a:rPr>
              <a:t>’ taken: </a:t>
            </a:r>
            <a:r>
              <a:rPr lang="en-GB" sz="2000" dirty="0" err="1">
                <a:latin typeface="Corbel" panose="020B0503020204020204" pitchFamily="34" charset="0"/>
              </a:rPr>
              <a:t>gezondheidsbevordering</a:t>
            </a:r>
            <a:r>
              <a:rPr lang="en-GB" sz="2000" dirty="0">
                <a:latin typeface="Corbel" panose="020B0503020204020204" pitchFamily="34" charset="0"/>
              </a:rPr>
              <a:t>, OGZ.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Corbel" panose="020B0503020204020204" pitchFamily="34" charset="0"/>
              </a:rPr>
              <a:t>Verbinding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nationaal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beleid</a:t>
            </a:r>
            <a:r>
              <a:rPr lang="en-GB" sz="2000" b="0" dirty="0">
                <a:latin typeface="Corbel" panose="020B0503020204020204" pitchFamily="34" charset="0"/>
              </a:rPr>
              <a:t>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b="0" dirty="0">
                <a:latin typeface="Corbel" panose="020B0503020204020204" pitchFamily="34" charset="0"/>
              </a:rPr>
              <a:t>4jr </a:t>
            </a:r>
            <a:r>
              <a:rPr lang="en-GB" sz="2000" b="0" dirty="0" err="1">
                <a:latin typeface="Corbel" panose="020B0503020204020204" pitchFamily="34" charset="0"/>
              </a:rPr>
              <a:t>Rijksnota</a:t>
            </a:r>
            <a:r>
              <a:rPr lang="en-GB" sz="2000" b="0" dirty="0">
                <a:latin typeface="Corbel" panose="020B0503020204020204" pitchFamily="34" charset="0"/>
              </a:rPr>
              <a:t> &lt;-&gt; </a:t>
            </a:r>
            <a:r>
              <a:rPr lang="en-GB" sz="2000" b="0" dirty="0" err="1">
                <a:latin typeface="Corbel" panose="020B0503020204020204" pitchFamily="34" charset="0"/>
              </a:rPr>
              <a:t>Gemeentelijke</a:t>
            </a:r>
            <a:r>
              <a:rPr lang="en-GB" sz="2000" b="0" dirty="0">
                <a:latin typeface="Corbel" panose="020B0503020204020204" pitchFamily="34" charset="0"/>
              </a:rPr>
              <a:t> nota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Corbel" panose="020B0503020204020204" pitchFamily="34" charset="0"/>
              </a:rPr>
              <a:t>Preventiecyclus</a:t>
            </a:r>
            <a:endParaRPr lang="en-GB" sz="2000" b="0" dirty="0">
              <a:latin typeface="Corbel" panose="020B0503020204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Dit</a:t>
            </a:r>
            <a:r>
              <a:rPr lang="en-GB" sz="20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onderzoek</a:t>
            </a:r>
            <a:r>
              <a:rPr lang="en-GB" sz="2000" dirty="0">
                <a:latin typeface="Corbel" panose="020B0503020204020204" pitchFamily="34" charset="0"/>
                <a:sym typeface="Wingdings" panose="05000000000000000000" pitchFamily="2" charset="2"/>
              </a:rPr>
              <a:t>: analyse </a:t>
            </a:r>
            <a:r>
              <a:rPr lang="en-GB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inzet</a:t>
            </a:r>
            <a:r>
              <a:rPr lang="en-GB" sz="2000" dirty="0">
                <a:latin typeface="Corbel" panose="020B0503020204020204" pitchFamily="34" charset="0"/>
                <a:sym typeface="Wingdings" panose="05000000000000000000" pitchFamily="2" charset="2"/>
              </a:rPr>
              <a:t> v/d </a:t>
            </a:r>
            <a:r>
              <a:rPr lang="en-GB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middelen</a:t>
            </a:r>
            <a:r>
              <a:rPr lang="en-GB" sz="2000" dirty="0">
                <a:latin typeface="Corbel" panose="020B0503020204020204" pitchFamily="34" charset="0"/>
                <a:sym typeface="Wingdings" panose="05000000000000000000" pitchFamily="2" charset="2"/>
              </a:rPr>
              <a:t>: </a:t>
            </a:r>
            <a:r>
              <a:rPr lang="en-GB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kosten</a:t>
            </a:r>
            <a:r>
              <a:rPr lang="en-GB" sz="2000" dirty="0">
                <a:latin typeface="Corbel" panose="020B0503020204020204" pitchFamily="34" charset="0"/>
                <a:sym typeface="Wingdings" panose="05000000000000000000" pitchFamily="2" charset="2"/>
              </a:rPr>
              <a:t> van </a:t>
            </a:r>
            <a:r>
              <a:rPr lang="en-GB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gemeenten</a:t>
            </a:r>
            <a:endParaRPr lang="en-GB" sz="200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sz="2000" i="1" dirty="0">
              <a:latin typeface="Corbel" panose="020B05030202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2276872"/>
            <a:ext cx="3744416" cy="259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634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395536" y="332656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Uitvoering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: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Gemeente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&lt;-&gt; GGD   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55876"/>
            <a:ext cx="5904656" cy="38925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536" y="1268760"/>
            <a:ext cx="504056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1" indent="0">
              <a:buNone/>
            </a:pPr>
            <a:endParaRPr lang="en-GB" sz="2000" i="1" dirty="0">
              <a:latin typeface="Corbel" panose="020B0503020204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5536" y="1268760"/>
            <a:ext cx="6624736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Corbel" panose="020B0503020204020204" pitchFamily="34" charset="0"/>
              </a:rPr>
              <a:t>GGD’en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voeren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groot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deel</a:t>
            </a:r>
            <a:r>
              <a:rPr lang="en-GB" sz="2000" b="0" dirty="0">
                <a:latin typeface="Corbel" panose="020B0503020204020204" pitchFamily="34" charset="0"/>
              </a:rPr>
              <a:t> taken in </a:t>
            </a:r>
            <a:r>
              <a:rPr lang="en-GB" sz="2000" b="0" dirty="0" err="1">
                <a:latin typeface="Corbel" panose="020B0503020204020204" pitchFamily="34" charset="0"/>
              </a:rPr>
              <a:t>opdracht</a:t>
            </a:r>
            <a:r>
              <a:rPr lang="en-GB" sz="2000" b="0" dirty="0">
                <a:latin typeface="Corbel" panose="020B0503020204020204" pitchFamily="34" charset="0"/>
              </a:rPr>
              <a:t> van </a:t>
            </a:r>
            <a:r>
              <a:rPr lang="en-GB" sz="2000" b="0" dirty="0" err="1">
                <a:latin typeface="Corbel" panose="020B0503020204020204" pitchFamily="34" charset="0"/>
              </a:rPr>
              <a:t>gemeenten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uit</a:t>
            </a: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latin typeface="Corbel" panose="020B0503020204020204" pitchFamily="34" charset="0"/>
              </a:rPr>
              <a:t>25 </a:t>
            </a:r>
            <a:r>
              <a:rPr lang="en-GB" sz="2000" b="0" dirty="0" err="1">
                <a:latin typeface="Corbel" panose="020B0503020204020204" pitchFamily="34" charset="0"/>
              </a:rPr>
              <a:t>heterogene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GGD’en</a:t>
            </a:r>
            <a:r>
              <a:rPr lang="en-GB" sz="2000" b="0" dirty="0">
                <a:latin typeface="Corbel" panose="020B0503020204020204" pitchFamily="34" charset="0"/>
              </a:rPr>
              <a:t> (</a:t>
            </a:r>
            <a:r>
              <a:rPr lang="en-GB" sz="2000" b="0" dirty="0" err="1">
                <a:latin typeface="Corbel" panose="020B0503020204020204" pitchFamily="34" charset="0"/>
              </a:rPr>
              <a:t>organisatie</a:t>
            </a:r>
            <a:r>
              <a:rPr lang="en-GB" sz="2000" b="0" dirty="0">
                <a:latin typeface="Corbel" panose="020B0503020204020204" pitchFamily="34" charset="0"/>
              </a:rPr>
              <a:t>, </a:t>
            </a:r>
            <a:r>
              <a:rPr lang="en-GB" sz="2000" b="0" dirty="0" err="1">
                <a:latin typeface="Corbel" panose="020B0503020204020204" pitchFamily="34" charset="0"/>
              </a:rPr>
              <a:t>omvang</a:t>
            </a:r>
            <a:r>
              <a:rPr lang="en-GB" sz="2000" b="0" dirty="0">
                <a:latin typeface="Corbel" panose="020B0503020204020204" pitchFamily="34" charset="0"/>
              </a:rPr>
              <a:t>, taken, </a:t>
            </a:r>
            <a:r>
              <a:rPr lang="en-GB" sz="2000" b="0" dirty="0" err="1">
                <a:latin typeface="Corbel" panose="020B0503020204020204" pitchFamily="34" charset="0"/>
              </a:rPr>
              <a:t>tarieven</a:t>
            </a:r>
            <a:r>
              <a:rPr lang="en-GB" sz="2000" b="0" dirty="0">
                <a:latin typeface="Corbel" panose="020B0503020204020204" pitchFamily="34" charset="0"/>
              </a:rPr>
              <a:t>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</a:rPr>
              <a:t>Omvang</a:t>
            </a:r>
            <a:r>
              <a:rPr lang="en-GB" sz="2000" dirty="0">
                <a:latin typeface="Corbel" panose="020B0503020204020204" pitchFamily="34" charset="0"/>
              </a:rPr>
              <a:t> 0,25 </a:t>
            </a:r>
            <a:r>
              <a:rPr lang="en-GB" sz="2000" dirty="0" err="1">
                <a:latin typeface="Corbel" panose="020B0503020204020204" pitchFamily="34" charset="0"/>
              </a:rPr>
              <a:t>mln</a:t>
            </a:r>
            <a:r>
              <a:rPr lang="en-GB" sz="2000" dirty="0">
                <a:latin typeface="Corbel" panose="020B0503020204020204" pitchFamily="34" charset="0"/>
              </a:rPr>
              <a:t>. – 1,3 </a:t>
            </a:r>
            <a:r>
              <a:rPr lang="en-GB" sz="2000" dirty="0" err="1">
                <a:latin typeface="Corbel" panose="020B0503020204020204" pitchFamily="34" charset="0"/>
              </a:rPr>
              <a:t>mln</a:t>
            </a:r>
            <a:r>
              <a:rPr lang="en-GB" sz="2000" dirty="0">
                <a:latin typeface="Corbel" panose="020B0503020204020204" pitchFamily="34" charset="0"/>
              </a:rPr>
              <a:t>. </a:t>
            </a:r>
            <a:r>
              <a:rPr lang="en-GB" sz="2000" dirty="0" err="1">
                <a:latin typeface="Corbel" panose="020B0503020204020204" pitchFamily="34" charset="0"/>
              </a:rPr>
              <a:t>inwoners</a:t>
            </a: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latin typeface="Corbel" panose="020B0503020204020204" pitchFamily="34" charset="0"/>
              </a:rPr>
              <a:t>2/3 </a:t>
            </a:r>
            <a:r>
              <a:rPr lang="en-GB" sz="2000" b="0" dirty="0" err="1">
                <a:latin typeface="Corbel" panose="020B0503020204020204" pitchFamily="34" charset="0"/>
              </a:rPr>
              <a:t>middelen</a:t>
            </a:r>
            <a:r>
              <a:rPr lang="en-GB" sz="2000" b="0" dirty="0">
                <a:latin typeface="Corbel" panose="020B0503020204020204" pitchFamily="34" charset="0"/>
              </a:rPr>
              <a:t> GGD </a:t>
            </a:r>
            <a:r>
              <a:rPr lang="en-GB" sz="2000" b="0" dirty="0" err="1">
                <a:latin typeface="Corbel" panose="020B0503020204020204" pitchFamily="34" charset="0"/>
              </a:rPr>
              <a:t>afkomstig</a:t>
            </a:r>
            <a:r>
              <a:rPr lang="en-GB" sz="2000" b="0" dirty="0">
                <a:latin typeface="Corbel" panose="020B0503020204020204" pitchFamily="34" charset="0"/>
              </a:rPr>
              <a:t> van </a:t>
            </a:r>
            <a:r>
              <a:rPr lang="en-GB" sz="2000" b="0" dirty="0" err="1">
                <a:latin typeface="Corbel" panose="020B0503020204020204" pitchFamily="34" charset="0"/>
              </a:rPr>
              <a:t>gemeenten</a:t>
            </a: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Corbel" panose="020B0503020204020204" pitchFamily="34" charset="0"/>
              </a:rPr>
              <a:t>Gemeenten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besteden</a:t>
            </a:r>
            <a:r>
              <a:rPr lang="en-GB" sz="2000" b="0" dirty="0">
                <a:latin typeface="Corbel" panose="020B0503020204020204" pitchFamily="34" charset="0"/>
              </a:rPr>
              <a:t> de </a:t>
            </a:r>
            <a:r>
              <a:rPr lang="en-GB" sz="2000" b="0" dirty="0" err="1">
                <a:latin typeface="Corbel" panose="020B0503020204020204" pitchFamily="34" charset="0"/>
              </a:rPr>
              <a:t>meeste</a:t>
            </a:r>
            <a:r>
              <a:rPr lang="en-GB" sz="2000" b="0" dirty="0">
                <a:latin typeface="Corbel" panose="020B0503020204020204" pitchFamily="34" charset="0"/>
              </a:rPr>
              <a:t> maar </a:t>
            </a:r>
            <a:r>
              <a:rPr lang="en-GB" sz="2000" b="0" dirty="0" err="1">
                <a:latin typeface="Corbel" panose="020B0503020204020204" pitchFamily="34" charset="0"/>
              </a:rPr>
              <a:t>niet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altijd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alle</a:t>
            </a:r>
            <a:r>
              <a:rPr lang="en-GB" sz="2000" b="0" dirty="0">
                <a:latin typeface="Corbel" panose="020B0503020204020204" pitchFamily="34" charset="0"/>
              </a:rPr>
              <a:t> taken </a:t>
            </a:r>
            <a:r>
              <a:rPr lang="en-GB" sz="2000" b="0" dirty="0" err="1">
                <a:latin typeface="Corbel" panose="020B0503020204020204" pitchFamily="34" charset="0"/>
              </a:rPr>
              <a:t>uit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aan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GGD’en</a:t>
            </a: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Corbel" panose="020B0503020204020204" pitchFamily="34" charset="0"/>
              </a:rPr>
              <a:t>GGD’en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kunnen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ook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markttaken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uitvoeren</a:t>
            </a: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r>
              <a:rPr lang="en-GB" sz="2000" b="0" dirty="0">
                <a:latin typeface="Corbel" panose="020B05030202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sz="20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37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2928" y="1124744"/>
            <a:ext cx="835292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Corbel" panose="020B0503020204020204" pitchFamily="34" charset="0"/>
              </a:rPr>
              <a:t>Veel</a:t>
            </a:r>
            <a:r>
              <a:rPr lang="en-GB" dirty="0">
                <a:latin typeface="Corbel" panose="020B0503020204020204" pitchFamily="34" charset="0"/>
              </a:rPr>
              <a:t> </a:t>
            </a:r>
            <a:r>
              <a:rPr lang="en-GB" dirty="0" err="1">
                <a:latin typeface="Corbel" panose="020B0503020204020204" pitchFamily="34" charset="0"/>
              </a:rPr>
              <a:t>aandacht</a:t>
            </a:r>
            <a:r>
              <a:rPr lang="en-GB" dirty="0">
                <a:latin typeface="Corbel" panose="020B0503020204020204" pitchFamily="34" charset="0"/>
              </a:rPr>
              <a:t> </a:t>
            </a:r>
            <a:r>
              <a:rPr lang="en-GB" dirty="0" err="1">
                <a:latin typeface="Corbel" panose="020B0503020204020204" pitchFamily="34" charset="0"/>
              </a:rPr>
              <a:t>voor</a:t>
            </a:r>
            <a:r>
              <a:rPr lang="en-GB" dirty="0">
                <a:latin typeface="Corbel" panose="020B0503020204020204" pitchFamily="34" charset="0"/>
              </a:rPr>
              <a:t> de </a:t>
            </a:r>
            <a:r>
              <a:rPr lang="en-GB" dirty="0" err="1">
                <a:latin typeface="Corbel" panose="020B0503020204020204" pitchFamily="34" charset="0"/>
              </a:rPr>
              <a:t>publieke</a:t>
            </a:r>
            <a:r>
              <a:rPr lang="en-GB" dirty="0">
                <a:latin typeface="Corbel" panose="020B0503020204020204" pitchFamily="34" charset="0"/>
              </a:rPr>
              <a:t> </a:t>
            </a:r>
            <a:r>
              <a:rPr lang="en-GB" dirty="0" err="1">
                <a:latin typeface="Corbel" panose="020B0503020204020204" pitchFamily="34" charset="0"/>
              </a:rPr>
              <a:t>gezondheidszorg</a:t>
            </a:r>
            <a:r>
              <a:rPr lang="en-GB" dirty="0">
                <a:latin typeface="Corbel" panose="020B050302020402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orbel" panose="020B0503020204020204" pitchFamily="34" charset="0"/>
              </a:rPr>
              <a:t>AEF (2013): </a:t>
            </a:r>
            <a:r>
              <a:rPr lang="en-GB" sz="1800" dirty="0" err="1">
                <a:latin typeface="Corbel" panose="020B0503020204020204" pitchFamily="34" charset="0"/>
              </a:rPr>
              <a:t>Borging</a:t>
            </a:r>
            <a:r>
              <a:rPr lang="en-GB" sz="1800" dirty="0">
                <a:latin typeface="Corbel" panose="020B0503020204020204" pitchFamily="34" charset="0"/>
              </a:rPr>
              <a:t> van de </a:t>
            </a:r>
            <a:r>
              <a:rPr lang="en-GB" sz="1800" dirty="0" err="1">
                <a:latin typeface="Corbel" panose="020B0503020204020204" pitchFamily="34" charset="0"/>
              </a:rPr>
              <a:t>publieke</a:t>
            </a:r>
            <a:r>
              <a:rPr lang="en-GB" sz="1800" dirty="0">
                <a:latin typeface="Corbel" panose="020B0503020204020204" pitchFamily="34" charset="0"/>
              </a:rPr>
              <a:t> </a:t>
            </a:r>
            <a:r>
              <a:rPr lang="en-GB" sz="1800" dirty="0" err="1">
                <a:latin typeface="Corbel" panose="020B0503020204020204" pitchFamily="34" charset="0"/>
              </a:rPr>
              <a:t>gezondheid</a:t>
            </a:r>
            <a:r>
              <a:rPr lang="en-GB" sz="1800" dirty="0">
                <a:latin typeface="Corbel" panose="020B0503020204020204" pitchFamily="34" charset="0"/>
              </a:rPr>
              <a:t> </a:t>
            </a:r>
            <a:r>
              <a:rPr lang="en-GB" sz="1800" dirty="0" err="1">
                <a:latin typeface="Corbel" panose="020B0503020204020204" pitchFamily="34" charset="0"/>
              </a:rPr>
              <a:t>en</a:t>
            </a:r>
            <a:r>
              <a:rPr lang="en-GB" sz="1800" dirty="0">
                <a:latin typeface="Corbel" panose="020B0503020204020204" pitchFamily="34" charset="0"/>
              </a:rPr>
              <a:t> de </a:t>
            </a:r>
            <a:r>
              <a:rPr lang="en-GB" sz="1800" dirty="0" err="1">
                <a:latin typeface="Corbel" panose="020B0503020204020204" pitchFamily="34" charset="0"/>
              </a:rPr>
              <a:t>positie</a:t>
            </a:r>
            <a:r>
              <a:rPr lang="en-GB" sz="1800" dirty="0">
                <a:latin typeface="Corbel" panose="020B0503020204020204" pitchFamily="34" charset="0"/>
              </a:rPr>
              <a:t> van de GGD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orbel" panose="020B0503020204020204" pitchFamily="34" charset="0"/>
              </a:rPr>
              <a:t>AEF (2017): De GGD in </a:t>
            </a:r>
            <a:r>
              <a:rPr lang="en-GB" sz="1800" dirty="0" err="1">
                <a:latin typeface="Corbel" panose="020B0503020204020204" pitchFamily="34" charset="0"/>
              </a:rPr>
              <a:t>beeld</a:t>
            </a:r>
            <a:endParaRPr lang="en-GB" sz="1800" dirty="0"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 err="1">
                <a:latin typeface="Corbel" panose="020B0503020204020204" pitchFamily="34" charset="0"/>
              </a:rPr>
              <a:t>Cebeon</a:t>
            </a:r>
            <a:r>
              <a:rPr lang="en-GB" sz="1800" dirty="0">
                <a:latin typeface="Corbel" panose="020B0503020204020204" pitchFamily="34" charset="0"/>
              </a:rPr>
              <a:t> (2017): </a:t>
            </a:r>
            <a:r>
              <a:rPr lang="en-GB" sz="1800" dirty="0" err="1">
                <a:latin typeface="Corbel" panose="020B0503020204020204" pitchFamily="34" charset="0"/>
              </a:rPr>
              <a:t>Lokaal</a:t>
            </a:r>
            <a:r>
              <a:rPr lang="en-GB" sz="1800" dirty="0">
                <a:latin typeface="Corbel" panose="020B0503020204020204" pitchFamily="34" charset="0"/>
              </a:rPr>
              <a:t> </a:t>
            </a:r>
            <a:r>
              <a:rPr lang="en-GB" sz="1800" dirty="0" err="1">
                <a:latin typeface="Corbel" panose="020B0503020204020204" pitchFamily="34" charset="0"/>
              </a:rPr>
              <a:t>gezondheidsbeleid</a:t>
            </a:r>
            <a:r>
              <a:rPr lang="en-GB" sz="1800" dirty="0">
                <a:latin typeface="Corbel" panose="020B0503020204020204" pitchFamily="34" charset="0"/>
              </a:rPr>
              <a:t>: </a:t>
            </a:r>
            <a:r>
              <a:rPr lang="en-GB" sz="1800" dirty="0" err="1">
                <a:latin typeface="Corbel" panose="020B0503020204020204" pitchFamily="34" charset="0"/>
              </a:rPr>
              <a:t>landelijke</a:t>
            </a:r>
            <a:r>
              <a:rPr lang="en-GB" sz="1800" dirty="0">
                <a:latin typeface="Corbel" panose="020B0503020204020204" pitchFamily="34" charset="0"/>
              </a:rPr>
              <a:t> </a:t>
            </a:r>
            <a:r>
              <a:rPr lang="en-GB" sz="1800" dirty="0" err="1">
                <a:latin typeface="Corbel" panose="020B0503020204020204" pitchFamily="34" charset="0"/>
              </a:rPr>
              <a:t>inventarisatie</a:t>
            </a:r>
            <a:r>
              <a:rPr lang="en-GB" sz="1800" dirty="0">
                <a:latin typeface="Corbel" panose="020B0503020204020204" pitchFamily="34" charset="0"/>
              </a:rPr>
              <a:t> 2017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orbel" panose="020B0503020204020204" pitchFamily="34" charset="0"/>
              </a:rPr>
              <a:t>GGD GHOR (2016): </a:t>
            </a:r>
            <a:r>
              <a:rPr lang="en-GB" sz="1800" dirty="0" err="1">
                <a:latin typeface="Corbel" panose="020B0503020204020204" pitchFamily="34" charset="0"/>
              </a:rPr>
              <a:t>Publieke</a:t>
            </a:r>
            <a:r>
              <a:rPr lang="en-GB" sz="1800" dirty="0">
                <a:latin typeface="Corbel" panose="020B0503020204020204" pitchFamily="34" charset="0"/>
              </a:rPr>
              <a:t> </a:t>
            </a:r>
            <a:r>
              <a:rPr lang="en-GB" sz="1800" dirty="0" err="1">
                <a:latin typeface="Corbel" panose="020B0503020204020204" pitchFamily="34" charset="0"/>
              </a:rPr>
              <a:t>Gezondheid</a:t>
            </a:r>
            <a:r>
              <a:rPr lang="en-GB" sz="1800" dirty="0">
                <a:latin typeface="Corbel" panose="020B0503020204020204" pitchFamily="34" charset="0"/>
              </a:rPr>
              <a:t> </a:t>
            </a:r>
            <a:r>
              <a:rPr lang="en-GB" sz="1800" dirty="0" err="1">
                <a:latin typeface="Corbel" panose="020B0503020204020204" pitchFamily="34" charset="0"/>
              </a:rPr>
              <a:t>borgen</a:t>
            </a:r>
            <a:endParaRPr lang="en-GB" sz="1800" dirty="0"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orbel" panose="020B0503020204020204" pitchFamily="34" charset="0"/>
              </a:rPr>
              <a:t>RIVM (2017): </a:t>
            </a:r>
            <a:r>
              <a:rPr lang="en-GB" sz="1800" dirty="0" err="1">
                <a:latin typeface="Corbel" panose="020B0503020204020204" pitchFamily="34" charset="0"/>
              </a:rPr>
              <a:t>Indicatorenset</a:t>
            </a:r>
            <a:r>
              <a:rPr lang="en-GB" sz="1800" dirty="0">
                <a:latin typeface="Corbel" panose="020B0503020204020204" pitchFamily="34" charset="0"/>
              </a:rPr>
              <a:t> </a:t>
            </a:r>
            <a:r>
              <a:rPr lang="en-GB" sz="1800" dirty="0" err="1">
                <a:latin typeface="Corbel" panose="020B0503020204020204" pitchFamily="34" charset="0"/>
              </a:rPr>
              <a:t>voor</a:t>
            </a:r>
            <a:r>
              <a:rPr lang="en-GB" sz="1800" dirty="0">
                <a:latin typeface="Corbel" panose="020B0503020204020204" pitchFamily="34" charset="0"/>
              </a:rPr>
              <a:t> het </a:t>
            </a:r>
            <a:r>
              <a:rPr lang="en-GB" sz="1800" dirty="0" err="1">
                <a:latin typeface="Corbel" panose="020B0503020204020204" pitchFamily="34" charset="0"/>
              </a:rPr>
              <a:t>stelsel</a:t>
            </a:r>
            <a:r>
              <a:rPr lang="en-GB" sz="1800" dirty="0">
                <a:latin typeface="Corbel" panose="020B0503020204020204" pitchFamily="34" charset="0"/>
              </a:rPr>
              <a:t> van de </a:t>
            </a:r>
            <a:r>
              <a:rPr lang="en-GB" sz="1800" dirty="0" err="1">
                <a:latin typeface="Corbel" panose="020B0503020204020204" pitchFamily="34" charset="0"/>
              </a:rPr>
              <a:t>publieke</a:t>
            </a:r>
            <a:r>
              <a:rPr lang="en-GB" sz="1800" dirty="0">
                <a:latin typeface="Corbel" panose="020B0503020204020204" pitchFamily="34" charset="0"/>
              </a:rPr>
              <a:t> </a:t>
            </a:r>
            <a:r>
              <a:rPr lang="en-GB" sz="1800" dirty="0" err="1">
                <a:latin typeface="Corbel" panose="020B0503020204020204" pitchFamily="34" charset="0"/>
              </a:rPr>
              <a:t>gezondheidszorg</a:t>
            </a:r>
            <a:endParaRPr lang="en-GB" sz="1800" dirty="0"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800" dirty="0"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800" dirty="0"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VWS/VNG (2014): </a:t>
            </a:r>
            <a:r>
              <a:rPr lang="en-GB" sz="2000" dirty="0" err="1">
                <a:latin typeface="Corbel" panose="020B0503020204020204" pitchFamily="34" charset="0"/>
              </a:rPr>
              <a:t>Stimuleringsprogramma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Betrouwbare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Publieke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Gezondheid</a:t>
            </a:r>
            <a:endParaRPr lang="en-GB" sz="2000" dirty="0">
              <a:latin typeface="Corbel" panose="020B0503020204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1800" dirty="0" err="1">
                <a:latin typeface="Corbel" panose="020B0503020204020204" pitchFamily="34" charset="0"/>
              </a:rPr>
              <a:t>Inzicht</a:t>
            </a:r>
            <a:r>
              <a:rPr lang="en-GB" sz="1800" dirty="0">
                <a:latin typeface="Corbel" panose="020B0503020204020204" pitchFamily="34" charset="0"/>
              </a:rPr>
              <a:t> in de </a:t>
            </a:r>
            <a:r>
              <a:rPr lang="en-GB" sz="1800" dirty="0" err="1">
                <a:latin typeface="Corbel" panose="020B0503020204020204" pitchFamily="34" charset="0"/>
              </a:rPr>
              <a:t>inzet</a:t>
            </a:r>
            <a:r>
              <a:rPr lang="en-GB" sz="1800" dirty="0">
                <a:latin typeface="Corbel" panose="020B0503020204020204" pitchFamily="34" charset="0"/>
              </a:rPr>
              <a:t> </a:t>
            </a:r>
            <a:r>
              <a:rPr lang="en-GB" sz="1800" dirty="0" err="1">
                <a:latin typeface="Corbel" panose="020B0503020204020204" pitchFamily="34" charset="0"/>
              </a:rPr>
              <a:t>en</a:t>
            </a:r>
            <a:r>
              <a:rPr lang="en-GB" sz="1800" dirty="0">
                <a:latin typeface="Corbel" panose="020B0503020204020204" pitchFamily="34" charset="0"/>
              </a:rPr>
              <a:t> </a:t>
            </a:r>
            <a:r>
              <a:rPr lang="en-GB" sz="1800" dirty="0" err="1">
                <a:latin typeface="Corbel" panose="020B0503020204020204" pitchFamily="34" charset="0"/>
              </a:rPr>
              <a:t>effectiviteit</a:t>
            </a:r>
            <a:r>
              <a:rPr lang="en-GB" sz="1800" dirty="0">
                <a:latin typeface="Corbel" panose="020B0503020204020204" pitchFamily="34" charset="0"/>
              </a:rPr>
              <a:t> van de </a:t>
            </a:r>
            <a:r>
              <a:rPr lang="en-GB" sz="1800" dirty="0" err="1">
                <a:latin typeface="Corbel" panose="020B0503020204020204" pitchFamily="34" charset="0"/>
              </a:rPr>
              <a:t>publieke</a:t>
            </a:r>
            <a:r>
              <a:rPr lang="en-GB" sz="1800" dirty="0">
                <a:latin typeface="Corbel" panose="020B0503020204020204" pitchFamily="34" charset="0"/>
              </a:rPr>
              <a:t> </a:t>
            </a:r>
            <a:r>
              <a:rPr lang="en-GB" sz="1800" dirty="0" err="1">
                <a:latin typeface="Corbel" panose="020B0503020204020204" pitchFamily="34" charset="0"/>
              </a:rPr>
              <a:t>gezondheid</a:t>
            </a:r>
            <a:endParaRPr lang="en-GB" sz="1800" dirty="0">
              <a:latin typeface="Corbel" panose="020B0503020204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1800" dirty="0" err="1">
                <a:latin typeface="Corbel" panose="020B0503020204020204" pitchFamily="34" charset="0"/>
              </a:rPr>
              <a:t>Ontwikkelen</a:t>
            </a:r>
            <a:r>
              <a:rPr lang="en-GB" sz="1800" dirty="0">
                <a:latin typeface="Corbel" panose="020B0503020204020204" pitchFamily="34" charset="0"/>
              </a:rPr>
              <a:t> </a:t>
            </a:r>
            <a:r>
              <a:rPr lang="en-GB" sz="1800" dirty="0" err="1">
                <a:latin typeface="Corbel" panose="020B0503020204020204" pitchFamily="34" charset="0"/>
              </a:rPr>
              <a:t>pijlers</a:t>
            </a:r>
            <a:r>
              <a:rPr lang="en-GB" sz="1800" dirty="0">
                <a:latin typeface="Corbel" panose="020B0503020204020204" pitchFamily="34" charset="0"/>
              </a:rPr>
              <a:t> </a:t>
            </a:r>
            <a:r>
              <a:rPr lang="en-GB" sz="1800" dirty="0" err="1">
                <a:latin typeface="Corbel" panose="020B0503020204020204" pitchFamily="34" charset="0"/>
              </a:rPr>
              <a:t>GGD’en</a:t>
            </a:r>
            <a:endParaRPr lang="en-GB" sz="1800" dirty="0">
              <a:latin typeface="Corbel" panose="020B0503020204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1800" dirty="0" err="1">
                <a:latin typeface="Corbel" panose="020B0503020204020204" pitchFamily="34" charset="0"/>
              </a:rPr>
              <a:t>Uniformering</a:t>
            </a:r>
            <a:r>
              <a:rPr lang="en-GB" sz="1800" dirty="0">
                <a:latin typeface="Corbel" panose="020B0503020204020204" pitchFamily="34" charset="0"/>
              </a:rPr>
              <a:t> taken</a:t>
            </a:r>
          </a:p>
        </p:txBody>
      </p:sp>
      <p:sp>
        <p:nvSpPr>
          <p:cNvPr id="4" name="Rechthoek 19"/>
          <p:cNvSpPr/>
          <p:nvPr/>
        </p:nvSpPr>
        <p:spPr>
          <a:xfrm>
            <a:off x="395536" y="332656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Recente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ontwikkelingen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8148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2928" y="1124744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Focus op </a:t>
            </a:r>
            <a:r>
              <a:rPr lang="en-GB" sz="2000" dirty="0" err="1">
                <a:latin typeface="Corbel" panose="020B0503020204020204" pitchFamily="34" charset="0"/>
              </a:rPr>
              <a:t>kostenstructuur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>
                <a:latin typeface="Corbel" panose="020B0503020204020204" pitchFamily="34" charset="0"/>
                <a:sym typeface="Wingdings" panose="05000000000000000000" pitchFamily="2" charset="2"/>
              </a:rPr>
              <a:t> </a:t>
            </a:r>
            <a:r>
              <a:rPr lang="en-GB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inzicht</a:t>
            </a:r>
            <a:r>
              <a:rPr lang="en-GB" sz="20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inzet</a:t>
            </a:r>
            <a:r>
              <a:rPr lang="en-GB" sz="20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middelen</a:t>
            </a:r>
            <a:r>
              <a:rPr lang="en-GB" sz="2000" dirty="0">
                <a:latin typeface="Corbel" panose="020B0503020204020204" pitchFamily="34" charset="0"/>
                <a:sym typeface="Wingdings" panose="05000000000000000000" pitchFamily="2" charset="2"/>
              </a:rPr>
              <a:t> door </a:t>
            </a:r>
            <a:r>
              <a:rPr lang="en-GB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gemeenten</a:t>
            </a:r>
            <a:endParaRPr lang="en-GB" sz="2000" dirty="0"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</a:rPr>
              <a:t>Geven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gemeenten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meer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uit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aan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risicogroepen</a:t>
            </a:r>
            <a:r>
              <a:rPr lang="en-GB" sz="2000" dirty="0">
                <a:latin typeface="Corbel" panose="020B0503020204020204" pitchFamily="34" charset="0"/>
              </a:rPr>
              <a:t>? JGZ, OGZ?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</a:rPr>
              <a:t>Jongeren</a:t>
            </a:r>
            <a:r>
              <a:rPr lang="en-GB" sz="2000" dirty="0">
                <a:latin typeface="Corbel" panose="020B0503020204020204" pitchFamily="34" charset="0"/>
              </a:rPr>
              <a:t>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</a:rPr>
              <a:t>Ouderen</a:t>
            </a:r>
            <a:r>
              <a:rPr lang="en-GB" sz="2000" dirty="0">
                <a:latin typeface="Corbel" panose="020B0503020204020204" pitchFamily="34" charset="0"/>
              </a:rPr>
              <a:t>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</a:rPr>
              <a:t>Minderheden</a:t>
            </a:r>
            <a:r>
              <a:rPr lang="en-GB" sz="2000" dirty="0">
                <a:latin typeface="Corbel" panose="020B0503020204020204" pitchFamily="34" charset="0"/>
              </a:rPr>
              <a:t>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lvl="1"/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</a:rPr>
              <a:t>Productie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gemeenten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niet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bekend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>
                <a:latin typeface="Corbel" panose="020B0503020204020204" pitchFamily="34" charset="0"/>
                <a:sym typeface="Wingdings" panose="05000000000000000000" pitchFamily="2" charset="2"/>
              </a:rPr>
              <a:t> </a:t>
            </a:r>
            <a:r>
              <a:rPr lang="en-GB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doelmatigheid</a:t>
            </a:r>
            <a:r>
              <a:rPr lang="en-GB" sz="20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niet</a:t>
            </a:r>
            <a:r>
              <a:rPr lang="en-GB" sz="20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meetbaar</a:t>
            </a:r>
            <a:endParaRPr lang="en-GB" sz="2000" dirty="0"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</a:rPr>
              <a:t>Invloed</a:t>
            </a:r>
            <a:r>
              <a:rPr lang="en-GB" sz="2000" dirty="0">
                <a:latin typeface="Corbel" panose="020B0503020204020204" pitchFamily="34" charset="0"/>
              </a:rPr>
              <a:t> GGD op </a:t>
            </a:r>
            <a:r>
              <a:rPr lang="en-GB" sz="2000" dirty="0" err="1">
                <a:latin typeface="Corbel" panose="020B0503020204020204" pitchFamily="34" charset="0"/>
              </a:rPr>
              <a:t>kosten</a:t>
            </a:r>
            <a:r>
              <a:rPr lang="en-GB" sz="2000" dirty="0">
                <a:latin typeface="Corbel" panose="020B0503020204020204" pitchFamily="34" charset="0"/>
              </a:rPr>
              <a:t> van </a:t>
            </a:r>
            <a:r>
              <a:rPr lang="en-GB" sz="2000" dirty="0" err="1">
                <a:latin typeface="Corbel" panose="020B0503020204020204" pitchFamily="34" charset="0"/>
              </a:rPr>
              <a:t>gemeenten</a:t>
            </a:r>
            <a:r>
              <a:rPr lang="en-GB" sz="2000" dirty="0">
                <a:latin typeface="Corbel" panose="020B0503020204020204" pitchFamily="34" charset="0"/>
              </a:rPr>
              <a:t> (</a:t>
            </a:r>
            <a:r>
              <a:rPr lang="en-GB" sz="2000" dirty="0" err="1">
                <a:latin typeface="Corbel" panose="020B0503020204020204" pitchFamily="34" charset="0"/>
              </a:rPr>
              <a:t>en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productie</a:t>
            </a:r>
            <a:r>
              <a:rPr lang="en-GB" sz="2000" dirty="0">
                <a:latin typeface="Corbel" panose="020B0503020204020204" pitchFamily="34" charset="0"/>
              </a:rPr>
              <a:t>..)?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</p:txBody>
      </p:sp>
      <p:sp>
        <p:nvSpPr>
          <p:cNvPr id="4" name="Rechthoek 19"/>
          <p:cNvSpPr/>
          <p:nvPr/>
        </p:nvSpPr>
        <p:spPr>
          <a:xfrm>
            <a:off x="395536" y="332656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Onderzoeksvragen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7506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A34510A-EBD0-4F8E-86B0-8DE329A4F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949EE448-CFEA-42AB-B195-6F8C11E74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400972"/>
            <a:ext cx="2054225" cy="933450"/>
          </a:xfrm>
          <a:prstGeom prst="homePlate">
            <a:avLst>
              <a:gd name="adj" fmla="val 17524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92075" rIns="92075" bIns="92075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8000" indent="-1651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09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6000" indent="-508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altLang="nl-NL" sz="1600" b="1" dirty="0">
                <a:latin typeface="Corbel" panose="020B0503020204020204" pitchFamily="34" charset="0"/>
              </a:rPr>
              <a:t>1. </a:t>
            </a:r>
            <a:r>
              <a:rPr lang="en-US" altLang="nl-NL" sz="1600" b="1" dirty="0" err="1">
                <a:latin typeface="Corbel" panose="020B0503020204020204" pitchFamily="34" charset="0"/>
              </a:rPr>
              <a:t>Kostenstructuur</a:t>
            </a:r>
            <a:endParaRPr lang="en-US" altLang="nl-NL" sz="1600" b="1" dirty="0">
              <a:latin typeface="Corbel" panose="020B0503020204020204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E1D52F7-CF42-4CF1-B128-72FBD6DCE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498069"/>
            <a:ext cx="2054225" cy="933450"/>
          </a:xfrm>
          <a:prstGeom prst="homePlate">
            <a:avLst>
              <a:gd name="adj" fmla="val 17524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92075" rIns="92075" bIns="92075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8000" indent="-1651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09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6000" indent="-508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altLang="nl-NL" sz="16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2. </a:t>
            </a:r>
            <a:r>
              <a:rPr lang="en-US" altLang="nl-NL" sz="1600" b="1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Doelmatigheid</a:t>
            </a:r>
            <a:endParaRPr lang="en-US" altLang="nl-NL" sz="1600" b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2C0FFB4-8F62-4E8A-B528-8078C4F7C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588" y="1039866"/>
            <a:ext cx="580588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3F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2286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Basis: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kostencijfers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(Iv-3)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Inventarisatie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overige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relevante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gegevens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(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omgeving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,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productie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,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kwaliteit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)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Schat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kostenmodel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en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relaties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kosten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met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demografische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en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sociaal-economische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indicatoren</a:t>
            </a:r>
            <a:endParaRPr lang="en-US" altLang="nl-NL" sz="16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Relatie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GGD &lt;-&gt;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kosten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gemeenten</a:t>
            </a:r>
            <a:endParaRPr lang="en-US" altLang="nl-NL" sz="16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endParaRPr lang="en-US" altLang="nl-NL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8D321565-89CA-4456-8BEB-308BC6006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4588" y="2896990"/>
            <a:ext cx="5661867" cy="26561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2800">
              <a:latin typeface="Corbel" panose="020B0503020204020204" pitchFamily="34" charset="0"/>
            </a:endParaRPr>
          </a:p>
        </p:txBody>
      </p:sp>
      <p:sp>
        <p:nvSpPr>
          <p:cNvPr id="11" name="Rechthoek 19">
            <a:extLst>
              <a:ext uri="{FF2B5EF4-FFF2-40B4-BE49-F238E27FC236}">
                <a16:creationId xmlns:a16="http://schemas.microsoft.com/office/drawing/2014/main" id="{DDFE790E-EA8A-4155-AA0A-FBFB1521987D}"/>
              </a:ext>
            </a:extLst>
          </p:cNvPr>
          <p:cNvSpPr/>
          <p:nvPr/>
        </p:nvSpPr>
        <p:spPr>
          <a:xfrm>
            <a:off x="395536" y="332656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Onderzoeksopzet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5FE31614-186E-4494-8112-93AFA5AAC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588" y="3938538"/>
            <a:ext cx="5517851" cy="42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3F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2286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 err="1">
                <a:latin typeface="Corbel" panose="020B0503020204020204" pitchFamily="34" charset="0"/>
              </a:rPr>
              <a:t>Doelmatigheid</a:t>
            </a:r>
            <a:r>
              <a:rPr lang="en-US" altLang="nl-NL" sz="1600" dirty="0"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latin typeface="Corbel" panose="020B0503020204020204" pitchFamily="34" charset="0"/>
              </a:rPr>
              <a:t>wordt</a:t>
            </a:r>
            <a:r>
              <a:rPr lang="en-US" altLang="nl-NL" sz="1600" dirty="0">
                <a:latin typeface="Corbel" panose="020B0503020204020204" pitchFamily="34" charset="0"/>
              </a:rPr>
              <a:t> door </a:t>
            </a:r>
            <a:r>
              <a:rPr lang="en-US" altLang="nl-NL" sz="1600" dirty="0" err="1">
                <a:latin typeface="Corbel" panose="020B0503020204020204" pitchFamily="34" charset="0"/>
              </a:rPr>
              <a:t>slechte</a:t>
            </a:r>
            <a:r>
              <a:rPr lang="en-US" altLang="nl-NL" sz="1600" dirty="0"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latin typeface="Corbel" panose="020B0503020204020204" pitchFamily="34" charset="0"/>
              </a:rPr>
              <a:t>maatbaarheid</a:t>
            </a:r>
            <a:r>
              <a:rPr lang="en-US" altLang="nl-NL" sz="1600" dirty="0"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latin typeface="Corbel" panose="020B0503020204020204" pitchFamily="34" charset="0"/>
              </a:rPr>
              <a:t>productie</a:t>
            </a:r>
            <a:r>
              <a:rPr lang="en-US" altLang="nl-NL" sz="1600" dirty="0"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latin typeface="Corbel" panose="020B0503020204020204" pitchFamily="34" charset="0"/>
              </a:rPr>
              <a:t>niet</a:t>
            </a:r>
            <a:r>
              <a:rPr lang="en-US" altLang="nl-NL" sz="1600" dirty="0"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latin typeface="Corbel" panose="020B0503020204020204" pitchFamily="34" charset="0"/>
              </a:rPr>
              <a:t>ingeschat</a:t>
            </a:r>
            <a:endParaRPr lang="en-US" altLang="nl-NL" sz="1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99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62"/>
          <p:cNvGrpSpPr>
            <a:grpSpLocks/>
          </p:cNvGrpSpPr>
          <p:nvPr/>
        </p:nvGrpSpPr>
        <p:grpSpPr bwMode="auto">
          <a:xfrm>
            <a:off x="317275" y="1620094"/>
            <a:ext cx="8106551" cy="3464881"/>
            <a:chOff x="317" y="543"/>
            <a:chExt cx="4807" cy="2675"/>
          </a:xfrm>
        </p:grpSpPr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317" y="798"/>
              <a:ext cx="1157" cy="29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ebdings" pitchFamily="18" charset="2"/>
                <a:buNone/>
                <a:tabLst/>
                <a:defRPr/>
              </a:pPr>
              <a:r>
                <a:rPr kumimoji="0" lang="en-CA" altLang="nl-NL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Productie</a:t>
              </a:r>
              <a:endParaRPr kumimoji="0" lang="en-CA" alt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317" y="1160"/>
              <a:ext cx="1157" cy="20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Productie</a:t>
              </a:r>
              <a:r>
                <a:rPr lang="en-CA" altLang="nl-NL" b="0" kern="0" dirty="0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 van </a:t>
              </a: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allerlei</a:t>
              </a:r>
              <a:r>
                <a:rPr lang="en-CA" altLang="nl-NL" b="0" kern="0" dirty="0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 </a:t>
              </a: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preventie</a:t>
              </a:r>
              <a:r>
                <a:rPr lang="en-CA" altLang="nl-NL" b="0" kern="0" dirty="0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 </a:t>
              </a: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activiteiten</a:t>
              </a:r>
              <a:r>
                <a:rPr lang="en-CA" altLang="nl-NL" b="0" kern="0" dirty="0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 </a:t>
              </a: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niet</a:t>
              </a:r>
              <a:r>
                <a:rPr lang="en-CA" altLang="nl-NL" b="0" kern="0" dirty="0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 </a:t>
              </a: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uit</a:t>
              </a:r>
              <a:r>
                <a:rPr lang="en-CA" altLang="nl-NL" b="0" kern="0" dirty="0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 </a:t>
              </a: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te</a:t>
              </a:r>
              <a:r>
                <a:rPr lang="en-CA" altLang="nl-NL" b="0" kern="0" dirty="0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 </a:t>
              </a: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drukken</a:t>
              </a:r>
              <a:r>
                <a:rPr lang="en-CA" altLang="nl-NL" b="0" kern="0" dirty="0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 in </a:t>
              </a: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meetbare</a:t>
              </a:r>
              <a:r>
                <a:rPr lang="en-CA" altLang="nl-NL" b="0" kern="0" dirty="0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 </a:t>
              </a: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kengetallen</a:t>
              </a:r>
              <a:endParaRPr lang="en-CA" altLang="nl-NL" b="0" kern="0" dirty="0">
                <a:solidFill>
                  <a:srgbClr val="000000"/>
                </a:solidFill>
                <a:latin typeface="Corbel" panose="020B0503020204020204" pitchFamily="34" charset="0"/>
                <a:sym typeface="Wingdings" panose="05000000000000000000" pitchFamily="2" charset="2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en-CA" altLang="nl-NL" b="0" kern="0" dirty="0">
                <a:solidFill>
                  <a:srgbClr val="000000"/>
                </a:solidFill>
                <a:latin typeface="Corbel" panose="020B0503020204020204" pitchFamily="34" charset="0"/>
                <a:sym typeface="Wingdings" panose="05000000000000000000" pitchFamily="2" charset="2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Maatstaven</a:t>
              </a:r>
              <a:r>
                <a:rPr lang="en-CA" altLang="nl-NL" b="0" kern="0" dirty="0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:</a:t>
              </a:r>
            </a:p>
            <a:p>
              <a:pPr marL="285750" marR="0" lvl="0" indent="-28575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Aantal</a:t>
              </a:r>
              <a:r>
                <a:rPr lang="en-CA" altLang="nl-NL" b="0" kern="0" dirty="0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 </a:t>
              </a: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inwoners</a:t>
              </a:r>
              <a:r>
                <a:rPr lang="en-CA" altLang="nl-NL" b="0" kern="0" dirty="0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;</a:t>
              </a:r>
            </a:p>
            <a:p>
              <a:pPr marL="285750" marR="0" lvl="0" indent="-28575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Aantal</a:t>
              </a:r>
              <a:r>
                <a:rPr lang="en-CA" altLang="nl-NL" b="0" kern="0" dirty="0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 </a:t>
              </a: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  <a:sym typeface="Wingdings" panose="05000000000000000000" pitchFamily="2" charset="2"/>
                </a:rPr>
                <a:t>bedrijfsvestigingen</a:t>
              </a:r>
              <a:endParaRPr lang="en-CA" altLang="nl-NL" b="0" kern="0" dirty="0">
                <a:solidFill>
                  <a:srgbClr val="000000"/>
                </a:solidFill>
                <a:latin typeface="Corbel" panose="020B0503020204020204" pitchFamily="34" charset="0"/>
                <a:sym typeface="Wingdings" panose="05000000000000000000" pitchFamily="2" charset="2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en-CA" altLang="nl-NL" b="0" kern="0" dirty="0">
                <a:solidFill>
                  <a:srgbClr val="000000"/>
                </a:solidFill>
                <a:latin typeface="Corbel" panose="020B0503020204020204" pitchFamily="34" charset="0"/>
                <a:sym typeface="Wingdings" panose="05000000000000000000" pitchFamily="2" charset="2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en-CA" altLang="nl-NL" b="0" kern="0" dirty="0">
                <a:solidFill>
                  <a:srgbClr val="000000"/>
                </a:solidFill>
                <a:latin typeface="Corbel" panose="020B0503020204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27" name="AutoShape 36"/>
            <p:cNvSpPr>
              <a:spLocks noChangeArrowheads="1"/>
            </p:cNvSpPr>
            <p:nvPr/>
          </p:nvSpPr>
          <p:spPr bwMode="auto">
            <a:xfrm flipV="1">
              <a:off x="662" y="543"/>
              <a:ext cx="4142" cy="129"/>
            </a:xfrm>
            <a:prstGeom prst="triangle">
              <a:avLst>
                <a:gd name="adj" fmla="val 50000"/>
              </a:avLst>
            </a:prstGeom>
            <a:solidFill>
              <a:srgbClr val="B6B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ebdings" pitchFamily="18" charset="2"/>
                <a:buChar char="4"/>
                <a:tabLst/>
                <a:defRPr/>
              </a:pPr>
              <a:endParaRPr kumimoji="0" lang="en-CA" alt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28" name="Rectangle 37"/>
            <p:cNvSpPr>
              <a:spLocks noChangeArrowheads="1"/>
            </p:cNvSpPr>
            <p:nvPr/>
          </p:nvSpPr>
          <p:spPr bwMode="auto">
            <a:xfrm>
              <a:off x="1739" y="1166"/>
              <a:ext cx="2049" cy="20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CA" altLang="nl-NL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Aandeel</a:t>
              </a:r>
              <a:r>
                <a:rPr kumimoji="0" lang="en-CA" altLang="nl-NL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 0-20 </a:t>
              </a:r>
              <a:r>
                <a:rPr kumimoji="0" lang="en-CA" altLang="nl-NL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jarigen</a:t>
              </a:r>
              <a:endParaRPr kumimoji="0" lang="en-CA" alt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</a:rPr>
                <a:t>Aandeel</a:t>
              </a:r>
              <a:r>
                <a:rPr lang="en-CA" altLang="nl-NL" b="0" kern="0" dirty="0">
                  <a:solidFill>
                    <a:srgbClr val="000000"/>
                  </a:solidFill>
                  <a:latin typeface="Corbel" panose="020B0503020204020204" pitchFamily="34" charset="0"/>
                </a:rPr>
                <a:t> 20-65 </a:t>
              </a: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</a:rPr>
                <a:t>jarigen</a:t>
              </a:r>
              <a:endParaRPr lang="en-CA" altLang="nl-NL" b="0" kern="0" dirty="0">
                <a:solidFill>
                  <a:srgbClr val="000000"/>
                </a:solidFill>
                <a:latin typeface="Corbel" panose="020B0503020204020204" pitchFamily="34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CA" altLang="nl-NL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Aandeel</a:t>
              </a:r>
              <a:r>
                <a:rPr kumimoji="0" lang="en-CA" altLang="nl-NL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 65-plussers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</a:rPr>
                <a:t>Aandeel</a:t>
              </a:r>
              <a:r>
                <a:rPr lang="en-CA" altLang="nl-NL" b="0" kern="0" dirty="0">
                  <a:solidFill>
                    <a:srgbClr val="000000"/>
                  </a:solidFill>
                  <a:latin typeface="Corbel" panose="020B0503020204020204" pitchFamily="34" charset="0"/>
                </a:rPr>
                <a:t> </a:t>
              </a: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</a:rPr>
                <a:t>minderheden</a:t>
              </a:r>
              <a:endParaRPr kumimoji="0" lang="en-CA" altLang="nl-NL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</a:rPr>
                <a:t>Aandeel</a:t>
              </a:r>
              <a:r>
                <a:rPr lang="en-CA" altLang="nl-NL" b="0" kern="0" dirty="0">
                  <a:solidFill>
                    <a:srgbClr val="000000"/>
                  </a:solidFill>
                  <a:latin typeface="Corbel" panose="020B0503020204020204" pitchFamily="34" charset="0"/>
                </a:rPr>
                <a:t> </a:t>
              </a: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</a:rPr>
                <a:t>uitkeringsgerechtigden</a:t>
              </a:r>
              <a:endParaRPr lang="en-CA" altLang="nl-NL" b="0" kern="0" dirty="0">
                <a:solidFill>
                  <a:srgbClr val="000000"/>
                </a:solidFill>
                <a:latin typeface="Corbel" panose="020B0503020204020204" pitchFamily="34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CA" altLang="nl-NL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Aandeel</a:t>
              </a:r>
              <a:r>
                <a:rPr kumimoji="0" lang="en-CA" altLang="nl-NL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 </a:t>
              </a:r>
              <a:r>
                <a:rPr kumimoji="0" lang="en-CA" altLang="nl-NL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huishoudens</a:t>
              </a:r>
              <a:r>
                <a:rPr kumimoji="0" lang="en-CA" altLang="nl-NL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 met </a:t>
              </a:r>
              <a:r>
                <a:rPr kumimoji="0" lang="en-CA" altLang="nl-NL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lage</a:t>
              </a:r>
              <a:r>
                <a:rPr kumimoji="0" lang="en-CA" altLang="nl-NL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 </a:t>
              </a:r>
              <a:r>
                <a:rPr kumimoji="0" lang="en-CA" altLang="nl-NL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inkomens</a:t>
              </a:r>
              <a:endParaRPr kumimoji="0" lang="en-CA" altLang="nl-NL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CA" altLang="nl-NL" b="0" kern="0" noProof="0" dirty="0" err="1">
                  <a:solidFill>
                    <a:srgbClr val="000000"/>
                  </a:solidFill>
                  <a:latin typeface="Corbel" panose="020B0503020204020204" pitchFamily="34" charset="0"/>
                </a:rPr>
                <a:t>Aandeel</a:t>
              </a:r>
              <a:r>
                <a:rPr lang="en-CA" altLang="nl-NL" b="0" kern="0" noProof="0" dirty="0">
                  <a:solidFill>
                    <a:srgbClr val="000000"/>
                  </a:solidFill>
                  <a:latin typeface="Corbel" panose="020B0503020204020204" pitchFamily="34" charset="0"/>
                </a:rPr>
                <a:t> </a:t>
              </a:r>
              <a:r>
                <a:rPr lang="en-CA" altLang="nl-NL" b="0" kern="0" noProof="0" dirty="0" err="1">
                  <a:solidFill>
                    <a:srgbClr val="000000"/>
                  </a:solidFill>
                  <a:latin typeface="Corbel" panose="020B0503020204020204" pitchFamily="34" charset="0"/>
                </a:rPr>
                <a:t>gereformeerde</a:t>
              </a:r>
              <a:r>
                <a:rPr lang="en-CA" altLang="nl-NL" b="0" kern="0" noProof="0" dirty="0">
                  <a:solidFill>
                    <a:srgbClr val="000000"/>
                  </a:solidFill>
                  <a:latin typeface="Corbel" panose="020B0503020204020204" pitchFamily="34" charset="0"/>
                </a:rPr>
                <a:t> </a:t>
              </a:r>
              <a:r>
                <a:rPr lang="en-CA" altLang="nl-NL" b="0" kern="0" noProof="0" dirty="0" err="1">
                  <a:solidFill>
                    <a:srgbClr val="000000"/>
                  </a:solidFill>
                  <a:latin typeface="Corbel" panose="020B0503020204020204" pitchFamily="34" charset="0"/>
                </a:rPr>
                <a:t>inwoners</a:t>
              </a:r>
              <a:endParaRPr lang="en-CA" altLang="nl-NL" b="0" kern="0" noProof="0" dirty="0">
                <a:solidFill>
                  <a:srgbClr val="000000"/>
                </a:solidFill>
                <a:latin typeface="Corbel" panose="020B0503020204020204" pitchFamily="34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CA" altLang="nl-NL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CA" altLang="nl-NL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ebdings" pitchFamily="18" charset="2"/>
                <a:buChar char="4"/>
                <a:tabLst/>
                <a:defRPr/>
              </a:pPr>
              <a:endParaRPr lang="en-CA" altLang="nl-NL" b="0" kern="0" dirty="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3993" y="1160"/>
              <a:ext cx="1131" cy="20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</a:rPr>
                <a:t>Prijsindex</a:t>
              </a:r>
              <a:r>
                <a:rPr lang="en-CA" altLang="nl-NL" b="0" kern="0" dirty="0">
                  <a:solidFill>
                    <a:srgbClr val="000000"/>
                  </a:solidFill>
                  <a:latin typeface="Corbel" panose="020B0503020204020204" pitchFamily="34" charset="0"/>
                </a:rPr>
                <a:t> </a:t>
              </a: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</a:rPr>
                <a:t>overheidspersoneel</a:t>
              </a:r>
              <a:endParaRPr lang="en-CA" altLang="nl-NL" b="0" kern="0" dirty="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3993" y="814"/>
              <a:ext cx="1131" cy="29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ebdings" pitchFamily="18" charset="2"/>
                <a:buNone/>
                <a:tabLst/>
                <a:defRPr/>
              </a:pPr>
              <a:r>
                <a:rPr kumimoji="0" lang="en-CA" altLang="nl-NL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Prijzen</a:t>
              </a:r>
              <a:endParaRPr kumimoji="0" lang="en-CA" alt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1739" y="821"/>
              <a:ext cx="2049" cy="29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Webdings" pitchFamily="18" charset="2"/>
                <a:buChar char="4"/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ebdings" pitchFamily="18" charset="2"/>
                <a:buNone/>
                <a:tabLst/>
                <a:defRPr/>
              </a:pPr>
              <a:r>
                <a:rPr lang="en-CA" altLang="nl-NL" b="0" kern="0" dirty="0" err="1">
                  <a:solidFill>
                    <a:srgbClr val="000000"/>
                  </a:solidFill>
                  <a:latin typeface="Corbel" panose="020B0503020204020204" pitchFamily="34" charset="0"/>
                </a:rPr>
                <a:t>Bevolkingssamenstelling</a:t>
              </a:r>
              <a:endParaRPr kumimoji="0" lang="en-CA" altLang="nl-NL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endParaRPr>
            </a:p>
          </p:txBody>
        </p:sp>
      </p:grp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317275" y="1012632"/>
            <a:ext cx="8250237" cy="4635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4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ebdings" pitchFamily="18" charset="2"/>
              <a:buNone/>
              <a:tabLst/>
              <a:defRPr/>
            </a:pPr>
            <a:r>
              <a:rPr lang="en-CA" altLang="nl-NL" sz="2000" b="0" kern="0" dirty="0" err="1">
                <a:solidFill>
                  <a:srgbClr val="000000"/>
                </a:solidFill>
                <a:latin typeface="Corbel" panose="020B0503020204020204" pitchFamily="34" charset="0"/>
              </a:rPr>
              <a:t>Decompositie</a:t>
            </a:r>
            <a:r>
              <a:rPr lang="en-CA" altLang="nl-NL" sz="2000" b="0" kern="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altLang="nl-NL" sz="2000" b="0" kern="0" dirty="0" err="1">
                <a:solidFill>
                  <a:srgbClr val="000000"/>
                </a:solidFill>
                <a:latin typeface="Corbel" panose="020B0503020204020204" pitchFamily="34" charset="0"/>
              </a:rPr>
              <a:t>kosten</a:t>
            </a:r>
            <a:r>
              <a:rPr lang="en-CA" altLang="nl-NL" sz="2000" b="0" kern="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altLang="nl-NL" sz="2000" b="0" kern="0" dirty="0" err="1">
                <a:solidFill>
                  <a:srgbClr val="000000"/>
                </a:solidFill>
                <a:latin typeface="Corbel" panose="020B0503020204020204" pitchFamily="34" charset="0"/>
              </a:rPr>
              <a:t>publieke</a:t>
            </a:r>
            <a:r>
              <a:rPr lang="en-CA" altLang="nl-NL" sz="2000" b="0" kern="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altLang="nl-NL" sz="2000" b="0" kern="0" dirty="0" err="1">
                <a:solidFill>
                  <a:srgbClr val="000000"/>
                </a:solidFill>
                <a:latin typeface="Corbel" panose="020B0503020204020204" pitchFamily="34" charset="0"/>
              </a:rPr>
              <a:t>gezondheidszorg</a:t>
            </a:r>
            <a:endParaRPr kumimoji="0" lang="en-CA" alt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9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/>
          <a:p>
            <a:fld id="{8C6BC05E-DB9A-EB4A-A776-575FA40369A3}" type="slidenum">
              <a:rPr lang="nl-NL" sz="2000" smtClean="0">
                <a:latin typeface="Corbel" panose="020B0503020204020204" pitchFamily="34" charset="0"/>
              </a:rPr>
              <a:pPr/>
              <a:t>25</a:t>
            </a:fld>
            <a:endParaRPr lang="nl-NL" sz="2000" dirty="0">
              <a:latin typeface="Corbel" panose="020B05030202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7275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Empirisch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929604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4073949" cy="255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7275" y="26064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Resultaten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: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demografische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en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sociaal-economische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opbouw</a:t>
            </a:r>
            <a:endParaRPr lang="en-US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928" y="1401088"/>
            <a:ext cx="84575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</a:rPr>
              <a:t>Uitgaven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voornamelijk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inwonersafhankelijk</a:t>
            </a: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</a:rPr>
              <a:t>Opvallend</a:t>
            </a:r>
            <a:r>
              <a:rPr lang="en-GB" sz="2000" dirty="0">
                <a:latin typeface="Corbel" panose="020B0503020204020204" pitchFamily="34" charset="0"/>
              </a:rPr>
              <a:t>: </a:t>
            </a:r>
            <a:r>
              <a:rPr lang="en-GB" sz="2000" dirty="0" err="1">
                <a:latin typeface="Corbel" panose="020B0503020204020204" pitchFamily="34" charset="0"/>
              </a:rPr>
              <a:t>zeer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beperkte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invloed</a:t>
            </a:r>
            <a:r>
              <a:rPr lang="en-GB" sz="2000" dirty="0">
                <a:latin typeface="Corbel" panose="020B0503020204020204" pitchFamily="34" charset="0"/>
              </a:rPr>
              <a:t> van </a:t>
            </a:r>
            <a:r>
              <a:rPr lang="en-GB" sz="2000" dirty="0" err="1">
                <a:latin typeface="Corbel" panose="020B0503020204020204" pitchFamily="34" charset="0"/>
              </a:rPr>
              <a:t>demografische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en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sociaal-economische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samenstelling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</a:rPr>
              <a:t>Aandeel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ouderen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hangt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zelfs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negatief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samen</a:t>
            </a:r>
            <a:r>
              <a:rPr lang="en-GB" sz="2000" dirty="0">
                <a:latin typeface="Corbel" panose="020B0503020204020204" pitchFamily="34" charset="0"/>
              </a:rPr>
              <a:t> met </a:t>
            </a:r>
            <a:r>
              <a:rPr lang="en-GB" sz="2000" dirty="0" err="1">
                <a:latin typeface="Corbel" panose="020B0503020204020204" pitchFamily="34" charset="0"/>
              </a:rPr>
              <a:t>uitgaven</a:t>
            </a: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</a:rPr>
              <a:t>Meerkosten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treden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mogelijk</a:t>
            </a:r>
            <a:r>
              <a:rPr lang="en-GB" sz="2000" dirty="0">
                <a:latin typeface="Corbel" panose="020B0503020204020204" pitchFamily="34" charset="0"/>
              </a:rPr>
              <a:t> pas op in </a:t>
            </a:r>
            <a:r>
              <a:rPr lang="en-GB" sz="2000" dirty="0" err="1">
                <a:latin typeface="Corbel" panose="020B0503020204020204" pitchFamily="34" charset="0"/>
              </a:rPr>
              <a:t>vervolgtraject</a:t>
            </a: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01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2928" y="1124744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Grote </a:t>
            </a:r>
            <a:r>
              <a:rPr lang="en-GB" sz="2000" dirty="0" err="1">
                <a:latin typeface="Corbel" panose="020B0503020204020204" pitchFamily="34" charset="0"/>
              </a:rPr>
              <a:t>verschillen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tussen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GGD’en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>
                <a:latin typeface="Corbel" panose="020B0503020204020204" pitchFamily="34" charset="0"/>
                <a:sym typeface="Wingdings" panose="05000000000000000000" pitchFamily="2" charset="2"/>
              </a:rPr>
              <a:t> </a:t>
            </a:r>
            <a:r>
              <a:rPr lang="en-GB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invloed</a:t>
            </a:r>
            <a:r>
              <a:rPr lang="en-GB" sz="2000" dirty="0">
                <a:latin typeface="Corbel" panose="020B0503020204020204" pitchFamily="34" charset="0"/>
                <a:sym typeface="Wingdings" panose="05000000000000000000" pitchFamily="2" charset="2"/>
              </a:rPr>
              <a:t> op </a:t>
            </a:r>
            <a:r>
              <a:rPr lang="en-GB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kosten</a:t>
            </a:r>
            <a:r>
              <a:rPr lang="en-GB" sz="2000" dirty="0">
                <a:latin typeface="Corbel" panose="020B0503020204020204" pitchFamily="34" charset="0"/>
                <a:sym typeface="Wingdings" panose="05000000000000000000" pitchFamily="2" charset="2"/>
              </a:rPr>
              <a:t>, </a:t>
            </a:r>
            <a:r>
              <a:rPr lang="en-GB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productie</a:t>
            </a:r>
            <a:r>
              <a:rPr lang="en-GB" sz="2000" dirty="0">
                <a:latin typeface="Corbel" panose="020B0503020204020204" pitchFamily="34" charset="0"/>
                <a:sym typeface="Wingdings" panose="05000000000000000000" pitchFamily="2" charset="2"/>
              </a:rPr>
              <a:t>, </a:t>
            </a:r>
            <a:r>
              <a:rPr lang="en-GB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doelmatigheid</a:t>
            </a:r>
            <a:r>
              <a:rPr lang="en-GB" sz="20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GB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gemeenten</a:t>
            </a:r>
            <a:r>
              <a:rPr lang="en-GB" sz="2000" dirty="0">
                <a:latin typeface="Corbel" panose="020B0503020204020204" pitchFamily="34" charset="0"/>
                <a:sym typeface="Wingdings" panose="05000000000000000000" pitchFamily="2" charset="2"/>
              </a:rPr>
              <a:t>?</a:t>
            </a:r>
            <a:endParaRPr lang="en-GB" sz="2000" dirty="0">
              <a:latin typeface="Corbel" panose="020B0503020204020204" pitchFamily="34" charset="0"/>
            </a:endParaRPr>
          </a:p>
          <a:p>
            <a:endParaRPr lang="en-GB" sz="2000" dirty="0">
              <a:latin typeface="Corbel" panose="020B0503020204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</a:rPr>
              <a:t>Relatie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gemeentelijke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kosten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en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deelname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aan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bepaalde</a:t>
            </a:r>
            <a:r>
              <a:rPr lang="en-GB" sz="2000" dirty="0">
                <a:latin typeface="Corbel" panose="020B0503020204020204" pitchFamily="34" charset="0"/>
              </a:rPr>
              <a:t> GGD?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</a:rPr>
              <a:t>Welke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tarieven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brengen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GGD’en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gemeenten</a:t>
            </a:r>
            <a:r>
              <a:rPr lang="en-GB" sz="2000" dirty="0">
                <a:latin typeface="Corbel" panose="020B0503020204020204" pitchFamily="34" charset="0"/>
              </a:rPr>
              <a:t> in </a:t>
            </a:r>
            <a:r>
              <a:rPr lang="en-GB" sz="2000" dirty="0" err="1">
                <a:latin typeface="Corbel" panose="020B0503020204020204" pitchFamily="34" charset="0"/>
              </a:rPr>
              <a:t>rekening</a:t>
            </a:r>
            <a:r>
              <a:rPr lang="en-GB" sz="2000" dirty="0">
                <a:latin typeface="Corbel" panose="020B0503020204020204" pitchFamily="34" charset="0"/>
              </a:rPr>
              <a:t>?</a:t>
            </a:r>
          </a:p>
          <a:p>
            <a:pPr lvl="1"/>
            <a:endParaRPr lang="en-GB" sz="2000" dirty="0"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</a:rPr>
              <a:t>Hoog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tarief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hoeft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niks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te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zeggen</a:t>
            </a:r>
            <a:r>
              <a:rPr lang="en-GB" sz="2000" dirty="0">
                <a:latin typeface="Corbel" panose="020B0503020204020204" pitchFamily="34" charset="0"/>
              </a:rPr>
              <a:t> over </a:t>
            </a:r>
            <a:r>
              <a:rPr lang="en-GB" sz="2000" dirty="0" err="1">
                <a:latin typeface="Corbel" panose="020B0503020204020204" pitchFamily="34" charset="0"/>
              </a:rPr>
              <a:t>doelmatigheid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>
                <a:latin typeface="Corbel" panose="020B0503020204020204" pitchFamily="34" charset="0"/>
                <a:sym typeface="Wingdings" pitchFamily="2" charset="2"/>
              </a:rPr>
              <a:t> </a:t>
            </a:r>
            <a:r>
              <a:rPr lang="en-GB" sz="2000" dirty="0" err="1">
                <a:latin typeface="Corbel" panose="020B0503020204020204" pitchFamily="34" charset="0"/>
                <a:sym typeface="Wingdings" pitchFamily="2" charset="2"/>
              </a:rPr>
              <a:t>relatie</a:t>
            </a:r>
            <a:r>
              <a:rPr lang="en-GB" sz="2000" dirty="0">
                <a:latin typeface="Corbel" panose="020B0503020204020204" pitchFamily="34" charset="0"/>
                <a:sym typeface="Wingdings" pitchFamily="2" charset="2"/>
              </a:rPr>
              <a:t> </a:t>
            </a:r>
            <a:r>
              <a:rPr lang="en-GB" sz="2000" dirty="0" err="1">
                <a:latin typeface="Corbel" panose="020B0503020204020204" pitchFamily="34" charset="0"/>
                <a:sym typeface="Wingdings" pitchFamily="2" charset="2"/>
              </a:rPr>
              <a:t>tarief</a:t>
            </a:r>
            <a:r>
              <a:rPr lang="en-GB" sz="2000" dirty="0">
                <a:latin typeface="Corbel" panose="020B0503020204020204" pitchFamily="34" charset="0"/>
                <a:sym typeface="Wingdings" pitchFamily="2" charset="2"/>
              </a:rPr>
              <a:t>, </a:t>
            </a:r>
            <a:r>
              <a:rPr lang="en-GB" sz="2000" dirty="0" err="1">
                <a:latin typeface="Corbel" panose="020B0503020204020204" pitchFamily="34" charset="0"/>
                <a:sym typeface="Wingdings" pitchFamily="2" charset="2"/>
              </a:rPr>
              <a:t>takenpakket</a:t>
            </a:r>
            <a:r>
              <a:rPr lang="en-GB" sz="2000" dirty="0">
                <a:latin typeface="Corbel" panose="020B0503020204020204" pitchFamily="34" charset="0"/>
                <a:sym typeface="Wingdings" pitchFamily="2" charset="2"/>
              </a:rPr>
              <a:t> GGD </a:t>
            </a:r>
            <a:r>
              <a:rPr lang="en-GB" sz="2000" dirty="0" err="1">
                <a:latin typeface="Corbel" panose="020B0503020204020204" pitchFamily="34" charset="0"/>
                <a:sym typeface="Wingdings" pitchFamily="2" charset="2"/>
              </a:rPr>
              <a:t>en</a:t>
            </a:r>
            <a:r>
              <a:rPr lang="en-GB" sz="2000" dirty="0">
                <a:latin typeface="Corbel" panose="020B0503020204020204" pitchFamily="34" charset="0"/>
                <a:sym typeface="Wingdings" pitchFamily="2" charset="2"/>
              </a:rPr>
              <a:t> </a:t>
            </a:r>
            <a:r>
              <a:rPr lang="en-GB" sz="2000" dirty="0" err="1">
                <a:latin typeface="Corbel" panose="020B0503020204020204" pitchFamily="34" charset="0"/>
                <a:sym typeface="Wingdings" pitchFamily="2" charset="2"/>
              </a:rPr>
              <a:t>takenpakket</a:t>
            </a:r>
            <a:r>
              <a:rPr lang="en-GB" sz="2000" dirty="0">
                <a:latin typeface="Corbel" panose="020B0503020204020204" pitchFamily="34" charset="0"/>
                <a:sym typeface="Wingdings" pitchFamily="2" charset="2"/>
              </a:rPr>
              <a:t> </a:t>
            </a:r>
            <a:r>
              <a:rPr lang="en-GB" sz="2000" dirty="0" err="1">
                <a:latin typeface="Corbel" panose="020B0503020204020204" pitchFamily="34" charset="0"/>
                <a:sym typeface="Wingdings" pitchFamily="2" charset="2"/>
              </a:rPr>
              <a:t>gemeente</a:t>
            </a:r>
            <a:r>
              <a:rPr lang="en-GB" sz="2000" dirty="0">
                <a:latin typeface="Corbel" panose="020B0503020204020204" pitchFamily="34" charset="0"/>
                <a:sym typeface="Wingdings" pitchFamily="2" charset="2"/>
              </a:rPr>
              <a:t> van </a:t>
            </a:r>
            <a:r>
              <a:rPr lang="en-GB" sz="2000" dirty="0" err="1">
                <a:latin typeface="Corbel" panose="020B0503020204020204" pitchFamily="34" charset="0"/>
                <a:sym typeface="Wingdings" pitchFamily="2" charset="2"/>
              </a:rPr>
              <a:t>belang</a:t>
            </a:r>
            <a:endParaRPr lang="en-GB" sz="2000" dirty="0">
              <a:latin typeface="Corbel" panose="020B0503020204020204" pitchFamily="34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  <a:sym typeface="Wingdings" pitchFamily="2" charset="2"/>
              </a:rPr>
              <a:t>Wel</a:t>
            </a:r>
            <a:r>
              <a:rPr lang="en-GB" sz="2000" dirty="0">
                <a:latin typeface="Corbel" panose="020B0503020204020204" pitchFamily="34" charset="0"/>
                <a:sym typeface="Wingdings" pitchFamily="2" charset="2"/>
              </a:rPr>
              <a:t> </a:t>
            </a:r>
            <a:r>
              <a:rPr lang="en-GB" sz="2000" dirty="0" err="1">
                <a:latin typeface="Corbel" panose="020B0503020204020204" pitchFamily="34" charset="0"/>
                <a:sym typeface="Wingdings" pitchFamily="2" charset="2"/>
              </a:rPr>
              <a:t>mogelijk</a:t>
            </a:r>
            <a:r>
              <a:rPr lang="en-GB" sz="2000" dirty="0">
                <a:latin typeface="Corbel" panose="020B0503020204020204" pitchFamily="34" charset="0"/>
                <a:sym typeface="Wingdings" pitchFamily="2" charset="2"/>
              </a:rPr>
              <a:t> </a:t>
            </a:r>
            <a:r>
              <a:rPr lang="en-GB" sz="2000" dirty="0" err="1">
                <a:latin typeface="Corbel" panose="020B0503020204020204" pitchFamily="34" charset="0"/>
                <a:sym typeface="Wingdings" pitchFamily="2" charset="2"/>
              </a:rPr>
              <a:t>invloed</a:t>
            </a:r>
            <a:r>
              <a:rPr lang="en-GB" sz="2000" dirty="0">
                <a:latin typeface="Corbel" panose="020B0503020204020204" pitchFamily="34" charset="0"/>
                <a:sym typeface="Wingdings" pitchFamily="2" charset="2"/>
              </a:rPr>
              <a:t> op </a:t>
            </a:r>
            <a:r>
              <a:rPr lang="en-GB" sz="2000" dirty="0" err="1">
                <a:latin typeface="Corbel" panose="020B0503020204020204" pitchFamily="34" charset="0"/>
                <a:sym typeface="Wingdings" pitchFamily="2" charset="2"/>
              </a:rPr>
              <a:t>kosten</a:t>
            </a:r>
            <a:r>
              <a:rPr lang="en-GB" sz="2000" dirty="0">
                <a:latin typeface="Corbel" panose="020B0503020204020204" pitchFamily="34" charset="0"/>
                <a:sym typeface="Wingdings" pitchFamily="2" charset="2"/>
              </a:rPr>
              <a:t>/</a:t>
            </a:r>
            <a:r>
              <a:rPr lang="en-GB" sz="2000" dirty="0" err="1">
                <a:latin typeface="Corbel" panose="020B0503020204020204" pitchFamily="34" charset="0"/>
                <a:sym typeface="Wingdings" pitchFamily="2" charset="2"/>
              </a:rPr>
              <a:t>productie</a:t>
            </a:r>
            <a:endParaRPr lang="en-GB" sz="2000" dirty="0">
              <a:latin typeface="Corbel" panose="020B0503020204020204" pitchFamily="34" charset="0"/>
              <a:sym typeface="Wingdings" pitchFamily="2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</p:txBody>
      </p:sp>
      <p:sp>
        <p:nvSpPr>
          <p:cNvPr id="4" name="Rechthoek 19"/>
          <p:cNvSpPr/>
          <p:nvPr/>
        </p:nvSpPr>
        <p:spPr>
          <a:xfrm>
            <a:off x="251520" y="601524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Gemeentelijke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gezondheidsdiensten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7335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7275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Resultaten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: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GGD’en</a:t>
            </a:r>
            <a:endParaRPr lang="en-US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8" y="908720"/>
            <a:ext cx="7554587" cy="464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555776" y="4077072"/>
            <a:ext cx="216024" cy="2160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771800" y="4077072"/>
            <a:ext cx="1152128" cy="1080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923928" y="369293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latin typeface="Corbel" panose="020B0503020204020204" pitchFamily="34" charset="0"/>
              </a:rPr>
              <a:t>Kosten gemeenten gemiddeld 12% lager dan gemeenten in andere </a:t>
            </a:r>
            <a:r>
              <a:rPr lang="nl-NL" sz="1800" dirty="0" err="1">
                <a:latin typeface="Corbel" panose="020B0503020204020204" pitchFamily="34" charset="0"/>
              </a:rPr>
              <a:t>GGD’en</a:t>
            </a:r>
            <a:endParaRPr lang="nl-NL" sz="1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55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7275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Resultaten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: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GGD’en</a:t>
            </a:r>
            <a:endParaRPr lang="en-US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1" y="1052736"/>
            <a:ext cx="74825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Corbel" panose="020B0503020204020204" pitchFamily="34" charset="0"/>
              </a:rPr>
              <a:t>Kostenverschillen tussen </a:t>
            </a:r>
            <a:r>
              <a:rPr lang="nl-NL" sz="2000" dirty="0" err="1">
                <a:latin typeface="Corbel" panose="020B0503020204020204" pitchFamily="34" charset="0"/>
              </a:rPr>
              <a:t>GGD’en</a:t>
            </a:r>
            <a:r>
              <a:rPr lang="nl-NL" sz="2000" dirty="0">
                <a:latin typeface="Corbel" panose="020B0503020204020204" pitchFamily="34" charset="0"/>
              </a:rPr>
              <a:t> aanzienlijk maar niet significant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Corbel" panose="020B0503020204020204" pitchFamily="34" charset="0"/>
              </a:rPr>
              <a:t>Licht maar dus niet significant verband tarieven en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latin typeface="Corbel" panose="020B0503020204020204" pitchFamily="34" charset="0"/>
            </a:endParaRPr>
          </a:p>
          <a:p>
            <a:endParaRPr lang="nl-NL" sz="20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Corbel" panose="020B0503020204020204" pitchFamily="34" charset="0"/>
              </a:rPr>
              <a:t>Effect op doelmatigheid onduidelijk </a:t>
            </a:r>
            <a:r>
              <a:rPr lang="nl-NL" sz="2000" dirty="0">
                <a:latin typeface="Corbel" panose="020B0503020204020204" pitchFamily="34" charset="0"/>
                <a:sym typeface="Wingdings" panose="05000000000000000000" pitchFamily="2" charset="2"/>
              </a:rPr>
              <a:t> productie niet bekend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Corbel" panose="020B0503020204020204" pitchFamily="34" charset="0"/>
              </a:rPr>
              <a:t>Verschillen tarieven </a:t>
            </a:r>
            <a:r>
              <a:rPr lang="nl-NL" sz="2000" dirty="0" err="1">
                <a:latin typeface="Corbel" panose="020B0503020204020204" pitchFamily="34" charset="0"/>
              </a:rPr>
              <a:t>GGD’en</a:t>
            </a:r>
            <a:r>
              <a:rPr lang="nl-NL" sz="2000" dirty="0">
                <a:latin typeface="Corbel" panose="020B0503020204020204" pitchFamily="34" charset="0"/>
              </a:rPr>
              <a:t> opvallend </a:t>
            </a:r>
          </a:p>
          <a:p>
            <a:endParaRPr lang="nl-NL" sz="20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Corbel" panose="020B0503020204020204" pitchFamily="34" charset="0"/>
              </a:rPr>
              <a:t>Omvang GGD is verder niet van invloed op de kosten van gemeenten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841087C-F09C-47FB-9E97-36A5A1B19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F38F70F3-5EE1-4B8F-A543-B5C2B14C3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689252"/>
            <a:ext cx="2376264" cy="774700"/>
          </a:xfrm>
          <a:prstGeom prst="homePlate">
            <a:avLst>
              <a:gd name="adj" fmla="val 21563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Publieke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gezondheidszorg</a:t>
            </a:r>
            <a:endParaRPr lang="en-GB" altLang="nl-NL" sz="16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gemeenten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3895D38-13B6-4A17-8194-9201E46AA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4689252"/>
            <a:ext cx="485785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90500" indent="-190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Kostenstructuur</a:t>
            </a:r>
            <a:endParaRPr lang="en-GB" altLang="nl-NL" sz="16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Rol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van GGD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bij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kosten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gemeenten</a:t>
            </a:r>
            <a:endParaRPr lang="en-US" altLang="nl-NL" sz="16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1B9A7651-3443-4D6C-9FFE-E5BC5B589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816127"/>
            <a:ext cx="2376264" cy="774700"/>
          </a:xfrm>
          <a:prstGeom prst="homePlate">
            <a:avLst>
              <a:gd name="adj" fmla="val 21563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GB" altLang="nl-NL" sz="1600" dirty="0" err="1">
                <a:latin typeface="Corbel" panose="020B0503020204020204" pitchFamily="34" charset="0"/>
              </a:rPr>
              <a:t>Wegbeheer</a:t>
            </a:r>
            <a:endParaRPr lang="en-GB" altLang="nl-NL" sz="1600" dirty="0">
              <a:latin typeface="Corbel" panose="020B0503020204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altLang="nl-NL" sz="1600" dirty="0">
                <a:latin typeface="Corbel" panose="020B0503020204020204" pitchFamily="34" charset="0"/>
              </a:rPr>
              <a:t>(</a:t>
            </a:r>
            <a:r>
              <a:rPr lang="en-GB" altLang="nl-NL" sz="1600" dirty="0" err="1">
                <a:latin typeface="Corbel" panose="020B0503020204020204" pitchFamily="34" charset="0"/>
              </a:rPr>
              <a:t>gemeenten</a:t>
            </a:r>
            <a:r>
              <a:rPr lang="en-GB" altLang="nl-NL" sz="1600" dirty="0"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7085473-BB1F-44D3-BF5E-47C082994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3816127"/>
            <a:ext cx="485785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90500" indent="-190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latin typeface="Corbel" panose="020B0503020204020204" pitchFamily="34" charset="0"/>
              </a:rPr>
              <a:t>Kostenstructuur</a:t>
            </a:r>
            <a:endParaRPr lang="en-GB" altLang="nl-NL" sz="1600" dirty="0">
              <a:latin typeface="Corbel" panose="020B0503020204020204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latin typeface="Corbel" panose="020B0503020204020204" pitchFamily="34" charset="0"/>
              </a:rPr>
              <a:t>Inschatting</a:t>
            </a:r>
            <a:r>
              <a:rPr lang="en-GB" altLang="nl-NL" sz="1600" dirty="0">
                <a:latin typeface="Corbel" panose="020B0503020204020204" pitchFamily="34" charset="0"/>
              </a:rPr>
              <a:t> van </a:t>
            </a:r>
            <a:r>
              <a:rPr lang="en-GB" altLang="nl-NL" sz="1600" dirty="0" err="1">
                <a:latin typeface="Corbel" panose="020B0503020204020204" pitchFamily="34" charset="0"/>
              </a:rPr>
              <a:t>gemeentelijke</a:t>
            </a:r>
            <a:r>
              <a:rPr lang="en-GB" altLang="nl-NL" sz="1600" dirty="0"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latin typeface="Corbel" panose="020B0503020204020204" pitchFamily="34" charset="0"/>
              </a:rPr>
              <a:t>doelmatigheid</a:t>
            </a:r>
            <a:endParaRPr lang="en-GB" altLang="nl-NL" sz="1600" dirty="0">
              <a:latin typeface="Corbel" panose="020B0503020204020204" pitchFamily="34" charset="0"/>
            </a:endParaRP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8EF0EE0D-9CF0-4423-9DDE-44C4A6E82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943002"/>
            <a:ext cx="2376264" cy="774700"/>
          </a:xfrm>
          <a:prstGeom prst="homePlate">
            <a:avLst>
              <a:gd name="adj" fmla="val 21563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Onderwijshuisvesting</a:t>
            </a:r>
            <a:endParaRPr lang="en-GB" altLang="nl-NL" sz="16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gemeenten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9C68C0D7-A657-41A6-837B-8512E4C18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2943002"/>
            <a:ext cx="485785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90500" indent="-190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Gevolgen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van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leerlingdaling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op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doelmatigheid</a:t>
            </a:r>
            <a:endParaRPr lang="en-GB" altLang="nl-NL" sz="16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Rolverdeling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gemeente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/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schoolbestuur</a:t>
            </a:r>
            <a:endParaRPr lang="en-US" altLang="nl-NL" sz="16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F3A80C20-9E4E-4672-AB7A-29BAE7144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069877"/>
            <a:ext cx="2376264" cy="774700"/>
          </a:xfrm>
          <a:prstGeom prst="homePlate">
            <a:avLst>
              <a:gd name="adj" fmla="val 21563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Regionaal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OV</a:t>
            </a:r>
            <a:b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</a:b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(OV-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autoriteiten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3C3AEBA2-6D7A-4344-9C50-C0286D896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2069877"/>
            <a:ext cx="485785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90500" indent="-190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Relatie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aanbestedingskenmerken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en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doelmatigheid</a:t>
            </a:r>
            <a:endParaRPr lang="en-US" altLang="nl-NL" sz="16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78145498-FF04-42D6-8861-1DD3335CF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196752"/>
            <a:ext cx="2376264" cy="774700"/>
          </a:xfrm>
          <a:prstGeom prst="homePlate">
            <a:avLst>
              <a:gd name="adj" fmla="val 21563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Belastinginning</a:t>
            </a:r>
            <a:endParaRPr lang="en-GB" altLang="nl-NL" sz="16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gemeenten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FBED5621-1824-492D-AF85-9BE24F22A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1196752"/>
            <a:ext cx="485785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90500" indent="-190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Invloed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van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intergemeentelijke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samenwerking</a:t>
            </a:r>
            <a:r>
              <a:rPr lang="en-GB" altLang="nl-NL" sz="1600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 op </a:t>
            </a:r>
            <a:r>
              <a:rPr lang="en-GB" altLang="nl-NL" sz="1600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doelmatigheid</a:t>
            </a:r>
            <a:endParaRPr lang="en-US" altLang="nl-NL" sz="16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8" name="Rechthoek 19">
            <a:extLst>
              <a:ext uri="{FF2B5EF4-FFF2-40B4-BE49-F238E27FC236}">
                <a16:creationId xmlns:a16="http://schemas.microsoft.com/office/drawing/2014/main" id="{20D36B73-CACB-4861-8CB7-C15C7210807C}"/>
              </a:ext>
            </a:extLst>
          </p:cNvPr>
          <p:cNvSpPr/>
          <p:nvPr/>
        </p:nvSpPr>
        <p:spPr>
          <a:xfrm>
            <a:off x="310607" y="58259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Overzicht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onderzoeksprogramma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OB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2502D03A-0322-4BCA-B216-11788AD4D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229" y="582855"/>
            <a:ext cx="4857850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90500" indent="-1905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2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altLang="nl-NL" sz="1600" b="1" dirty="0" err="1">
                <a:latin typeface="Corbel" panose="020B0503020204020204" pitchFamily="34" charset="0"/>
              </a:rPr>
              <a:t>Onderzoekthema’s</a:t>
            </a:r>
            <a:endParaRPr lang="en-US" altLang="nl-NL" sz="1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06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0" y="-495151"/>
            <a:ext cx="4572000" cy="784830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54012" y="770151"/>
            <a:ext cx="8642524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b="0" dirty="0" err="1">
                <a:latin typeface="Corbel"/>
                <a:ea typeface="Times New Roman"/>
                <a:cs typeface="Times New Roman"/>
              </a:rPr>
              <a:t>Weinig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samenhang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kosten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en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demografische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en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sociaal-economische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samenstelling</a:t>
            </a:r>
            <a:endParaRPr lang="en-GB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b="0" dirty="0" err="1">
                <a:latin typeface="Corbel"/>
                <a:ea typeface="Times New Roman"/>
                <a:cs typeface="Times New Roman"/>
              </a:rPr>
              <a:t>Opvallend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gezien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focus op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risicogroepen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>
                <a:latin typeface="Corbel"/>
                <a:ea typeface="Times New Roman"/>
                <a:cs typeface="Times New Roman"/>
                <a:sym typeface="Wingdings" pitchFamily="2" charset="2"/>
              </a:rPr>
              <a:t> </a:t>
            </a:r>
            <a:r>
              <a:rPr lang="en-GB" sz="2000" b="0" dirty="0" err="1">
                <a:latin typeface="Corbel"/>
                <a:ea typeface="Times New Roman"/>
                <a:cs typeface="Times New Roman"/>
                <a:sym typeface="Wingdings" pitchFamily="2" charset="2"/>
              </a:rPr>
              <a:t>meerkosten</a:t>
            </a:r>
            <a:r>
              <a:rPr lang="en-GB" sz="2000" b="0" dirty="0">
                <a:latin typeface="Corbel"/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  <a:sym typeface="Wingdings" pitchFamily="2" charset="2"/>
              </a:rPr>
              <a:t>mogelijk</a:t>
            </a:r>
            <a:r>
              <a:rPr lang="en-GB" sz="2000" b="0" dirty="0">
                <a:latin typeface="Corbel"/>
                <a:ea typeface="Times New Roman"/>
                <a:cs typeface="Times New Roman"/>
                <a:sym typeface="Wingdings" pitchFamily="2" charset="2"/>
              </a:rPr>
              <a:t> pas in </a:t>
            </a:r>
            <a:r>
              <a:rPr lang="en-GB" sz="2000" b="0" dirty="0" err="1">
                <a:latin typeface="Corbel"/>
                <a:ea typeface="Times New Roman"/>
                <a:cs typeface="Times New Roman"/>
                <a:sym typeface="Wingdings" pitchFamily="2" charset="2"/>
              </a:rPr>
              <a:t>vervolgzorgtrajecten</a:t>
            </a:r>
            <a:endParaRPr lang="en-GB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b="0" dirty="0" err="1">
                <a:latin typeface="Corbel"/>
                <a:ea typeface="Times New Roman"/>
                <a:cs typeface="Times New Roman"/>
              </a:rPr>
              <a:t>Invloed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voorkeuren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van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bestuurders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en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inwoners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bepalender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>
                <a:latin typeface="Corbel"/>
                <a:ea typeface="Times New Roman"/>
                <a:cs typeface="Times New Roman"/>
                <a:sym typeface="Wingdings" panose="05000000000000000000" pitchFamily="2" charset="2"/>
              </a:rPr>
              <a:t>(</a:t>
            </a:r>
            <a:r>
              <a:rPr lang="en-GB" sz="2000" b="0" dirty="0" err="1">
                <a:latin typeface="Corbel"/>
                <a:ea typeface="Times New Roman"/>
                <a:cs typeface="Times New Roman"/>
                <a:sym typeface="Wingdings" panose="05000000000000000000" pitchFamily="2" charset="2"/>
              </a:rPr>
              <a:t>Cebeon</a:t>
            </a:r>
            <a:r>
              <a:rPr lang="en-GB" sz="2000" b="0" dirty="0">
                <a:latin typeface="Corbel"/>
                <a:ea typeface="Times New Roman"/>
                <a:cs typeface="Times New Roman"/>
                <a:sym typeface="Wingdings" panose="05000000000000000000" pitchFamily="2" charset="2"/>
              </a:rPr>
              <a:t>, 2017)</a:t>
            </a:r>
            <a:endParaRPr lang="en-GB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b="0" dirty="0" err="1">
                <a:latin typeface="Corbel"/>
                <a:ea typeface="Times New Roman"/>
                <a:cs typeface="Times New Roman"/>
              </a:rPr>
              <a:t>Forse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variatie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tarieven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GGD’en</a:t>
            </a:r>
            <a:endParaRPr lang="en-GB" sz="2000" b="0" dirty="0">
              <a:latin typeface="Corbel"/>
              <a:ea typeface="Times New Roman"/>
              <a:cs typeface="Times New Roman"/>
            </a:endParaRPr>
          </a:p>
          <a:p>
            <a:pPr marL="1085850" lvl="1" indent="-342900">
              <a:spcAft>
                <a:spcPts val="0"/>
              </a:spcAft>
              <a:buFont typeface="Symbol"/>
              <a:buChar char=""/>
            </a:pPr>
            <a:r>
              <a:rPr lang="en-GB" sz="2000" b="0" dirty="0" err="1">
                <a:latin typeface="Corbel"/>
                <a:ea typeface="Times New Roman"/>
                <a:cs typeface="Times New Roman"/>
              </a:rPr>
              <a:t>Beperkt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negatief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verband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hoog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tarief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met </a:t>
            </a:r>
            <a:r>
              <a:rPr lang="en-GB" sz="2000" dirty="0" err="1">
                <a:latin typeface="Corbel"/>
                <a:ea typeface="Times New Roman"/>
                <a:cs typeface="Times New Roman"/>
              </a:rPr>
              <a:t>kosten</a:t>
            </a:r>
            <a:endParaRPr lang="en-GB" sz="2000" b="0" dirty="0">
              <a:latin typeface="Corbel"/>
              <a:ea typeface="Times New Roman"/>
              <a:cs typeface="Times New Roman"/>
            </a:endParaRPr>
          </a:p>
          <a:p>
            <a:pPr marL="1085850" lvl="1" indent="-342900">
              <a:spcAft>
                <a:spcPts val="0"/>
              </a:spcAft>
              <a:buFont typeface="Symbol"/>
              <a:buChar char=""/>
            </a:pPr>
            <a:endParaRPr lang="en-GB" sz="2000" dirty="0">
              <a:latin typeface="Corbel"/>
              <a:ea typeface="Times New Roman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Symbol"/>
              <a:buChar char=""/>
            </a:pPr>
            <a:r>
              <a:rPr lang="en-GB" sz="2000" b="0" dirty="0" err="1">
                <a:latin typeface="Corbel"/>
                <a:ea typeface="Times New Roman"/>
                <a:cs typeface="Times New Roman"/>
              </a:rPr>
              <a:t>Ondanks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toegenomen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aandacht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voor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de sector nog steeds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weinig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inzicht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én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focus op (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financiële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)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inzet</a:t>
            </a:r>
            <a:r>
              <a:rPr lang="en-GB" sz="20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000" b="0" dirty="0" err="1">
                <a:latin typeface="Corbel"/>
                <a:ea typeface="Times New Roman"/>
                <a:cs typeface="Times New Roman"/>
              </a:rPr>
              <a:t>middelen</a:t>
            </a:r>
            <a:endParaRPr lang="en-GB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275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Samenvatting</a:t>
            </a:r>
            <a:endParaRPr lang="en-US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6910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0" y="-495151"/>
            <a:ext cx="4572000" cy="784830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54013" y="836712"/>
            <a:ext cx="77724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Aft>
                <a:spcPts val="0"/>
              </a:spcAft>
            </a:pP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275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Aanbevelingen</a:t>
            </a:r>
            <a:endParaRPr lang="en-US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54012" y="912445"/>
            <a:ext cx="8064895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400" b="0" dirty="0" err="1">
                <a:latin typeface="Corbel"/>
                <a:ea typeface="Times New Roman"/>
                <a:cs typeface="Times New Roman"/>
              </a:rPr>
              <a:t>Gemeentelijke</a:t>
            </a:r>
            <a:r>
              <a:rPr lang="en-GB" sz="24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400" b="0" dirty="0" err="1">
                <a:latin typeface="Corbel"/>
                <a:ea typeface="Times New Roman"/>
                <a:cs typeface="Times New Roman"/>
              </a:rPr>
              <a:t>prestaties</a:t>
            </a:r>
            <a:r>
              <a:rPr lang="en-GB" sz="24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400" b="0" dirty="0" err="1">
                <a:latin typeface="Corbel"/>
                <a:ea typeface="Times New Roman"/>
                <a:cs typeface="Times New Roman"/>
              </a:rPr>
              <a:t>en</a:t>
            </a:r>
            <a:r>
              <a:rPr lang="en-GB" sz="24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400" b="0" dirty="0" err="1">
                <a:latin typeface="Corbel"/>
                <a:ea typeface="Times New Roman"/>
                <a:cs typeface="Times New Roman"/>
              </a:rPr>
              <a:t>middelen</a:t>
            </a:r>
            <a:r>
              <a:rPr lang="en-GB" sz="24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400" b="0" dirty="0" err="1">
                <a:latin typeface="Corbel"/>
                <a:ea typeface="Times New Roman"/>
                <a:cs typeface="Times New Roman"/>
              </a:rPr>
              <a:t>beter</a:t>
            </a:r>
            <a:r>
              <a:rPr lang="en-GB" sz="24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400" b="0" dirty="0" err="1">
                <a:latin typeface="Corbel"/>
                <a:ea typeface="Times New Roman"/>
                <a:cs typeface="Times New Roman"/>
              </a:rPr>
              <a:t>zichtbaar</a:t>
            </a:r>
            <a:r>
              <a:rPr lang="en-GB" sz="24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400" b="0" dirty="0" err="1">
                <a:latin typeface="Corbel"/>
                <a:ea typeface="Times New Roman"/>
                <a:cs typeface="Times New Roman"/>
              </a:rPr>
              <a:t>maken</a:t>
            </a:r>
            <a:endParaRPr lang="en-GB" sz="24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24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400" b="0" dirty="0" err="1">
                <a:latin typeface="Corbel"/>
                <a:ea typeface="Times New Roman"/>
                <a:cs typeface="Times New Roman"/>
              </a:rPr>
              <a:t>Wie</a:t>
            </a:r>
            <a:r>
              <a:rPr lang="en-GB" sz="24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400" b="0" dirty="0" err="1">
                <a:latin typeface="Corbel"/>
                <a:ea typeface="Times New Roman"/>
                <a:cs typeface="Times New Roman"/>
              </a:rPr>
              <a:t>bepaalt</a:t>
            </a:r>
            <a:r>
              <a:rPr lang="en-GB" sz="2400" b="0" dirty="0">
                <a:latin typeface="Corbel"/>
                <a:ea typeface="Times New Roman"/>
                <a:cs typeface="Times New Roman"/>
              </a:rPr>
              <a:t>: </a:t>
            </a:r>
            <a:r>
              <a:rPr lang="en-GB" sz="2400" b="0" dirty="0" err="1">
                <a:latin typeface="Corbel"/>
                <a:ea typeface="Times New Roman"/>
                <a:cs typeface="Times New Roman"/>
              </a:rPr>
              <a:t>gemeente</a:t>
            </a:r>
            <a:r>
              <a:rPr lang="en-GB" sz="2400" b="0" dirty="0">
                <a:latin typeface="Corbel"/>
                <a:ea typeface="Times New Roman"/>
                <a:cs typeface="Times New Roman"/>
              </a:rPr>
              <a:t> of GGD? </a:t>
            </a:r>
            <a:r>
              <a:rPr lang="en-GB" sz="2400" b="0" dirty="0" err="1">
                <a:latin typeface="Corbel"/>
                <a:ea typeface="Times New Roman"/>
                <a:cs typeface="Times New Roman"/>
              </a:rPr>
              <a:t>Onderzoek</a:t>
            </a:r>
            <a:r>
              <a:rPr lang="en-GB" sz="24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400" b="0" dirty="0" err="1">
                <a:latin typeface="Corbel"/>
                <a:ea typeface="Times New Roman"/>
                <a:cs typeface="Times New Roman"/>
              </a:rPr>
              <a:t>rolverdeling</a:t>
            </a:r>
            <a:r>
              <a:rPr lang="en-GB" sz="24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400" b="0" dirty="0" err="1">
                <a:latin typeface="Corbel"/>
                <a:ea typeface="Times New Roman"/>
                <a:cs typeface="Times New Roman"/>
              </a:rPr>
              <a:t>verder</a:t>
            </a:r>
            <a:r>
              <a:rPr lang="en-GB" sz="2400" b="0" dirty="0">
                <a:latin typeface="Corbel"/>
                <a:ea typeface="Times New Roman"/>
                <a:cs typeface="Times New Roman"/>
              </a:rPr>
              <a:t>:</a:t>
            </a:r>
          </a:p>
          <a:p>
            <a:pPr marL="1085850" lvl="1" indent="-342900">
              <a:spcAft>
                <a:spcPts val="0"/>
              </a:spcAft>
              <a:buFont typeface="Symbol"/>
              <a:buChar char=""/>
            </a:pPr>
            <a:r>
              <a:rPr lang="en-GB" b="0" dirty="0" err="1">
                <a:latin typeface="Corbel"/>
                <a:ea typeface="Times New Roman"/>
                <a:cs typeface="Times New Roman"/>
              </a:rPr>
              <a:t>Democratische</a:t>
            </a:r>
            <a:r>
              <a:rPr lang="en-GB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b="0" dirty="0" err="1">
                <a:latin typeface="Corbel"/>
                <a:ea typeface="Times New Roman"/>
                <a:cs typeface="Times New Roman"/>
              </a:rPr>
              <a:t>legitimiteit</a:t>
            </a:r>
            <a:r>
              <a:rPr lang="en-GB" b="0" dirty="0">
                <a:latin typeface="Corbel"/>
                <a:ea typeface="Times New Roman"/>
                <a:cs typeface="Times New Roman"/>
              </a:rPr>
              <a:t>;</a:t>
            </a:r>
          </a:p>
          <a:p>
            <a:pPr marL="1085850" lvl="1" indent="-342900">
              <a:spcAft>
                <a:spcPts val="0"/>
              </a:spcAft>
              <a:buFont typeface="Symbol"/>
              <a:buChar char=""/>
            </a:pPr>
            <a:r>
              <a:rPr lang="en-GB" b="0" dirty="0" err="1">
                <a:latin typeface="Corbel"/>
                <a:ea typeface="Times New Roman"/>
                <a:cs typeface="Times New Roman"/>
              </a:rPr>
              <a:t>Doelmatigheid</a:t>
            </a:r>
            <a:r>
              <a:rPr lang="en-GB" b="0" dirty="0">
                <a:latin typeface="Corbel"/>
                <a:ea typeface="Times New Roman"/>
                <a:cs typeface="Times New Roman"/>
              </a:rPr>
              <a:t>;</a:t>
            </a:r>
          </a:p>
          <a:p>
            <a:pPr marL="1085850" lvl="1" indent="-342900">
              <a:spcAft>
                <a:spcPts val="0"/>
              </a:spcAft>
              <a:buFont typeface="Symbol"/>
              <a:buChar char=""/>
            </a:pPr>
            <a:r>
              <a:rPr lang="en-GB" b="0" dirty="0" err="1">
                <a:latin typeface="Corbel"/>
                <a:ea typeface="Times New Roman"/>
                <a:cs typeface="Times New Roman"/>
              </a:rPr>
              <a:t>Kosten</a:t>
            </a:r>
            <a:r>
              <a:rPr lang="en-GB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b="0" dirty="0" err="1">
                <a:latin typeface="Corbel"/>
                <a:ea typeface="Times New Roman"/>
                <a:cs typeface="Times New Roman"/>
              </a:rPr>
              <a:t>en</a:t>
            </a:r>
            <a:r>
              <a:rPr lang="en-GB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b="0" dirty="0" err="1">
                <a:latin typeface="Corbel"/>
                <a:ea typeface="Times New Roman"/>
                <a:cs typeface="Times New Roman"/>
              </a:rPr>
              <a:t>prestaties</a:t>
            </a:r>
            <a:r>
              <a:rPr lang="en-GB" b="0" dirty="0">
                <a:latin typeface="Corbel"/>
                <a:ea typeface="Times New Roman"/>
                <a:cs typeface="Times New Roman"/>
              </a:rPr>
              <a:t> GGD </a:t>
            </a:r>
            <a:r>
              <a:rPr lang="en-GB" b="0" dirty="0" err="1">
                <a:latin typeface="Corbel"/>
                <a:ea typeface="Times New Roman"/>
                <a:cs typeface="Times New Roman"/>
              </a:rPr>
              <a:t>en</a:t>
            </a:r>
            <a:r>
              <a:rPr lang="en-GB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b="0" dirty="0" err="1">
                <a:latin typeface="Corbel"/>
                <a:ea typeface="Times New Roman"/>
                <a:cs typeface="Times New Roman"/>
              </a:rPr>
              <a:t>gemeente</a:t>
            </a:r>
            <a:r>
              <a:rPr lang="en-GB" b="0" dirty="0">
                <a:latin typeface="Corbel"/>
                <a:ea typeface="Times New Roman"/>
                <a:cs typeface="Times New Roman"/>
              </a:rPr>
              <a:t> in </a:t>
            </a:r>
            <a:r>
              <a:rPr lang="en-GB" b="0" dirty="0" err="1">
                <a:latin typeface="Corbel"/>
                <a:ea typeface="Times New Roman"/>
                <a:cs typeface="Times New Roman"/>
              </a:rPr>
              <a:t>samenhang</a:t>
            </a:r>
            <a:r>
              <a:rPr lang="en-GB" b="0" dirty="0">
                <a:latin typeface="Corbel"/>
                <a:ea typeface="Times New Roman"/>
                <a:cs typeface="Times New Roman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24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400" b="0" dirty="0" err="1">
                <a:latin typeface="Corbel"/>
                <a:ea typeface="Times New Roman"/>
                <a:cs typeface="Times New Roman"/>
              </a:rPr>
              <a:t>Onderzoek</a:t>
            </a:r>
            <a:r>
              <a:rPr lang="en-GB" sz="24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400" b="0" dirty="0" err="1">
                <a:latin typeface="Corbel"/>
                <a:ea typeface="Times New Roman"/>
                <a:cs typeface="Times New Roman"/>
              </a:rPr>
              <a:t>doelmatigheid</a:t>
            </a:r>
            <a:r>
              <a:rPr lang="en-GB" sz="2400" b="0" dirty="0">
                <a:latin typeface="Corbel"/>
                <a:ea typeface="Times New Roman"/>
                <a:cs typeface="Times New Roman"/>
              </a:rPr>
              <a:t> ‘</a:t>
            </a:r>
            <a:r>
              <a:rPr lang="en-GB" sz="2400" b="0" dirty="0" err="1">
                <a:latin typeface="Corbel"/>
                <a:ea typeface="Times New Roman"/>
                <a:cs typeface="Times New Roman"/>
              </a:rPr>
              <a:t>harde</a:t>
            </a:r>
            <a:r>
              <a:rPr lang="en-GB" sz="2400" b="0" dirty="0">
                <a:latin typeface="Corbel"/>
                <a:ea typeface="Times New Roman"/>
                <a:cs typeface="Times New Roman"/>
              </a:rPr>
              <a:t>’ </a:t>
            </a:r>
            <a:r>
              <a:rPr lang="en-GB" sz="2400" b="0" dirty="0" err="1">
                <a:latin typeface="Corbel"/>
                <a:ea typeface="Times New Roman"/>
                <a:cs typeface="Times New Roman"/>
              </a:rPr>
              <a:t>en</a:t>
            </a:r>
            <a:r>
              <a:rPr lang="en-GB" sz="2400" b="0" dirty="0">
                <a:latin typeface="Corbel"/>
                <a:ea typeface="Times New Roman"/>
                <a:cs typeface="Times New Roman"/>
              </a:rPr>
              <a:t> </a:t>
            </a:r>
            <a:r>
              <a:rPr lang="en-GB" sz="2400" b="0" dirty="0" err="1">
                <a:latin typeface="Corbel"/>
                <a:ea typeface="Times New Roman"/>
                <a:cs typeface="Times New Roman"/>
              </a:rPr>
              <a:t>meetbare</a:t>
            </a:r>
            <a:r>
              <a:rPr lang="en-GB" sz="2400" b="0" dirty="0">
                <a:latin typeface="Corbel"/>
                <a:ea typeface="Times New Roman"/>
                <a:cs typeface="Times New Roman"/>
              </a:rPr>
              <a:t> taken </a:t>
            </a:r>
            <a:r>
              <a:rPr lang="en-GB" sz="2400" b="0" dirty="0">
                <a:latin typeface="Corbel"/>
                <a:ea typeface="Times New Roman"/>
                <a:cs typeface="Times New Roman"/>
                <a:sym typeface="Wingdings" pitchFamily="2" charset="2"/>
              </a:rPr>
              <a:t> benchmark </a:t>
            </a:r>
            <a:r>
              <a:rPr lang="en-GB" sz="2400" b="0" dirty="0" err="1">
                <a:latin typeface="Corbel"/>
                <a:ea typeface="Times New Roman"/>
                <a:cs typeface="Times New Roman"/>
                <a:sym typeface="Wingdings" pitchFamily="2" charset="2"/>
              </a:rPr>
              <a:t>GGD’en</a:t>
            </a:r>
            <a:r>
              <a:rPr lang="en-GB" sz="2400" b="0" dirty="0">
                <a:latin typeface="Corbel"/>
                <a:ea typeface="Times New Roman"/>
                <a:cs typeface="Times New Roman"/>
                <a:sym typeface="Wingdings" pitchFamily="2" charset="2"/>
              </a:rPr>
              <a:t> </a:t>
            </a:r>
            <a:r>
              <a:rPr lang="en-GB" sz="2400" b="0" dirty="0" err="1">
                <a:latin typeface="Corbel"/>
                <a:ea typeface="Times New Roman"/>
                <a:cs typeface="Times New Roman"/>
                <a:sym typeface="Wingdings" pitchFamily="2" charset="2"/>
              </a:rPr>
              <a:t>haalbaar</a:t>
            </a:r>
            <a:endParaRPr lang="en-GB" sz="2400" b="0" dirty="0">
              <a:latin typeface="Corbel"/>
              <a:ea typeface="Times New Roman"/>
              <a:cs typeface="Times New Roman"/>
              <a:sym typeface="Wingdings" pitchFamily="2" charset="2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24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1030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0" y="-495151"/>
            <a:ext cx="4572000" cy="784830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54013" y="836712"/>
            <a:ext cx="77724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Aft>
                <a:spcPts val="0"/>
              </a:spcAft>
            </a:pP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 panose="020B0503020204020204" pitchFamily="34" charset="0"/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275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Einde</a:t>
            </a:r>
            <a:endParaRPr lang="en-US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54013" y="912445"/>
            <a:ext cx="77724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2000" b="0" dirty="0">
              <a:latin typeface="Corbel"/>
              <a:ea typeface="Times New Roman"/>
              <a:cs typeface="Times New Roman"/>
              <a:sym typeface="Wingdings" pitchFamily="2" charset="2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l-NL" sz="2000" b="0" dirty="0">
              <a:latin typeface="Corbe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714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hthoek 19"/>
          <p:cNvSpPr/>
          <p:nvPr/>
        </p:nvSpPr>
        <p:spPr>
          <a:xfrm>
            <a:off x="395536" y="332656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Het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decentrale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wegbeheer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1268760"/>
            <a:ext cx="90010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Corbel" panose="020B0503020204020204" pitchFamily="34" charset="0"/>
              </a:rPr>
              <a:t>Gemeenten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en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provincies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beheren</a:t>
            </a:r>
            <a:r>
              <a:rPr lang="en-GB" sz="2000" b="0" dirty="0">
                <a:latin typeface="Corbel" panose="020B0503020204020204" pitchFamily="34" charset="0"/>
              </a:rPr>
              <a:t> 90% v/h </a:t>
            </a:r>
            <a:r>
              <a:rPr lang="en-GB" sz="2000" b="0" dirty="0" err="1">
                <a:latin typeface="Corbel" panose="020B0503020204020204" pitchFamily="34" charset="0"/>
              </a:rPr>
              <a:t>Nederlandse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wegennet</a:t>
            </a:r>
            <a:r>
              <a:rPr lang="en-GB" sz="2000" b="0" dirty="0">
                <a:latin typeface="Corbel" panose="020B0503020204020204" pitchFamily="34" charset="0"/>
              </a:rPr>
              <a:t> (</a:t>
            </a:r>
            <a:r>
              <a:rPr lang="en-GB" sz="2000" b="0" dirty="0" err="1">
                <a:latin typeface="Corbel" panose="020B0503020204020204" pitchFamily="34" charset="0"/>
              </a:rPr>
              <a:t>lengte</a:t>
            </a:r>
            <a:r>
              <a:rPr lang="en-GB" sz="2000" b="0" dirty="0">
                <a:latin typeface="Corbel" panose="020B0503020204020204" pitchFamily="34" charset="0"/>
              </a:rPr>
              <a:t>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</a:rPr>
              <a:t>Gemeenten</a:t>
            </a:r>
            <a:r>
              <a:rPr lang="en-GB" sz="2000" dirty="0">
                <a:latin typeface="Corbel" panose="020B0503020204020204" pitchFamily="34" charset="0"/>
              </a:rPr>
              <a:t>: 119.000 </a:t>
            </a:r>
            <a:r>
              <a:rPr lang="en-GB" sz="2000" dirty="0" err="1">
                <a:latin typeface="Corbel" panose="020B0503020204020204" pitchFamily="34" charset="0"/>
              </a:rPr>
              <a:t>kilometer</a:t>
            </a: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Corbel" panose="020B0503020204020204" pitchFamily="34" charset="0"/>
              </a:rPr>
              <a:t>Jaarlijkse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bestedingen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decentrale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overheden</a:t>
            </a:r>
            <a:r>
              <a:rPr lang="en-GB" sz="2000" b="0" dirty="0">
                <a:latin typeface="Corbel" panose="020B0503020204020204" pitchFamily="34" charset="0"/>
              </a:rPr>
              <a:t> ca. €5 </a:t>
            </a:r>
            <a:r>
              <a:rPr lang="en-GB" sz="2000" b="0" dirty="0" err="1">
                <a:latin typeface="Corbel" panose="020B0503020204020204" pitchFamily="34" charset="0"/>
              </a:rPr>
              <a:t>mld</a:t>
            </a:r>
            <a:r>
              <a:rPr lang="en-GB" sz="2000" b="0" dirty="0">
                <a:latin typeface="Corbel" panose="020B0503020204020204" pitchFamily="34" charset="0"/>
              </a:rPr>
              <a:t>.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orbel" panose="020B0503020204020204" pitchFamily="34" charset="0"/>
              </a:rPr>
              <a:t>Voornamelijk</a:t>
            </a:r>
            <a:r>
              <a:rPr lang="en-GB" sz="2000" b="1" dirty="0">
                <a:latin typeface="Corbel" panose="020B0503020204020204" pitchFamily="34" charset="0"/>
              </a:rPr>
              <a:t> </a:t>
            </a:r>
            <a:r>
              <a:rPr lang="en-GB" sz="2000" b="1" dirty="0" err="1">
                <a:latin typeface="Corbel" panose="020B0503020204020204" pitchFamily="34" charset="0"/>
              </a:rPr>
              <a:t>onderhoud</a:t>
            </a:r>
            <a:r>
              <a:rPr lang="en-GB" sz="2000" b="1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aan</a:t>
            </a:r>
            <a:r>
              <a:rPr lang="en-GB" sz="2000" b="1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bestaande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wegen</a:t>
            </a: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Corbel" panose="020B0503020204020204" pitchFamily="34" charset="0"/>
              </a:rPr>
              <a:t>Veel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beleidsvrijheid</a:t>
            </a: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Corbel" panose="020B0503020204020204" pitchFamily="34" charset="0"/>
              </a:rPr>
              <a:t>Beperkte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beschikbaarheid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systematisch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onderzoek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naar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inzet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en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prestaties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decentrale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 err="1">
                <a:latin typeface="Corbel" panose="020B0503020204020204" pitchFamily="34" charset="0"/>
              </a:rPr>
              <a:t>wegbeheerders</a:t>
            </a:r>
            <a:r>
              <a:rPr lang="en-GB" sz="2000" b="0" dirty="0">
                <a:latin typeface="Corbel" panose="020B0503020204020204" pitchFamily="34" charset="0"/>
              </a:rPr>
              <a:t> </a:t>
            </a:r>
            <a:r>
              <a:rPr lang="en-GB" sz="2000" b="0" dirty="0">
                <a:latin typeface="Corbel" panose="020B0503020204020204" pitchFamily="34" charset="0"/>
                <a:sym typeface="Wingdings" pitchFamily="2" charset="2"/>
              </a:rPr>
              <a:t> </a:t>
            </a:r>
            <a:r>
              <a:rPr lang="en-GB" sz="2000" b="0" dirty="0" err="1">
                <a:latin typeface="Corbel" panose="020B0503020204020204" pitchFamily="34" charset="0"/>
                <a:sym typeface="Wingdings" pitchFamily="2" charset="2"/>
              </a:rPr>
              <a:t>lokale</a:t>
            </a:r>
            <a:r>
              <a:rPr lang="en-GB" sz="2000" b="0" dirty="0">
                <a:latin typeface="Corbel" panose="020B0503020204020204" pitchFamily="34" charset="0"/>
                <a:sym typeface="Wingdings" pitchFamily="2" charset="2"/>
              </a:rPr>
              <a:t> </a:t>
            </a:r>
            <a:r>
              <a:rPr lang="en-GB" sz="2000" b="0" dirty="0" err="1">
                <a:latin typeface="Corbel" panose="020B0503020204020204" pitchFamily="34" charset="0"/>
                <a:sym typeface="Wingdings" pitchFamily="2" charset="2"/>
              </a:rPr>
              <a:t>rekenkamers</a:t>
            </a:r>
            <a:r>
              <a:rPr lang="en-GB" sz="2000" b="0" dirty="0">
                <a:latin typeface="Corbel" panose="020B0503020204020204" pitchFamily="34" charset="0"/>
                <a:sym typeface="Wingdings" pitchFamily="2" charset="2"/>
              </a:rPr>
              <a:t>, </a:t>
            </a:r>
            <a:r>
              <a:rPr lang="en-GB" sz="2000" b="0" dirty="0" err="1">
                <a:latin typeface="Corbel" panose="020B0503020204020204" pitchFamily="34" charset="0"/>
                <a:sym typeface="Wingdings" pitchFamily="2" charset="2"/>
              </a:rPr>
              <a:t>koepelorganisaties</a:t>
            </a:r>
            <a:r>
              <a:rPr lang="en-GB" sz="2000" b="0" dirty="0">
                <a:latin typeface="Corbel" panose="020B0503020204020204" pitchFamily="34" charset="0"/>
                <a:sym typeface="Wingdings" pitchFamily="2" charset="2"/>
              </a:rPr>
              <a:t>, </a:t>
            </a:r>
            <a:r>
              <a:rPr lang="en-GB" sz="2000" b="0" dirty="0" err="1">
                <a:latin typeface="Corbel" panose="020B0503020204020204" pitchFamily="34" charset="0"/>
                <a:sym typeface="Wingdings" pitchFamily="2" charset="2"/>
              </a:rPr>
              <a:t>benchmarkinstanties</a:t>
            </a: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latin typeface="Corbel" panose="020B0503020204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sz="20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A34510A-EBD0-4F8E-86B0-8DE329A4F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949EE448-CFEA-42AB-B195-6F8C11E74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268760"/>
            <a:ext cx="2054225" cy="933450"/>
          </a:xfrm>
          <a:prstGeom prst="homePlate">
            <a:avLst>
              <a:gd name="adj" fmla="val 17524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92075" rIns="92075" bIns="92075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8000" indent="-1651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09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6000" indent="-508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altLang="nl-NL" sz="1400" b="1" dirty="0">
                <a:latin typeface="Corbel" panose="020B0503020204020204" pitchFamily="34" charset="0"/>
              </a:rPr>
              <a:t>1. </a:t>
            </a:r>
            <a:r>
              <a:rPr lang="en-US" altLang="nl-NL" sz="1400" b="1" dirty="0" err="1">
                <a:latin typeface="Corbel" panose="020B0503020204020204" pitchFamily="34" charset="0"/>
              </a:rPr>
              <a:t>Kostenstructuur</a:t>
            </a:r>
            <a:endParaRPr lang="en-US" altLang="nl-NL" sz="1400" b="1" dirty="0">
              <a:latin typeface="Corbel" panose="020B0503020204020204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E1D52F7-CF42-4CF1-B128-72FBD6DCE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705447"/>
            <a:ext cx="2054225" cy="933450"/>
          </a:xfrm>
          <a:prstGeom prst="homePlate">
            <a:avLst>
              <a:gd name="adj" fmla="val 17524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92075" rIns="92075" bIns="92075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8000" indent="-1651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09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6000" indent="-508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altLang="nl-NL" sz="1400" b="1" dirty="0">
                <a:latin typeface="Corbel" panose="020B0503020204020204" pitchFamily="34" charset="0"/>
              </a:rPr>
              <a:t>2. </a:t>
            </a:r>
            <a:r>
              <a:rPr lang="en-US" altLang="nl-NL" sz="1400" b="1" dirty="0" err="1">
                <a:latin typeface="Corbel" panose="020B0503020204020204" pitchFamily="34" charset="0"/>
              </a:rPr>
              <a:t>Doelmatigheid</a:t>
            </a:r>
            <a:endParaRPr lang="en-US" altLang="nl-NL" sz="1400" b="1" dirty="0">
              <a:latin typeface="Corbel" panose="020B0503020204020204" pitchFamily="34" charset="0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1117104D-8003-4BA7-84B1-7CD91BA8C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142135"/>
            <a:ext cx="2054225" cy="933450"/>
          </a:xfrm>
          <a:prstGeom prst="homePlate">
            <a:avLst>
              <a:gd name="adj" fmla="val 17524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92075" rIns="92075" bIns="92075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8000" indent="-1651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09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16000" indent="-508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altLang="nl-NL" sz="1400" b="1" dirty="0">
                <a:latin typeface="Corbel" panose="020B0503020204020204" pitchFamily="34" charset="0"/>
              </a:rPr>
              <a:t>3. </a:t>
            </a:r>
            <a:r>
              <a:rPr lang="en-US" altLang="nl-NL" sz="1400" b="1" dirty="0" err="1">
                <a:latin typeface="Corbel" panose="020B0503020204020204" pitchFamily="34" charset="0"/>
              </a:rPr>
              <a:t>Determinanten</a:t>
            </a:r>
            <a:r>
              <a:rPr lang="en-US" altLang="nl-NL" sz="1400" b="1" dirty="0">
                <a:latin typeface="Corbel" panose="020B0503020204020204" pitchFamily="34" charset="0"/>
              </a:rPr>
              <a:t> </a:t>
            </a:r>
            <a:r>
              <a:rPr lang="en-US" altLang="nl-NL" sz="1400" b="1" dirty="0" err="1">
                <a:latin typeface="Corbel" panose="020B0503020204020204" pitchFamily="34" charset="0"/>
              </a:rPr>
              <a:t>doelmatigheid</a:t>
            </a:r>
            <a:endParaRPr lang="en-US" altLang="nl-NL" sz="1400" b="1" dirty="0">
              <a:latin typeface="Corbel" panose="020B0503020204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2C0FFB4-8F62-4E8A-B528-8078C4F7C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581" y="1371411"/>
            <a:ext cx="6272667" cy="72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3F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2286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Basis: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kostencijfers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(Iv-3)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Inventarisatie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overige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gegevens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(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omgeving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,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productie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,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kwaliteit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)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Kostenmodel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: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inschatting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laagst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haalbare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kosten</a:t>
            </a:r>
            <a:r>
              <a:rPr lang="en-US" altLang="nl-NL" sz="1600" dirty="0">
                <a:solidFill>
                  <a:schemeClr val="tx2"/>
                </a:solidFill>
                <a:latin typeface="Corbel" panose="020B0503020204020204" pitchFamily="34" charset="0"/>
              </a:rPr>
              <a:t> per </a:t>
            </a:r>
            <a:r>
              <a:rPr lang="en-US" altLang="nl-NL" sz="1600" dirty="0" err="1">
                <a:solidFill>
                  <a:schemeClr val="tx2"/>
                </a:solidFill>
                <a:latin typeface="Corbel" panose="020B0503020204020204" pitchFamily="34" charset="0"/>
              </a:rPr>
              <a:t>gemeente</a:t>
            </a:r>
            <a:endParaRPr lang="en-US" altLang="nl-NL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5DB28B4-030F-4BB2-8ADB-7F6F0293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581" y="2832721"/>
            <a:ext cx="5805883" cy="67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3F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2286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>
                <a:latin typeface="Corbel" panose="020B0503020204020204" pitchFamily="34" charset="0"/>
              </a:rPr>
              <a:t>Maat </a:t>
            </a:r>
            <a:r>
              <a:rPr lang="en-US" altLang="nl-NL" sz="1600" dirty="0" err="1">
                <a:latin typeface="Corbel" panose="020B0503020204020204" pitchFamily="34" charset="0"/>
              </a:rPr>
              <a:t>voor</a:t>
            </a:r>
            <a:r>
              <a:rPr lang="en-US" altLang="nl-NL" sz="1600" dirty="0">
                <a:latin typeface="Corbel" panose="020B0503020204020204" pitchFamily="34" charset="0"/>
              </a:rPr>
              <a:t> de </a:t>
            </a:r>
            <a:r>
              <a:rPr lang="en-US" altLang="nl-NL" sz="1600" dirty="0" err="1">
                <a:latin typeface="Corbel" panose="020B0503020204020204" pitchFamily="34" charset="0"/>
              </a:rPr>
              <a:t>kosten</a:t>
            </a:r>
            <a:r>
              <a:rPr lang="en-US" altLang="nl-NL" sz="1600" dirty="0">
                <a:latin typeface="Corbel" panose="020B0503020204020204" pitchFamily="34" charset="0"/>
              </a:rPr>
              <a:t> per product </a:t>
            </a:r>
            <a:r>
              <a:rPr lang="en-US" altLang="nl-NL" sz="1600" dirty="0" err="1">
                <a:latin typeface="Corbel" panose="020B0503020204020204" pitchFamily="34" charset="0"/>
              </a:rPr>
              <a:t>gecorrigeerd</a:t>
            </a:r>
            <a:r>
              <a:rPr lang="en-US" altLang="nl-NL" sz="1600" dirty="0"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latin typeface="Corbel" panose="020B0503020204020204" pitchFamily="34" charset="0"/>
              </a:rPr>
              <a:t>voor</a:t>
            </a:r>
            <a:r>
              <a:rPr lang="en-US" altLang="nl-NL" sz="1600" dirty="0"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latin typeface="Corbel" panose="020B0503020204020204" pitchFamily="34" charset="0"/>
              </a:rPr>
              <a:t>omgevingskenmerken</a:t>
            </a:r>
            <a:r>
              <a:rPr lang="en-US" altLang="nl-NL" sz="1600" dirty="0"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latin typeface="Corbel" panose="020B0503020204020204" pitchFamily="34" charset="0"/>
              </a:rPr>
              <a:t>en</a:t>
            </a:r>
            <a:r>
              <a:rPr lang="en-US" altLang="nl-NL" sz="1600" dirty="0"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latin typeface="Corbel" panose="020B0503020204020204" pitchFamily="34" charset="0"/>
              </a:rPr>
              <a:t>andere</a:t>
            </a:r>
            <a:r>
              <a:rPr lang="en-US" altLang="nl-NL" sz="1600" dirty="0"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latin typeface="Corbel" panose="020B0503020204020204" pitchFamily="34" charset="0"/>
              </a:rPr>
              <a:t>niet-beïnvloedbare</a:t>
            </a:r>
            <a:r>
              <a:rPr lang="en-US" altLang="nl-NL" sz="1600" dirty="0"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latin typeface="Corbel" panose="020B0503020204020204" pitchFamily="34" charset="0"/>
              </a:rPr>
              <a:t>factoren</a:t>
            </a:r>
            <a:endParaRPr lang="en-US" altLang="nl-NL" sz="1600" dirty="0">
              <a:latin typeface="Corbel" panose="020B0503020204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 err="1">
                <a:latin typeface="Corbel" panose="020B0503020204020204" pitchFamily="34" charset="0"/>
              </a:rPr>
              <a:t>Verschil</a:t>
            </a:r>
            <a:r>
              <a:rPr lang="en-US" altLang="nl-NL" sz="1600" dirty="0"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latin typeface="Corbel" panose="020B0503020204020204" pitchFamily="34" charset="0"/>
              </a:rPr>
              <a:t>kosten</a:t>
            </a:r>
            <a:r>
              <a:rPr lang="en-US" altLang="nl-NL" sz="1600" dirty="0"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latin typeface="Corbel" panose="020B0503020204020204" pitchFamily="34" charset="0"/>
              </a:rPr>
              <a:t>gemeenten</a:t>
            </a:r>
            <a:r>
              <a:rPr lang="en-US" altLang="nl-NL" sz="1600" dirty="0">
                <a:latin typeface="Corbel" panose="020B0503020204020204" pitchFamily="34" charset="0"/>
              </a:rPr>
              <a:t> met </a:t>
            </a:r>
            <a:r>
              <a:rPr lang="en-US" altLang="nl-NL" sz="1600" dirty="0" err="1">
                <a:latin typeface="Corbel" panose="020B0503020204020204" pitchFamily="34" charset="0"/>
              </a:rPr>
              <a:t>laagst</a:t>
            </a:r>
            <a:r>
              <a:rPr lang="en-US" altLang="nl-NL" sz="1600" dirty="0"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latin typeface="Corbel" panose="020B0503020204020204" pitchFamily="34" charset="0"/>
              </a:rPr>
              <a:t>haalbare</a:t>
            </a:r>
            <a:r>
              <a:rPr lang="en-US" altLang="nl-NL" sz="1600" dirty="0"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latin typeface="Corbel" panose="020B0503020204020204" pitchFamily="34" charset="0"/>
              </a:rPr>
              <a:t>kosten</a:t>
            </a:r>
            <a:endParaRPr lang="en-US" altLang="nl-NL" sz="1600" dirty="0">
              <a:latin typeface="Corbel" panose="020B0503020204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741156D6-6365-4EFC-A101-8299C06AD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581" y="4245684"/>
            <a:ext cx="5961478" cy="72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3F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2286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 err="1">
                <a:latin typeface="Corbel" panose="020B0503020204020204" pitchFamily="34" charset="0"/>
              </a:rPr>
              <a:t>Verklaringen</a:t>
            </a:r>
            <a:r>
              <a:rPr lang="en-US" altLang="nl-NL" sz="1600" dirty="0"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latin typeface="Corbel" panose="020B0503020204020204" pitchFamily="34" charset="0"/>
              </a:rPr>
              <a:t>voor</a:t>
            </a:r>
            <a:r>
              <a:rPr lang="en-US" altLang="nl-NL" sz="1600" dirty="0">
                <a:latin typeface="Corbel" panose="020B0503020204020204" pitchFamily="34" charset="0"/>
              </a:rPr>
              <a:t> </a:t>
            </a:r>
            <a:r>
              <a:rPr lang="en-US" altLang="nl-NL" sz="1600" dirty="0" err="1">
                <a:latin typeface="Corbel" panose="020B0503020204020204" pitchFamily="34" charset="0"/>
              </a:rPr>
              <a:t>doelmatigheid</a:t>
            </a:r>
            <a:r>
              <a:rPr lang="en-US" altLang="nl-NL" sz="1600" dirty="0">
                <a:latin typeface="Corbel" panose="020B0503020204020204" pitchFamily="34" charset="0"/>
              </a:rPr>
              <a:t>?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 err="1">
                <a:latin typeface="Corbel" panose="020B0503020204020204" pitchFamily="34" charset="0"/>
              </a:rPr>
              <a:t>Gemeenten</a:t>
            </a:r>
            <a:r>
              <a:rPr lang="en-US" altLang="nl-NL" sz="1600" dirty="0">
                <a:latin typeface="Corbel" panose="020B0503020204020204" pitchFamily="34" charset="0"/>
              </a:rPr>
              <a:t>: </a:t>
            </a:r>
            <a:r>
              <a:rPr lang="en-US" altLang="nl-NL" sz="1600" dirty="0" err="1">
                <a:latin typeface="Corbel" panose="020B0503020204020204" pitchFamily="34" charset="0"/>
              </a:rPr>
              <a:t>aanbestedingsbeleid</a:t>
            </a:r>
            <a:r>
              <a:rPr lang="en-US" altLang="nl-NL" sz="1600" dirty="0">
                <a:latin typeface="Corbel" panose="020B0503020204020204" pitchFamily="34" charset="0"/>
              </a:rPr>
              <a:t>, </a:t>
            </a:r>
            <a:r>
              <a:rPr lang="en-US" altLang="nl-NL" sz="1600" dirty="0" err="1">
                <a:latin typeface="Corbel" panose="020B0503020204020204" pitchFamily="34" charset="0"/>
              </a:rPr>
              <a:t>bedrijfsvoering</a:t>
            </a:r>
            <a:r>
              <a:rPr lang="en-US" altLang="nl-NL" sz="1600" dirty="0">
                <a:latin typeface="Corbel" panose="020B0503020204020204" pitchFamily="34" charset="0"/>
              </a:rPr>
              <a:t> – </a:t>
            </a:r>
            <a:r>
              <a:rPr lang="en-US" altLang="nl-NL" sz="1600" b="1" dirty="0">
                <a:latin typeface="Corbel" panose="020B0503020204020204" pitchFamily="34" charset="0"/>
              </a:rPr>
              <a:t>best practices</a:t>
            </a:r>
            <a:r>
              <a:rPr lang="en-US" altLang="nl-NL" sz="1600" dirty="0">
                <a:latin typeface="Corbel" panose="020B0503020204020204" pitchFamily="34" charset="0"/>
              </a:rPr>
              <a:t> 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1600" dirty="0" err="1">
                <a:latin typeface="Corbel" panose="020B0503020204020204" pitchFamily="34" charset="0"/>
              </a:rPr>
              <a:t>Stelsel</a:t>
            </a:r>
            <a:r>
              <a:rPr lang="en-US" altLang="nl-NL" sz="1600" dirty="0">
                <a:latin typeface="Corbel" panose="020B0503020204020204" pitchFamily="34" charset="0"/>
              </a:rPr>
              <a:t>: </a:t>
            </a:r>
            <a:r>
              <a:rPr lang="en-US" altLang="nl-NL" sz="1600" dirty="0" err="1">
                <a:latin typeface="Corbel" panose="020B0503020204020204" pitchFamily="34" charset="0"/>
              </a:rPr>
              <a:t>prikkels</a:t>
            </a:r>
            <a:r>
              <a:rPr lang="en-US" altLang="nl-NL" sz="1600" dirty="0">
                <a:latin typeface="Corbel" panose="020B0503020204020204" pitchFamily="34" charset="0"/>
              </a:rPr>
              <a:t> van </a:t>
            </a:r>
            <a:r>
              <a:rPr lang="en-US" altLang="nl-NL" sz="1600" dirty="0" err="1">
                <a:latin typeface="Corbel" panose="020B0503020204020204" pitchFamily="34" charset="0"/>
              </a:rPr>
              <a:t>overheid</a:t>
            </a:r>
            <a:r>
              <a:rPr lang="en-US" altLang="nl-NL" sz="1600" dirty="0">
                <a:latin typeface="Corbel" panose="020B0503020204020204" pitchFamily="34" charset="0"/>
              </a:rPr>
              <a:t> (financiering </a:t>
            </a:r>
            <a:r>
              <a:rPr lang="en-US" altLang="nl-NL" sz="1600" dirty="0" err="1">
                <a:latin typeface="Corbel" panose="020B0503020204020204" pitchFamily="34" charset="0"/>
              </a:rPr>
              <a:t>Gemeentefonds</a:t>
            </a:r>
            <a:r>
              <a:rPr lang="en-US" altLang="nl-NL" sz="1600" dirty="0"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8D321565-89CA-4456-8BEB-308BC6006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2581" y="2459384"/>
            <a:ext cx="6117072" cy="26561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2800">
              <a:latin typeface="Corbel" panose="020B0503020204020204" pitchFamily="34" charset="0"/>
            </a:endParaRP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075885D-9D76-4861-B5C3-75B8E9F816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42581" y="3853823"/>
            <a:ext cx="6117072" cy="25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2800">
              <a:latin typeface="Corbel" panose="020B0503020204020204" pitchFamily="34" charset="0"/>
            </a:endParaRPr>
          </a:p>
        </p:txBody>
      </p:sp>
      <p:sp>
        <p:nvSpPr>
          <p:cNvPr id="11" name="Rechthoek 19">
            <a:extLst>
              <a:ext uri="{FF2B5EF4-FFF2-40B4-BE49-F238E27FC236}">
                <a16:creationId xmlns:a16="http://schemas.microsoft.com/office/drawing/2014/main" id="{DDFE790E-EA8A-4155-AA0A-FBFB1521987D}"/>
              </a:ext>
            </a:extLst>
          </p:cNvPr>
          <p:cNvSpPr/>
          <p:nvPr/>
        </p:nvSpPr>
        <p:spPr>
          <a:xfrm>
            <a:off x="395536" y="332656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Onderzoeksopzet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B381EF76-12D8-4B8B-9563-62439CE1C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229374"/>
            <a:ext cx="5373835" cy="26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3F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2286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altLang="nl-NL" sz="2000" b="1" dirty="0" err="1">
                <a:latin typeface="Corbel" panose="020B0503020204020204" pitchFamily="34" charset="0"/>
              </a:rPr>
              <a:t>Zwaartepunt</a:t>
            </a:r>
            <a:r>
              <a:rPr lang="en-US" altLang="nl-NL" sz="2000" b="1" dirty="0">
                <a:latin typeface="Corbel" panose="020B0503020204020204" pitchFamily="34" charset="0"/>
              </a:rPr>
              <a:t> </a:t>
            </a:r>
            <a:r>
              <a:rPr lang="en-US" altLang="nl-NL" sz="2000" b="1" dirty="0" err="1">
                <a:latin typeface="Corbel" panose="020B0503020204020204" pitchFamily="34" charset="0"/>
              </a:rPr>
              <a:t>ligt</a:t>
            </a:r>
            <a:r>
              <a:rPr lang="en-US" altLang="nl-NL" sz="2000" b="1" dirty="0">
                <a:latin typeface="Corbel" panose="020B0503020204020204" pitchFamily="34" charset="0"/>
              </a:rPr>
              <a:t> </a:t>
            </a:r>
            <a:r>
              <a:rPr lang="en-US" altLang="nl-NL" sz="2000" b="1" dirty="0" err="1">
                <a:latin typeface="Corbel" panose="020B0503020204020204" pitchFamily="34" charset="0"/>
              </a:rPr>
              <a:t>hier</a:t>
            </a:r>
            <a:r>
              <a:rPr lang="en-US" altLang="nl-NL" sz="2000" b="1" dirty="0">
                <a:latin typeface="Corbel" panose="020B0503020204020204" pitchFamily="34" charset="0"/>
              </a:rPr>
              <a:t> op 1) </a:t>
            </a:r>
            <a:r>
              <a:rPr lang="en-US" altLang="nl-NL" sz="2000" b="1" dirty="0" err="1">
                <a:latin typeface="Corbel" panose="020B0503020204020204" pitchFamily="34" charset="0"/>
              </a:rPr>
              <a:t>en</a:t>
            </a:r>
            <a:r>
              <a:rPr lang="en-US" altLang="nl-NL" sz="2000" b="1" dirty="0">
                <a:latin typeface="Corbel" panose="020B0503020204020204" pitchFamily="34" charset="0"/>
              </a:rPr>
              <a:t> 2).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FB2CA51-51B4-438D-959B-B9C0FE9E7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592" y="213208"/>
            <a:ext cx="1598025" cy="122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2928" y="112474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Corbel" panose="020B0503020204020204" pitchFamily="34" charset="0"/>
              </a:rPr>
              <a:t>Kosten</a:t>
            </a:r>
            <a:r>
              <a:rPr lang="en-GB" sz="2000" dirty="0">
                <a:latin typeface="Corbel" panose="020B0503020204020204" pitchFamily="34" charset="0"/>
              </a:rPr>
              <a:t>: </a:t>
            </a:r>
            <a:r>
              <a:rPr lang="en-GB" sz="2000" dirty="0" err="1">
                <a:latin typeface="Corbel" panose="020B0503020204020204" pitchFamily="34" charset="0"/>
              </a:rPr>
              <a:t>gemeentelijke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uitgaven</a:t>
            </a:r>
            <a:r>
              <a:rPr lang="en-GB" sz="2000" dirty="0">
                <a:latin typeface="Corbel" panose="020B0503020204020204" pitchFamily="34" charset="0"/>
              </a:rPr>
              <a:t> (Iv-3) 2008-2014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Corbel" panose="020B0503020204020204" pitchFamily="34" charset="0"/>
              </a:rPr>
              <a:t>Productie</a:t>
            </a:r>
            <a:r>
              <a:rPr lang="en-GB" sz="2000" dirty="0">
                <a:latin typeface="Corbel" panose="020B0503020204020204" pitchFamily="34" charset="0"/>
              </a:rPr>
              <a:t>: </a:t>
            </a:r>
            <a:r>
              <a:rPr lang="en-GB" sz="2000" dirty="0" err="1">
                <a:latin typeface="Corbel" panose="020B0503020204020204" pitchFamily="34" charset="0"/>
              </a:rPr>
              <a:t>kilometer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beheerde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weglengte</a:t>
            </a: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Corbel" panose="020B0503020204020204" pitchFamily="34" charset="0"/>
              </a:rPr>
              <a:t>Omgeving</a:t>
            </a:r>
            <a:r>
              <a:rPr lang="en-GB" sz="2000" dirty="0">
                <a:latin typeface="Corbel" panose="020B0503020204020204" pitchFamily="34" charset="0"/>
              </a:rPr>
              <a:t>: </a:t>
            </a:r>
            <a:r>
              <a:rPr lang="en-GB" sz="2000" dirty="0" err="1">
                <a:latin typeface="Corbel" panose="020B0503020204020204" pitchFamily="34" charset="0"/>
              </a:rPr>
              <a:t>bodemfactor</a:t>
            </a:r>
            <a:r>
              <a:rPr lang="en-GB" sz="2000" dirty="0">
                <a:latin typeface="Corbel" panose="020B0503020204020204" pitchFamily="34" charset="0"/>
              </a:rPr>
              <a:t>, </a:t>
            </a:r>
            <a:r>
              <a:rPr lang="en-GB" sz="2000" dirty="0" err="1">
                <a:latin typeface="Corbel" panose="020B0503020204020204" pitchFamily="34" charset="0"/>
              </a:rPr>
              <a:t>oeverlengte</a:t>
            </a:r>
            <a:r>
              <a:rPr lang="en-GB" sz="2000" dirty="0">
                <a:latin typeface="Corbel" panose="020B0503020204020204" pitchFamily="34" charset="0"/>
              </a:rPr>
              <a:t>, </a:t>
            </a:r>
            <a:r>
              <a:rPr lang="en-GB" sz="2000" dirty="0" err="1">
                <a:latin typeface="Corbel" panose="020B0503020204020204" pitchFamily="34" charset="0"/>
              </a:rPr>
              <a:t>stedelijkheid</a:t>
            </a:r>
            <a:r>
              <a:rPr lang="en-GB" sz="2000" dirty="0">
                <a:latin typeface="Corbel" panose="020B0503020204020204" pitchFamily="34" charset="0"/>
              </a:rPr>
              <a:t>, </a:t>
            </a:r>
            <a:r>
              <a:rPr lang="en-GB" sz="2000" dirty="0" err="1">
                <a:latin typeface="Corbel" panose="020B0503020204020204" pitchFamily="34" charset="0"/>
              </a:rPr>
              <a:t>weggebruik</a:t>
            </a: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Corbel" panose="020B0503020204020204" pitchFamily="34" charset="0"/>
              </a:rPr>
              <a:t>Prijzen</a:t>
            </a:r>
            <a:r>
              <a:rPr lang="en-GB" sz="2000" dirty="0">
                <a:latin typeface="Corbel" panose="020B0503020204020204" pitchFamily="34" charset="0"/>
              </a:rPr>
              <a:t>:  </a:t>
            </a:r>
            <a:r>
              <a:rPr lang="en-GB" sz="2000" dirty="0" err="1">
                <a:latin typeface="Corbel" panose="020B0503020204020204" pitchFamily="34" charset="0"/>
              </a:rPr>
              <a:t>deflatie</a:t>
            </a:r>
            <a:r>
              <a:rPr lang="en-GB" sz="2000" dirty="0">
                <a:latin typeface="Corbel" panose="020B0503020204020204" pitchFamily="34" charset="0"/>
              </a:rPr>
              <a:t> met </a:t>
            </a:r>
            <a:r>
              <a:rPr lang="en-GB" sz="2000" dirty="0" err="1">
                <a:latin typeface="Corbel" panose="020B0503020204020204" pitchFamily="34" charset="0"/>
              </a:rPr>
              <a:t>prijsindex</a:t>
            </a:r>
            <a:r>
              <a:rPr lang="en-GB" sz="2000" dirty="0">
                <a:latin typeface="Corbel" panose="020B0503020204020204" pitchFamily="34" charset="0"/>
              </a:rPr>
              <a:t> GWW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Corbel" panose="020B0503020204020204" pitchFamily="34" charset="0"/>
              </a:rPr>
              <a:t>Doelmatigheid</a:t>
            </a:r>
            <a:r>
              <a:rPr lang="en-GB" sz="2000" dirty="0">
                <a:latin typeface="Corbel" panose="020B0503020204020204" pitchFamily="34" charset="0"/>
              </a:rPr>
              <a:t>: </a:t>
            </a:r>
            <a:r>
              <a:rPr lang="en-GB" sz="2000" dirty="0" err="1">
                <a:latin typeface="Corbel" panose="020B0503020204020204" pitchFamily="34" charset="0"/>
              </a:rPr>
              <a:t>als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restproduct</a:t>
            </a: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rbel" panose="020B0503020204020204" pitchFamily="34" charset="0"/>
            </a:endParaRPr>
          </a:p>
        </p:txBody>
      </p:sp>
      <p:sp>
        <p:nvSpPr>
          <p:cNvPr id="4" name="Rechthoek 19"/>
          <p:cNvSpPr/>
          <p:nvPr/>
        </p:nvSpPr>
        <p:spPr>
          <a:xfrm>
            <a:off x="395536" y="332656"/>
            <a:ext cx="80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Gehanteerde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variabelen</a:t>
            </a:r>
            <a:endParaRPr lang="nl-NL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67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01047"/>
            <a:ext cx="4860032" cy="38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9112"/>
            <a:ext cx="4824536" cy="382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7275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Weglengte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en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weggebruik</a:t>
            </a:r>
            <a:endParaRPr lang="en-US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5B12D42-E82F-4A0A-B3A3-0455918B96EE}"/>
              </a:ext>
            </a:extLst>
          </p:cNvPr>
          <p:cNvSpPr txBox="1"/>
          <p:nvPr/>
        </p:nvSpPr>
        <p:spPr>
          <a:xfrm>
            <a:off x="35496" y="1068638"/>
            <a:ext cx="385192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Corbel" panose="020B0503020204020204" pitchFamily="34" charset="0"/>
              </a:rPr>
              <a:t>Weglengte per gemeente (km)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B63DB3B-46B6-4DF4-B449-1EDF517CDBF1}"/>
              </a:ext>
            </a:extLst>
          </p:cNvPr>
          <p:cNvSpPr txBox="1"/>
          <p:nvPr/>
        </p:nvSpPr>
        <p:spPr>
          <a:xfrm>
            <a:off x="4248472" y="1049112"/>
            <a:ext cx="486003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Corbel" panose="020B0503020204020204" pitchFamily="34" charset="0"/>
              </a:rPr>
              <a:t>Inwoners per km weg per gemeente</a:t>
            </a:r>
          </a:p>
        </p:txBody>
      </p:sp>
    </p:spTree>
    <p:extLst>
      <p:ext uri="{BB962C8B-B14F-4D97-AF65-F5344CB8AC3E}">
        <p14:creationId xmlns:p14="http://schemas.microsoft.com/office/powerpoint/2010/main" val="367040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13" y="884163"/>
            <a:ext cx="5616624" cy="364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125" y="937135"/>
            <a:ext cx="6156176" cy="37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EBA5E-3B17-47B3-A9CB-2382C9F819BD}"/>
              </a:ext>
            </a:extLst>
          </p:cNvPr>
          <p:cNvSpPr txBox="1">
            <a:spLocks/>
          </p:cNvSpPr>
          <p:nvPr/>
        </p:nvSpPr>
        <p:spPr>
          <a:xfrm>
            <a:off x="547912" y="391979"/>
            <a:ext cx="8172000" cy="828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9pPr>
          </a:lstStyle>
          <a:p>
            <a:pPr eaLnBrk="1" hangingPunct="1"/>
            <a:endParaRPr lang="nl-NL" sz="4400" kern="0" dirty="0"/>
          </a:p>
        </p:txBody>
      </p:sp>
      <p:sp>
        <p:nvSpPr>
          <p:cNvPr id="7" name="Rectangle 6"/>
          <p:cNvSpPr/>
          <p:nvPr/>
        </p:nvSpPr>
        <p:spPr>
          <a:xfrm>
            <a:off x="335979" y="4834261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err="1">
                <a:latin typeface="Corbel" panose="020B0503020204020204" pitchFamily="34" charset="0"/>
              </a:rPr>
              <a:t>Factoren</a:t>
            </a:r>
            <a:r>
              <a:rPr lang="en-GB" sz="1800" dirty="0">
                <a:latin typeface="Corbel" panose="020B0503020204020204" pitchFamily="34" charset="0"/>
              </a:rPr>
              <a:t> </a:t>
            </a:r>
            <a:r>
              <a:rPr lang="en-GB" sz="1800" dirty="0" err="1">
                <a:latin typeface="Corbel" panose="020B0503020204020204" pitchFamily="34" charset="0"/>
              </a:rPr>
              <a:t>worden</a:t>
            </a:r>
            <a:r>
              <a:rPr lang="en-GB" sz="1800" dirty="0">
                <a:latin typeface="Corbel" panose="020B0503020204020204" pitchFamily="34" charset="0"/>
              </a:rPr>
              <a:t> </a:t>
            </a:r>
            <a:r>
              <a:rPr lang="en-GB" sz="1800" dirty="0" err="1">
                <a:latin typeface="Corbel" panose="020B0503020204020204" pitchFamily="34" charset="0"/>
              </a:rPr>
              <a:t>gehonoreerd</a:t>
            </a:r>
            <a:r>
              <a:rPr lang="en-GB" sz="1800" dirty="0">
                <a:latin typeface="Corbel" panose="020B0503020204020204" pitchFamily="34" charset="0"/>
              </a:rPr>
              <a:t> in het </a:t>
            </a:r>
            <a:r>
              <a:rPr lang="en-GB" sz="1800" dirty="0" err="1">
                <a:latin typeface="Corbel" panose="020B0503020204020204" pitchFamily="34" charset="0"/>
              </a:rPr>
              <a:t>Gemeentefonds</a:t>
            </a:r>
            <a:endParaRPr lang="en-GB" sz="1800" dirty="0">
              <a:latin typeface="Corbel" panose="020B05030202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275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Uitkomsten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: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omgevingsfactoren</a:t>
            </a:r>
            <a:endParaRPr lang="en-US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67F3B9-0C68-43AF-B472-170D997BF11A}"/>
              </a:ext>
            </a:extLst>
          </p:cNvPr>
          <p:cNvSpPr/>
          <p:nvPr/>
        </p:nvSpPr>
        <p:spPr>
          <a:xfrm>
            <a:off x="0" y="920164"/>
            <a:ext cx="514806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dirty="0" err="1">
                <a:latin typeface="Corbel" panose="020B0503020204020204" pitchFamily="34" charset="0"/>
              </a:rPr>
              <a:t>Invloed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weggebruik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en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stedelijkheid</a:t>
            </a:r>
            <a:endParaRPr lang="en-GB" sz="2000" dirty="0">
              <a:latin typeface="Corbel" panose="020B0503020204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BCDFC57-3832-4100-8C4B-2C3D35A74259}"/>
              </a:ext>
            </a:extLst>
          </p:cNvPr>
          <p:cNvSpPr/>
          <p:nvPr/>
        </p:nvSpPr>
        <p:spPr>
          <a:xfrm>
            <a:off x="4614703" y="920164"/>
            <a:ext cx="489359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dirty="0" err="1">
                <a:latin typeface="Corbel" panose="020B0503020204020204" pitchFamily="34" charset="0"/>
              </a:rPr>
              <a:t>Invloed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fysieke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</a:rPr>
              <a:t>omgevingsfactoren</a:t>
            </a:r>
            <a:endParaRPr lang="en-GB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0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EBA5E-3B17-47B3-A9CB-2382C9F819BD}"/>
              </a:ext>
            </a:extLst>
          </p:cNvPr>
          <p:cNvSpPr txBox="1">
            <a:spLocks/>
          </p:cNvSpPr>
          <p:nvPr/>
        </p:nvSpPr>
        <p:spPr>
          <a:xfrm>
            <a:off x="547912" y="391979"/>
            <a:ext cx="8172000" cy="828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99CC"/>
                </a:solidFill>
                <a:latin typeface="Tahoma" charset="0"/>
              </a:defRPr>
            </a:lvl9pPr>
          </a:lstStyle>
          <a:p>
            <a:pPr eaLnBrk="1" hangingPunct="1"/>
            <a:endParaRPr lang="nl-NL" sz="4400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20" y="1412776"/>
            <a:ext cx="7056784" cy="368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7275" y="2606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Uitkomsten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: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marginale</a:t>
            </a:r>
            <a:r>
              <a:rPr lang="en-US" sz="2800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prijzen</a:t>
            </a:r>
            <a:endParaRPr lang="en-US" sz="2800" dirty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54183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5445</TotalTime>
  <Words>1303</Words>
  <Application>Microsoft Office PowerPoint</Application>
  <PresentationFormat>Diavoorstelling (4:3)</PresentationFormat>
  <Paragraphs>505</Paragraphs>
  <Slides>32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42" baseType="lpstr">
      <vt:lpstr>Arial</vt:lpstr>
      <vt:lpstr>Cambria</vt:lpstr>
      <vt:lpstr>Corbel</vt:lpstr>
      <vt:lpstr>Symbol</vt:lpstr>
      <vt:lpstr>Tahoma</vt:lpstr>
      <vt:lpstr>Times</vt:lpstr>
      <vt:lpstr>Times New Roman</vt:lpstr>
      <vt:lpstr>Webdings</vt:lpstr>
      <vt:lpstr>Wingdings</vt:lpstr>
      <vt:lpstr>Default Design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Bikker Euro RSCG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Bikker Euro RSCG</dc:creator>
  <cp:lastModifiedBy>Thomas Niaounakis</cp:lastModifiedBy>
  <cp:revision>490</cp:revision>
  <cp:lastPrinted>2016-01-28T11:39:26Z</cp:lastPrinted>
  <dcterms:created xsi:type="dcterms:W3CDTF">2003-10-16T11:42:10Z</dcterms:created>
  <dcterms:modified xsi:type="dcterms:W3CDTF">2018-02-08T11:14:06Z</dcterms:modified>
</cp:coreProperties>
</file>