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9" r:id="rId2"/>
    <p:sldId id="393" r:id="rId3"/>
    <p:sldId id="383" r:id="rId4"/>
    <p:sldId id="360" r:id="rId5"/>
    <p:sldId id="398" r:id="rId6"/>
    <p:sldId id="359" r:id="rId7"/>
    <p:sldId id="379" r:id="rId8"/>
    <p:sldId id="371" r:id="rId9"/>
    <p:sldId id="380" r:id="rId10"/>
    <p:sldId id="386" r:id="rId11"/>
    <p:sldId id="385" r:id="rId12"/>
    <p:sldId id="392" r:id="rId13"/>
    <p:sldId id="397" r:id="rId14"/>
    <p:sldId id="394" r:id="rId15"/>
    <p:sldId id="387" r:id="rId16"/>
    <p:sldId id="388" r:id="rId17"/>
    <p:sldId id="389" r:id="rId18"/>
    <p:sldId id="390" r:id="rId19"/>
    <p:sldId id="391" r:id="rId20"/>
    <p:sldId id="378" r:id="rId21"/>
    <p:sldId id="373" r:id="rId22"/>
    <p:sldId id="374" r:id="rId23"/>
    <p:sldId id="375" r:id="rId24"/>
    <p:sldId id="376" r:id="rId25"/>
    <p:sldId id="377" r:id="rId26"/>
  </p:sldIdLst>
  <p:sldSz cx="9144000" cy="6858000" type="screen4x3"/>
  <p:notesSz cx="7053263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0099CC"/>
    <a:srgbClr val="9BC4E5"/>
    <a:srgbClr val="FFFF66"/>
    <a:srgbClr val="C3DBEF"/>
    <a:srgbClr val="404040"/>
    <a:srgbClr val="A6A6A6"/>
    <a:srgbClr val="A8D08D"/>
    <a:srgbClr val="F4B183"/>
    <a:srgbClr val="B2E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79290" autoAdjust="0"/>
  </p:normalViewPr>
  <p:slideViewPr>
    <p:cSldViewPr>
      <p:cViewPr varScale="1">
        <p:scale>
          <a:sx n="69" d="100"/>
          <a:sy n="69" d="100"/>
        </p:scale>
        <p:origin x="-1766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ropbox%20(IPSE%20Studies)\IPSE-3%20Schijf\Presentaties\2018\Pres1801\Overview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3327562603958873E-2"/>
          <c:y val="4.0754001928417334E-2"/>
          <c:w val="0.91625577311102091"/>
          <c:h val="0.8224879127079002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Sheet1!$A$2:$A$7</c:f>
              <c:strCache>
                <c:ptCount val="6"/>
                <c:pt idx="0">
                  <c:v>Rapporten</c:v>
                </c:pt>
                <c:pt idx="1">
                  <c:v>Artikelen (NL)</c:v>
                </c:pt>
                <c:pt idx="2">
                  <c:v>Artikelen (ENG)</c:v>
                </c:pt>
                <c:pt idx="3">
                  <c:v>Presentaties</c:v>
                </c:pt>
                <c:pt idx="4">
                  <c:v>Seminars + congressen</c:v>
                </c:pt>
                <c:pt idx="5">
                  <c:v>Pageviews per dag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</c:v>
                </c:pt>
                <c:pt idx="1">
                  <c:v>16</c:v>
                </c:pt>
                <c:pt idx="2">
                  <c:v>8</c:v>
                </c:pt>
                <c:pt idx="3">
                  <c:v>42</c:v>
                </c:pt>
                <c:pt idx="4">
                  <c:v>12</c:v>
                </c:pt>
                <c:pt idx="5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0926720"/>
        <c:axId val="331755904"/>
      </c:barChart>
      <c:catAx>
        <c:axId val="330926720"/>
        <c:scaling>
          <c:orientation val="minMax"/>
        </c:scaling>
        <c:delete val="0"/>
        <c:axPos val="b"/>
        <c:majorTickMark val="out"/>
        <c:minorTickMark val="none"/>
        <c:tickLblPos val="nextTo"/>
        <c:crossAx val="331755904"/>
        <c:crosses val="autoZero"/>
        <c:auto val="1"/>
        <c:lblAlgn val="ctr"/>
        <c:lblOffset val="100"/>
        <c:noMultiLvlLbl val="0"/>
      </c:catAx>
      <c:valAx>
        <c:axId val="331755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9267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41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nl-NL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6850" y="0"/>
            <a:ext cx="305641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endParaRPr lang="nl-NL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5"/>
            <a:ext cx="305641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nl-NL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6850" y="8843645"/>
            <a:ext cx="305641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fld id="{AE90C053-4458-45D9-98A0-572BB0E8093E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9986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41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6850" y="0"/>
            <a:ext cx="305641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698500"/>
            <a:ext cx="4656137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0436" y="4421823"/>
            <a:ext cx="5172393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5641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6850" y="8843645"/>
            <a:ext cx="305641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fld id="{C2C8CD11-CF31-49F2-B8DE-5497F5617B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64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8257A-B8B9-485B-BE90-923168ABD96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8551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64288" y="5594863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116DD048-F10D-4843-BFFC-56611981F4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 r="-916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0"/>
          <p:cNvSpPr>
            <a:spLocks noChangeArrowheads="1"/>
          </p:cNvSpPr>
          <p:nvPr userDrawn="1"/>
        </p:nvSpPr>
        <p:spPr bwMode="auto">
          <a:xfrm>
            <a:off x="-10800" y="5886450"/>
            <a:ext cx="9154800" cy="971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nl-NL" dirty="0"/>
              <a:t>    </a:t>
            </a:r>
            <a:r>
              <a:rPr lang="nl-NL" b="1" dirty="0">
                <a:solidFill>
                  <a:srgbClr val="0099CC"/>
                </a:solidFill>
                <a:latin typeface="Corbel" panose="020B0503020204020204" pitchFamily="34" charset="0"/>
              </a:rPr>
              <a:t>IPSE Studies</a:t>
            </a:r>
            <a:r>
              <a:rPr lang="nl-NL" dirty="0">
                <a:latin typeface="Corbel" panose="020B0503020204020204" pitchFamily="34" charset="0"/>
              </a:rPr>
              <a:t> | CAOP, TU Delft</a:t>
            </a:r>
            <a:r>
              <a:rPr lang="nl-NL" baseline="0" dirty="0">
                <a:latin typeface="Corbel" panose="020B0503020204020204" pitchFamily="34" charset="0"/>
              </a:rPr>
              <a:t> en EUR</a:t>
            </a:r>
            <a:r>
              <a:rPr lang="nl-NL" b="1" dirty="0">
                <a:solidFill>
                  <a:srgbClr val="0099CC"/>
                </a:solidFill>
                <a:latin typeface="Corbel" panose="020B0503020204020204" pitchFamily="34" charset="0"/>
              </a:rPr>
              <a:t> </a:t>
            </a:r>
            <a:endParaRPr lang="nl-NL" dirty="0">
              <a:latin typeface="Corbel" panose="020B0503020204020204" pitchFamily="34" charset="0"/>
            </a:endParaRPr>
          </a:p>
        </p:txBody>
      </p:sp>
      <p:sp>
        <p:nvSpPr>
          <p:cNvPr id="16" name="Rectangle 62"/>
          <p:cNvSpPr>
            <a:spLocks noChangeArrowheads="1"/>
          </p:cNvSpPr>
          <p:nvPr userDrawn="1"/>
        </p:nvSpPr>
        <p:spPr bwMode="ltGray">
          <a:xfrm>
            <a:off x="5400" y="5594863"/>
            <a:ext cx="9144000" cy="287336"/>
          </a:xfrm>
          <a:prstGeom prst="rect">
            <a:avLst/>
          </a:prstGeom>
          <a:solidFill>
            <a:srgbClr val="0099CC"/>
          </a:solidFill>
          <a:ln w="9525">
            <a:solidFill>
              <a:srgbClr val="00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>
              <a:solidFill>
                <a:srgbClr val="808080"/>
              </a:solidFill>
              <a:latin typeface="Times"/>
            </a:endParaRPr>
          </a:p>
        </p:txBody>
      </p:sp>
      <p:sp>
        <p:nvSpPr>
          <p:cNvPr id="17" name="Rectangle 6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64288" y="5594863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116DD048-F10D-4843-BFFC-56611981F4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1080164" y="764704"/>
            <a:ext cx="741682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nl-NL" sz="3200" dirty="0">
                <a:latin typeface="+mj-lt"/>
                <a:ea typeface="Times New Roman"/>
                <a:cs typeface="Times New Roman"/>
              </a:rPr>
              <a:t>Overzicht onderzoeksprogramma productiviteit in de publieke sector 2014-2017 </a:t>
            </a:r>
          </a:p>
          <a:p>
            <a:pPr>
              <a:spcAft>
                <a:spcPts val="1800"/>
              </a:spcAft>
            </a:pPr>
            <a:endParaRPr lang="nl-NL" sz="1800" dirty="0">
              <a:latin typeface="Corbel" panose="020B0503020204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endParaRPr lang="nl-NL" sz="1800" dirty="0">
              <a:latin typeface="Corbel" panose="020B0503020204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endParaRPr lang="nl-NL" sz="1800" dirty="0">
              <a:latin typeface="Corbel" panose="020B0503020204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nl-NL" sz="1800" dirty="0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  <a:t>08-02-2018</a:t>
            </a:r>
          </a:p>
          <a:p>
            <a:pPr>
              <a:spcAft>
                <a:spcPts val="1800"/>
              </a:spcAft>
            </a:pPr>
            <a:r>
              <a:rPr lang="nl-NL" sz="1800" dirty="0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  <a:t>Presentatie Programmaraad</a:t>
            </a:r>
          </a:p>
          <a:p>
            <a:pPr>
              <a:spcAft>
                <a:spcPts val="1800"/>
              </a:spcAft>
            </a:pPr>
            <a:r>
              <a:rPr lang="nl-NL" sz="1800" dirty="0" err="1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  <a:t>Prof.Jos</a:t>
            </a:r>
            <a:r>
              <a:rPr lang="nl-NL" sz="1800" dirty="0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  <a:t> L.T. Blank</a:t>
            </a:r>
            <a:r>
              <a:rPr lang="nl-NL" sz="1800" i="1" dirty="0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nl-NL" sz="1800" i="1" dirty="0">
                <a:latin typeface="Corbel" panose="020B0503020204020204" pitchFamily="34" charset="0"/>
                <a:ea typeface="Times New Roman"/>
                <a:cs typeface="Arial" panose="020B0604020202020204" pitchFamily="34" charset="0"/>
              </a:rPr>
            </a:br>
            <a:r>
              <a:rPr lang="nl-NL" sz="18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nl-NL" sz="18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endParaRPr lang="nl-NL" sz="2800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80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111267" cy="359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1"/>
            <a:ext cx="2624187" cy="349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764704"/>
            <a:ext cx="2347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Overige</a:t>
            </a:r>
            <a:r>
              <a:rPr lang="en-GB" dirty="0" smtClean="0"/>
              <a:t> spin-off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193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441375"/>
            <a:ext cx="3055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Prestaties 2014-2017</a:t>
            </a:r>
            <a:endParaRPr lang="nl-NL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068648"/>
              </p:ext>
            </p:extLst>
          </p:nvPr>
        </p:nvGraphicFramePr>
        <p:xfrm>
          <a:off x="1259632" y="1340768"/>
          <a:ext cx="597666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337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 descr="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09" y="1412776"/>
            <a:ext cx="3240359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72832" y="605879"/>
            <a:ext cx="1362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 smtClean="0"/>
              <a:t>Overig</a:t>
            </a:r>
            <a:endParaRPr lang="nl-NL" sz="3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32" y="3441820"/>
            <a:ext cx="3240359" cy="1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9992" y="1431190"/>
            <a:ext cx="2045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</a:t>
            </a:r>
            <a:r>
              <a:rPr lang="en-GB" dirty="0" smtClean="0"/>
              <a:t>asterclasses</a:t>
            </a:r>
            <a:endParaRPr lang="nl-NL" dirty="0"/>
          </a:p>
        </p:txBody>
      </p:sp>
      <p:sp>
        <p:nvSpPr>
          <p:cNvPr id="8" name="TextBox 7"/>
          <p:cNvSpPr txBox="1"/>
          <p:nvPr/>
        </p:nvSpPr>
        <p:spPr>
          <a:xfrm>
            <a:off x="4427984" y="3933055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Bachelor-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masteropleiding</a:t>
            </a:r>
            <a:r>
              <a:rPr lang="en-GB" dirty="0" smtClean="0"/>
              <a:t> TU Delft </a:t>
            </a:r>
            <a:r>
              <a:rPr lang="en-GB" dirty="0" err="1" smtClean="0"/>
              <a:t>en</a:t>
            </a:r>
            <a:r>
              <a:rPr lang="en-GB" dirty="0" smtClean="0"/>
              <a:t> EUR (100 </a:t>
            </a:r>
            <a:r>
              <a:rPr lang="en-GB" dirty="0" err="1" smtClean="0"/>
              <a:t>studenten</a:t>
            </a:r>
            <a:r>
              <a:rPr lang="en-GB" dirty="0" smtClean="0"/>
              <a:t> per </a:t>
            </a:r>
            <a:r>
              <a:rPr lang="en-GB" dirty="0" err="1" smtClean="0"/>
              <a:t>jaar</a:t>
            </a:r>
            <a:r>
              <a:rPr lang="en-GB" dirty="0" smtClean="0"/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218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63200" y="323945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Media (selectie)</a:t>
            </a:r>
            <a:endParaRPr lang="nl-NL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1844824"/>
            <a:ext cx="7128792" cy="3456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1628800"/>
            <a:ext cx="6984776" cy="3672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004"/>
            <a:ext cx="6984776" cy="48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04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1772" y="800358"/>
            <a:ext cx="1912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 smtClean="0"/>
              <a:t>Toekomst</a:t>
            </a:r>
            <a:endParaRPr lang="nl-NL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91206" y="1979211"/>
            <a:ext cx="390414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 smtClean="0"/>
              <a:t>Nieuw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programma</a:t>
            </a:r>
            <a:r>
              <a:rPr lang="en-GB" sz="2000" b="1" dirty="0" smtClean="0"/>
              <a:t> (2 </a:t>
            </a:r>
            <a:r>
              <a:rPr lang="en-GB" sz="2000" b="1" dirty="0" err="1" smtClean="0"/>
              <a:t>jaar</a:t>
            </a:r>
            <a:r>
              <a:rPr lang="en-GB" sz="2000" b="1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err="1" smtClean="0"/>
              <a:t>Rijk</a:t>
            </a:r>
            <a:endParaRPr lang="en-GB" sz="20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dirty="0" smtClean="0"/>
              <a:t>ZBO’s </a:t>
            </a:r>
            <a:r>
              <a:rPr lang="en-GB" sz="2000" dirty="0" err="1" smtClean="0"/>
              <a:t>en</a:t>
            </a:r>
            <a:r>
              <a:rPr lang="en-GB" sz="2000" dirty="0" smtClean="0"/>
              <a:t> </a:t>
            </a:r>
            <a:r>
              <a:rPr lang="en-GB" sz="2000" dirty="0" err="1" smtClean="0"/>
              <a:t>AG’en</a:t>
            </a:r>
            <a:endParaRPr lang="en-GB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dirty="0" err="1" smtClean="0"/>
              <a:t>Rijksoverheid</a:t>
            </a:r>
            <a:endParaRPr lang="en-GB" sz="2000" dirty="0" smtClean="0"/>
          </a:p>
          <a:p>
            <a:pPr lvl="1"/>
            <a:endParaRPr lang="en-GB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err="1" smtClean="0"/>
              <a:t>Integrale</a:t>
            </a:r>
            <a:r>
              <a:rPr lang="en-GB" sz="2000" dirty="0" smtClean="0"/>
              <a:t> </a:t>
            </a:r>
            <a:r>
              <a:rPr lang="en-GB" sz="2000" dirty="0" err="1" smtClean="0"/>
              <a:t>en</a:t>
            </a:r>
            <a:r>
              <a:rPr lang="en-GB" sz="2000" dirty="0" smtClean="0"/>
              <a:t> </a:t>
            </a:r>
            <a:r>
              <a:rPr lang="en-GB" sz="2000" dirty="0" err="1" smtClean="0"/>
              <a:t>overzichtsstudies</a:t>
            </a:r>
            <a:endParaRPr lang="en-GB" sz="20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dirty="0" err="1" smtClean="0"/>
              <a:t>Justitie</a:t>
            </a:r>
            <a:r>
              <a:rPr lang="en-GB" sz="2000" dirty="0" smtClean="0"/>
              <a:t> &amp; </a:t>
            </a:r>
            <a:r>
              <a:rPr lang="en-GB" sz="2000" dirty="0" err="1" smtClean="0"/>
              <a:t>veiligheid</a:t>
            </a:r>
            <a:endParaRPr lang="en-GB" sz="20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dirty="0" err="1" smtClean="0"/>
              <a:t>Sectorale</a:t>
            </a:r>
            <a:r>
              <a:rPr lang="en-GB" sz="2000" dirty="0" smtClean="0"/>
              <a:t> </a:t>
            </a:r>
            <a:r>
              <a:rPr lang="en-GB" sz="2000" dirty="0" err="1" smtClean="0"/>
              <a:t>vergelijkingen</a:t>
            </a:r>
            <a:endParaRPr lang="en-GB" sz="20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dirty="0" smtClean="0"/>
              <a:t>Monitors</a:t>
            </a:r>
            <a:endParaRPr lang="nl-NL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052971" y="1996828"/>
            <a:ext cx="378584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 smtClean="0"/>
              <a:t>Overig</a:t>
            </a:r>
            <a:endParaRPr lang="en-GB" sz="20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err="1" smtClean="0"/>
              <a:t>Manpowerplanning</a:t>
            </a:r>
            <a:endParaRPr lang="en-GB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err="1" smtClean="0"/>
              <a:t>Topinkomens</a:t>
            </a:r>
            <a:endParaRPr lang="en-GB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err="1" smtClean="0"/>
              <a:t>Gemeentelijke</a:t>
            </a:r>
            <a:r>
              <a:rPr lang="en-GB" sz="2000" dirty="0" smtClean="0"/>
              <a:t> </a:t>
            </a:r>
            <a:r>
              <a:rPr lang="en-GB" sz="2000" dirty="0" err="1" smtClean="0"/>
              <a:t>voorzieningen</a:t>
            </a:r>
            <a:endParaRPr lang="en-GB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/>
              <a:t>Int. </a:t>
            </a:r>
            <a:r>
              <a:rPr lang="en-GB" sz="2000" dirty="0" err="1" smtClean="0"/>
              <a:t>vergelijking</a:t>
            </a:r>
            <a:r>
              <a:rPr lang="en-GB" sz="2000" dirty="0" smtClean="0"/>
              <a:t> </a:t>
            </a:r>
            <a:r>
              <a:rPr lang="en-GB" sz="2000" dirty="0" err="1" smtClean="0"/>
              <a:t>stelsels</a:t>
            </a:r>
            <a:endParaRPr lang="en-GB" sz="20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dirty="0" err="1" smtClean="0"/>
              <a:t>Zorg</a:t>
            </a:r>
            <a:endParaRPr lang="en-GB" sz="20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dirty="0" err="1" smtClean="0"/>
              <a:t>Onderwijs</a:t>
            </a:r>
            <a:endParaRPr lang="en-GB" sz="20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GB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/>
              <a:t>Masterclasses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35644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1340768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Appendix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366118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2060848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latin typeface="Roboto"/>
            </a:endParaRPr>
          </a:p>
          <a:p>
            <a:endParaRPr lang="en-GB" dirty="0">
              <a:effectLst/>
              <a:latin typeface="Roboto"/>
            </a:endParaRPr>
          </a:p>
          <a:p>
            <a:endParaRPr lang="en-GB" dirty="0">
              <a:latin typeface="Roboto"/>
            </a:endParaRPr>
          </a:p>
          <a:p>
            <a:endParaRPr lang="en-GB" dirty="0">
              <a:effectLst/>
              <a:latin typeface="Roboto"/>
            </a:endParaRPr>
          </a:p>
          <a:p>
            <a:endParaRPr lang="en-GB" dirty="0">
              <a:latin typeface="Roboto"/>
            </a:endParaRPr>
          </a:p>
          <a:p>
            <a:endParaRPr lang="en-GB" dirty="0">
              <a:effectLst/>
              <a:latin typeface="Roboto"/>
            </a:endParaRPr>
          </a:p>
          <a:p>
            <a:endParaRPr lang="nl-NL" dirty="0">
              <a:effectLst/>
              <a:latin typeface="Roboto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3"/>
            <a:ext cx="6270451" cy="420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85925" y="463409"/>
            <a:ext cx="3969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Nederlandstalige</a:t>
            </a:r>
            <a:r>
              <a:rPr lang="en-GB" dirty="0"/>
              <a:t> </a:t>
            </a:r>
            <a:r>
              <a:rPr lang="en-GB" dirty="0" err="1"/>
              <a:t>publicaties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829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20272" y="5522854"/>
            <a:ext cx="1905000" cy="228600"/>
          </a:xfrm>
        </p:spPr>
        <p:txBody>
          <a:bodyPr/>
          <a:lstStyle/>
          <a:p>
            <a:fld id="{116DD048-F10D-4843-BFFC-56611981F43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5772150" cy="145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1909" y="391400"/>
            <a:ext cx="4297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Nederlandstalige</a:t>
            </a:r>
            <a:r>
              <a:rPr lang="en-GB" dirty="0"/>
              <a:t> </a:t>
            </a:r>
            <a:r>
              <a:rPr lang="en-GB" dirty="0" err="1"/>
              <a:t>publicaties</a:t>
            </a:r>
            <a:r>
              <a:rPr lang="en-GB" dirty="0"/>
              <a:t> II</a:t>
            </a:r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63" y="2659253"/>
            <a:ext cx="5772150" cy="316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95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8316" y="862195"/>
            <a:ext cx="813690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indent="-304800"/>
            <a:r>
              <a:rPr lang="en-US" sz="1400" dirty="0">
                <a:latin typeface="Times New Roman"/>
                <a:ea typeface="Times New Roman"/>
              </a:rPr>
              <a:t>Blank, J. L. T. (2018). </a:t>
            </a:r>
            <a:r>
              <a:rPr lang="en-US" sz="1400" b="1" dirty="0">
                <a:latin typeface="Times New Roman"/>
                <a:ea typeface="Times New Roman"/>
              </a:rPr>
              <a:t>Frontier Estimation of a Cost Function System Model with Local Least Squares: An Application to Dutch Secondary Education</a:t>
            </a:r>
            <a:r>
              <a:rPr lang="en-US" sz="1400" dirty="0">
                <a:latin typeface="Times New Roman"/>
                <a:ea typeface="Times New Roman"/>
              </a:rPr>
              <a:t>. In Greene et al. : Inequality and Productivity (pp. 103–1118). Springer Proceedings in Business and </a:t>
            </a:r>
            <a:r>
              <a:rPr lang="en-US" sz="1400" dirty="0" smtClean="0">
                <a:latin typeface="Times New Roman"/>
                <a:ea typeface="Times New Roman"/>
              </a:rPr>
              <a:t>Economics.</a:t>
            </a:r>
            <a:endParaRPr lang="nl-NL" sz="1400" dirty="0">
              <a:latin typeface="Times New Roman"/>
              <a:ea typeface="Times New Roman"/>
            </a:endParaRPr>
          </a:p>
          <a:p>
            <a:pPr marL="304800" indent="-304800"/>
            <a:endParaRPr lang="nl-NL" sz="1400" dirty="0" smtClean="0">
              <a:latin typeface="Times New Roman"/>
              <a:ea typeface="Times New Roman"/>
            </a:endParaRPr>
          </a:p>
          <a:p>
            <a:pPr marL="304800" indent="-304800"/>
            <a:r>
              <a:rPr lang="nl-NL" sz="1400" dirty="0" smtClean="0">
                <a:latin typeface="Times New Roman"/>
                <a:ea typeface="Times New Roman"/>
              </a:rPr>
              <a:t>Blank, J. L. T., &amp; van Hulst, B. L. (2017). </a:t>
            </a:r>
            <a:r>
              <a:rPr lang="en-GB" sz="1400" b="1" dirty="0" smtClean="0">
                <a:latin typeface="Times New Roman"/>
                <a:ea typeface="Times New Roman"/>
              </a:rPr>
              <a:t>Balancing the health workforce: breaking down overall technical change into factor technical change for labour - an empirical application to the Dutch hospital industry</a:t>
            </a:r>
            <a:r>
              <a:rPr lang="en-GB" sz="1400" dirty="0" smtClean="0">
                <a:latin typeface="Times New Roman"/>
                <a:ea typeface="Times New Roman"/>
              </a:rPr>
              <a:t>. Human Resources for Health, 15(1), 15. </a:t>
            </a:r>
          </a:p>
          <a:p>
            <a:pPr marL="304800" indent="-304800"/>
            <a:endParaRPr lang="en-GB" sz="1400" dirty="0" smtClean="0">
              <a:latin typeface="Times New Roman"/>
              <a:ea typeface="Times New Roman"/>
            </a:endParaRPr>
          </a:p>
          <a:p>
            <a:pPr marL="304800" indent="-304800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Niaounakis, T. K., &amp; Blank, J. L. T. (2017).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Inter-municipal cooperation, economies of scale and cost efficiency: an application of stochastic frontier analysis to Dutch municipal tax departments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Local Government Studies. </a:t>
            </a:r>
            <a:endParaRPr lang="en-GB" sz="14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04800" indent="-304800"/>
            <a:endParaRPr lang="nl-NL" sz="1400" dirty="0" smtClean="0">
              <a:latin typeface="Times New Roman"/>
              <a:ea typeface="Times New Roman"/>
            </a:endParaRPr>
          </a:p>
          <a:p>
            <a:pPr marL="304800" indent="-304800"/>
            <a:r>
              <a:rPr lang="nl-NL" sz="1400" dirty="0" smtClean="0">
                <a:latin typeface="Times New Roman"/>
                <a:ea typeface="Times New Roman"/>
              </a:rPr>
              <a:t>Blank, J. L. T., van Hulst, B. L., &amp; Valdmanis, V. G. (2016). </a:t>
            </a:r>
            <a:r>
              <a:rPr lang="en-GB" sz="1400" b="1" dirty="0" smtClean="0">
                <a:latin typeface="Times New Roman"/>
                <a:ea typeface="Times New Roman"/>
              </a:rPr>
              <a:t>Concentrating Emergency Rooms: Penny-Wise and Pound-Foolish? An Empirical Research on Scale Economies and Chain Economies in Emergency Rooms in Dutch Hospitals</a:t>
            </a:r>
            <a:r>
              <a:rPr lang="en-GB" sz="1400" dirty="0" smtClean="0">
                <a:latin typeface="Times New Roman"/>
                <a:ea typeface="Times New Roman"/>
              </a:rPr>
              <a:t>. </a:t>
            </a:r>
            <a:r>
              <a:rPr lang="en-GB" sz="1400" i="1" dirty="0" smtClean="0">
                <a:latin typeface="Times New Roman"/>
                <a:ea typeface="Times New Roman"/>
              </a:rPr>
              <a:t>Health Economics</a:t>
            </a:r>
            <a:r>
              <a:rPr lang="en-GB" sz="1400" dirty="0" smtClean="0">
                <a:latin typeface="Times New Roman"/>
                <a:ea typeface="Times New Roman"/>
              </a:rPr>
              <a:t>.  </a:t>
            </a:r>
          </a:p>
          <a:p>
            <a:pPr marL="304800" indent="-304800"/>
            <a:endParaRPr lang="en-GB" sz="1400" dirty="0" smtClean="0">
              <a:latin typeface="Times New Roman"/>
              <a:ea typeface="Times New Roman"/>
            </a:endParaRPr>
          </a:p>
          <a:p>
            <a:pPr marL="304800" indent="-304800"/>
            <a:r>
              <a:rPr lang="en-GB" sz="1400" dirty="0" smtClean="0">
                <a:latin typeface="Times New Roman"/>
                <a:ea typeface="Times New Roman"/>
              </a:rPr>
              <a:t>Blank, J. L. T., &amp; Valdmanis, V. G. (2015). </a:t>
            </a:r>
            <a:r>
              <a:rPr lang="en-GB" sz="1400" b="1" dirty="0" smtClean="0">
                <a:latin typeface="Times New Roman"/>
                <a:ea typeface="Times New Roman"/>
              </a:rPr>
              <a:t>Technology diffusion in hospitals: a log odds random effects regression model.</a:t>
            </a:r>
            <a:r>
              <a:rPr lang="en-GB" sz="1400" dirty="0" smtClean="0">
                <a:latin typeface="Times New Roman"/>
                <a:ea typeface="Times New Roman"/>
              </a:rPr>
              <a:t> </a:t>
            </a:r>
            <a:r>
              <a:rPr lang="en-GB" sz="1400" i="1" dirty="0" smtClean="0">
                <a:latin typeface="Times New Roman"/>
                <a:ea typeface="Times New Roman"/>
              </a:rPr>
              <a:t>The International Journal of Health Planning and Management</a:t>
            </a:r>
            <a:r>
              <a:rPr lang="en-GB" sz="1400" dirty="0" smtClean="0">
                <a:latin typeface="Times New Roman"/>
                <a:ea typeface="Times New Roman"/>
              </a:rPr>
              <a:t>, </a:t>
            </a:r>
            <a:r>
              <a:rPr lang="en-GB" sz="1400" i="1" dirty="0" smtClean="0">
                <a:latin typeface="Times New Roman"/>
                <a:ea typeface="Times New Roman"/>
              </a:rPr>
              <a:t>30</a:t>
            </a:r>
            <a:r>
              <a:rPr lang="en-GB" sz="1400" dirty="0" smtClean="0">
                <a:latin typeface="Times New Roman"/>
                <a:ea typeface="Times New Roman"/>
              </a:rPr>
              <a:t>(3), 246–259. </a:t>
            </a:r>
          </a:p>
          <a:p>
            <a:pPr marL="304800" indent="-304800"/>
            <a:endParaRPr lang="nl-NL" sz="1400" dirty="0" smtClean="0"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5931" y="382582"/>
            <a:ext cx="3621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Internationale publicaties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228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772816"/>
            <a:ext cx="74168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lvl="0" indent="-304800"/>
            <a:r>
              <a:rPr lang="nl-NL" sz="1400" dirty="0">
                <a:solidFill>
                  <a:srgbClr val="000000"/>
                </a:solidFill>
                <a:latin typeface="Times New Roman"/>
                <a:ea typeface="Times New Roman"/>
              </a:rPr>
              <a:t>Blank, J. L. T., &amp; van Hulst, B. L. (2015). </a:t>
            </a:r>
            <a:r>
              <a:rPr lang="en-GB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Optimal administrative scale for planning public services: a social cost model applied to Flemish hospital care. </a:t>
            </a:r>
            <a:r>
              <a:rPr lang="en-GB" sz="1400" i="1" dirty="0">
                <a:solidFill>
                  <a:srgbClr val="000000"/>
                </a:solidFill>
                <a:latin typeface="Times New Roman"/>
                <a:ea typeface="Times New Roman"/>
              </a:rPr>
              <a:t>The International Journal of Health Planning and Management</a:t>
            </a:r>
            <a:r>
              <a:rPr lang="en-GB" sz="14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GB" sz="1400" i="1" dirty="0">
                <a:solidFill>
                  <a:srgbClr val="000000"/>
                </a:solidFill>
                <a:latin typeface="Times New Roman"/>
                <a:ea typeface="Times New Roman"/>
              </a:rPr>
              <a:t>30</a:t>
            </a:r>
            <a:r>
              <a:rPr lang="en-GB" sz="1400" dirty="0">
                <a:solidFill>
                  <a:srgbClr val="000000"/>
                </a:solidFill>
                <a:latin typeface="Times New Roman"/>
                <a:ea typeface="Times New Roman"/>
              </a:rPr>
              <a:t>(4), 382–394. </a:t>
            </a:r>
          </a:p>
          <a:p>
            <a:pPr marL="304800" lvl="0" indent="-304800"/>
            <a:endParaRPr lang="nl-NL" sz="1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04800" lvl="0" indent="-304800"/>
            <a:r>
              <a:rPr lang="nl-NL" sz="1400" dirty="0">
                <a:solidFill>
                  <a:srgbClr val="000000"/>
                </a:solidFill>
                <a:latin typeface="Times New Roman"/>
                <a:ea typeface="Times New Roman"/>
              </a:rPr>
              <a:t>Veeneman, W., Wilschut, J. A., </a:t>
            </a:r>
            <a:r>
              <a:rPr lang="nl-NL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Urlings</a:t>
            </a:r>
            <a:r>
              <a:rPr lang="nl-NL" sz="1400" dirty="0">
                <a:solidFill>
                  <a:srgbClr val="000000"/>
                </a:solidFill>
                <a:latin typeface="Times New Roman"/>
                <a:ea typeface="Times New Roman"/>
              </a:rPr>
              <a:t>, T., Blank, J. L. T., &amp; van de Velde, D. (2014). </a:t>
            </a:r>
            <a:r>
              <a:rPr lang="en-GB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Efficient frontier analysis of Dutch public transport tendering: A first analysis</a:t>
            </a:r>
            <a:r>
              <a:rPr lang="en-GB" sz="14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GB" sz="1400" i="1" dirty="0">
                <a:solidFill>
                  <a:srgbClr val="000000"/>
                </a:solidFill>
                <a:latin typeface="Times New Roman"/>
                <a:ea typeface="Times New Roman"/>
              </a:rPr>
              <a:t>Research in Transportation Economics</a:t>
            </a:r>
            <a:r>
              <a:rPr lang="en-GB" sz="14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GB" sz="1400" i="1" dirty="0">
                <a:solidFill>
                  <a:srgbClr val="000000"/>
                </a:solidFill>
                <a:latin typeface="Times New Roman"/>
                <a:ea typeface="Times New Roman"/>
              </a:rPr>
              <a:t>48</a:t>
            </a:r>
            <a:r>
              <a:rPr lang="en-GB" sz="1400" dirty="0">
                <a:solidFill>
                  <a:srgbClr val="000000"/>
                </a:solidFill>
                <a:latin typeface="Times New Roman"/>
                <a:ea typeface="Times New Roman"/>
              </a:rPr>
              <a:t>(0), 101–108. </a:t>
            </a:r>
          </a:p>
          <a:p>
            <a:pPr marL="304800" lvl="0" indent="-304800"/>
            <a:endParaRPr lang="en-GB" sz="1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04800" lvl="0" indent="-304800"/>
            <a:r>
              <a:rPr lang="nl-NL" sz="1400" dirty="0">
                <a:solidFill>
                  <a:srgbClr val="000000"/>
                </a:solidFill>
                <a:latin typeface="Times New Roman"/>
                <a:ea typeface="Times New Roman"/>
              </a:rPr>
              <a:t>Blank, J. L. T., &amp; Eggink, E. (2014). </a:t>
            </a:r>
            <a:r>
              <a:rPr lang="en-GB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The impact of policy on hospital productivity: a time series analysis of Dutch hospitals. </a:t>
            </a:r>
            <a:r>
              <a:rPr lang="en-GB" sz="1400" i="1" dirty="0">
                <a:solidFill>
                  <a:srgbClr val="000000"/>
                </a:solidFill>
                <a:latin typeface="Times New Roman"/>
                <a:ea typeface="Times New Roman"/>
              </a:rPr>
              <a:t>Health Care Management Science</a:t>
            </a:r>
            <a:r>
              <a:rPr lang="en-GB" sz="14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GB" sz="1400" i="1" dirty="0">
                <a:solidFill>
                  <a:srgbClr val="000000"/>
                </a:solidFill>
                <a:latin typeface="Times New Roman"/>
                <a:ea typeface="Times New Roman"/>
              </a:rPr>
              <a:t>17</a:t>
            </a:r>
            <a:r>
              <a:rPr lang="en-GB" sz="1400" dirty="0">
                <a:solidFill>
                  <a:srgbClr val="000000"/>
                </a:solidFill>
                <a:latin typeface="Times New Roman"/>
                <a:ea typeface="Times New Roman"/>
              </a:rPr>
              <a:t>(2), 139–149. </a:t>
            </a:r>
            <a:endParaRPr lang="nl-NL" sz="14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620688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0000"/>
                </a:solidFill>
              </a:rPr>
              <a:t>Internationale </a:t>
            </a:r>
            <a:r>
              <a:rPr lang="nl-NL" dirty="0" smtClean="0">
                <a:solidFill>
                  <a:srgbClr val="000000"/>
                </a:solidFill>
              </a:rPr>
              <a:t>publicaties (vervolg)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7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075" name="Picture 3" descr="C:\Users\Jos\AppData\Local\Microsoft\Windows\INetCache\IE\FC4YX12C\1328101861_Thumbs_Up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46085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836712"/>
            <a:ext cx="8125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 smtClean="0"/>
              <a:t>Aan</a:t>
            </a:r>
            <a:r>
              <a:rPr lang="en-GB" sz="3200" dirty="0" smtClean="0"/>
              <a:t> de </a:t>
            </a:r>
            <a:r>
              <a:rPr lang="en-GB" sz="3200" dirty="0" err="1" smtClean="0"/>
              <a:t>leden</a:t>
            </a:r>
            <a:r>
              <a:rPr lang="en-GB" sz="3200" dirty="0" smtClean="0"/>
              <a:t> van de PR, BC’s, reviewers … 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9216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xmlns="" id="{B54A7D0F-AEFD-4B61-BF5C-0E015C238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C71FDC09-FB8D-487E-BCE9-C0369177A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72" y="1437064"/>
            <a:ext cx="7395566" cy="283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xmlns="" id="{2A717F85-62ED-403B-8EF2-408310888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5CCF6614-3A2D-4EE0-869B-DED606433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980728"/>
            <a:ext cx="5764215" cy="441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2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xmlns="" id="{F6A3D02F-A5F2-4BD0-80E3-ED13D45C3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23BC6998-1284-480B-93D7-3C198D46B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892" y="764705"/>
            <a:ext cx="6759770" cy="464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9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xmlns="" id="{90861F3D-9687-4E76-85DD-92C8486A1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F2175007-BC4A-43A0-BBD4-E2E3C935ECCD}"/>
              </a:ext>
            </a:extLst>
          </p:cNvPr>
          <p:cNvSpPr txBox="1"/>
          <p:nvPr/>
        </p:nvSpPr>
        <p:spPr>
          <a:xfrm>
            <a:off x="1043608" y="908720"/>
            <a:ext cx="7416824" cy="4248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6B425B37-E89A-4407-B571-876009265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892" y="273293"/>
            <a:ext cx="5764215" cy="532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8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xmlns="" id="{924D7D2A-E5E8-45D0-8EE0-05B541C17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400458FB-9DCD-4572-8C35-BCD59BDBB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034537"/>
            <a:ext cx="7390718" cy="365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xmlns="" id="{A79A0874-0FA3-498D-8AFF-68052C9C1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B330C743-AE4B-452F-BE3E-F05F73C4F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90" y="1213400"/>
            <a:ext cx="7606710" cy="385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5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50453" y="375046"/>
            <a:ext cx="4243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Hoofdlijnen onderzoek</a:t>
            </a:r>
            <a:endParaRPr lang="nl-NL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980728"/>
            <a:ext cx="599285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Productiviteit van overheidsbeleid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/>
              <a:t>Bekostiging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/>
              <a:t>Eigendomsverhoudingen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/>
              <a:t>Marktordening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/>
              <a:t>Omgeving (via gebruikers</a:t>
            </a:r>
            <a:r>
              <a:rPr lang="nl-NL" dirty="0" smtClean="0"/>
              <a:t>)</a:t>
            </a:r>
          </a:p>
          <a:p>
            <a:endParaRPr lang="nl-NL" dirty="0"/>
          </a:p>
          <a:p>
            <a:r>
              <a:rPr lang="nl-NL" dirty="0" smtClean="0"/>
              <a:t>Productiviteit gemeentelijke voorzieningen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 smtClean="0"/>
              <a:t>Samenwerking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 smtClean="0"/>
              <a:t>Schaal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 smtClean="0"/>
              <a:t>Aanbesteding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err="1" smtClean="0"/>
              <a:t>Omgeving</a:t>
            </a:r>
            <a:endParaRPr lang="en-GB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/>
              <a:t>Data issues (</a:t>
            </a:r>
            <a:r>
              <a:rPr lang="en-GB" dirty="0" err="1" smtClean="0"/>
              <a:t>prestaties</a:t>
            </a:r>
            <a:r>
              <a:rPr lang="en-GB" dirty="0" smtClean="0"/>
              <a:t> </a:t>
            </a:r>
            <a:r>
              <a:rPr lang="en-GB" dirty="0" err="1" smtClean="0"/>
              <a:t>meten</a:t>
            </a:r>
            <a:r>
              <a:rPr lang="en-GB" dirty="0" smtClean="0"/>
              <a:t>, </a:t>
            </a:r>
            <a:r>
              <a:rPr lang="en-GB" dirty="0" err="1" smtClean="0"/>
              <a:t>kwaliteit</a:t>
            </a:r>
            <a:r>
              <a:rPr lang="en-GB" dirty="0" smtClean="0"/>
              <a:t>)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429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146" name="Picture 2" descr="D:\rbrinkman\Dropbox (IPSE Studies)\IPSE-3 Schijf\Projecten\BZK14-17\C5210-07\Rapport\frontcover_netwerksector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276872"/>
            <a:ext cx="1754360" cy="247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5" y="98072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Productiviteit</a:t>
            </a:r>
            <a:r>
              <a:rPr lang="en-GB" dirty="0"/>
              <a:t> van </a:t>
            </a:r>
            <a:r>
              <a:rPr lang="en-GB" dirty="0" err="1"/>
              <a:t>overheidsbeleid</a:t>
            </a:r>
            <a:endParaRPr lang="en-GB" dirty="0"/>
          </a:p>
          <a:p>
            <a:pPr algn="ctr"/>
            <a:endParaRPr lang="en-GB" sz="1200" dirty="0"/>
          </a:p>
        </p:txBody>
      </p:sp>
      <p:pic>
        <p:nvPicPr>
          <p:cNvPr id="5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08363"/>
            <a:ext cx="1614380" cy="24433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http://www.eburon.nl/images/super/de_nederlandse_zorg_1980-2013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06361"/>
            <a:ext cx="1728192" cy="2445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74" y="2276872"/>
            <a:ext cx="1702337" cy="2474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02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8" y="1677461"/>
            <a:ext cx="7536923" cy="35030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680" y="764704"/>
            <a:ext cx="4578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Trends in </a:t>
            </a:r>
            <a:r>
              <a:rPr lang="en-GB" dirty="0" err="1"/>
              <a:t>Publieke</a:t>
            </a:r>
            <a:r>
              <a:rPr lang="en-GB" dirty="0"/>
              <a:t> Sector (</a:t>
            </a:r>
            <a:r>
              <a:rPr lang="en-GB" dirty="0" err="1"/>
              <a:t>TiPS</a:t>
            </a:r>
            <a:r>
              <a:rPr lang="en-GB" dirty="0"/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1430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170" name="Picture 2" descr="D:\rbrinkman\Desktop\Voorkant IPSE Publicatie 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949" y="1476531"/>
            <a:ext cx="1384976" cy="196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rbrinkman\Desktop\Voorkant IPSE Publicatie B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386522"/>
            <a:ext cx="1512168" cy="214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rbrinkman\Desktop\Voorkant IPSE Publicatie WE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453" y="1386522"/>
            <a:ext cx="1556911" cy="220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692696"/>
            <a:ext cx="3568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Productiviteit</a:t>
            </a:r>
            <a:r>
              <a:rPr lang="en-GB" dirty="0"/>
              <a:t> </a:t>
            </a:r>
            <a:r>
              <a:rPr lang="en-GB" dirty="0" err="1"/>
              <a:t>gemeenten</a:t>
            </a:r>
            <a:endParaRPr lang="nl-NL" dirty="0"/>
          </a:p>
        </p:txBody>
      </p:sp>
      <p:pic>
        <p:nvPicPr>
          <p:cNvPr id="7" name="Picture 2" descr="D:\rbrinkman\Dropbox (IPSE Studies)\IPSE-3 Schijf\Projecten\BZK14-17\C5200-04\Rapport\Voorkant IPSE Publicatie ON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411" y="3590053"/>
            <a:ext cx="1397397" cy="197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30EDE2E7-640F-4FA4-B8DC-F8772164DC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933" y="3590053"/>
            <a:ext cx="1385776" cy="196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xmlns="" id="{1011233A-6BA3-4E01-93BA-8ECAAA957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D1B06218-8D27-4636-9869-AEA01C264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97" y="1916832"/>
            <a:ext cx="2811299" cy="1944217"/>
          </a:xfrm>
          <a:prstGeom prst="rect">
            <a:avLst/>
          </a:prstGeom>
        </p:spPr>
      </p:pic>
      <p:pic>
        <p:nvPicPr>
          <p:cNvPr id="3" name="Picture 2" descr="C:\Users\rbrinkman\AppData\Local\Microsoft\Windows\Temporary Internet Files\Content.Outlook\4R7QLI98\20180207_0924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2559" y="1889829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692696"/>
            <a:ext cx="5738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Oratie Prof. Jos Blank, 4 september 2015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562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xmlns="" id="{AD9C8A05-A9A4-4C23-943F-C8122EE01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2DDF3E12-2831-4948-ACAE-40171AA00B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420717"/>
            <a:ext cx="1329109" cy="19936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6D7101E9-2958-42A5-B485-0D312C3852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9" y="529600"/>
            <a:ext cx="2844791" cy="189599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90504E34-BB22-415A-8E37-E2543DA7D3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0" y="2961126"/>
            <a:ext cx="3564868" cy="237590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xmlns="" id="{807E64D0-2A6D-4E50-B35C-844F0ECDA2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474" y="398214"/>
            <a:ext cx="1329108" cy="199366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xmlns="" id="{9C795BD6-24CE-43BA-9A02-2853C29033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00" y="420717"/>
            <a:ext cx="1329109" cy="199366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E6540C3D-3302-4BEB-89BB-B9D9187B520C}"/>
              </a:ext>
            </a:extLst>
          </p:cNvPr>
          <p:cNvSpPr txBox="1"/>
          <p:nvPr/>
        </p:nvSpPr>
        <p:spPr>
          <a:xfrm>
            <a:off x="724242" y="3284984"/>
            <a:ext cx="2839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Jubileumcongres IPSE Studies</a:t>
            </a:r>
          </a:p>
          <a:p>
            <a:r>
              <a:rPr lang="nl-NL" dirty="0"/>
              <a:t>1 juni 2017</a:t>
            </a:r>
          </a:p>
        </p:txBody>
      </p:sp>
    </p:spTree>
    <p:extLst>
      <p:ext uri="{BB962C8B-B14F-4D97-AF65-F5344CB8AC3E}">
        <p14:creationId xmlns:p14="http://schemas.microsoft.com/office/powerpoint/2010/main" val="8148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6DD048-F10D-4843-BFFC-56611981F43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050" name="Picture 2" descr="D:\rbrinkman\Dropbox (IPSE Studies)\IPSE-3 Schijf\Seminars\SEM1701\Bundel\omsla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25037"/>
            <a:ext cx="2520280" cy="364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1124744"/>
            <a:ext cx="5261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Productiviteit</a:t>
            </a:r>
            <a:r>
              <a:rPr lang="en-GB" dirty="0"/>
              <a:t> </a:t>
            </a:r>
            <a:r>
              <a:rPr lang="en-GB" dirty="0" err="1"/>
              <a:t>Publieke</a:t>
            </a:r>
            <a:r>
              <a:rPr lang="en-GB" dirty="0"/>
              <a:t> sector in </a:t>
            </a:r>
            <a:r>
              <a:rPr lang="en-GB" dirty="0" err="1"/>
              <a:t>beeld</a:t>
            </a:r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725037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Tussen</a:t>
            </a:r>
            <a:r>
              <a:rPr lang="en-GB" dirty="0"/>
              <a:t> </a:t>
            </a:r>
            <a:r>
              <a:rPr lang="en-GB" dirty="0" err="1"/>
              <a:t>wetenschap</a:t>
            </a:r>
            <a:r>
              <a:rPr lang="en-GB" dirty="0"/>
              <a:t> en </a:t>
            </a:r>
            <a:r>
              <a:rPr lang="en-GB" dirty="0" err="1"/>
              <a:t>beleid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3645024"/>
            <a:ext cx="422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Jubileumcongres</a:t>
            </a:r>
            <a:r>
              <a:rPr lang="en-GB" dirty="0"/>
              <a:t> 1 </a:t>
            </a:r>
            <a:r>
              <a:rPr lang="en-GB" dirty="0" err="1"/>
              <a:t>juni</a:t>
            </a:r>
            <a:r>
              <a:rPr lang="en-GB" dirty="0"/>
              <a:t>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353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5503</TotalTime>
  <Words>579</Words>
  <Application>Microsoft Office PowerPoint</Application>
  <PresentationFormat>On-screen Show (4:3)</PresentationFormat>
  <Paragraphs>104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Bikker Euro RSCG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Bikker Euro RSCG</dc:creator>
  <cp:lastModifiedBy>Jos Blank</cp:lastModifiedBy>
  <cp:revision>503</cp:revision>
  <cp:lastPrinted>2016-01-28T11:39:26Z</cp:lastPrinted>
  <dcterms:created xsi:type="dcterms:W3CDTF">2003-10-16T11:42:10Z</dcterms:created>
  <dcterms:modified xsi:type="dcterms:W3CDTF">2018-02-08T09:57:47Z</dcterms:modified>
</cp:coreProperties>
</file>