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356" r:id="rId3"/>
    <p:sldId id="347" r:id="rId4"/>
    <p:sldId id="355" r:id="rId5"/>
    <p:sldId id="349" r:id="rId6"/>
    <p:sldId id="350" r:id="rId7"/>
    <p:sldId id="351" r:id="rId8"/>
    <p:sldId id="352" r:id="rId9"/>
    <p:sldId id="357" r:id="rId10"/>
    <p:sldId id="353" r:id="rId11"/>
    <p:sldId id="354" r:id="rId12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 Blank - TBM" initials="JB-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9BC4E5"/>
    <a:srgbClr val="FFFF66"/>
    <a:srgbClr val="C3DBEF"/>
    <a:srgbClr val="404040"/>
    <a:srgbClr val="A6A6A6"/>
    <a:srgbClr val="A8D08D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9290" autoAdjust="0"/>
  </p:normalViewPr>
  <p:slideViewPr>
    <p:cSldViewPr>
      <p:cViewPr varScale="1">
        <p:scale>
          <a:sx n="73" d="100"/>
          <a:sy n="73" d="100"/>
        </p:scale>
        <p:origin x="-11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-1080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sestudies.n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115616" y="908720"/>
            <a:ext cx="741682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 smtClean="0"/>
              <a:t>Hoeveel </a:t>
            </a:r>
            <a:r>
              <a:rPr lang="nl-NL" sz="3200" dirty="0"/>
              <a:t>ambtenaren heb je nodig om Rotterdam te </a:t>
            </a:r>
            <a:r>
              <a:rPr lang="nl-NL" sz="3200" dirty="0" smtClean="0"/>
              <a:t>kunnen besturen? </a:t>
            </a:r>
            <a:endParaRPr lang="nl-NL" sz="1800" dirty="0" smtClean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nl-NL" sz="1800" dirty="0" smtClean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nl-NL" sz="1800" dirty="0" smtClean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September, </a:t>
            </a: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2017</a:t>
            </a:r>
          </a:p>
          <a:p>
            <a:pPr>
              <a:spcAft>
                <a:spcPts val="1800"/>
              </a:spcAft>
            </a:pPr>
            <a:r>
              <a:rPr lang="nl-NL" sz="1800" dirty="0" smtClean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Studio Erasmus, Schouwburg, Rotterdam</a:t>
            </a: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sz="1800" dirty="0" smtClean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Prof. Jos </a:t>
            </a: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Blank</a:t>
            </a:r>
          </a:p>
          <a:p>
            <a:pPr>
              <a:spcAft>
                <a:spcPts val="0"/>
              </a:spcAft>
            </a:pPr>
            <a:r>
              <a:rPr lang="nl-NL" sz="1800" dirty="0" smtClean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Erasmus University, Delft </a:t>
            </a: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University of </a:t>
            </a:r>
            <a:r>
              <a:rPr lang="nl-NL" sz="1800" dirty="0" smtClean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Technology, IPSE Studies</a:t>
            </a: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nl-NL" sz="1800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nl-NL" sz="1800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nl-NL" sz="1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hlinkClick r:id="rId3"/>
              </a:rPr>
              <a:t>www.ipsestudies.nl</a:t>
            </a:r>
            <a:r>
              <a:rPr lang="nl-NL" sz="18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nl-NL" sz="28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Dus ….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432" y="1628799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Eerst weten welke dienstverlening qua omvang en samenstelling aan de burger geleverd moet worden (wettelijke taak en politieke prioriteit);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402433" y="3068960"/>
            <a:ext cx="8274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 is het optimale bedrijfsproces om iedere afzonderlijke type dienst te leveren? (gemeentelijke activiteit, uitbesteding, samenwerking? vaste of flexibele arbeid?)</a:t>
            </a:r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>
            <a:off x="389111" y="4581128"/>
            <a:ext cx="8064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Hier is nog een grote kennisleemte. We kunnen die vraag dus niet beantwoorden.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551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En dus ….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700808"/>
            <a:ext cx="640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Is de gestelde vraag niet te beantwoorden;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857095" y="2420888"/>
            <a:ext cx="531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Hier is meer onderzoek voor nodig;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4234" y="314096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Heeft het geen zin hier over te speculeren en is het helemaal niet zinvol hierop te sturen (bijvoorbeeld via taakstellingen);</a:t>
            </a:r>
            <a:endParaRPr lang="nl-NL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581128"/>
            <a:ext cx="8009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Waarom zou je het willen weten? Praat over geld en niet over ambtenaren.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789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IPSE Studies 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in het openbaar bestuur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97777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lvl="1" indent="0">
              <a:spcBef>
                <a:spcPct val="0"/>
              </a:spcBef>
              <a:buNone/>
            </a:pPr>
            <a:endParaRPr lang="nl-NL" sz="16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2000" i="1" dirty="0">
              <a:latin typeface="Corbel" panose="020B0503020204020204" pitchFamily="34" charset="0"/>
            </a:endParaRPr>
          </a:p>
        </p:txBody>
      </p:sp>
      <p:pic>
        <p:nvPicPr>
          <p:cNvPr id="2050" name="Picture 2" descr="D:\tniaounakis\Google Drive\IPSE-3 Schijf\Presentaties\2017\Pres1708\fig\Voorkant afvalrap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97967"/>
            <a:ext cx="1780715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tniaounakis\Google Drive\IPSE-3 Schijf\Presentaties\2017\Pres1708\fig\Voorkant M76921-6 Contractvorm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949" y="997777"/>
            <a:ext cx="1780715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tniaounakis\Google Drive\IPSE-3 Schijf\Presentaties\2017\Pres1708\fig\Voorkant publicati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1781244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tniaounakis\Google Drive\IPSE-3 Schijf\Presentaties\2017\Pres1708\fig\Voorkant met gem grenz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949" y="3789040"/>
            <a:ext cx="1780341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tniaounakis\Google Drive\IPSE-3 Schijf\Presentaties\2017\Pres1708\fig\Voorrkant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89040"/>
            <a:ext cx="1780714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K:\IPSEII\Proj\C5200-02\Rapport\Voorkant IPSE Publicatie BEL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658" y="997777"/>
            <a:ext cx="1780715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:\tniaounakis\Google Drive\IPSE-3 Schijf\Projecten\BZK14-17\C5200-04\Rapport\Voorkant IPSE Publicatie OND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93536"/>
            <a:ext cx="1780715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D:\tniaounakis\Google Drive\IPSE-3 Schijf\Presentaties\2017\Pres1708\fig\Voorkant rijbwwij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89040"/>
            <a:ext cx="1780715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1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Vraag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nl-NL" sz="2400" b="0" dirty="0">
                <a:solidFill>
                  <a:srgbClr val="000000"/>
                </a:solidFill>
                <a:latin typeface="Tahoma" charset="0"/>
              </a:rPr>
              <a:t>Hoeveel ambtenaren heb je nodig om Rotterdam te kunnen besturen? </a:t>
            </a:r>
            <a:endParaRPr lang="nl-NL" sz="2400" b="0" dirty="0" smtClean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>
              <a:spcBef>
                <a:spcPct val="0"/>
              </a:spcBef>
            </a:pPr>
            <a:r>
              <a:rPr lang="nl-NL" sz="2400" b="0" dirty="0" smtClean="0">
                <a:solidFill>
                  <a:srgbClr val="000000"/>
                </a:solidFill>
                <a:latin typeface="Tahoma" charset="0"/>
              </a:rPr>
              <a:t>Onderliggende vragen:</a:t>
            </a: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 smtClean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nl-NL" sz="2400" b="0" dirty="0" smtClean="0">
                <a:solidFill>
                  <a:srgbClr val="000000"/>
                </a:solidFill>
                <a:latin typeface="Tahoma" charset="0"/>
              </a:rPr>
              <a:t>Welke uitgangspunten moet je hiervoor hanteren?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nl-NL" sz="2400" b="0" dirty="0" smtClean="0">
                <a:solidFill>
                  <a:srgbClr val="000000"/>
                </a:solidFill>
                <a:latin typeface="Tahoma" charset="0"/>
              </a:rPr>
              <a:t>Hoe zou je dit kunnen uitrekenen?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nl-NL" sz="2400" b="0" dirty="0" smtClean="0">
                <a:solidFill>
                  <a:srgbClr val="000000"/>
                </a:solidFill>
                <a:latin typeface="Tahoma" charset="0"/>
              </a:rPr>
              <a:t>Is dit überhaupt een zinvolle vraag?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000" b="0" dirty="0">
              <a:solidFill>
                <a:srgbClr val="000000"/>
              </a:solidFill>
              <a:latin typeface="Tahoma" charset="0"/>
            </a:endParaRPr>
          </a:p>
          <a:p>
            <a:pPr>
              <a:spcBef>
                <a:spcPct val="0"/>
              </a:spcBef>
            </a:pPr>
            <a:r>
              <a:rPr lang="nl-NL" sz="2000" b="0" dirty="0" smtClean="0">
                <a:solidFill>
                  <a:srgbClr val="000000"/>
                </a:solidFill>
                <a:latin typeface="Tahoma" charset="0"/>
              </a:rPr>
              <a:t> </a:t>
            </a:r>
            <a:endParaRPr lang="nl-NL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lvl="1" indent="0">
              <a:spcBef>
                <a:spcPct val="0"/>
              </a:spcBef>
              <a:buNone/>
            </a:pPr>
            <a:endParaRPr lang="nl-NL" sz="16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20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Welke uitgangspunten moet je hiervoor hanteren?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2132856"/>
            <a:ext cx="6692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dirty="0" smtClean="0"/>
              <a:t>Wettelijke taken zo goed mogelijk uitvoeren;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6245" y="3068960"/>
            <a:ext cx="3442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dirty="0" smtClean="0"/>
              <a:t>Politieke prioriteiten;</a:t>
            </a:r>
            <a:endParaRPr lang="nl-NL" dirty="0"/>
          </a:p>
        </p:txBody>
      </p:sp>
      <p:sp>
        <p:nvSpPr>
          <p:cNvPr id="6" name="Rectangle 5"/>
          <p:cNvSpPr/>
          <p:nvPr/>
        </p:nvSpPr>
        <p:spPr>
          <a:xfrm>
            <a:off x="971600" y="4005064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dirty="0"/>
              <a:t>Tegen de laagst mogelijke </a:t>
            </a:r>
            <a:r>
              <a:rPr lang="nl-NL" dirty="0" smtClean="0"/>
              <a:t>kosten (NB: burger betaalt belastingen en heffingen).</a:t>
            </a:r>
            <a:endParaRPr lang="nl-NL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5013176"/>
            <a:ext cx="5977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ym typeface="Wingdings" panose="05000000000000000000" pitchFamily="2" charset="2"/>
              </a:rPr>
              <a:t> Wereld van het productiviteitsvraagstuk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72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179512" y="33265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Personeelskosten per inwoner per gemeente  </a:t>
            </a:r>
            <a:endParaRPr lang="nl-NL" sz="28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14" y="855875"/>
            <a:ext cx="7028038" cy="468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2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Conclusies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484784"/>
            <a:ext cx="760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Rotterdam heeft allemaal luie ambtenaren in dienst;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2348880"/>
            <a:ext cx="610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Rotterdam heeft er veel te veel in dienst;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3204698"/>
            <a:ext cx="7796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Rotterdamse ambtenaren worden veel te vet betaald;</a:t>
            </a:r>
            <a:endParaRPr lang="nl-NL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509120"/>
            <a:ext cx="5586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OF: is er iets anders aan de hand??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09733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Waarom zijn er verschillen I ?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268760"/>
            <a:ext cx="49922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Dienstverlening verschilt, vanwege: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Demografie;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Economische situatie;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Geografie;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Politieke prioriteiten;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…..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789040"/>
            <a:ext cx="46484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Dus ook verschillen in: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Aantal ambtenaren;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Functies;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Vereiste opleiding en ervaring.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33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Waarom zijn er verschillen II?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916832"/>
            <a:ext cx="79038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Maar ook omdat gemeenten zaken anders organiseren: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Uitbesteding (privaat);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Gemeenschappelijke regelingen;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Inhuur.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077072"/>
            <a:ext cx="7162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ym typeface="Wingdings" panose="05000000000000000000" pitchFamily="2" charset="2"/>
              </a:rPr>
              <a:t> Gevolgen voor de registratie inzet van 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56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smtClean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Een voorbeeld: inhuur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36711"/>
            <a:ext cx="6984776" cy="465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5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10505</TotalTime>
  <Words>356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Bikker Euro RSCG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Jos Blank - TBM</cp:lastModifiedBy>
  <cp:revision>712</cp:revision>
  <cp:lastPrinted>2016-01-28T11:39:26Z</cp:lastPrinted>
  <dcterms:created xsi:type="dcterms:W3CDTF">2003-10-16T11:42:10Z</dcterms:created>
  <dcterms:modified xsi:type="dcterms:W3CDTF">2017-09-19T06:52:16Z</dcterms:modified>
</cp:coreProperties>
</file>