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29"/>
  </p:notesMasterIdLst>
  <p:handoutMasterIdLst>
    <p:handoutMasterId r:id="rId30"/>
  </p:handoutMasterIdLst>
  <p:sldIdLst>
    <p:sldId id="259" r:id="rId2"/>
    <p:sldId id="387" r:id="rId3"/>
    <p:sldId id="383" r:id="rId4"/>
    <p:sldId id="384" r:id="rId5"/>
    <p:sldId id="386" r:id="rId6"/>
    <p:sldId id="388" r:id="rId7"/>
    <p:sldId id="385" r:id="rId8"/>
    <p:sldId id="364" r:id="rId9"/>
    <p:sldId id="373" r:id="rId10"/>
    <p:sldId id="375" r:id="rId11"/>
    <p:sldId id="372" r:id="rId12"/>
    <p:sldId id="366" r:id="rId13"/>
    <p:sldId id="379" r:id="rId14"/>
    <p:sldId id="370" r:id="rId15"/>
    <p:sldId id="349" r:id="rId16"/>
    <p:sldId id="371" r:id="rId17"/>
    <p:sldId id="380" r:id="rId18"/>
    <p:sldId id="350" r:id="rId19"/>
    <p:sldId id="368" r:id="rId20"/>
    <p:sldId id="369" r:id="rId21"/>
    <p:sldId id="353" r:id="rId22"/>
    <p:sldId id="354" r:id="rId23"/>
    <p:sldId id="382" r:id="rId24"/>
    <p:sldId id="357" r:id="rId25"/>
    <p:sldId id="358" r:id="rId26"/>
    <p:sldId id="361" r:id="rId27"/>
    <p:sldId id="377" r:id="rId28"/>
  </p:sldIdLst>
  <p:sldSz cx="9144000" cy="6858000" type="screen4x3"/>
  <p:notesSz cx="7053263" cy="9309100"/>
  <p:defaultTextStyle>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 Blank - TBM" initials="JB-T" lastIdx="2" clrIdx="0"/>
  <p:cmAuthor id="1" name="Thomas Niaounakis - TBM" initials="TN" lastIdx="0" clrIdx="1"/>
  <p:cmAuthor id="2" name="Thomas Niaounakis" initials="TN"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8"/>
    <a:srgbClr val="0000FF"/>
    <a:srgbClr val="0000CC"/>
    <a:srgbClr val="0099CC"/>
    <a:srgbClr val="9BC4E5"/>
    <a:srgbClr val="FFFF66"/>
    <a:srgbClr val="C3DBEF"/>
    <a:srgbClr val="404040"/>
    <a:srgbClr val="A6A6A6"/>
    <a:srgbClr val="A8D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9290" autoAdjust="0"/>
  </p:normalViewPr>
  <p:slideViewPr>
    <p:cSldViewPr>
      <p:cViewPr varScale="1">
        <p:scale>
          <a:sx n="113" d="100"/>
          <a:sy n="113" d="100"/>
        </p:scale>
        <p:origin x="-9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nl-NL"/>
          </a:p>
        </p:txBody>
      </p:sp>
      <p:sp>
        <p:nvSpPr>
          <p:cNvPr id="31747" name="Rectangle 3"/>
          <p:cNvSpPr>
            <a:spLocks noGrp="1" noChangeArrowheads="1"/>
          </p:cNvSpPr>
          <p:nvPr>
            <p:ph type="dt" sz="quarter" idx="1"/>
          </p:nvPr>
        </p:nvSpPr>
        <p:spPr bwMode="auto">
          <a:xfrm>
            <a:off x="399685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nl-NL"/>
          </a:p>
        </p:txBody>
      </p:sp>
      <p:sp>
        <p:nvSpPr>
          <p:cNvPr id="31748" name="Rectangle 4"/>
          <p:cNvSpPr>
            <a:spLocks noGrp="1" noChangeArrowheads="1"/>
          </p:cNvSpPr>
          <p:nvPr>
            <p:ph type="ftr" sz="quarter" idx="2"/>
          </p:nvPr>
        </p:nvSpPr>
        <p:spPr bwMode="auto">
          <a:xfrm>
            <a:off x="0" y="8843645"/>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nl-NL"/>
          </a:p>
        </p:txBody>
      </p:sp>
      <p:sp>
        <p:nvSpPr>
          <p:cNvPr id="31749" name="Rectangle 5"/>
          <p:cNvSpPr>
            <a:spLocks noGrp="1" noChangeArrowheads="1"/>
          </p:cNvSpPr>
          <p:nvPr>
            <p:ph type="sldNum" sz="quarter" idx="3"/>
          </p:nvPr>
        </p:nvSpPr>
        <p:spPr bwMode="auto">
          <a:xfrm>
            <a:off x="3996850" y="8843645"/>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AE90C053-4458-45D9-98A0-572BB0E8093E}" type="slidenum">
              <a:rPr lang="nl-NL"/>
              <a:pPr/>
              <a:t>‹#›</a:t>
            </a:fld>
            <a:endParaRPr lang="nl-NL"/>
          </a:p>
        </p:txBody>
      </p:sp>
    </p:spTree>
    <p:extLst>
      <p:ext uri="{BB962C8B-B14F-4D97-AF65-F5344CB8AC3E}">
        <p14:creationId xmlns:p14="http://schemas.microsoft.com/office/powerpoint/2010/main" val="2739986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en-US"/>
          </a:p>
        </p:txBody>
      </p:sp>
      <p:sp>
        <p:nvSpPr>
          <p:cNvPr id="16387" name="Rectangle 3"/>
          <p:cNvSpPr>
            <a:spLocks noGrp="1" noChangeArrowheads="1"/>
          </p:cNvSpPr>
          <p:nvPr>
            <p:ph type="dt" idx="1"/>
          </p:nvPr>
        </p:nvSpPr>
        <p:spPr bwMode="auto">
          <a:xfrm>
            <a:off x="399685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en-US"/>
          </a:p>
        </p:txBody>
      </p:sp>
      <p:sp>
        <p:nvSpPr>
          <p:cNvPr id="16388" name="Rectangle 4"/>
          <p:cNvSpPr>
            <a:spLocks noGrp="1" noRot="1" noChangeAspect="1" noChangeArrowheads="1" noTextEdit="1"/>
          </p:cNvSpPr>
          <p:nvPr>
            <p:ph type="sldImg" idx="2"/>
          </p:nvPr>
        </p:nvSpPr>
        <p:spPr bwMode="auto">
          <a:xfrm>
            <a:off x="1198563" y="698500"/>
            <a:ext cx="4656137"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40436" y="4421823"/>
            <a:ext cx="5172393"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0" y="8843645"/>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en-US"/>
          </a:p>
        </p:txBody>
      </p:sp>
      <p:sp>
        <p:nvSpPr>
          <p:cNvPr id="16391" name="Rectangle 7"/>
          <p:cNvSpPr>
            <a:spLocks noGrp="1" noChangeArrowheads="1"/>
          </p:cNvSpPr>
          <p:nvPr>
            <p:ph type="sldNum" sz="quarter" idx="5"/>
          </p:nvPr>
        </p:nvSpPr>
        <p:spPr bwMode="auto">
          <a:xfrm>
            <a:off x="3996850" y="8843645"/>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C2C8CD11-CF31-49F2-B8DE-5497F5617B1E}" type="slidenum">
              <a:rPr lang="en-US"/>
              <a:pPr/>
              <a:t>‹#›</a:t>
            </a:fld>
            <a:endParaRPr lang="en-US"/>
          </a:p>
        </p:txBody>
      </p:sp>
    </p:spTree>
    <p:extLst>
      <p:ext uri="{BB962C8B-B14F-4D97-AF65-F5344CB8AC3E}">
        <p14:creationId xmlns:p14="http://schemas.microsoft.com/office/powerpoint/2010/main" val="1785964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nl-NL" dirty="0"/>
          </a:p>
        </p:txBody>
      </p:sp>
    </p:spTree>
    <p:extLst>
      <p:ext uri="{BB962C8B-B14F-4D97-AF65-F5344CB8AC3E}">
        <p14:creationId xmlns:p14="http://schemas.microsoft.com/office/powerpoint/2010/main" val="413855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2C8CD11-CF31-49F2-B8DE-5497F5617B1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3505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169102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63"/>
          <p:cNvSpPr>
            <a:spLocks noGrp="1" noChangeArrowheads="1"/>
          </p:cNvSpPr>
          <p:nvPr>
            <p:ph type="sldNum" sz="quarter" idx="4"/>
          </p:nvPr>
        </p:nvSpPr>
        <p:spPr>
          <a:xfrm>
            <a:off x="7164288" y="5594863"/>
            <a:ext cx="1905000" cy="228600"/>
          </a:xfrm>
          <a:prstGeom prst="rect">
            <a:avLst/>
          </a:prstGeom>
        </p:spPr>
        <p:txBody>
          <a:bodyPr/>
          <a:lstStyle>
            <a:lvl1pPr>
              <a:defRPr sz="1400"/>
            </a:lvl1pPr>
          </a:lstStyle>
          <a:p>
            <a:fld id="{116DD048-F10D-4843-BFFC-56611981F43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r="-9162"/>
          </a:stretch>
        </a:blipFill>
        <a:effectLst/>
      </p:bgPr>
    </p:bg>
    <p:spTree>
      <p:nvGrpSpPr>
        <p:cNvPr id="1" name=""/>
        <p:cNvGrpSpPr/>
        <p:nvPr/>
      </p:nvGrpSpPr>
      <p:grpSpPr>
        <a:xfrm>
          <a:off x="0" y="0"/>
          <a:ext cx="0" cy="0"/>
          <a:chOff x="0" y="0"/>
          <a:chExt cx="0" cy="0"/>
        </a:xfrm>
      </p:grpSpPr>
      <p:sp>
        <p:nvSpPr>
          <p:cNvPr id="15" name="Rectangle 60"/>
          <p:cNvSpPr>
            <a:spLocks noChangeArrowheads="1"/>
          </p:cNvSpPr>
          <p:nvPr userDrawn="1"/>
        </p:nvSpPr>
        <p:spPr bwMode="auto">
          <a:xfrm>
            <a:off x="-10800" y="5886450"/>
            <a:ext cx="9154800" cy="971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dirty="0"/>
              <a:t>    </a:t>
            </a:r>
            <a:r>
              <a:rPr lang="nl-NL" b="1" dirty="0">
                <a:solidFill>
                  <a:srgbClr val="0099CC"/>
                </a:solidFill>
                <a:latin typeface="Corbel" panose="020B0503020204020204" pitchFamily="34" charset="0"/>
              </a:rPr>
              <a:t>IPSE Studies</a:t>
            </a:r>
            <a:endParaRPr lang="nl-NL" dirty="0">
              <a:latin typeface="Corbel" panose="020B0503020204020204" pitchFamily="34" charset="0"/>
            </a:endParaRPr>
          </a:p>
        </p:txBody>
      </p:sp>
      <p:sp>
        <p:nvSpPr>
          <p:cNvPr id="16" name="Rectangle 62"/>
          <p:cNvSpPr>
            <a:spLocks noChangeArrowheads="1"/>
          </p:cNvSpPr>
          <p:nvPr userDrawn="1"/>
        </p:nvSpPr>
        <p:spPr bwMode="ltGray">
          <a:xfrm>
            <a:off x="5400" y="5594863"/>
            <a:ext cx="9144000" cy="287336"/>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17" name="Rectangle 63"/>
          <p:cNvSpPr>
            <a:spLocks noGrp="1" noChangeArrowheads="1"/>
          </p:cNvSpPr>
          <p:nvPr>
            <p:ph type="sldNum" sz="quarter" idx="4"/>
          </p:nvPr>
        </p:nvSpPr>
        <p:spPr>
          <a:xfrm>
            <a:off x="7164288" y="5594863"/>
            <a:ext cx="1905000" cy="228600"/>
          </a:xfrm>
          <a:prstGeom prst="rect">
            <a:avLst/>
          </a:prstGeom>
        </p:spPr>
        <p:txBody>
          <a:bodyPr/>
          <a:lstStyle>
            <a:lvl1pPr>
              <a:defRPr sz="1400"/>
            </a:lvl1pPr>
          </a:lstStyle>
          <a:p>
            <a:fld id="{116DD048-F10D-4843-BFFC-56611981F43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rtl="0" fontAlgn="base">
        <a:spcBef>
          <a:spcPct val="0"/>
        </a:spcBef>
        <a:spcAft>
          <a:spcPct val="0"/>
        </a:spcAft>
        <a:defRPr sz="3200" b="1">
          <a:solidFill>
            <a:srgbClr val="0099CC"/>
          </a:solidFill>
          <a:latin typeface="+mj-lt"/>
          <a:ea typeface="+mj-ea"/>
          <a:cs typeface="+mj-cs"/>
        </a:defRPr>
      </a:lvl1pPr>
      <a:lvl2pPr algn="l" rtl="0" fontAlgn="base">
        <a:spcBef>
          <a:spcPct val="0"/>
        </a:spcBef>
        <a:spcAft>
          <a:spcPct val="0"/>
        </a:spcAft>
        <a:defRPr sz="3200" b="1">
          <a:solidFill>
            <a:srgbClr val="0099CC"/>
          </a:solidFill>
          <a:latin typeface="Tahoma" charset="0"/>
        </a:defRPr>
      </a:lvl2pPr>
      <a:lvl3pPr algn="l" rtl="0" fontAlgn="base">
        <a:spcBef>
          <a:spcPct val="0"/>
        </a:spcBef>
        <a:spcAft>
          <a:spcPct val="0"/>
        </a:spcAft>
        <a:defRPr sz="3200" b="1">
          <a:solidFill>
            <a:srgbClr val="0099CC"/>
          </a:solidFill>
          <a:latin typeface="Tahoma" charset="0"/>
        </a:defRPr>
      </a:lvl3pPr>
      <a:lvl4pPr algn="l" rtl="0" fontAlgn="base">
        <a:spcBef>
          <a:spcPct val="0"/>
        </a:spcBef>
        <a:spcAft>
          <a:spcPct val="0"/>
        </a:spcAft>
        <a:defRPr sz="3200" b="1">
          <a:solidFill>
            <a:srgbClr val="0099CC"/>
          </a:solidFill>
          <a:latin typeface="Tahoma" charset="0"/>
        </a:defRPr>
      </a:lvl4pPr>
      <a:lvl5pPr algn="l" rtl="0" fontAlgn="base">
        <a:spcBef>
          <a:spcPct val="0"/>
        </a:spcBef>
        <a:spcAft>
          <a:spcPct val="0"/>
        </a:spcAft>
        <a:defRPr sz="3200" b="1">
          <a:solidFill>
            <a:srgbClr val="0099CC"/>
          </a:solidFill>
          <a:latin typeface="Tahoma" charset="0"/>
        </a:defRPr>
      </a:lvl5pPr>
      <a:lvl6pPr marL="457200" algn="l" rtl="0" fontAlgn="base">
        <a:spcBef>
          <a:spcPct val="0"/>
        </a:spcBef>
        <a:spcAft>
          <a:spcPct val="0"/>
        </a:spcAft>
        <a:defRPr sz="3200" b="1">
          <a:solidFill>
            <a:srgbClr val="0099CC"/>
          </a:solidFill>
          <a:latin typeface="Tahoma" charset="0"/>
        </a:defRPr>
      </a:lvl6pPr>
      <a:lvl7pPr marL="914400" algn="l" rtl="0" fontAlgn="base">
        <a:spcBef>
          <a:spcPct val="0"/>
        </a:spcBef>
        <a:spcAft>
          <a:spcPct val="0"/>
        </a:spcAft>
        <a:defRPr sz="3200" b="1">
          <a:solidFill>
            <a:srgbClr val="0099CC"/>
          </a:solidFill>
          <a:latin typeface="Tahoma" charset="0"/>
        </a:defRPr>
      </a:lvl7pPr>
      <a:lvl8pPr marL="1371600" algn="l" rtl="0" fontAlgn="base">
        <a:spcBef>
          <a:spcPct val="0"/>
        </a:spcBef>
        <a:spcAft>
          <a:spcPct val="0"/>
        </a:spcAft>
        <a:defRPr sz="3200" b="1">
          <a:solidFill>
            <a:srgbClr val="0099CC"/>
          </a:solidFill>
          <a:latin typeface="Tahoma" charset="0"/>
        </a:defRPr>
      </a:lvl8pPr>
      <a:lvl9pPr marL="1828800" algn="l" rtl="0" fontAlgn="base">
        <a:spcBef>
          <a:spcPct val="0"/>
        </a:spcBef>
        <a:spcAft>
          <a:spcPct val="0"/>
        </a:spcAft>
        <a:defRPr sz="3200" b="1">
          <a:solidFill>
            <a:srgbClr val="0099CC"/>
          </a:solidFill>
          <a:latin typeface="Tahoma" charset="0"/>
        </a:defRPr>
      </a:lvl9pPr>
    </p:titleStyle>
    <p:bodyStyle>
      <a:lvl1pPr marL="342900" indent="-342900" algn="l" rtl="0" fontAlgn="base">
        <a:spcBef>
          <a:spcPct val="20000"/>
        </a:spcBef>
        <a:spcAft>
          <a:spcPct val="0"/>
        </a:spcAft>
        <a:buFont typeface="Times"/>
        <a:buChar char="•"/>
        <a:defRPr sz="2400">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ipsestudies.n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1115616" y="908720"/>
            <a:ext cx="7416824" cy="3677930"/>
          </a:xfrm>
          <a:prstGeom prst="rect">
            <a:avLst/>
          </a:prstGeom>
        </p:spPr>
        <p:txBody>
          <a:bodyPr wrap="square">
            <a:spAutoFit/>
          </a:bodyPr>
          <a:lstStyle/>
          <a:p>
            <a:pPr>
              <a:spcAft>
                <a:spcPts val="1800"/>
              </a:spcAft>
            </a:pPr>
            <a:r>
              <a:rPr lang="nl-NL" sz="3200" dirty="0" smtClean="0">
                <a:latin typeface="+mj-lt"/>
                <a:ea typeface="Times New Roman"/>
                <a:cs typeface="Times New Roman"/>
              </a:rPr>
              <a:t>Productiviteit Lokale </a:t>
            </a:r>
            <a:r>
              <a:rPr lang="nl-NL" sz="3200" dirty="0" smtClean="0">
                <a:latin typeface="+mj-lt"/>
                <a:ea typeface="Times New Roman"/>
                <a:cs typeface="Times New Roman"/>
              </a:rPr>
              <a:t>Overheid NL</a:t>
            </a:r>
            <a:endParaRPr lang="nl-NL" sz="3200" dirty="0">
              <a:latin typeface="+mj-lt"/>
              <a:ea typeface="Times New Roman"/>
              <a:cs typeface="Times New Roman"/>
            </a:endParaRPr>
          </a:p>
          <a:p>
            <a:pPr>
              <a:spcAft>
                <a:spcPts val="1800"/>
              </a:spcAft>
            </a:pPr>
            <a:r>
              <a:rPr lang="en-US" sz="1800" dirty="0" err="1" smtClean="0">
                <a:latin typeface="+mj-lt"/>
                <a:ea typeface="Times New Roman"/>
                <a:cs typeface="Times New Roman"/>
              </a:rPr>
              <a:t>Een</a:t>
            </a:r>
            <a:r>
              <a:rPr lang="en-US" sz="1800" dirty="0" smtClean="0">
                <a:latin typeface="+mj-lt"/>
                <a:ea typeface="Times New Roman"/>
                <a:cs typeface="Times New Roman"/>
              </a:rPr>
              <a:t> </a:t>
            </a:r>
            <a:r>
              <a:rPr lang="en-US" sz="1800" dirty="0" err="1" smtClean="0">
                <a:latin typeface="+mj-lt"/>
                <a:ea typeface="Times New Roman"/>
                <a:cs typeface="Times New Roman"/>
              </a:rPr>
              <a:t>beknopte</a:t>
            </a:r>
            <a:r>
              <a:rPr lang="en-US" sz="1800" dirty="0" smtClean="0">
                <a:latin typeface="+mj-lt"/>
                <a:ea typeface="Times New Roman"/>
                <a:cs typeface="Times New Roman"/>
              </a:rPr>
              <a:t> </a:t>
            </a:r>
            <a:r>
              <a:rPr lang="en-US" sz="1800" dirty="0" err="1" smtClean="0">
                <a:latin typeface="+mj-lt"/>
                <a:ea typeface="Times New Roman"/>
                <a:cs typeface="Times New Roman"/>
              </a:rPr>
              <a:t>inventarisatie</a:t>
            </a:r>
            <a:endParaRPr lang="nl-NL" sz="1800" dirty="0">
              <a:latin typeface="Corbel" panose="020B0503020204020204" pitchFamily="34" charset="0"/>
              <a:ea typeface="Times New Roman"/>
              <a:cs typeface="Arial" panose="020B0604020202020204" pitchFamily="34" charset="0"/>
            </a:endParaRPr>
          </a:p>
          <a:p>
            <a:pPr>
              <a:spcAft>
                <a:spcPts val="1800"/>
              </a:spcAft>
            </a:pPr>
            <a:endParaRPr lang="nl-NL" sz="1800" dirty="0">
              <a:latin typeface="Corbel" panose="020B0503020204020204" pitchFamily="34" charset="0"/>
              <a:ea typeface="Times New Roman"/>
              <a:cs typeface="Arial" panose="020B0604020202020204" pitchFamily="34" charset="0"/>
            </a:endParaRPr>
          </a:p>
          <a:p>
            <a:pPr>
              <a:spcAft>
                <a:spcPts val="1800"/>
              </a:spcAft>
            </a:pPr>
            <a:r>
              <a:rPr lang="en-US" sz="1800" dirty="0" smtClean="0">
                <a:latin typeface="Corbel" panose="020B0503020204020204" pitchFamily="34" charset="0"/>
                <a:ea typeface="Times New Roman"/>
                <a:cs typeface="Arial" panose="020B0604020202020204" pitchFamily="34" charset="0"/>
              </a:rPr>
              <a:t>12 </a:t>
            </a:r>
            <a:r>
              <a:rPr lang="en-US" sz="1800" dirty="0" err="1" smtClean="0">
                <a:latin typeface="Corbel" panose="020B0503020204020204" pitchFamily="34" charset="0"/>
                <a:ea typeface="Times New Roman"/>
                <a:cs typeface="Arial" panose="020B0604020202020204" pitchFamily="34" charset="0"/>
              </a:rPr>
              <a:t>juli</a:t>
            </a:r>
            <a:r>
              <a:rPr lang="en-US" sz="1800" dirty="0" smtClean="0">
                <a:latin typeface="Corbel" panose="020B0503020204020204" pitchFamily="34" charset="0"/>
                <a:ea typeface="Times New Roman"/>
                <a:cs typeface="Arial" panose="020B0604020202020204" pitchFamily="34" charset="0"/>
              </a:rPr>
              <a:t> 2017</a:t>
            </a:r>
            <a:endParaRPr lang="nl-NL" sz="1800" dirty="0">
              <a:latin typeface="Corbel" panose="020B0503020204020204" pitchFamily="34" charset="0"/>
              <a:ea typeface="Times New Roman"/>
              <a:cs typeface="Arial" panose="020B0604020202020204" pitchFamily="34" charset="0"/>
            </a:endParaRPr>
          </a:p>
          <a:p>
            <a:pPr>
              <a:spcAft>
                <a:spcPts val="1800"/>
              </a:spcAft>
            </a:pPr>
            <a:r>
              <a:rPr lang="nl-NL" sz="1800" dirty="0" smtClean="0">
                <a:latin typeface="Corbel" panose="020B0503020204020204" pitchFamily="34" charset="0"/>
                <a:ea typeface="Times New Roman"/>
                <a:cs typeface="Arial" panose="020B0604020202020204" pitchFamily="34" charset="0"/>
              </a:rPr>
              <a:t>Seminar </a:t>
            </a:r>
            <a:r>
              <a:rPr lang="nl-NL" sz="1800" dirty="0" err="1" smtClean="0">
                <a:latin typeface="Corbel" panose="020B0503020204020204" pitchFamily="34" charset="0"/>
                <a:ea typeface="Times New Roman"/>
                <a:cs typeface="Arial" panose="020B0604020202020204" pitchFamily="34" charset="0"/>
              </a:rPr>
              <a:t>IDEAConsult</a:t>
            </a:r>
            <a:r>
              <a:rPr lang="nl-NL" sz="1800" dirty="0" smtClean="0">
                <a:latin typeface="Corbel" panose="020B0503020204020204" pitchFamily="34" charset="0"/>
                <a:ea typeface="Times New Roman"/>
                <a:cs typeface="Arial" panose="020B0604020202020204" pitchFamily="34" charset="0"/>
              </a:rPr>
              <a:t>/VOKA aan de EUR</a:t>
            </a:r>
            <a:endParaRPr lang="nl-NL" sz="1800" dirty="0">
              <a:latin typeface="Corbel" panose="020B0503020204020204" pitchFamily="34" charset="0"/>
              <a:ea typeface="Times New Roman"/>
              <a:cs typeface="Arial" panose="020B0604020202020204" pitchFamily="34" charset="0"/>
            </a:endParaRPr>
          </a:p>
          <a:p>
            <a:pPr>
              <a:spcAft>
                <a:spcPts val="0"/>
              </a:spcAft>
            </a:pPr>
            <a:r>
              <a:rPr lang="nl-NL" sz="1800" dirty="0" smtClean="0">
                <a:latin typeface="Corbel" panose="020B0503020204020204" pitchFamily="34" charset="0"/>
                <a:ea typeface="Times New Roman"/>
                <a:cs typeface="Arial" panose="020B0604020202020204" pitchFamily="34" charset="0"/>
              </a:rPr>
              <a:t>Prof. Jos L.T. </a:t>
            </a:r>
            <a:r>
              <a:rPr lang="nl-NL" sz="1800" dirty="0">
                <a:latin typeface="Corbel" panose="020B0503020204020204" pitchFamily="34" charset="0"/>
                <a:ea typeface="Times New Roman"/>
                <a:cs typeface="Arial" panose="020B0604020202020204" pitchFamily="34" charset="0"/>
              </a:rPr>
              <a:t>Blank</a:t>
            </a:r>
          </a:p>
          <a:p>
            <a:pPr>
              <a:spcAft>
                <a:spcPts val="1800"/>
              </a:spcAft>
            </a:pPr>
            <a:r>
              <a:rPr lang="nl-NL" sz="1800" dirty="0">
                <a:latin typeface="Corbel" panose="020B0503020204020204" pitchFamily="34" charset="0"/>
                <a:ea typeface="Times New Roman"/>
                <a:cs typeface="Arial" panose="020B0604020202020204" pitchFamily="34" charset="0"/>
              </a:rPr>
              <a:t>T.K. Niaounakis MSc.</a:t>
            </a:r>
            <a:r>
              <a:rPr lang="nl-NL" sz="1800" dirty="0">
                <a:latin typeface="Corbel" panose="020B0503020204020204" pitchFamily="34" charset="0"/>
                <a:ea typeface="Times New Roman"/>
                <a:cs typeface="Arial" panose="020B0604020202020204" pitchFamily="34" charset="0"/>
              </a:rPr>
              <a:t/>
            </a:r>
            <a:br>
              <a:rPr lang="nl-NL" sz="1800" dirty="0">
                <a:latin typeface="Corbel" panose="020B0503020204020204" pitchFamily="34" charset="0"/>
                <a:ea typeface="Times New Roman"/>
                <a:cs typeface="Arial" panose="020B0604020202020204" pitchFamily="34" charset="0"/>
              </a:rPr>
            </a:br>
            <a:endParaRPr lang="nl-NL" sz="1800" dirty="0">
              <a:latin typeface="Corbel" panose="020B0503020204020204" pitchFamily="34" charset="0"/>
              <a:ea typeface="Times New Roman"/>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647" y="1988840"/>
            <a:ext cx="2526644" cy="346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807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10</a:t>
            </a:fld>
            <a:endParaRPr lang="en-US" dirty="0"/>
          </a:p>
        </p:txBody>
      </p:sp>
      <p:sp>
        <p:nvSpPr>
          <p:cNvPr id="3" name="Rechthoek 19"/>
          <p:cNvSpPr/>
          <p:nvPr/>
        </p:nvSpPr>
        <p:spPr>
          <a:xfrm>
            <a:off x="395536" y="332656"/>
            <a:ext cx="8280920"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Scope van de onderzoeken</a:t>
            </a:r>
          </a:p>
        </p:txBody>
      </p:sp>
      <p:sp>
        <p:nvSpPr>
          <p:cNvPr id="4" name="Content Placeholder 2"/>
          <p:cNvSpPr txBox="1">
            <a:spLocks/>
          </p:cNvSpPr>
          <p:nvPr/>
        </p:nvSpPr>
        <p:spPr bwMode="auto">
          <a:xfrm>
            <a:off x="699964" y="893884"/>
            <a:ext cx="741682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a:p>
            <a:pPr marL="342900" indent="-342900">
              <a:buFont typeface="Wingdings" panose="05000000000000000000" pitchFamily="2" charset="2"/>
              <a:buChar char="Ø"/>
            </a:pPr>
            <a:endParaRPr lang="en-GB"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sp>
        <p:nvSpPr>
          <p:cNvPr id="10" name="Content Placeholder 2"/>
          <p:cNvSpPr txBox="1">
            <a:spLocks/>
          </p:cNvSpPr>
          <p:nvPr/>
        </p:nvSpPr>
        <p:spPr bwMode="auto">
          <a:xfrm>
            <a:off x="852384" y="1409875"/>
            <a:ext cx="7416824" cy="38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r>
              <a:rPr lang="en-GB" sz="2400" b="0" dirty="0">
                <a:solidFill>
                  <a:srgbClr val="000000"/>
                </a:solidFill>
                <a:latin typeface="Tahoma" charset="0"/>
              </a:rPr>
              <a:t>Analyse op het </a:t>
            </a:r>
            <a:r>
              <a:rPr lang="en-GB" sz="2400" b="0" dirty="0" err="1">
                <a:solidFill>
                  <a:srgbClr val="000000"/>
                </a:solidFill>
                <a:latin typeface="Tahoma" charset="0"/>
              </a:rPr>
              <a:t>niveau</a:t>
            </a:r>
            <a:r>
              <a:rPr lang="en-GB" sz="2400" b="0" dirty="0">
                <a:solidFill>
                  <a:srgbClr val="000000"/>
                </a:solidFill>
                <a:latin typeface="Tahoma" charset="0"/>
              </a:rPr>
              <a:t> van </a:t>
            </a:r>
            <a:r>
              <a:rPr lang="en-GB" sz="2400" b="0" dirty="0" err="1">
                <a:solidFill>
                  <a:srgbClr val="000000"/>
                </a:solidFill>
                <a:latin typeface="Tahoma" charset="0"/>
              </a:rPr>
              <a:t>voorzieningen</a:t>
            </a:r>
            <a:r>
              <a:rPr lang="en-GB" sz="2400" b="0" dirty="0">
                <a:solidFill>
                  <a:srgbClr val="000000"/>
                </a:solidFill>
                <a:latin typeface="Tahoma" charset="0"/>
              </a:rPr>
              <a:t> in </a:t>
            </a:r>
            <a:r>
              <a:rPr lang="en-GB" sz="2400" b="0" dirty="0" err="1">
                <a:solidFill>
                  <a:srgbClr val="000000"/>
                </a:solidFill>
                <a:latin typeface="Tahoma" charset="0"/>
              </a:rPr>
              <a:t>plaats</a:t>
            </a:r>
            <a:r>
              <a:rPr lang="en-GB" sz="2400" b="0" dirty="0">
                <a:solidFill>
                  <a:srgbClr val="000000"/>
                </a:solidFill>
                <a:latin typeface="Tahoma" charset="0"/>
              </a:rPr>
              <a:t> van de hele </a:t>
            </a:r>
            <a:r>
              <a:rPr lang="en-GB" sz="2400" b="0" dirty="0" err="1" smtClean="0">
                <a:solidFill>
                  <a:srgbClr val="000000"/>
                </a:solidFill>
                <a:latin typeface="Tahoma" charset="0"/>
              </a:rPr>
              <a:t>gemeente</a:t>
            </a:r>
            <a:r>
              <a:rPr lang="en-GB" sz="2400" b="0" dirty="0" smtClean="0">
                <a:solidFill>
                  <a:srgbClr val="000000"/>
                </a:solidFill>
                <a:latin typeface="Tahoma" charset="0"/>
              </a:rPr>
              <a:t>;</a:t>
            </a:r>
            <a:endParaRPr lang="en-GB" sz="2400" b="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lvl="0" indent="-342900">
              <a:spcBef>
                <a:spcPct val="0"/>
              </a:spcBef>
              <a:buFont typeface="Wingdings" panose="05000000000000000000" pitchFamily="2" charset="2"/>
              <a:buChar char="Ø"/>
            </a:pPr>
            <a:r>
              <a:rPr lang="en-GB" sz="2400" b="0" dirty="0" err="1">
                <a:solidFill>
                  <a:srgbClr val="000000"/>
                </a:solidFill>
                <a:latin typeface="Tahoma" charset="0"/>
              </a:rPr>
              <a:t>Afvalinzameling</a:t>
            </a:r>
            <a:r>
              <a:rPr lang="en-GB" sz="2400" b="0" dirty="0">
                <a:solidFill>
                  <a:srgbClr val="000000"/>
                </a:solidFill>
                <a:latin typeface="Tahoma" charset="0"/>
              </a:rPr>
              <a:t> </a:t>
            </a:r>
            <a:r>
              <a:rPr lang="en-GB" sz="2400" b="0" dirty="0" err="1">
                <a:solidFill>
                  <a:srgbClr val="000000"/>
                </a:solidFill>
                <a:latin typeface="Tahoma" charset="0"/>
              </a:rPr>
              <a:t>kent</a:t>
            </a:r>
            <a:r>
              <a:rPr lang="en-GB" sz="2400" b="0" dirty="0">
                <a:solidFill>
                  <a:srgbClr val="000000"/>
                </a:solidFill>
                <a:latin typeface="Tahoma" charset="0"/>
              </a:rPr>
              <a:t> </a:t>
            </a:r>
            <a:r>
              <a:rPr lang="en-GB" sz="2400" b="0" dirty="0" err="1">
                <a:solidFill>
                  <a:srgbClr val="000000"/>
                </a:solidFill>
                <a:latin typeface="Tahoma" charset="0"/>
              </a:rPr>
              <a:t>een</a:t>
            </a:r>
            <a:r>
              <a:rPr lang="en-GB" sz="2400" b="0" dirty="0">
                <a:solidFill>
                  <a:srgbClr val="000000"/>
                </a:solidFill>
                <a:latin typeface="Tahoma" charset="0"/>
              </a:rPr>
              <a:t> </a:t>
            </a:r>
            <a:r>
              <a:rPr lang="en-GB" sz="2400" b="0" dirty="0" err="1">
                <a:solidFill>
                  <a:srgbClr val="000000"/>
                </a:solidFill>
                <a:latin typeface="Tahoma" charset="0"/>
              </a:rPr>
              <a:t>andere</a:t>
            </a:r>
            <a:r>
              <a:rPr lang="en-GB" sz="2400" b="0" dirty="0">
                <a:solidFill>
                  <a:srgbClr val="000000"/>
                </a:solidFill>
                <a:latin typeface="Tahoma" charset="0"/>
              </a:rPr>
              <a:t> </a:t>
            </a:r>
            <a:r>
              <a:rPr lang="en-GB" sz="2400" b="0" dirty="0" err="1">
                <a:solidFill>
                  <a:srgbClr val="000000"/>
                </a:solidFill>
                <a:latin typeface="Tahoma" charset="0"/>
              </a:rPr>
              <a:t>dynamiek</a:t>
            </a:r>
            <a:r>
              <a:rPr lang="en-GB" sz="2400" b="0" dirty="0">
                <a:solidFill>
                  <a:srgbClr val="000000"/>
                </a:solidFill>
                <a:latin typeface="Tahoma" charset="0"/>
              </a:rPr>
              <a:t> </a:t>
            </a:r>
            <a:r>
              <a:rPr lang="en-GB" sz="2400" b="0" dirty="0" err="1">
                <a:solidFill>
                  <a:srgbClr val="000000"/>
                </a:solidFill>
                <a:latin typeface="Tahoma" charset="0"/>
              </a:rPr>
              <a:t>dan</a:t>
            </a:r>
            <a:r>
              <a:rPr lang="en-GB" sz="2400" b="0" dirty="0">
                <a:solidFill>
                  <a:srgbClr val="000000"/>
                </a:solidFill>
                <a:latin typeface="Tahoma" charset="0"/>
              </a:rPr>
              <a:t> </a:t>
            </a:r>
            <a:r>
              <a:rPr lang="en-GB" sz="2400" b="0" dirty="0" err="1">
                <a:solidFill>
                  <a:srgbClr val="000000"/>
                </a:solidFill>
                <a:latin typeface="Tahoma" charset="0"/>
              </a:rPr>
              <a:t>burgerzaken</a:t>
            </a:r>
            <a:r>
              <a:rPr lang="en-GB" sz="2400" b="0" dirty="0">
                <a:solidFill>
                  <a:srgbClr val="000000"/>
                </a:solidFill>
                <a:latin typeface="Tahoma" charset="0"/>
              </a:rPr>
              <a:t> of </a:t>
            </a:r>
            <a:r>
              <a:rPr lang="en-GB" sz="2400" b="0" dirty="0" err="1" smtClean="0">
                <a:solidFill>
                  <a:srgbClr val="000000"/>
                </a:solidFill>
                <a:latin typeface="Tahoma" charset="0"/>
              </a:rPr>
              <a:t>jeugdzorg</a:t>
            </a:r>
            <a:r>
              <a:rPr lang="en-GB" sz="2400" b="0" dirty="0" smtClean="0">
                <a:solidFill>
                  <a:srgbClr val="000000"/>
                </a:solidFill>
                <a:latin typeface="Tahoma" charset="0"/>
              </a:rPr>
              <a:t>;</a:t>
            </a:r>
            <a:endParaRPr lang="en-GB" sz="2400" b="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lvl="0" indent="-342900">
              <a:spcBef>
                <a:spcPct val="0"/>
              </a:spcBef>
              <a:buFont typeface="Wingdings" panose="05000000000000000000" pitchFamily="2" charset="2"/>
              <a:buChar char="Ø"/>
            </a:pPr>
            <a:r>
              <a:rPr lang="en-GB" sz="2400" b="0" dirty="0" err="1">
                <a:solidFill>
                  <a:srgbClr val="000000"/>
                </a:solidFill>
                <a:latin typeface="Tahoma" charset="0"/>
              </a:rPr>
              <a:t>Benodigd</a:t>
            </a:r>
            <a:r>
              <a:rPr lang="en-GB" sz="2400" b="0" dirty="0">
                <a:solidFill>
                  <a:srgbClr val="000000"/>
                </a:solidFill>
                <a:latin typeface="Tahoma" charset="0"/>
              </a:rPr>
              <a:t>: </a:t>
            </a:r>
            <a:r>
              <a:rPr lang="en-GB" sz="2400" b="0" dirty="0" err="1">
                <a:solidFill>
                  <a:srgbClr val="000000"/>
                </a:solidFill>
                <a:latin typeface="Tahoma" charset="0"/>
              </a:rPr>
              <a:t>gedetailleerde</a:t>
            </a:r>
            <a:r>
              <a:rPr lang="en-GB" sz="2400" b="0" dirty="0">
                <a:solidFill>
                  <a:srgbClr val="000000"/>
                </a:solidFill>
                <a:latin typeface="Tahoma" charset="0"/>
              </a:rPr>
              <a:t> </a:t>
            </a:r>
            <a:r>
              <a:rPr lang="en-GB" sz="2400" b="0" dirty="0" err="1">
                <a:solidFill>
                  <a:srgbClr val="000000"/>
                </a:solidFill>
                <a:latin typeface="Tahoma" charset="0"/>
              </a:rPr>
              <a:t>gegevens</a:t>
            </a:r>
            <a:r>
              <a:rPr lang="en-GB" sz="2400" b="0" dirty="0">
                <a:solidFill>
                  <a:srgbClr val="000000"/>
                </a:solidFill>
                <a:latin typeface="Tahoma" charset="0"/>
              </a:rPr>
              <a:t> over </a:t>
            </a:r>
            <a:r>
              <a:rPr lang="en-GB" sz="2400" b="0" dirty="0" err="1">
                <a:solidFill>
                  <a:srgbClr val="000000"/>
                </a:solidFill>
                <a:latin typeface="Tahoma" charset="0"/>
              </a:rPr>
              <a:t>kosten</a:t>
            </a:r>
            <a:r>
              <a:rPr lang="en-GB" sz="2400" b="0" dirty="0">
                <a:solidFill>
                  <a:srgbClr val="000000"/>
                </a:solidFill>
                <a:latin typeface="Tahoma" charset="0"/>
              </a:rPr>
              <a:t> </a:t>
            </a:r>
            <a:r>
              <a:rPr lang="en-GB" sz="2400" b="0" dirty="0" err="1">
                <a:solidFill>
                  <a:srgbClr val="000000"/>
                </a:solidFill>
                <a:latin typeface="Tahoma" charset="0"/>
              </a:rPr>
              <a:t>en</a:t>
            </a:r>
            <a:r>
              <a:rPr lang="en-GB" sz="2400" b="0" dirty="0">
                <a:solidFill>
                  <a:srgbClr val="000000"/>
                </a:solidFill>
                <a:latin typeface="Tahoma" charset="0"/>
              </a:rPr>
              <a:t> </a:t>
            </a:r>
            <a:r>
              <a:rPr lang="en-GB" sz="2400" b="0" dirty="0" err="1">
                <a:solidFill>
                  <a:srgbClr val="000000"/>
                </a:solidFill>
                <a:latin typeface="Tahoma" charset="0"/>
              </a:rPr>
              <a:t>productie</a:t>
            </a:r>
            <a:r>
              <a:rPr lang="en-GB" sz="2400" b="0" dirty="0">
                <a:solidFill>
                  <a:srgbClr val="000000"/>
                </a:solidFill>
                <a:latin typeface="Tahoma" charset="0"/>
              </a:rPr>
              <a:t> op </a:t>
            </a:r>
            <a:r>
              <a:rPr lang="en-GB" sz="2400" b="0" dirty="0" err="1">
                <a:solidFill>
                  <a:srgbClr val="000000"/>
                </a:solidFill>
                <a:latin typeface="Tahoma" charset="0"/>
              </a:rPr>
              <a:t>dit</a:t>
            </a:r>
            <a:r>
              <a:rPr lang="en-GB" sz="2400" b="0" dirty="0">
                <a:solidFill>
                  <a:srgbClr val="000000"/>
                </a:solidFill>
                <a:latin typeface="Tahoma" charset="0"/>
              </a:rPr>
              <a:t> </a:t>
            </a:r>
            <a:r>
              <a:rPr lang="en-GB" sz="2400" b="0" dirty="0" err="1" smtClean="0">
                <a:solidFill>
                  <a:srgbClr val="000000"/>
                </a:solidFill>
                <a:latin typeface="Tahoma" charset="0"/>
              </a:rPr>
              <a:t>niveau</a:t>
            </a:r>
            <a:r>
              <a:rPr lang="en-GB" sz="2400" b="0" dirty="0" smtClean="0">
                <a:solidFill>
                  <a:srgbClr val="000000"/>
                </a:solidFill>
                <a:latin typeface="Tahoma" charset="0"/>
              </a:rPr>
              <a:t>.</a:t>
            </a:r>
            <a:endParaRPr lang="en-GB" sz="2600" b="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260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260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2600" b="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2600" b="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32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a:p>
            <a:pPr marL="342900" indent="-342900">
              <a:buFont typeface="Wingdings" panose="05000000000000000000" pitchFamily="2" charset="2"/>
              <a:buChar char="Ø"/>
            </a:pPr>
            <a:endParaRPr lang="en-GB"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spTree>
    <p:extLst>
      <p:ext uri="{BB962C8B-B14F-4D97-AF65-F5344CB8AC3E}">
        <p14:creationId xmlns:p14="http://schemas.microsoft.com/office/powerpoint/2010/main" val="3845490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11</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Trends in het openbaar bestuur</a:t>
            </a:r>
          </a:p>
        </p:txBody>
      </p:sp>
      <p:sp>
        <p:nvSpPr>
          <p:cNvPr id="4" name="Content Placeholder 2"/>
          <p:cNvSpPr txBox="1">
            <a:spLocks/>
          </p:cNvSpPr>
          <p:nvPr/>
        </p:nvSpPr>
        <p:spPr bwMode="auto">
          <a:xfrm>
            <a:off x="868760" y="1135001"/>
            <a:ext cx="8455768"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r>
              <a:rPr lang="en-GB" sz="1800" dirty="0" err="1">
                <a:solidFill>
                  <a:srgbClr val="000000"/>
                </a:solidFill>
                <a:latin typeface="Tahoma" charset="0"/>
              </a:rPr>
              <a:t>Schaalvergroting</a:t>
            </a:r>
            <a:endParaRPr lang="en-GB" sz="180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lvl="0" indent="-342900">
              <a:spcBef>
                <a:spcPct val="0"/>
              </a:spcBef>
              <a:buFont typeface="Wingdings" panose="05000000000000000000" pitchFamily="2" charset="2"/>
              <a:buChar char="Ø"/>
            </a:pPr>
            <a:r>
              <a:rPr lang="en-GB" sz="1800" dirty="0" err="1">
                <a:solidFill>
                  <a:srgbClr val="000000"/>
                </a:solidFill>
                <a:latin typeface="Tahoma" charset="0"/>
              </a:rPr>
              <a:t>Decentralisatie</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a:solidFill>
                  <a:srgbClr val="000000"/>
                </a:solidFill>
                <a:latin typeface="Tahoma" charset="0"/>
              </a:rPr>
              <a:t>Taken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verantwoordelijkheden</a:t>
            </a:r>
            <a:r>
              <a:rPr lang="en-GB" sz="1800" dirty="0">
                <a:solidFill>
                  <a:srgbClr val="000000"/>
                </a:solidFill>
                <a:latin typeface="Tahoma" charset="0"/>
              </a:rPr>
              <a:t> van </a:t>
            </a:r>
            <a:r>
              <a:rPr lang="en-GB" sz="1800" dirty="0" err="1">
                <a:solidFill>
                  <a:srgbClr val="000000"/>
                </a:solidFill>
                <a:latin typeface="Tahoma" charset="0"/>
              </a:rPr>
              <a:t>gemeenten</a:t>
            </a:r>
            <a:r>
              <a:rPr lang="en-GB" sz="1800" dirty="0">
                <a:solidFill>
                  <a:srgbClr val="000000"/>
                </a:solidFill>
                <a:latin typeface="Tahoma" charset="0"/>
              </a:rPr>
              <a:t> </a:t>
            </a:r>
            <a:r>
              <a:rPr lang="en-GB" sz="1800" dirty="0" err="1">
                <a:solidFill>
                  <a:srgbClr val="000000"/>
                </a:solidFill>
                <a:latin typeface="Tahoma" charset="0"/>
              </a:rPr>
              <a:t>nemen</a:t>
            </a:r>
            <a:r>
              <a:rPr lang="en-GB" sz="1800" dirty="0">
                <a:solidFill>
                  <a:srgbClr val="000000"/>
                </a:solidFill>
                <a:latin typeface="Tahoma" charset="0"/>
              </a:rPr>
              <a:t> toe</a:t>
            </a: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Verschuiving</a:t>
            </a:r>
            <a:r>
              <a:rPr lang="en-GB" sz="1800" dirty="0">
                <a:solidFill>
                  <a:srgbClr val="000000"/>
                </a:solidFill>
                <a:latin typeface="Tahoma" charset="0"/>
              </a:rPr>
              <a:t> </a:t>
            </a:r>
            <a:r>
              <a:rPr lang="en-GB" sz="1800" dirty="0" err="1">
                <a:solidFill>
                  <a:srgbClr val="000000"/>
                </a:solidFill>
                <a:latin typeface="Tahoma" charset="0"/>
              </a:rPr>
              <a:t>publieke</a:t>
            </a:r>
            <a:r>
              <a:rPr lang="en-GB" sz="1800" dirty="0">
                <a:solidFill>
                  <a:srgbClr val="000000"/>
                </a:solidFill>
                <a:latin typeface="Tahoma" charset="0"/>
              </a:rPr>
              <a:t> </a:t>
            </a:r>
            <a:r>
              <a:rPr lang="en-GB" sz="1800" dirty="0" err="1">
                <a:solidFill>
                  <a:srgbClr val="000000"/>
                </a:solidFill>
                <a:latin typeface="Tahoma" charset="0"/>
              </a:rPr>
              <a:t>naar</a:t>
            </a:r>
            <a:r>
              <a:rPr lang="en-GB" sz="1800" dirty="0">
                <a:solidFill>
                  <a:srgbClr val="000000"/>
                </a:solidFill>
                <a:latin typeface="Tahoma" charset="0"/>
              </a:rPr>
              <a:t> </a:t>
            </a:r>
            <a:r>
              <a:rPr lang="en-GB" sz="1800" dirty="0" err="1">
                <a:solidFill>
                  <a:srgbClr val="000000"/>
                </a:solidFill>
                <a:latin typeface="Tahoma" charset="0"/>
              </a:rPr>
              <a:t>persoonsgebonden</a:t>
            </a:r>
            <a:r>
              <a:rPr lang="en-GB" sz="1800" dirty="0">
                <a:solidFill>
                  <a:srgbClr val="000000"/>
                </a:solidFill>
                <a:latin typeface="Tahoma" charset="0"/>
              </a:rPr>
              <a:t> </a:t>
            </a:r>
            <a:r>
              <a:rPr lang="en-GB" sz="1800" dirty="0" err="1">
                <a:solidFill>
                  <a:srgbClr val="000000"/>
                </a:solidFill>
                <a:latin typeface="Tahoma" charset="0"/>
              </a:rPr>
              <a:t>diensten</a:t>
            </a:r>
            <a:r>
              <a:rPr lang="en-GB" sz="1800" dirty="0">
                <a:solidFill>
                  <a:srgbClr val="000000"/>
                </a:solidFill>
                <a:latin typeface="Tahoma" charset="0"/>
              </a:rPr>
              <a:t> </a:t>
            </a:r>
          </a:p>
          <a:p>
            <a:pPr marL="1085850" lvl="1" indent="-342900">
              <a:spcBef>
                <a:spcPct val="0"/>
              </a:spcBef>
              <a:buFont typeface="Wingdings" panose="05000000000000000000" pitchFamily="2" charset="2"/>
              <a:buChar char="Ø"/>
            </a:pPr>
            <a:endParaRPr lang="en-GB" sz="1800" dirty="0">
              <a:solidFill>
                <a:srgbClr val="000000"/>
              </a:solidFill>
              <a:latin typeface="Tahoma" charset="0"/>
            </a:endParaRPr>
          </a:p>
          <a:p>
            <a:pPr marL="342900" indent="-342900">
              <a:spcBef>
                <a:spcPct val="0"/>
              </a:spcBef>
              <a:buFont typeface="Wingdings" panose="05000000000000000000" pitchFamily="2" charset="2"/>
              <a:buChar char="Ø"/>
            </a:pPr>
            <a:r>
              <a:rPr lang="en-GB" sz="1800" dirty="0" err="1">
                <a:solidFill>
                  <a:srgbClr val="000000"/>
                </a:solidFill>
                <a:latin typeface="Tahoma" charset="0"/>
              </a:rPr>
              <a:t>Samenwerking</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regionalisatie</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Betere</a:t>
            </a:r>
            <a:r>
              <a:rPr lang="en-GB" sz="1800" dirty="0">
                <a:solidFill>
                  <a:srgbClr val="000000"/>
                </a:solidFill>
                <a:latin typeface="Tahoma" charset="0"/>
              </a:rPr>
              <a:t> </a:t>
            </a:r>
            <a:r>
              <a:rPr lang="en-GB" sz="1800" dirty="0" err="1">
                <a:solidFill>
                  <a:srgbClr val="000000"/>
                </a:solidFill>
                <a:latin typeface="Tahoma" charset="0"/>
              </a:rPr>
              <a:t>toerusting</a:t>
            </a:r>
            <a:r>
              <a:rPr lang="en-GB" sz="1800" dirty="0">
                <a:solidFill>
                  <a:srgbClr val="000000"/>
                </a:solidFill>
                <a:latin typeface="Tahoma" charset="0"/>
              </a:rPr>
              <a:t> op </a:t>
            </a:r>
            <a:r>
              <a:rPr lang="en-GB" sz="1800" dirty="0" err="1">
                <a:solidFill>
                  <a:srgbClr val="000000"/>
                </a:solidFill>
                <a:latin typeface="Tahoma" charset="0"/>
              </a:rPr>
              <a:t>nieuwe</a:t>
            </a:r>
            <a:r>
              <a:rPr lang="en-GB" sz="1800" dirty="0">
                <a:solidFill>
                  <a:srgbClr val="000000"/>
                </a:solidFill>
                <a:latin typeface="Tahoma" charset="0"/>
              </a:rPr>
              <a:t> </a:t>
            </a:r>
            <a:r>
              <a:rPr lang="en-GB" sz="1800" dirty="0" err="1">
                <a:solidFill>
                  <a:srgbClr val="000000"/>
                </a:solidFill>
                <a:latin typeface="Tahoma" charset="0"/>
              </a:rPr>
              <a:t>takenpakket</a:t>
            </a:r>
            <a:r>
              <a:rPr lang="en-GB" sz="1800" dirty="0">
                <a:solidFill>
                  <a:srgbClr val="000000"/>
                </a:solidFill>
                <a:latin typeface="Tahoma" charset="0"/>
              </a:rPr>
              <a:t> (</a:t>
            </a:r>
            <a:r>
              <a:rPr lang="en-GB" sz="1800" dirty="0" err="1">
                <a:solidFill>
                  <a:srgbClr val="000000"/>
                </a:solidFill>
                <a:latin typeface="Tahoma" charset="0"/>
              </a:rPr>
              <a:t>financiële</a:t>
            </a:r>
            <a:r>
              <a:rPr lang="en-GB" sz="1800" dirty="0">
                <a:solidFill>
                  <a:srgbClr val="000000"/>
                </a:solidFill>
                <a:latin typeface="Tahoma" charset="0"/>
              </a:rPr>
              <a:t> </a:t>
            </a:r>
            <a:r>
              <a:rPr lang="en-GB" sz="1800" dirty="0" err="1">
                <a:solidFill>
                  <a:srgbClr val="000000"/>
                </a:solidFill>
                <a:latin typeface="Tahoma" charset="0"/>
              </a:rPr>
              <a:t>kwetsbaarheid</a:t>
            </a:r>
            <a:r>
              <a:rPr lang="en-GB" sz="1800" dirty="0">
                <a:solidFill>
                  <a:srgbClr val="000000"/>
                </a:solidFill>
                <a:latin typeface="Tahoma" charset="0"/>
              </a:rPr>
              <a:t>)</a:t>
            </a: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Kostenreductie</a:t>
            </a:r>
            <a:r>
              <a:rPr lang="en-GB" sz="1800" dirty="0">
                <a:solidFill>
                  <a:srgbClr val="000000"/>
                </a:solidFill>
                <a:latin typeface="Tahoma" charset="0"/>
              </a:rPr>
              <a:t> door </a:t>
            </a:r>
            <a:r>
              <a:rPr lang="en-GB" sz="1800" dirty="0" err="1">
                <a:solidFill>
                  <a:srgbClr val="000000"/>
                </a:solidFill>
                <a:latin typeface="Tahoma" charset="0"/>
              </a:rPr>
              <a:t>gerichte</a:t>
            </a:r>
            <a:r>
              <a:rPr lang="en-GB" sz="1800" dirty="0">
                <a:solidFill>
                  <a:srgbClr val="000000"/>
                </a:solidFill>
                <a:latin typeface="Tahoma" charset="0"/>
              </a:rPr>
              <a:t> </a:t>
            </a:r>
            <a:r>
              <a:rPr lang="en-GB" sz="1800" dirty="0" err="1">
                <a:solidFill>
                  <a:srgbClr val="000000"/>
                </a:solidFill>
                <a:latin typeface="Tahoma" charset="0"/>
              </a:rPr>
              <a:t>opschaling</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1800" b="0" dirty="0">
              <a:solidFill>
                <a:srgbClr val="000000"/>
              </a:solidFill>
              <a:latin typeface="Tahoma" charset="0"/>
            </a:endParaRPr>
          </a:p>
        </p:txBody>
      </p:sp>
    </p:spTree>
    <p:extLst>
      <p:ext uri="{BB962C8B-B14F-4D97-AF65-F5344CB8AC3E}">
        <p14:creationId xmlns:p14="http://schemas.microsoft.com/office/powerpoint/2010/main" val="1173418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12</a:t>
            </a:fld>
            <a:endParaRPr lang="en-US" dirty="0"/>
          </a:p>
        </p:txBody>
      </p:sp>
      <p:sp>
        <p:nvSpPr>
          <p:cNvPr id="3" name="Rechthoek 19"/>
          <p:cNvSpPr/>
          <p:nvPr/>
        </p:nvSpPr>
        <p:spPr>
          <a:xfrm>
            <a:off x="395536" y="332656"/>
            <a:ext cx="856895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Een greep uit de onderzoeksvragen</a:t>
            </a:r>
          </a:p>
        </p:txBody>
      </p:sp>
      <p:sp>
        <p:nvSpPr>
          <p:cNvPr id="4" name="Content Placeholder 2"/>
          <p:cNvSpPr txBox="1">
            <a:spLocks/>
          </p:cNvSpPr>
          <p:nvPr/>
        </p:nvSpPr>
        <p:spPr bwMode="auto">
          <a:xfrm>
            <a:off x="611560" y="1124744"/>
            <a:ext cx="5112568"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indent="-342900">
              <a:spcBef>
                <a:spcPct val="0"/>
              </a:spcBef>
              <a:buFont typeface="Wingdings" panose="05000000000000000000" pitchFamily="2" charset="2"/>
              <a:buChar char="Ø"/>
            </a:pPr>
            <a:r>
              <a:rPr lang="en-GB" sz="1800" dirty="0" err="1">
                <a:solidFill>
                  <a:srgbClr val="000000"/>
                </a:solidFill>
                <a:latin typeface="Tahoma" charset="0"/>
              </a:rPr>
              <a:t>Schaal</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a:solidFill>
                  <a:srgbClr val="000000"/>
                </a:solidFill>
                <a:latin typeface="Tahoma" charset="0"/>
              </a:rPr>
              <a:t>Is </a:t>
            </a:r>
            <a:r>
              <a:rPr lang="en-GB" sz="1800" dirty="0" err="1">
                <a:solidFill>
                  <a:srgbClr val="000000"/>
                </a:solidFill>
                <a:latin typeface="Tahoma" charset="0"/>
              </a:rPr>
              <a:t>er</a:t>
            </a:r>
            <a:r>
              <a:rPr lang="en-GB" sz="1800" dirty="0">
                <a:solidFill>
                  <a:srgbClr val="000000"/>
                </a:solidFill>
                <a:latin typeface="Tahoma" charset="0"/>
              </a:rPr>
              <a:t> </a:t>
            </a:r>
            <a:r>
              <a:rPr lang="en-GB" sz="1800" dirty="0" err="1">
                <a:solidFill>
                  <a:srgbClr val="000000"/>
                </a:solidFill>
                <a:latin typeface="Tahoma" charset="0"/>
              </a:rPr>
              <a:t>een</a:t>
            </a:r>
            <a:r>
              <a:rPr lang="en-GB" sz="1800" dirty="0">
                <a:solidFill>
                  <a:srgbClr val="000000"/>
                </a:solidFill>
                <a:latin typeface="Tahoma" charset="0"/>
              </a:rPr>
              <a:t> </a:t>
            </a:r>
            <a:r>
              <a:rPr lang="en-GB" sz="1800" dirty="0" err="1">
                <a:solidFill>
                  <a:srgbClr val="000000"/>
                </a:solidFill>
                <a:latin typeface="Tahoma" charset="0"/>
              </a:rPr>
              <a:t>verband</a:t>
            </a:r>
            <a:r>
              <a:rPr lang="en-GB" sz="1800" dirty="0">
                <a:solidFill>
                  <a:srgbClr val="000000"/>
                </a:solidFill>
                <a:latin typeface="Tahoma" charset="0"/>
              </a:rPr>
              <a:t> </a:t>
            </a:r>
            <a:r>
              <a:rPr lang="en-GB" sz="1800" dirty="0" err="1">
                <a:solidFill>
                  <a:srgbClr val="000000"/>
                </a:solidFill>
                <a:latin typeface="Tahoma" charset="0"/>
              </a:rPr>
              <a:t>tussen</a:t>
            </a:r>
            <a:r>
              <a:rPr lang="en-GB" sz="1800" dirty="0">
                <a:solidFill>
                  <a:srgbClr val="000000"/>
                </a:solidFill>
                <a:latin typeface="Tahoma" charset="0"/>
              </a:rPr>
              <a:t> de </a:t>
            </a:r>
            <a:r>
              <a:rPr lang="en-GB" sz="1800" dirty="0" err="1">
                <a:solidFill>
                  <a:srgbClr val="000000"/>
                </a:solidFill>
                <a:latin typeface="Tahoma" charset="0"/>
              </a:rPr>
              <a:t>omvang</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doelmatigheid</a:t>
            </a:r>
            <a:r>
              <a:rPr lang="en-GB" sz="1800" dirty="0">
                <a:solidFill>
                  <a:srgbClr val="000000"/>
                </a:solidFill>
                <a:latin typeface="Tahoma" charset="0"/>
              </a:rPr>
              <a:t> van </a:t>
            </a:r>
            <a:r>
              <a:rPr lang="en-GB" sz="1800" dirty="0" err="1">
                <a:solidFill>
                  <a:srgbClr val="000000"/>
                </a:solidFill>
                <a:latin typeface="Tahoma" charset="0"/>
              </a:rPr>
              <a:t>een</a:t>
            </a:r>
            <a:r>
              <a:rPr lang="en-GB" sz="1800" dirty="0">
                <a:solidFill>
                  <a:srgbClr val="000000"/>
                </a:solidFill>
                <a:latin typeface="Tahoma" charset="0"/>
              </a:rPr>
              <a:t> </a:t>
            </a:r>
            <a:r>
              <a:rPr lang="en-GB" sz="1800" dirty="0" err="1">
                <a:solidFill>
                  <a:srgbClr val="000000"/>
                </a:solidFill>
                <a:latin typeface="Tahoma" charset="0"/>
              </a:rPr>
              <a:t>gemeente</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hoe </a:t>
            </a:r>
            <a:r>
              <a:rPr lang="en-GB" sz="1800" dirty="0" err="1">
                <a:solidFill>
                  <a:srgbClr val="000000"/>
                </a:solidFill>
                <a:latin typeface="Tahoma" charset="0"/>
              </a:rPr>
              <a:t>verschilt</a:t>
            </a:r>
            <a:r>
              <a:rPr lang="en-GB" sz="1800" dirty="0">
                <a:solidFill>
                  <a:srgbClr val="000000"/>
                </a:solidFill>
                <a:latin typeface="Tahoma" charset="0"/>
              </a:rPr>
              <a:t> </a:t>
            </a:r>
            <a:r>
              <a:rPr lang="en-GB" sz="1800" dirty="0" err="1">
                <a:solidFill>
                  <a:srgbClr val="000000"/>
                </a:solidFill>
                <a:latin typeface="Tahoma" charset="0"/>
              </a:rPr>
              <a:t>dat</a:t>
            </a:r>
            <a:r>
              <a:rPr lang="en-GB" sz="1800" dirty="0">
                <a:solidFill>
                  <a:srgbClr val="000000"/>
                </a:solidFill>
                <a:latin typeface="Tahoma" charset="0"/>
              </a:rPr>
              <a:t> per </a:t>
            </a:r>
            <a:r>
              <a:rPr lang="en-GB" sz="1800" dirty="0" err="1">
                <a:solidFill>
                  <a:srgbClr val="000000"/>
                </a:solidFill>
                <a:latin typeface="Tahoma" charset="0"/>
              </a:rPr>
              <a:t>voorziening</a:t>
            </a:r>
            <a:r>
              <a:rPr lang="en-GB" sz="1800" dirty="0">
                <a:solidFill>
                  <a:srgbClr val="000000"/>
                </a:solidFill>
                <a:latin typeface="Tahoma" charset="0"/>
              </a:rPr>
              <a:t>?</a:t>
            </a:r>
          </a:p>
          <a:p>
            <a:pPr marL="342900" indent="-342900">
              <a:spcBef>
                <a:spcPct val="0"/>
              </a:spcBef>
              <a:buFont typeface="Wingdings" panose="05000000000000000000" pitchFamily="2" charset="2"/>
              <a:buChar char="Ø"/>
            </a:pPr>
            <a:endParaRPr lang="en-GB" sz="180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dirty="0">
              <a:solidFill>
                <a:srgbClr val="000000"/>
              </a:solidFill>
              <a:latin typeface="Tahoma" charset="0"/>
            </a:endParaRPr>
          </a:p>
          <a:p>
            <a:pPr marL="342900" indent="-342900">
              <a:spcBef>
                <a:spcPct val="0"/>
              </a:spcBef>
              <a:buFont typeface="Wingdings" panose="05000000000000000000" pitchFamily="2" charset="2"/>
              <a:buChar char="Ø"/>
            </a:pPr>
            <a:r>
              <a:rPr lang="en-GB" sz="1800" dirty="0" err="1">
                <a:solidFill>
                  <a:srgbClr val="000000"/>
                </a:solidFill>
                <a:latin typeface="Tahoma" charset="0"/>
              </a:rPr>
              <a:t>Contractvormen</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sturingsrelaties</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Leidt</a:t>
            </a:r>
            <a:r>
              <a:rPr lang="en-GB" sz="1800" dirty="0">
                <a:solidFill>
                  <a:srgbClr val="000000"/>
                </a:solidFill>
                <a:latin typeface="Tahoma" charset="0"/>
              </a:rPr>
              <a:t> </a:t>
            </a:r>
            <a:r>
              <a:rPr lang="en-GB" sz="1800" dirty="0" err="1">
                <a:solidFill>
                  <a:srgbClr val="000000"/>
                </a:solidFill>
                <a:latin typeface="Tahoma" charset="0"/>
              </a:rPr>
              <a:t>uitbesteding</a:t>
            </a:r>
            <a:r>
              <a:rPr lang="en-GB" sz="1800" dirty="0">
                <a:solidFill>
                  <a:srgbClr val="000000"/>
                </a:solidFill>
                <a:latin typeface="Tahoma" charset="0"/>
              </a:rPr>
              <a:t> tot </a:t>
            </a:r>
            <a:r>
              <a:rPr lang="en-GB" sz="1800" dirty="0" err="1">
                <a:solidFill>
                  <a:srgbClr val="000000"/>
                </a:solidFill>
                <a:latin typeface="Tahoma" charset="0"/>
              </a:rPr>
              <a:t>lagere</a:t>
            </a:r>
            <a:r>
              <a:rPr lang="en-GB" sz="1800" dirty="0">
                <a:solidFill>
                  <a:srgbClr val="000000"/>
                </a:solidFill>
                <a:latin typeface="Tahoma" charset="0"/>
              </a:rPr>
              <a:t> </a:t>
            </a:r>
            <a:r>
              <a:rPr lang="en-GB" sz="1800" dirty="0" err="1">
                <a:solidFill>
                  <a:srgbClr val="000000"/>
                </a:solidFill>
                <a:latin typeface="Tahoma" charset="0"/>
              </a:rPr>
              <a:t>kosten</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samenwerking</a:t>
            </a:r>
            <a:r>
              <a:rPr lang="en-GB" sz="1800" dirty="0">
                <a:solidFill>
                  <a:srgbClr val="000000"/>
                </a:solidFill>
                <a:latin typeface="Tahoma" charset="0"/>
              </a:rPr>
              <a:t>? </a:t>
            </a:r>
          </a:p>
          <a:p>
            <a:pPr marL="1085850" lvl="1" indent="-342900">
              <a:spcBef>
                <a:spcPct val="0"/>
              </a:spcBef>
              <a:buFont typeface="Wingdings" panose="05000000000000000000" pitchFamily="2" charset="2"/>
              <a:buChar char="Ø"/>
            </a:pP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Zijn</a:t>
            </a:r>
            <a:r>
              <a:rPr lang="en-GB" sz="1800" dirty="0">
                <a:solidFill>
                  <a:srgbClr val="000000"/>
                </a:solidFill>
                <a:latin typeface="Tahoma" charset="0"/>
              </a:rPr>
              <a:t> ‘</a:t>
            </a:r>
            <a:r>
              <a:rPr lang="en-GB" sz="1800" dirty="0" err="1">
                <a:solidFill>
                  <a:srgbClr val="000000"/>
                </a:solidFill>
                <a:latin typeface="Tahoma" charset="0"/>
              </a:rPr>
              <a:t>slimme</a:t>
            </a:r>
            <a:r>
              <a:rPr lang="en-GB" sz="1800" dirty="0">
                <a:solidFill>
                  <a:srgbClr val="000000"/>
                </a:solidFill>
                <a:latin typeface="Tahoma" charset="0"/>
              </a:rPr>
              <a:t>’ </a:t>
            </a:r>
            <a:r>
              <a:rPr lang="en-GB" sz="1800" dirty="0" err="1">
                <a:solidFill>
                  <a:srgbClr val="000000"/>
                </a:solidFill>
                <a:latin typeface="Tahoma" charset="0"/>
              </a:rPr>
              <a:t>contracten</a:t>
            </a:r>
            <a:r>
              <a:rPr lang="en-GB" sz="1800" dirty="0">
                <a:solidFill>
                  <a:srgbClr val="000000"/>
                </a:solidFill>
                <a:latin typeface="Tahoma" charset="0"/>
              </a:rPr>
              <a:t> </a:t>
            </a:r>
            <a:r>
              <a:rPr lang="en-GB" sz="1800" dirty="0" err="1">
                <a:solidFill>
                  <a:srgbClr val="000000"/>
                </a:solidFill>
                <a:latin typeface="Tahoma" charset="0"/>
              </a:rPr>
              <a:t>een</a:t>
            </a:r>
            <a:r>
              <a:rPr lang="en-GB" sz="1800" dirty="0">
                <a:solidFill>
                  <a:srgbClr val="000000"/>
                </a:solidFill>
                <a:latin typeface="Tahoma" charset="0"/>
              </a:rPr>
              <a:t> </a:t>
            </a:r>
            <a:r>
              <a:rPr lang="en-GB" sz="1800" dirty="0" err="1">
                <a:solidFill>
                  <a:srgbClr val="000000"/>
                </a:solidFill>
                <a:latin typeface="Tahoma" charset="0"/>
              </a:rPr>
              <a:t>effectief</a:t>
            </a:r>
            <a:r>
              <a:rPr lang="en-GB" sz="1800" dirty="0">
                <a:solidFill>
                  <a:srgbClr val="000000"/>
                </a:solidFill>
                <a:latin typeface="Tahoma" charset="0"/>
              </a:rPr>
              <a:t> instrument om </a:t>
            </a:r>
            <a:r>
              <a:rPr lang="en-GB" sz="1800" dirty="0" err="1">
                <a:solidFill>
                  <a:srgbClr val="000000"/>
                </a:solidFill>
                <a:latin typeface="Tahoma" charset="0"/>
              </a:rPr>
              <a:t>doelmatigheid</a:t>
            </a:r>
            <a:r>
              <a:rPr lang="en-GB" sz="1800" dirty="0">
                <a:solidFill>
                  <a:srgbClr val="000000"/>
                </a:solidFill>
                <a:latin typeface="Tahoma" charset="0"/>
              </a:rPr>
              <a:t> </a:t>
            </a:r>
            <a:r>
              <a:rPr lang="en-GB" sz="1800" dirty="0" err="1">
                <a:solidFill>
                  <a:srgbClr val="000000"/>
                </a:solidFill>
                <a:latin typeface="Tahoma" charset="0"/>
              </a:rPr>
              <a:t>te</a:t>
            </a:r>
            <a:r>
              <a:rPr lang="en-GB" sz="1800" dirty="0">
                <a:solidFill>
                  <a:srgbClr val="000000"/>
                </a:solidFill>
                <a:latin typeface="Tahoma" charset="0"/>
              </a:rPr>
              <a:t> </a:t>
            </a:r>
            <a:r>
              <a:rPr lang="en-GB" sz="1800" dirty="0" err="1">
                <a:solidFill>
                  <a:srgbClr val="000000"/>
                </a:solidFill>
                <a:latin typeface="Tahoma" charset="0"/>
              </a:rPr>
              <a:t>vergroten</a:t>
            </a:r>
            <a:r>
              <a:rPr lang="en-GB" sz="1800" dirty="0">
                <a:solidFill>
                  <a:srgbClr val="000000"/>
                </a:solidFill>
                <a:latin typeface="Tahoma" charset="0"/>
              </a:rPr>
              <a:t>?</a:t>
            </a:r>
          </a:p>
          <a:p>
            <a:pPr marL="1085850" lvl="1" indent="-342900">
              <a:spcBef>
                <a:spcPct val="0"/>
              </a:spcBef>
              <a:buFont typeface="Wingdings" panose="05000000000000000000" pitchFamily="2" charset="2"/>
              <a:buChar char="Ø"/>
            </a:pPr>
            <a:endParaRPr lang="en-GB" sz="180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2600" dirty="0">
              <a:solidFill>
                <a:srgbClr val="000000"/>
              </a:solidFill>
              <a:latin typeface="Tahoma" charset="0"/>
            </a:endParaRPr>
          </a:p>
          <a:p>
            <a:pPr marL="457200" indent="-457200">
              <a:spcBef>
                <a:spcPct val="0"/>
              </a:spcBef>
              <a:buFont typeface="+mj-lt"/>
              <a:buAutoNum type="arabicPeriod"/>
            </a:pPr>
            <a:endParaRPr lang="en-GB" sz="1800" b="0" dirty="0">
              <a:solidFill>
                <a:srgbClr val="000000"/>
              </a:solidFill>
              <a:latin typeface="Tahoma" charset="0"/>
            </a:endParaRPr>
          </a:p>
          <a:p>
            <a:pPr marL="457200" indent="-457200">
              <a:spcBef>
                <a:spcPct val="0"/>
              </a:spcBef>
              <a:buFont typeface="+mj-lt"/>
              <a:buAutoNum type="arabicPeriod"/>
            </a:pPr>
            <a:endParaRPr lang="en-GB" sz="1800" b="0" dirty="0">
              <a:solidFill>
                <a:srgbClr val="000000"/>
              </a:solidFill>
              <a:latin typeface="Tahoma" charset="0"/>
            </a:endParaRPr>
          </a:p>
          <a:p>
            <a:pPr marL="1085850" lvl="1" indent="-342900">
              <a:buFont typeface="Wingdings" panose="05000000000000000000" pitchFamily="2" charset="2"/>
              <a:buChar char="Ø"/>
            </a:pPr>
            <a:endParaRPr lang="en-GB" sz="1800" i="1" dirty="0">
              <a:latin typeface="Corbel" panose="020B0503020204020204" pitchFamily="34" charset="0"/>
            </a:endParaRPr>
          </a:p>
        </p:txBody>
      </p:sp>
      <p:pic>
        <p:nvPicPr>
          <p:cNvPr id="5" name="Afbeelding 4">
            <a:extLst>
              <a:ext uri="{FF2B5EF4-FFF2-40B4-BE49-F238E27FC236}">
                <a16:creationId xmlns:a16="http://schemas.microsoft.com/office/drawing/2014/main" xmlns="" id="{E811C68D-4838-44C6-A550-222579890A63}"/>
              </a:ext>
            </a:extLst>
          </p:cNvPr>
          <p:cNvPicPr>
            <a:picLocks noChangeAspect="1"/>
          </p:cNvPicPr>
          <p:nvPr/>
        </p:nvPicPr>
        <p:blipFill>
          <a:blip r:embed="rId2"/>
          <a:stretch>
            <a:fillRect/>
          </a:stretch>
        </p:blipFill>
        <p:spPr>
          <a:xfrm>
            <a:off x="6084168" y="1196752"/>
            <a:ext cx="2308055" cy="1868425"/>
          </a:xfrm>
          <a:prstGeom prst="rect">
            <a:avLst/>
          </a:prstGeom>
        </p:spPr>
      </p:pic>
    </p:spTree>
    <p:extLst>
      <p:ext uri="{BB962C8B-B14F-4D97-AF65-F5344CB8AC3E}">
        <p14:creationId xmlns:p14="http://schemas.microsoft.com/office/powerpoint/2010/main" val="3789232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13</a:t>
            </a:fld>
            <a:endParaRPr lang="en-US" dirty="0"/>
          </a:p>
        </p:txBody>
      </p:sp>
      <p:sp>
        <p:nvSpPr>
          <p:cNvPr id="3" name="Rechthoek 19"/>
          <p:cNvSpPr/>
          <p:nvPr/>
        </p:nvSpPr>
        <p:spPr>
          <a:xfrm>
            <a:off x="395536" y="332656"/>
            <a:ext cx="856895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Een greep uit de onderzoeksvragen</a:t>
            </a:r>
          </a:p>
        </p:txBody>
      </p:sp>
      <p:sp>
        <p:nvSpPr>
          <p:cNvPr id="4" name="Content Placeholder 2"/>
          <p:cNvSpPr txBox="1">
            <a:spLocks/>
          </p:cNvSpPr>
          <p:nvPr/>
        </p:nvSpPr>
        <p:spPr bwMode="auto">
          <a:xfrm>
            <a:off x="683568" y="1124744"/>
            <a:ext cx="4968552"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indent="-342900">
              <a:spcBef>
                <a:spcPct val="0"/>
              </a:spcBef>
              <a:buFont typeface="Wingdings" panose="05000000000000000000" pitchFamily="2" charset="2"/>
              <a:buChar char="Ø"/>
            </a:pPr>
            <a:r>
              <a:rPr lang="en-GB" sz="1800" dirty="0" err="1">
                <a:solidFill>
                  <a:srgbClr val="000000"/>
                </a:solidFill>
                <a:latin typeface="Tahoma" charset="0"/>
              </a:rPr>
              <a:t>Bedrijfsvoering</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management</a:t>
            </a: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Relatie</a:t>
            </a:r>
            <a:r>
              <a:rPr lang="en-GB" sz="1800" dirty="0">
                <a:solidFill>
                  <a:srgbClr val="000000"/>
                </a:solidFill>
                <a:latin typeface="Tahoma" charset="0"/>
              </a:rPr>
              <a:t> </a:t>
            </a:r>
            <a:r>
              <a:rPr lang="en-GB" sz="1800" dirty="0" err="1">
                <a:solidFill>
                  <a:srgbClr val="000000"/>
                </a:solidFill>
                <a:latin typeface="Tahoma" charset="0"/>
              </a:rPr>
              <a:t>digitale</a:t>
            </a:r>
            <a:r>
              <a:rPr lang="en-GB" sz="1800" dirty="0">
                <a:solidFill>
                  <a:srgbClr val="000000"/>
                </a:solidFill>
                <a:latin typeface="Tahoma" charset="0"/>
              </a:rPr>
              <a:t> </a:t>
            </a:r>
            <a:r>
              <a:rPr lang="en-GB" sz="1800" dirty="0" err="1">
                <a:solidFill>
                  <a:srgbClr val="000000"/>
                </a:solidFill>
                <a:latin typeface="Tahoma" charset="0"/>
              </a:rPr>
              <a:t>dienstverlening</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doelmatigheid</a:t>
            </a:r>
            <a:r>
              <a:rPr lang="en-GB" sz="1800" dirty="0">
                <a:solidFill>
                  <a:srgbClr val="000000"/>
                </a:solidFill>
                <a:latin typeface="Tahoma" charset="0"/>
              </a:rPr>
              <a:t>? </a:t>
            </a:r>
          </a:p>
          <a:p>
            <a:pPr marL="1085850" lvl="1" indent="-342900">
              <a:spcBef>
                <a:spcPct val="0"/>
              </a:spcBef>
              <a:buFont typeface="Wingdings" panose="05000000000000000000" pitchFamily="2" charset="2"/>
              <a:buChar char="Ø"/>
            </a:pP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Verband</a:t>
            </a:r>
            <a:r>
              <a:rPr lang="en-GB" sz="1800" dirty="0">
                <a:solidFill>
                  <a:srgbClr val="000000"/>
                </a:solidFill>
                <a:latin typeface="Tahoma" charset="0"/>
              </a:rPr>
              <a:t> HRM-</a:t>
            </a:r>
            <a:r>
              <a:rPr lang="en-GB" sz="1800" dirty="0" err="1">
                <a:solidFill>
                  <a:srgbClr val="000000"/>
                </a:solidFill>
                <a:latin typeface="Tahoma" charset="0"/>
              </a:rPr>
              <a:t>beleid</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doelmatigheid</a:t>
            </a:r>
            <a:r>
              <a:rPr lang="en-GB" sz="1800" dirty="0">
                <a:solidFill>
                  <a:srgbClr val="000000"/>
                </a:solidFill>
                <a:latin typeface="Tahoma" charset="0"/>
              </a:rPr>
              <a:t>? </a:t>
            </a:r>
          </a:p>
          <a:p>
            <a:pPr marL="1085850" lvl="1" indent="-342900">
              <a:spcBef>
                <a:spcPct val="0"/>
              </a:spcBef>
              <a:buFont typeface="Wingdings" panose="05000000000000000000" pitchFamily="2" charset="2"/>
              <a:buChar char="Ø"/>
            </a:pPr>
            <a:endParaRPr lang="en-GB" sz="1800" dirty="0">
              <a:solidFill>
                <a:srgbClr val="000000"/>
              </a:solidFill>
              <a:latin typeface="Tahoma" charset="0"/>
            </a:endParaRPr>
          </a:p>
          <a:p>
            <a:pPr marL="342900" indent="-342900">
              <a:spcBef>
                <a:spcPct val="0"/>
              </a:spcBef>
              <a:buFont typeface="Wingdings" panose="05000000000000000000" pitchFamily="2" charset="2"/>
              <a:buChar char="Ø"/>
            </a:pPr>
            <a:r>
              <a:rPr lang="en-GB" sz="1800" dirty="0" err="1">
                <a:solidFill>
                  <a:srgbClr val="000000"/>
                </a:solidFill>
                <a:latin typeface="Tahoma" charset="0"/>
              </a:rPr>
              <a:t>Maatschappelijke</a:t>
            </a:r>
            <a:r>
              <a:rPr lang="en-GB" sz="1800" dirty="0">
                <a:solidFill>
                  <a:srgbClr val="000000"/>
                </a:solidFill>
                <a:latin typeface="Tahoma" charset="0"/>
              </a:rPr>
              <a:t> </a:t>
            </a:r>
            <a:r>
              <a:rPr lang="en-GB" sz="1800" dirty="0" err="1">
                <a:solidFill>
                  <a:srgbClr val="000000"/>
                </a:solidFill>
                <a:latin typeface="Tahoma" charset="0"/>
              </a:rPr>
              <a:t>ontwikkelingen</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Rijksbeleid</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Weten</a:t>
            </a:r>
            <a:r>
              <a:rPr lang="en-GB" sz="1800" dirty="0">
                <a:solidFill>
                  <a:srgbClr val="000000"/>
                </a:solidFill>
                <a:latin typeface="Tahoma" charset="0"/>
              </a:rPr>
              <a:t> </a:t>
            </a:r>
            <a:r>
              <a:rPr lang="en-GB" sz="1800" dirty="0" err="1">
                <a:solidFill>
                  <a:srgbClr val="000000"/>
                </a:solidFill>
                <a:latin typeface="Tahoma" charset="0"/>
              </a:rPr>
              <a:t>krimpgemeenten</a:t>
            </a:r>
            <a:r>
              <a:rPr lang="en-GB" sz="1800" dirty="0">
                <a:solidFill>
                  <a:srgbClr val="000000"/>
                </a:solidFill>
                <a:latin typeface="Tahoma" charset="0"/>
              </a:rPr>
              <a:t> </a:t>
            </a:r>
            <a:r>
              <a:rPr lang="en-GB" sz="1800" dirty="0" err="1">
                <a:solidFill>
                  <a:srgbClr val="000000"/>
                </a:solidFill>
                <a:latin typeface="Tahoma" charset="0"/>
              </a:rPr>
              <a:t>uitgaven</a:t>
            </a:r>
            <a:r>
              <a:rPr lang="en-GB" sz="1800" dirty="0">
                <a:solidFill>
                  <a:srgbClr val="000000"/>
                </a:solidFill>
                <a:latin typeface="Tahoma" charset="0"/>
              </a:rPr>
              <a:t> </a:t>
            </a:r>
            <a:r>
              <a:rPr lang="en-GB" sz="1800" dirty="0" err="1">
                <a:solidFill>
                  <a:srgbClr val="000000"/>
                </a:solidFill>
                <a:latin typeface="Tahoma" charset="0"/>
              </a:rPr>
              <a:t>tijdig</a:t>
            </a:r>
            <a:r>
              <a:rPr lang="en-GB" sz="1800" dirty="0">
                <a:solidFill>
                  <a:srgbClr val="000000"/>
                </a:solidFill>
                <a:latin typeface="Tahoma" charset="0"/>
              </a:rPr>
              <a:t> </a:t>
            </a:r>
            <a:r>
              <a:rPr lang="en-GB" sz="1800" dirty="0" err="1">
                <a:solidFill>
                  <a:srgbClr val="000000"/>
                </a:solidFill>
                <a:latin typeface="Tahoma" charset="0"/>
              </a:rPr>
              <a:t>aan</a:t>
            </a:r>
            <a:r>
              <a:rPr lang="en-GB" sz="1800" dirty="0">
                <a:solidFill>
                  <a:srgbClr val="000000"/>
                </a:solidFill>
                <a:latin typeface="Tahoma" charset="0"/>
              </a:rPr>
              <a:t> </a:t>
            </a:r>
            <a:r>
              <a:rPr lang="en-GB" sz="1800" dirty="0" err="1">
                <a:solidFill>
                  <a:srgbClr val="000000"/>
                </a:solidFill>
                <a:latin typeface="Tahoma" charset="0"/>
              </a:rPr>
              <a:t>te</a:t>
            </a:r>
            <a:r>
              <a:rPr lang="en-GB" sz="1800" dirty="0">
                <a:solidFill>
                  <a:srgbClr val="000000"/>
                </a:solidFill>
                <a:latin typeface="Tahoma" charset="0"/>
              </a:rPr>
              <a:t> </a:t>
            </a:r>
            <a:r>
              <a:rPr lang="en-GB" sz="1800" dirty="0" err="1">
                <a:solidFill>
                  <a:srgbClr val="000000"/>
                </a:solidFill>
                <a:latin typeface="Tahoma" charset="0"/>
              </a:rPr>
              <a:t>passen</a:t>
            </a:r>
            <a:r>
              <a:rPr lang="en-GB" sz="1800" dirty="0">
                <a:solidFill>
                  <a:srgbClr val="000000"/>
                </a:solidFill>
                <a:latin typeface="Tahoma" charset="0"/>
              </a:rPr>
              <a:t> </a:t>
            </a:r>
            <a:r>
              <a:rPr lang="en-GB" sz="1800" dirty="0" err="1">
                <a:solidFill>
                  <a:srgbClr val="000000"/>
                </a:solidFill>
                <a:latin typeface="Tahoma" charset="0"/>
              </a:rPr>
              <a:t>c.q</a:t>
            </a:r>
            <a:r>
              <a:rPr lang="en-GB" sz="1800" dirty="0">
                <a:solidFill>
                  <a:srgbClr val="000000"/>
                </a:solidFill>
                <a:latin typeface="Tahoma" charset="0"/>
              </a:rPr>
              <a:t>. </a:t>
            </a:r>
            <a:r>
              <a:rPr lang="en-GB" sz="1800" dirty="0" err="1">
                <a:solidFill>
                  <a:srgbClr val="000000"/>
                </a:solidFill>
                <a:latin typeface="Tahoma" charset="0"/>
              </a:rPr>
              <a:t>doelmatigheid</a:t>
            </a:r>
            <a:r>
              <a:rPr lang="en-GB" sz="1800" dirty="0">
                <a:solidFill>
                  <a:srgbClr val="000000"/>
                </a:solidFill>
                <a:latin typeface="Tahoma" charset="0"/>
              </a:rPr>
              <a:t> op </a:t>
            </a:r>
            <a:r>
              <a:rPr lang="en-GB" sz="1800" dirty="0" err="1">
                <a:solidFill>
                  <a:srgbClr val="000000"/>
                </a:solidFill>
                <a:latin typeface="Tahoma" charset="0"/>
              </a:rPr>
              <a:t>peil</a:t>
            </a:r>
            <a:r>
              <a:rPr lang="en-GB" sz="1800" dirty="0">
                <a:solidFill>
                  <a:srgbClr val="000000"/>
                </a:solidFill>
                <a:latin typeface="Tahoma" charset="0"/>
              </a:rPr>
              <a:t> </a:t>
            </a:r>
            <a:r>
              <a:rPr lang="en-GB" sz="1800" dirty="0" err="1">
                <a:solidFill>
                  <a:srgbClr val="000000"/>
                </a:solidFill>
                <a:latin typeface="Tahoma" charset="0"/>
              </a:rPr>
              <a:t>te</a:t>
            </a:r>
            <a:r>
              <a:rPr lang="en-GB" sz="1800" dirty="0">
                <a:solidFill>
                  <a:srgbClr val="000000"/>
                </a:solidFill>
                <a:latin typeface="Tahoma" charset="0"/>
              </a:rPr>
              <a:t> </a:t>
            </a:r>
            <a:r>
              <a:rPr lang="en-GB" sz="1800" dirty="0" err="1">
                <a:solidFill>
                  <a:srgbClr val="000000"/>
                </a:solidFill>
                <a:latin typeface="Tahoma" charset="0"/>
              </a:rPr>
              <a:t>houden</a:t>
            </a:r>
            <a:r>
              <a:rPr lang="en-GB" sz="1800" dirty="0">
                <a:solidFill>
                  <a:srgbClr val="000000"/>
                </a:solidFill>
                <a:latin typeface="Tahoma" charset="0"/>
              </a:rPr>
              <a:t>?</a:t>
            </a:r>
          </a:p>
          <a:p>
            <a:pPr marL="1085850" lvl="1" indent="-342900">
              <a:spcBef>
                <a:spcPct val="0"/>
              </a:spcBef>
              <a:buFont typeface="Wingdings" panose="05000000000000000000" pitchFamily="2" charset="2"/>
              <a:buChar char="Ø"/>
            </a:pP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Invloed</a:t>
            </a:r>
            <a:r>
              <a:rPr lang="en-GB" sz="1800" dirty="0">
                <a:solidFill>
                  <a:srgbClr val="000000"/>
                </a:solidFill>
                <a:latin typeface="Tahoma" charset="0"/>
              </a:rPr>
              <a:t> van </a:t>
            </a:r>
            <a:r>
              <a:rPr lang="en-GB" sz="1800" dirty="0" err="1">
                <a:solidFill>
                  <a:srgbClr val="000000"/>
                </a:solidFill>
                <a:latin typeface="Tahoma" charset="0"/>
              </a:rPr>
              <a:t>samenstelling</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omvang</a:t>
            </a:r>
            <a:r>
              <a:rPr lang="en-GB" sz="1800" dirty="0">
                <a:solidFill>
                  <a:srgbClr val="000000"/>
                </a:solidFill>
                <a:latin typeface="Tahoma" charset="0"/>
              </a:rPr>
              <a:t> </a:t>
            </a:r>
            <a:r>
              <a:rPr lang="en-GB" sz="1800" dirty="0" err="1">
                <a:solidFill>
                  <a:srgbClr val="000000"/>
                </a:solidFill>
                <a:latin typeface="Tahoma" charset="0"/>
              </a:rPr>
              <a:t>middelen</a:t>
            </a:r>
            <a:r>
              <a:rPr lang="en-GB" sz="1800" dirty="0">
                <a:solidFill>
                  <a:srgbClr val="000000"/>
                </a:solidFill>
                <a:latin typeface="Tahoma" charset="0"/>
              </a:rPr>
              <a:t> op </a:t>
            </a:r>
            <a:r>
              <a:rPr lang="en-GB" sz="1800" dirty="0" err="1">
                <a:solidFill>
                  <a:srgbClr val="000000"/>
                </a:solidFill>
                <a:latin typeface="Tahoma" charset="0"/>
              </a:rPr>
              <a:t>doelmatigheid</a:t>
            </a:r>
            <a:r>
              <a:rPr lang="en-GB" sz="1800" dirty="0">
                <a:solidFill>
                  <a:srgbClr val="000000"/>
                </a:solidFill>
                <a:latin typeface="Tahoma" charset="0"/>
              </a:rPr>
              <a:t>?</a:t>
            </a:r>
          </a:p>
          <a:p>
            <a:pPr marL="1085850" lvl="1" indent="-342900">
              <a:spcBef>
                <a:spcPct val="0"/>
              </a:spcBef>
              <a:buFont typeface="Wingdings" panose="05000000000000000000" pitchFamily="2" charset="2"/>
              <a:buChar char="Ø"/>
            </a:pPr>
            <a:endParaRPr lang="en-GB" sz="180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2600" dirty="0">
              <a:solidFill>
                <a:srgbClr val="000000"/>
              </a:solidFill>
              <a:latin typeface="Tahoma" charset="0"/>
            </a:endParaRPr>
          </a:p>
          <a:p>
            <a:pPr marL="457200" indent="-457200">
              <a:spcBef>
                <a:spcPct val="0"/>
              </a:spcBef>
              <a:buFont typeface="+mj-lt"/>
              <a:buAutoNum type="arabicPeriod"/>
            </a:pPr>
            <a:endParaRPr lang="en-GB" sz="1800" b="0" dirty="0">
              <a:solidFill>
                <a:srgbClr val="000000"/>
              </a:solidFill>
              <a:latin typeface="Tahoma" charset="0"/>
            </a:endParaRPr>
          </a:p>
          <a:p>
            <a:pPr marL="457200" indent="-457200">
              <a:spcBef>
                <a:spcPct val="0"/>
              </a:spcBef>
              <a:buFont typeface="+mj-lt"/>
              <a:buAutoNum type="arabicPeriod"/>
            </a:pPr>
            <a:endParaRPr lang="en-GB" sz="1800" b="0" dirty="0">
              <a:solidFill>
                <a:srgbClr val="000000"/>
              </a:solidFill>
              <a:latin typeface="Tahoma" charset="0"/>
            </a:endParaRPr>
          </a:p>
          <a:p>
            <a:pPr marL="1085850" lvl="1" indent="-342900">
              <a:buFont typeface="Wingdings" panose="05000000000000000000" pitchFamily="2" charset="2"/>
              <a:buChar char="Ø"/>
            </a:pPr>
            <a:endParaRPr lang="en-GB" sz="1800" i="1" dirty="0">
              <a:latin typeface="Corbel" panose="020B0503020204020204" pitchFamily="34" charset="0"/>
            </a:endParaRPr>
          </a:p>
        </p:txBody>
      </p:sp>
      <p:pic>
        <p:nvPicPr>
          <p:cNvPr id="5" name="Afbeelding 4">
            <a:extLst>
              <a:ext uri="{FF2B5EF4-FFF2-40B4-BE49-F238E27FC236}">
                <a16:creationId xmlns:a16="http://schemas.microsoft.com/office/drawing/2014/main" xmlns="" id="{30304595-DFD1-4C01-9D7D-BB57AF9D72A5}"/>
              </a:ext>
            </a:extLst>
          </p:cNvPr>
          <p:cNvPicPr>
            <a:picLocks noChangeAspect="1"/>
          </p:cNvPicPr>
          <p:nvPr/>
        </p:nvPicPr>
        <p:blipFill>
          <a:blip r:embed="rId2"/>
          <a:stretch>
            <a:fillRect/>
          </a:stretch>
        </p:blipFill>
        <p:spPr>
          <a:xfrm>
            <a:off x="5652120" y="1412776"/>
            <a:ext cx="2850287" cy="1566292"/>
          </a:xfrm>
          <a:prstGeom prst="rect">
            <a:avLst/>
          </a:prstGeom>
        </p:spPr>
      </p:pic>
    </p:spTree>
    <p:extLst>
      <p:ext uri="{BB962C8B-B14F-4D97-AF65-F5344CB8AC3E}">
        <p14:creationId xmlns:p14="http://schemas.microsoft.com/office/powerpoint/2010/main" val="1071902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14</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Gemeentelijke schaalvergroting</a:t>
            </a:r>
          </a:p>
        </p:txBody>
      </p:sp>
      <p:sp>
        <p:nvSpPr>
          <p:cNvPr id="5" name="Content Placeholder 2"/>
          <p:cNvSpPr txBox="1">
            <a:spLocks/>
          </p:cNvSpPr>
          <p:nvPr/>
        </p:nvSpPr>
        <p:spPr bwMode="auto">
          <a:xfrm>
            <a:off x="868760" y="1135002"/>
            <a:ext cx="741682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indent="-342900">
              <a:spcBef>
                <a:spcPct val="0"/>
              </a:spcBef>
              <a:buFont typeface="Wingdings" panose="05000000000000000000" pitchFamily="2" charset="2"/>
              <a:buChar char="Ø"/>
            </a:pPr>
            <a:r>
              <a:rPr lang="en-GB" sz="2400" b="0" dirty="0" err="1">
                <a:solidFill>
                  <a:srgbClr val="000000"/>
                </a:solidFill>
                <a:latin typeface="Tahoma" charset="0"/>
              </a:rPr>
              <a:t>Inmiddels</a:t>
            </a:r>
            <a:r>
              <a:rPr lang="en-GB" sz="2400" b="0" dirty="0">
                <a:solidFill>
                  <a:srgbClr val="000000"/>
                </a:solidFill>
                <a:latin typeface="Tahoma" charset="0"/>
              </a:rPr>
              <a:t> </a:t>
            </a:r>
            <a:r>
              <a:rPr lang="en-GB" sz="2400" b="0" dirty="0" err="1">
                <a:solidFill>
                  <a:srgbClr val="000000"/>
                </a:solidFill>
                <a:latin typeface="Tahoma" charset="0"/>
              </a:rPr>
              <a:t>decennialange</a:t>
            </a:r>
            <a:r>
              <a:rPr lang="en-GB" sz="2400" b="0" dirty="0">
                <a:solidFill>
                  <a:srgbClr val="000000"/>
                </a:solidFill>
                <a:latin typeface="Tahoma" charset="0"/>
              </a:rPr>
              <a:t> </a:t>
            </a:r>
            <a:r>
              <a:rPr lang="en-GB" sz="2400" b="0" dirty="0" smtClean="0">
                <a:solidFill>
                  <a:srgbClr val="000000"/>
                </a:solidFill>
                <a:latin typeface="Tahoma" charset="0"/>
              </a:rPr>
              <a:t>trend;</a:t>
            </a: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r>
              <a:rPr lang="en-GB" sz="2400" b="0" dirty="0" err="1">
                <a:solidFill>
                  <a:srgbClr val="000000"/>
                </a:solidFill>
                <a:latin typeface="Tahoma" charset="0"/>
              </a:rPr>
              <a:t>Overheid</a:t>
            </a:r>
            <a:r>
              <a:rPr lang="en-GB" sz="2400" b="0" dirty="0">
                <a:solidFill>
                  <a:srgbClr val="000000"/>
                </a:solidFill>
                <a:latin typeface="Tahoma" charset="0"/>
              </a:rPr>
              <a:t> in 2013: </a:t>
            </a:r>
            <a:r>
              <a:rPr lang="en-GB" sz="2400" b="0" dirty="0" err="1">
                <a:solidFill>
                  <a:srgbClr val="000000"/>
                </a:solidFill>
                <a:latin typeface="Tahoma" charset="0"/>
              </a:rPr>
              <a:t>gemeenten</a:t>
            </a:r>
            <a:r>
              <a:rPr lang="en-GB" sz="2400" b="0" dirty="0">
                <a:solidFill>
                  <a:srgbClr val="000000"/>
                </a:solidFill>
                <a:latin typeface="Tahoma" charset="0"/>
              </a:rPr>
              <a:t> </a:t>
            </a:r>
            <a:r>
              <a:rPr lang="en-GB" sz="2400" b="0" dirty="0" err="1">
                <a:solidFill>
                  <a:srgbClr val="000000"/>
                </a:solidFill>
                <a:latin typeface="Tahoma" charset="0"/>
              </a:rPr>
              <a:t>naar</a:t>
            </a:r>
            <a:r>
              <a:rPr lang="en-GB" sz="2400" b="0" dirty="0">
                <a:solidFill>
                  <a:srgbClr val="000000"/>
                </a:solidFill>
                <a:latin typeface="Tahoma" charset="0"/>
              </a:rPr>
              <a:t> </a:t>
            </a:r>
            <a:r>
              <a:rPr lang="en-GB" sz="2400" b="0" dirty="0" err="1" smtClean="0">
                <a:solidFill>
                  <a:srgbClr val="000000"/>
                </a:solidFill>
                <a:latin typeface="Tahoma" charset="0"/>
              </a:rPr>
              <a:t>minimaal</a:t>
            </a:r>
            <a:r>
              <a:rPr lang="en-GB" sz="2400" b="0" dirty="0" smtClean="0">
                <a:solidFill>
                  <a:srgbClr val="000000"/>
                </a:solidFill>
                <a:latin typeface="Tahoma" charset="0"/>
              </a:rPr>
              <a:t> </a:t>
            </a:r>
            <a:r>
              <a:rPr lang="en-GB" sz="2400" b="0" dirty="0">
                <a:solidFill>
                  <a:srgbClr val="000000"/>
                </a:solidFill>
                <a:latin typeface="Tahoma" charset="0"/>
              </a:rPr>
              <a:t>100.000 </a:t>
            </a:r>
            <a:r>
              <a:rPr lang="en-GB" sz="2400" b="0" dirty="0" err="1">
                <a:solidFill>
                  <a:srgbClr val="000000"/>
                </a:solidFill>
                <a:latin typeface="Tahoma" charset="0"/>
              </a:rPr>
              <a:t>inwoners</a:t>
            </a:r>
            <a:r>
              <a:rPr lang="en-GB" sz="2400" b="0" dirty="0">
                <a:solidFill>
                  <a:srgbClr val="000000"/>
                </a:solidFill>
                <a:latin typeface="Tahoma" charset="0"/>
              </a:rPr>
              <a:t> (</a:t>
            </a:r>
            <a:r>
              <a:rPr lang="en-GB" sz="2400" b="0" dirty="0" err="1">
                <a:solidFill>
                  <a:srgbClr val="000000"/>
                </a:solidFill>
                <a:latin typeface="Tahoma" charset="0"/>
              </a:rPr>
              <a:t>inmiddels</a:t>
            </a:r>
            <a:r>
              <a:rPr lang="en-GB" sz="2400" b="0" dirty="0">
                <a:solidFill>
                  <a:srgbClr val="000000"/>
                </a:solidFill>
                <a:latin typeface="Tahoma" charset="0"/>
              </a:rPr>
              <a:t> van de </a:t>
            </a:r>
            <a:r>
              <a:rPr lang="en-GB" sz="2400" b="0" dirty="0" err="1">
                <a:solidFill>
                  <a:srgbClr val="000000"/>
                </a:solidFill>
                <a:latin typeface="Tahoma" charset="0"/>
              </a:rPr>
              <a:t>baan</a:t>
            </a:r>
            <a:r>
              <a:rPr lang="en-GB" sz="2400" b="0" dirty="0" smtClean="0">
                <a:solidFill>
                  <a:srgbClr val="000000"/>
                </a:solidFill>
                <a:latin typeface="Tahoma" charset="0"/>
              </a:rPr>
              <a:t>);</a:t>
            </a: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r>
              <a:rPr lang="en-GB" sz="2400" b="0" dirty="0">
                <a:solidFill>
                  <a:srgbClr val="000000"/>
                </a:solidFill>
                <a:latin typeface="Tahoma" charset="0"/>
              </a:rPr>
              <a:t>Van </a:t>
            </a:r>
            <a:r>
              <a:rPr lang="en-GB" sz="2400" dirty="0">
                <a:solidFill>
                  <a:srgbClr val="000000"/>
                </a:solidFill>
                <a:latin typeface="Tahoma" charset="0"/>
              </a:rPr>
              <a:t>672 </a:t>
            </a:r>
            <a:r>
              <a:rPr lang="en-GB" sz="2400" b="0" dirty="0" err="1">
                <a:solidFill>
                  <a:srgbClr val="000000"/>
                </a:solidFill>
                <a:latin typeface="Tahoma" charset="0"/>
              </a:rPr>
              <a:t>gemeenten</a:t>
            </a:r>
            <a:r>
              <a:rPr lang="en-GB" sz="2400" b="0" dirty="0">
                <a:solidFill>
                  <a:srgbClr val="000000"/>
                </a:solidFill>
                <a:latin typeface="Tahoma" charset="0"/>
              </a:rPr>
              <a:t> in 1990 </a:t>
            </a:r>
            <a:r>
              <a:rPr lang="en-GB" sz="2400" b="0" dirty="0" err="1">
                <a:solidFill>
                  <a:srgbClr val="000000"/>
                </a:solidFill>
                <a:latin typeface="Tahoma" charset="0"/>
              </a:rPr>
              <a:t>naar</a:t>
            </a:r>
            <a:r>
              <a:rPr lang="en-GB" sz="2400" b="0" dirty="0">
                <a:solidFill>
                  <a:srgbClr val="000000"/>
                </a:solidFill>
                <a:latin typeface="Tahoma" charset="0"/>
              </a:rPr>
              <a:t> </a:t>
            </a:r>
            <a:r>
              <a:rPr lang="en-GB" sz="2400" dirty="0">
                <a:solidFill>
                  <a:srgbClr val="000000"/>
                </a:solidFill>
                <a:latin typeface="Tahoma" charset="0"/>
              </a:rPr>
              <a:t>388</a:t>
            </a:r>
            <a:r>
              <a:rPr lang="en-GB" sz="2400" b="0" dirty="0">
                <a:solidFill>
                  <a:srgbClr val="000000"/>
                </a:solidFill>
                <a:latin typeface="Tahoma" charset="0"/>
              </a:rPr>
              <a:t> in 2017</a:t>
            </a:r>
          </a:p>
          <a:p>
            <a:pPr marL="1085850" lvl="1" indent="-342900">
              <a:spcBef>
                <a:spcPct val="0"/>
              </a:spcBef>
              <a:buFont typeface="Wingdings" panose="05000000000000000000" pitchFamily="2" charset="2"/>
              <a:buChar char="Ø"/>
            </a:pPr>
            <a:r>
              <a:rPr lang="en-GB" dirty="0" err="1">
                <a:solidFill>
                  <a:srgbClr val="000000"/>
                </a:solidFill>
                <a:latin typeface="Tahoma" charset="0"/>
              </a:rPr>
              <a:t>Gemiddeld</a:t>
            </a:r>
            <a:r>
              <a:rPr lang="en-GB" dirty="0">
                <a:solidFill>
                  <a:srgbClr val="000000"/>
                </a:solidFill>
                <a:latin typeface="Tahoma" charset="0"/>
              </a:rPr>
              <a:t> </a:t>
            </a:r>
            <a:r>
              <a:rPr lang="en-GB" dirty="0" smtClean="0">
                <a:solidFill>
                  <a:srgbClr val="000000"/>
                </a:solidFill>
                <a:latin typeface="Tahoma" charset="0"/>
              </a:rPr>
              <a:t>circa </a:t>
            </a:r>
            <a:r>
              <a:rPr lang="en-GB" dirty="0">
                <a:solidFill>
                  <a:srgbClr val="000000"/>
                </a:solidFill>
                <a:latin typeface="Tahoma" charset="0"/>
              </a:rPr>
              <a:t>45.000 </a:t>
            </a:r>
            <a:r>
              <a:rPr lang="en-GB" dirty="0" err="1">
                <a:solidFill>
                  <a:srgbClr val="000000"/>
                </a:solidFill>
                <a:latin typeface="Tahoma" charset="0"/>
              </a:rPr>
              <a:t>inwoners</a:t>
            </a:r>
            <a:endParaRPr lang="en-GB" dirty="0">
              <a:solidFill>
                <a:srgbClr val="000000"/>
              </a:solidFill>
              <a:latin typeface="Tahoma" charset="0"/>
            </a:endParaRPr>
          </a:p>
          <a:p>
            <a:pPr marL="1085850" lvl="1" indent="-342900">
              <a:spcBef>
                <a:spcPct val="0"/>
              </a:spcBef>
              <a:buFont typeface="Wingdings" panose="05000000000000000000" pitchFamily="2" charset="2"/>
              <a:buChar char="Ø"/>
            </a:pPr>
            <a:r>
              <a:rPr lang="en-GB" b="1" dirty="0">
                <a:solidFill>
                  <a:srgbClr val="000000"/>
                </a:solidFill>
                <a:latin typeface="Tahoma" charset="0"/>
              </a:rPr>
              <a:t>2x</a:t>
            </a:r>
            <a:r>
              <a:rPr lang="en-GB" dirty="0">
                <a:solidFill>
                  <a:srgbClr val="000000"/>
                </a:solidFill>
                <a:latin typeface="Tahoma" charset="0"/>
              </a:rPr>
              <a:t> zo </a:t>
            </a:r>
            <a:r>
              <a:rPr lang="en-GB" dirty="0" err="1">
                <a:solidFill>
                  <a:srgbClr val="000000"/>
                </a:solidFill>
                <a:latin typeface="Tahoma" charset="0"/>
              </a:rPr>
              <a:t>groot</a:t>
            </a:r>
            <a:r>
              <a:rPr lang="en-GB" dirty="0">
                <a:solidFill>
                  <a:srgbClr val="000000"/>
                </a:solidFill>
                <a:latin typeface="Tahoma" charset="0"/>
              </a:rPr>
              <a:t> </a:t>
            </a:r>
            <a:r>
              <a:rPr lang="en-GB" dirty="0" err="1">
                <a:solidFill>
                  <a:srgbClr val="000000"/>
                </a:solidFill>
                <a:latin typeface="Tahoma" charset="0"/>
              </a:rPr>
              <a:t>als</a:t>
            </a:r>
            <a:r>
              <a:rPr lang="en-GB" dirty="0">
                <a:solidFill>
                  <a:srgbClr val="000000"/>
                </a:solidFill>
                <a:latin typeface="Tahoma" charset="0"/>
              </a:rPr>
              <a:t> </a:t>
            </a:r>
            <a:r>
              <a:rPr lang="en-GB" dirty="0" err="1">
                <a:solidFill>
                  <a:srgbClr val="000000"/>
                </a:solidFill>
                <a:latin typeface="Tahoma" charset="0"/>
              </a:rPr>
              <a:t>Vlaanderen</a:t>
            </a:r>
            <a:endParaRPr lang="en-GB" dirty="0">
              <a:solidFill>
                <a:srgbClr val="000000"/>
              </a:solidFill>
              <a:latin typeface="Tahoma" charset="0"/>
            </a:endParaRPr>
          </a:p>
          <a:p>
            <a:pPr marL="1085850" lvl="1" indent="-342900">
              <a:spcBef>
                <a:spcPct val="0"/>
              </a:spcBef>
              <a:buFont typeface="Wingdings" panose="05000000000000000000" pitchFamily="2" charset="2"/>
              <a:buChar char="Ø"/>
            </a:pPr>
            <a:r>
              <a:rPr lang="en-GB" b="1" dirty="0">
                <a:solidFill>
                  <a:srgbClr val="000000"/>
                </a:solidFill>
                <a:latin typeface="Tahoma" charset="0"/>
              </a:rPr>
              <a:t>4x</a:t>
            </a:r>
            <a:r>
              <a:rPr lang="en-GB" b="0" dirty="0">
                <a:solidFill>
                  <a:srgbClr val="000000"/>
                </a:solidFill>
                <a:latin typeface="Tahoma" charset="0"/>
              </a:rPr>
              <a:t> zo </a:t>
            </a:r>
            <a:r>
              <a:rPr lang="en-GB" b="0" dirty="0" err="1">
                <a:solidFill>
                  <a:srgbClr val="000000"/>
                </a:solidFill>
                <a:latin typeface="Tahoma" charset="0"/>
              </a:rPr>
              <a:t>groot</a:t>
            </a:r>
            <a:r>
              <a:rPr lang="en-GB" b="0" dirty="0">
                <a:solidFill>
                  <a:srgbClr val="000000"/>
                </a:solidFill>
                <a:latin typeface="Tahoma" charset="0"/>
              </a:rPr>
              <a:t> </a:t>
            </a:r>
            <a:r>
              <a:rPr lang="en-GB" b="0" dirty="0" err="1">
                <a:solidFill>
                  <a:srgbClr val="000000"/>
                </a:solidFill>
                <a:latin typeface="Tahoma" charset="0"/>
              </a:rPr>
              <a:t>als</a:t>
            </a:r>
            <a:r>
              <a:rPr lang="en-GB" b="0" dirty="0">
                <a:solidFill>
                  <a:srgbClr val="000000"/>
                </a:solidFill>
                <a:latin typeface="Tahoma" charset="0"/>
              </a:rPr>
              <a:t> </a:t>
            </a:r>
            <a:r>
              <a:rPr lang="en-GB" b="0" dirty="0" err="1">
                <a:solidFill>
                  <a:srgbClr val="000000"/>
                </a:solidFill>
                <a:latin typeface="Tahoma" charset="0"/>
              </a:rPr>
              <a:t>Wallonië</a:t>
            </a:r>
            <a:endParaRPr lang="en-GB" b="0" dirty="0">
              <a:solidFill>
                <a:srgbClr val="000000"/>
              </a:solidFill>
              <a:latin typeface="Tahoma" charset="0"/>
            </a:endParaRPr>
          </a:p>
          <a:p>
            <a:pPr marL="1085850" lvl="1" indent="-342900">
              <a:spcBef>
                <a:spcPct val="0"/>
              </a:spcBef>
              <a:buFont typeface="Wingdings" panose="05000000000000000000" pitchFamily="2" charset="2"/>
              <a:buChar char="Ø"/>
            </a:pPr>
            <a:r>
              <a:rPr lang="en-GB" b="1" dirty="0">
                <a:solidFill>
                  <a:srgbClr val="000000"/>
                </a:solidFill>
                <a:latin typeface="Tahoma" charset="0"/>
              </a:rPr>
              <a:t>25x </a:t>
            </a:r>
            <a:r>
              <a:rPr lang="en-GB" dirty="0">
                <a:solidFill>
                  <a:srgbClr val="000000"/>
                </a:solidFill>
                <a:latin typeface="Tahoma" charset="0"/>
              </a:rPr>
              <a:t>zo </a:t>
            </a:r>
            <a:r>
              <a:rPr lang="en-GB" dirty="0" err="1">
                <a:solidFill>
                  <a:srgbClr val="000000"/>
                </a:solidFill>
                <a:latin typeface="Tahoma" charset="0"/>
              </a:rPr>
              <a:t>groot</a:t>
            </a:r>
            <a:r>
              <a:rPr lang="en-GB" dirty="0">
                <a:solidFill>
                  <a:srgbClr val="000000"/>
                </a:solidFill>
                <a:latin typeface="Tahoma" charset="0"/>
              </a:rPr>
              <a:t> </a:t>
            </a:r>
            <a:r>
              <a:rPr lang="en-GB" dirty="0" err="1">
                <a:solidFill>
                  <a:srgbClr val="000000"/>
                </a:solidFill>
                <a:latin typeface="Tahoma" charset="0"/>
              </a:rPr>
              <a:t>als</a:t>
            </a:r>
            <a:r>
              <a:rPr lang="en-GB" dirty="0">
                <a:solidFill>
                  <a:srgbClr val="000000"/>
                </a:solidFill>
                <a:latin typeface="Tahoma" charset="0"/>
              </a:rPr>
              <a:t> </a:t>
            </a:r>
            <a:r>
              <a:rPr lang="en-GB" dirty="0" err="1">
                <a:solidFill>
                  <a:srgbClr val="000000"/>
                </a:solidFill>
                <a:latin typeface="Tahoma" charset="0"/>
              </a:rPr>
              <a:t>Frankrijk</a:t>
            </a:r>
            <a:r>
              <a:rPr lang="en-GB" dirty="0">
                <a:solidFill>
                  <a:srgbClr val="000000"/>
                </a:solidFill>
                <a:latin typeface="Tahoma" charset="0"/>
              </a:rPr>
              <a:t>!</a:t>
            </a:r>
            <a:endParaRPr lang="en-GB"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lvl="1" indent="0">
              <a:spcBef>
                <a:spcPct val="0"/>
              </a:spcBef>
              <a:buNone/>
            </a:pPr>
            <a:endParaRPr lang="nl-NL" sz="1800" b="0" dirty="0">
              <a:solidFill>
                <a:srgbClr val="000000"/>
              </a:solidFill>
              <a:latin typeface="Tahoma" charset="0"/>
            </a:endParaRPr>
          </a:p>
          <a:p>
            <a:pPr marL="342900" indent="-342900">
              <a:buFont typeface="Wingdings" panose="05000000000000000000" pitchFamily="2" charset="2"/>
              <a:buChar char="Ø"/>
            </a:pPr>
            <a:endParaRPr lang="en-GB" sz="1800" b="0" dirty="0">
              <a:latin typeface="Corbel" panose="020B0503020204020204" pitchFamily="34" charset="0"/>
            </a:endParaRPr>
          </a:p>
          <a:p>
            <a:pPr marL="342900" indent="-342900">
              <a:buFont typeface="Wingdings" panose="05000000000000000000" pitchFamily="2" charset="2"/>
              <a:buChar char="Ø"/>
            </a:pPr>
            <a:endParaRPr lang="en-GB" sz="1800" b="0" dirty="0">
              <a:latin typeface="Corbel" panose="020B0503020204020204" pitchFamily="34" charset="0"/>
            </a:endParaRPr>
          </a:p>
          <a:p>
            <a:pPr marL="1085850" lvl="1" indent="-342900">
              <a:buFont typeface="Wingdings" panose="05000000000000000000" pitchFamily="2" charset="2"/>
              <a:buChar char="Ø"/>
            </a:pPr>
            <a:endParaRPr lang="en-GB" sz="1800" i="1" dirty="0">
              <a:latin typeface="Corbel" panose="020B0503020204020204" pitchFamily="34" charset="0"/>
            </a:endParaRPr>
          </a:p>
        </p:txBody>
      </p:sp>
    </p:spTree>
    <p:extLst>
      <p:ext uri="{BB962C8B-B14F-4D97-AF65-F5344CB8AC3E}">
        <p14:creationId xmlns:p14="http://schemas.microsoft.com/office/powerpoint/2010/main" val="1808326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15</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Gemeentelijke schaalvergroting</a:t>
            </a:r>
          </a:p>
        </p:txBody>
      </p:sp>
      <p:sp>
        <p:nvSpPr>
          <p:cNvPr id="5" name="Content Placeholder 2"/>
          <p:cNvSpPr txBox="1">
            <a:spLocks/>
          </p:cNvSpPr>
          <p:nvPr/>
        </p:nvSpPr>
        <p:spPr bwMode="auto">
          <a:xfrm>
            <a:off x="868760" y="1135002"/>
            <a:ext cx="741682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r>
              <a:rPr lang="en-GB" sz="2400" b="0" dirty="0" err="1">
                <a:solidFill>
                  <a:srgbClr val="000000"/>
                </a:solidFill>
                <a:latin typeface="Tahoma" charset="0"/>
              </a:rPr>
              <a:t>Gemeentelijke</a:t>
            </a:r>
            <a:r>
              <a:rPr lang="en-GB" sz="2400" b="0" dirty="0">
                <a:solidFill>
                  <a:srgbClr val="000000"/>
                </a:solidFill>
                <a:latin typeface="Tahoma" charset="0"/>
              </a:rPr>
              <a:t> </a:t>
            </a:r>
            <a:r>
              <a:rPr lang="en-GB" sz="2400" b="0" dirty="0" err="1">
                <a:solidFill>
                  <a:srgbClr val="000000"/>
                </a:solidFill>
                <a:latin typeface="Tahoma" charset="0"/>
              </a:rPr>
              <a:t>herindelingen</a:t>
            </a:r>
            <a:r>
              <a:rPr lang="en-GB" sz="2400" b="0" dirty="0">
                <a:solidFill>
                  <a:srgbClr val="000000"/>
                </a:solidFill>
                <a:latin typeface="Tahoma" charset="0"/>
              </a:rPr>
              <a:t> </a:t>
            </a:r>
            <a:r>
              <a:rPr lang="en-GB" sz="2400" b="0" dirty="0" err="1">
                <a:solidFill>
                  <a:srgbClr val="000000"/>
                </a:solidFill>
                <a:latin typeface="Tahoma" charset="0"/>
              </a:rPr>
              <a:t>hebben</a:t>
            </a:r>
            <a:r>
              <a:rPr lang="en-GB" sz="2400" b="0" dirty="0">
                <a:solidFill>
                  <a:srgbClr val="000000"/>
                </a:solidFill>
                <a:latin typeface="Tahoma" charset="0"/>
              </a:rPr>
              <a:t> </a:t>
            </a:r>
            <a:r>
              <a:rPr lang="en-GB" sz="2400" b="0" dirty="0" err="1">
                <a:solidFill>
                  <a:srgbClr val="000000"/>
                </a:solidFill>
                <a:latin typeface="Tahoma" charset="0"/>
              </a:rPr>
              <a:t>niet</a:t>
            </a:r>
            <a:r>
              <a:rPr lang="en-GB" sz="2400" b="0" dirty="0">
                <a:solidFill>
                  <a:srgbClr val="000000"/>
                </a:solidFill>
                <a:latin typeface="Tahoma" charset="0"/>
              </a:rPr>
              <a:t> </a:t>
            </a:r>
            <a:r>
              <a:rPr lang="en-GB" sz="2400" b="0" dirty="0" err="1">
                <a:solidFill>
                  <a:srgbClr val="000000"/>
                </a:solidFill>
                <a:latin typeface="Tahoma" charset="0"/>
              </a:rPr>
              <a:t>geleid</a:t>
            </a:r>
            <a:r>
              <a:rPr lang="en-GB" sz="2400" b="0" dirty="0">
                <a:solidFill>
                  <a:srgbClr val="000000"/>
                </a:solidFill>
                <a:latin typeface="Tahoma" charset="0"/>
              </a:rPr>
              <a:t> tot </a:t>
            </a:r>
            <a:r>
              <a:rPr lang="en-GB" sz="2400" b="0" dirty="0" err="1" smtClean="0">
                <a:solidFill>
                  <a:srgbClr val="000000"/>
                </a:solidFill>
                <a:latin typeface="Tahoma" charset="0"/>
              </a:rPr>
              <a:t>kostenbesparing</a:t>
            </a:r>
            <a:r>
              <a:rPr lang="en-GB" sz="2400" b="0" dirty="0" smtClean="0">
                <a:solidFill>
                  <a:srgbClr val="000000"/>
                </a:solidFill>
                <a:latin typeface="Tahoma" charset="0"/>
              </a:rPr>
              <a:t>;</a:t>
            </a: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r>
              <a:rPr lang="en-GB" sz="2400" b="0" dirty="0" err="1">
                <a:solidFill>
                  <a:srgbClr val="000000"/>
                </a:solidFill>
                <a:latin typeface="Tahoma" charset="0"/>
              </a:rPr>
              <a:t>Optimale</a:t>
            </a:r>
            <a:r>
              <a:rPr lang="en-GB" sz="2400" b="0" dirty="0">
                <a:solidFill>
                  <a:srgbClr val="000000"/>
                </a:solidFill>
                <a:latin typeface="Tahoma" charset="0"/>
              </a:rPr>
              <a:t> </a:t>
            </a:r>
            <a:r>
              <a:rPr lang="en-GB" sz="2400" b="0" dirty="0" err="1">
                <a:solidFill>
                  <a:srgbClr val="000000"/>
                </a:solidFill>
                <a:latin typeface="Tahoma" charset="0"/>
              </a:rPr>
              <a:t>schaal</a:t>
            </a:r>
            <a:r>
              <a:rPr lang="en-GB" sz="2400" b="0" dirty="0">
                <a:solidFill>
                  <a:srgbClr val="000000"/>
                </a:solidFill>
                <a:latin typeface="Tahoma" charset="0"/>
              </a:rPr>
              <a:t> </a:t>
            </a:r>
            <a:r>
              <a:rPr lang="en-GB" sz="2400" b="0" dirty="0" err="1">
                <a:solidFill>
                  <a:srgbClr val="000000"/>
                </a:solidFill>
                <a:latin typeface="Tahoma" charset="0"/>
              </a:rPr>
              <a:t>hangt</a:t>
            </a:r>
            <a:r>
              <a:rPr lang="en-GB" sz="2400" b="0" dirty="0">
                <a:solidFill>
                  <a:srgbClr val="000000"/>
                </a:solidFill>
                <a:latin typeface="Tahoma" charset="0"/>
              </a:rPr>
              <a:t> </a:t>
            </a:r>
            <a:r>
              <a:rPr lang="en-GB" sz="2400" b="0" dirty="0" err="1">
                <a:solidFill>
                  <a:srgbClr val="000000"/>
                </a:solidFill>
                <a:latin typeface="Tahoma" charset="0"/>
              </a:rPr>
              <a:t>af</a:t>
            </a:r>
            <a:r>
              <a:rPr lang="en-GB" sz="2400" b="0" dirty="0">
                <a:solidFill>
                  <a:srgbClr val="000000"/>
                </a:solidFill>
                <a:latin typeface="Tahoma" charset="0"/>
              </a:rPr>
              <a:t> van </a:t>
            </a:r>
            <a:r>
              <a:rPr lang="en-GB" sz="2400" b="0" dirty="0" err="1" smtClean="0">
                <a:solidFill>
                  <a:srgbClr val="000000"/>
                </a:solidFill>
                <a:latin typeface="Tahoma" charset="0"/>
              </a:rPr>
              <a:t>voorziening</a:t>
            </a:r>
            <a:r>
              <a:rPr lang="en-GB" sz="2400" b="0" dirty="0" smtClean="0">
                <a:solidFill>
                  <a:srgbClr val="000000"/>
                </a:solidFill>
                <a:latin typeface="Tahoma" charset="0"/>
              </a:rPr>
              <a:t>;</a:t>
            </a: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r>
              <a:rPr lang="en-GB" sz="2400" b="0" dirty="0">
                <a:solidFill>
                  <a:srgbClr val="000000"/>
                </a:solidFill>
                <a:latin typeface="Tahoma" charset="0"/>
              </a:rPr>
              <a:t>‘</a:t>
            </a:r>
            <a:r>
              <a:rPr lang="en-GB" sz="2400" b="0" dirty="0" err="1">
                <a:solidFill>
                  <a:srgbClr val="000000"/>
                </a:solidFill>
                <a:latin typeface="Tahoma" charset="0"/>
              </a:rPr>
              <a:t>Schaalparadox</a:t>
            </a:r>
            <a:r>
              <a:rPr lang="en-GB" sz="2400" b="0" dirty="0">
                <a:solidFill>
                  <a:srgbClr val="000000"/>
                </a:solidFill>
                <a:latin typeface="Tahoma" charset="0"/>
              </a:rPr>
              <a:t>’: </a:t>
            </a:r>
            <a:r>
              <a:rPr lang="en-GB" sz="2400" b="0" dirty="0" err="1">
                <a:solidFill>
                  <a:srgbClr val="000000"/>
                </a:solidFill>
                <a:latin typeface="Tahoma" charset="0"/>
              </a:rPr>
              <a:t>schaalvergroting</a:t>
            </a:r>
            <a:r>
              <a:rPr lang="en-GB" sz="2400" b="0" dirty="0">
                <a:solidFill>
                  <a:srgbClr val="000000"/>
                </a:solidFill>
                <a:latin typeface="Tahoma" charset="0"/>
              </a:rPr>
              <a:t> </a:t>
            </a:r>
            <a:r>
              <a:rPr lang="en-GB" sz="2400" b="0" dirty="0" err="1">
                <a:solidFill>
                  <a:srgbClr val="000000"/>
                </a:solidFill>
                <a:latin typeface="Tahoma" charset="0"/>
              </a:rPr>
              <a:t>gemeenten</a:t>
            </a:r>
            <a:r>
              <a:rPr lang="en-GB" sz="2400" b="0" dirty="0">
                <a:solidFill>
                  <a:srgbClr val="000000"/>
                </a:solidFill>
                <a:latin typeface="Tahoma" charset="0"/>
              </a:rPr>
              <a:t> om </a:t>
            </a:r>
            <a:r>
              <a:rPr lang="en-GB" sz="2400" b="0" dirty="0" err="1">
                <a:solidFill>
                  <a:srgbClr val="000000"/>
                </a:solidFill>
                <a:latin typeface="Tahoma" charset="0"/>
              </a:rPr>
              <a:t>overheid</a:t>
            </a:r>
            <a:r>
              <a:rPr lang="en-GB" sz="2400" b="0" dirty="0">
                <a:solidFill>
                  <a:srgbClr val="000000"/>
                </a:solidFill>
                <a:latin typeface="Tahoma" charset="0"/>
              </a:rPr>
              <a:t> </a:t>
            </a:r>
            <a:r>
              <a:rPr lang="en-GB" sz="2400" b="0" dirty="0" err="1">
                <a:solidFill>
                  <a:srgbClr val="000000"/>
                </a:solidFill>
                <a:latin typeface="Tahoma" charset="0"/>
              </a:rPr>
              <a:t>dicht</a:t>
            </a:r>
            <a:r>
              <a:rPr lang="en-GB" sz="2400" b="0" dirty="0">
                <a:solidFill>
                  <a:srgbClr val="000000"/>
                </a:solidFill>
                <a:latin typeface="Tahoma" charset="0"/>
              </a:rPr>
              <a:t> </a:t>
            </a:r>
            <a:r>
              <a:rPr lang="en-GB" sz="2400" b="0" dirty="0" err="1">
                <a:solidFill>
                  <a:srgbClr val="000000"/>
                </a:solidFill>
                <a:latin typeface="Tahoma" charset="0"/>
              </a:rPr>
              <a:t>bij</a:t>
            </a:r>
            <a:r>
              <a:rPr lang="en-GB" sz="2400" b="0" dirty="0">
                <a:solidFill>
                  <a:srgbClr val="000000"/>
                </a:solidFill>
                <a:latin typeface="Tahoma" charset="0"/>
              </a:rPr>
              <a:t> burger te </a:t>
            </a:r>
            <a:r>
              <a:rPr lang="en-GB" sz="2400" b="0" dirty="0" err="1">
                <a:solidFill>
                  <a:srgbClr val="000000"/>
                </a:solidFill>
                <a:latin typeface="Tahoma" charset="0"/>
              </a:rPr>
              <a:t>brengen</a:t>
            </a:r>
            <a:r>
              <a:rPr lang="en-GB" sz="2400" b="0" dirty="0">
                <a:solidFill>
                  <a:srgbClr val="000000"/>
                </a:solidFill>
                <a:latin typeface="Tahoma" charset="0"/>
              </a:rPr>
              <a:t> </a:t>
            </a:r>
            <a:r>
              <a:rPr lang="en-GB" sz="2400" b="0" dirty="0" err="1">
                <a:solidFill>
                  <a:srgbClr val="000000"/>
                </a:solidFill>
                <a:latin typeface="Tahoma" charset="0"/>
              </a:rPr>
              <a:t>werkt</a:t>
            </a:r>
            <a:r>
              <a:rPr lang="en-GB" sz="2400" b="0" dirty="0">
                <a:solidFill>
                  <a:srgbClr val="000000"/>
                </a:solidFill>
                <a:latin typeface="Tahoma" charset="0"/>
              </a:rPr>
              <a:t> </a:t>
            </a:r>
            <a:r>
              <a:rPr lang="en-GB" sz="2400" b="0" dirty="0" err="1" smtClean="0">
                <a:solidFill>
                  <a:srgbClr val="000000"/>
                </a:solidFill>
                <a:latin typeface="Tahoma" charset="0"/>
              </a:rPr>
              <a:t>averechts</a:t>
            </a:r>
            <a:r>
              <a:rPr lang="en-GB" sz="2400" b="0" dirty="0" smtClean="0">
                <a:solidFill>
                  <a:srgbClr val="000000"/>
                </a:solidFill>
                <a:latin typeface="Tahoma" charset="0"/>
              </a:rPr>
              <a:t>;</a:t>
            </a: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r>
              <a:rPr lang="en-GB" sz="2400" b="0" dirty="0" err="1" smtClean="0">
                <a:solidFill>
                  <a:srgbClr val="000000"/>
                </a:solidFill>
                <a:latin typeface="Tahoma" charset="0"/>
              </a:rPr>
              <a:t>Bestuurlijke</a:t>
            </a:r>
            <a:r>
              <a:rPr lang="en-GB" sz="2400" b="0" dirty="0" smtClean="0">
                <a:solidFill>
                  <a:srgbClr val="000000"/>
                </a:solidFill>
                <a:latin typeface="Tahoma" charset="0"/>
              </a:rPr>
              <a:t> </a:t>
            </a:r>
            <a:r>
              <a:rPr lang="en-GB" sz="2400" b="0" dirty="0" err="1">
                <a:solidFill>
                  <a:srgbClr val="000000"/>
                </a:solidFill>
                <a:latin typeface="Tahoma" charset="0"/>
              </a:rPr>
              <a:t>schaal</a:t>
            </a:r>
            <a:r>
              <a:rPr lang="en-GB" sz="2400" b="0" dirty="0">
                <a:solidFill>
                  <a:srgbClr val="000000"/>
                </a:solidFill>
                <a:latin typeface="Tahoma" charset="0"/>
              </a:rPr>
              <a:t> is </a:t>
            </a:r>
            <a:r>
              <a:rPr lang="en-GB" sz="2400" b="0" dirty="0" err="1">
                <a:solidFill>
                  <a:srgbClr val="000000"/>
                </a:solidFill>
                <a:latin typeface="Tahoma" charset="0"/>
              </a:rPr>
              <a:t>niet</a:t>
            </a:r>
            <a:r>
              <a:rPr lang="en-GB" sz="2400" b="0" dirty="0">
                <a:solidFill>
                  <a:srgbClr val="000000"/>
                </a:solidFill>
                <a:latin typeface="Tahoma" charset="0"/>
              </a:rPr>
              <a:t> </a:t>
            </a:r>
            <a:r>
              <a:rPr lang="en-GB" sz="2400" b="0" dirty="0" err="1">
                <a:solidFill>
                  <a:srgbClr val="000000"/>
                </a:solidFill>
                <a:latin typeface="Tahoma" charset="0"/>
              </a:rPr>
              <a:t>maatgevend</a:t>
            </a:r>
            <a:r>
              <a:rPr lang="en-GB" sz="2400" b="0" dirty="0">
                <a:solidFill>
                  <a:srgbClr val="000000"/>
                </a:solidFill>
                <a:latin typeface="Tahoma" charset="0"/>
              </a:rPr>
              <a:t>! (</a:t>
            </a:r>
            <a:r>
              <a:rPr lang="en-GB" sz="2400" b="0" dirty="0" err="1">
                <a:solidFill>
                  <a:srgbClr val="000000"/>
                </a:solidFill>
                <a:latin typeface="Tahoma" charset="0"/>
              </a:rPr>
              <a:t>gezamenlijke</a:t>
            </a:r>
            <a:r>
              <a:rPr lang="en-GB" sz="2400" b="0" dirty="0">
                <a:solidFill>
                  <a:srgbClr val="000000"/>
                </a:solidFill>
                <a:latin typeface="Tahoma" charset="0"/>
              </a:rPr>
              <a:t>) </a:t>
            </a:r>
            <a:r>
              <a:rPr lang="en-GB" sz="2400" b="0" dirty="0" err="1">
                <a:solidFill>
                  <a:srgbClr val="000000"/>
                </a:solidFill>
                <a:latin typeface="Tahoma" charset="0"/>
              </a:rPr>
              <a:t>uitbesteding</a:t>
            </a:r>
            <a:r>
              <a:rPr lang="en-GB" sz="2400" b="0" dirty="0">
                <a:solidFill>
                  <a:srgbClr val="000000"/>
                </a:solidFill>
                <a:latin typeface="Tahoma" charset="0"/>
              </a:rPr>
              <a:t>, </a:t>
            </a:r>
            <a:r>
              <a:rPr lang="en-GB" sz="2400" b="0" dirty="0" err="1" smtClean="0">
                <a:solidFill>
                  <a:srgbClr val="000000"/>
                </a:solidFill>
                <a:latin typeface="Tahoma" charset="0"/>
              </a:rPr>
              <a:t>samenwerking</a:t>
            </a:r>
            <a:r>
              <a:rPr lang="en-GB" sz="2400" b="0" dirty="0" smtClean="0">
                <a:solidFill>
                  <a:srgbClr val="000000"/>
                </a:solidFill>
                <a:latin typeface="Tahoma" charset="0"/>
              </a:rPr>
              <a:t>. </a:t>
            </a:r>
            <a:endParaRPr lang="en-GB" sz="32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a:p>
            <a:pPr marL="342900" indent="-342900">
              <a:buFont typeface="Wingdings" panose="05000000000000000000" pitchFamily="2" charset="2"/>
              <a:buChar char="Ø"/>
            </a:pPr>
            <a:endParaRPr lang="en-GB"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spTree>
    <p:extLst>
      <p:ext uri="{BB962C8B-B14F-4D97-AF65-F5344CB8AC3E}">
        <p14:creationId xmlns:p14="http://schemas.microsoft.com/office/powerpoint/2010/main" val="1058246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16</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Lessen uit het onderzoek</a:t>
            </a:r>
          </a:p>
        </p:txBody>
      </p:sp>
      <p:sp>
        <p:nvSpPr>
          <p:cNvPr id="5" name="Content Placeholder 2"/>
          <p:cNvSpPr txBox="1">
            <a:spLocks/>
          </p:cNvSpPr>
          <p:nvPr/>
        </p:nvSpPr>
        <p:spPr bwMode="auto">
          <a:xfrm>
            <a:off x="868760" y="1135002"/>
            <a:ext cx="7951712"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r>
              <a:rPr lang="en-GB" sz="2000" b="0" dirty="0" err="1">
                <a:solidFill>
                  <a:srgbClr val="000000"/>
                </a:solidFill>
                <a:latin typeface="Tahoma" charset="0"/>
              </a:rPr>
              <a:t>Uniforme</a:t>
            </a:r>
            <a:r>
              <a:rPr lang="en-GB" sz="2000" b="0" dirty="0">
                <a:solidFill>
                  <a:srgbClr val="000000"/>
                </a:solidFill>
                <a:latin typeface="Tahoma" charset="0"/>
              </a:rPr>
              <a:t> </a:t>
            </a:r>
            <a:r>
              <a:rPr lang="en-GB" sz="2000" b="0" dirty="0" err="1">
                <a:solidFill>
                  <a:srgbClr val="000000"/>
                </a:solidFill>
                <a:latin typeface="Tahoma" charset="0"/>
              </a:rPr>
              <a:t>schaalvergroting</a:t>
            </a:r>
            <a:r>
              <a:rPr lang="en-GB" sz="2000" b="0" dirty="0">
                <a:solidFill>
                  <a:srgbClr val="000000"/>
                </a:solidFill>
                <a:latin typeface="Tahoma" charset="0"/>
              </a:rPr>
              <a:t> van </a:t>
            </a:r>
            <a:r>
              <a:rPr lang="en-GB" sz="2000" b="0" dirty="0" err="1">
                <a:solidFill>
                  <a:srgbClr val="000000"/>
                </a:solidFill>
                <a:latin typeface="Tahoma" charset="0"/>
              </a:rPr>
              <a:t>gemeenten</a:t>
            </a:r>
            <a:r>
              <a:rPr lang="en-GB" sz="2000" b="0" dirty="0">
                <a:solidFill>
                  <a:srgbClr val="000000"/>
                </a:solidFill>
                <a:latin typeface="Tahoma" charset="0"/>
              </a:rPr>
              <a:t> </a:t>
            </a:r>
            <a:r>
              <a:rPr lang="en-GB" sz="2000" b="0" dirty="0" err="1">
                <a:solidFill>
                  <a:srgbClr val="000000"/>
                </a:solidFill>
                <a:latin typeface="Tahoma" charset="0"/>
              </a:rPr>
              <a:t>niet</a:t>
            </a:r>
            <a:r>
              <a:rPr lang="en-GB" sz="2000" b="0" dirty="0">
                <a:solidFill>
                  <a:srgbClr val="000000"/>
                </a:solidFill>
                <a:latin typeface="Tahoma" charset="0"/>
              </a:rPr>
              <a:t> </a:t>
            </a:r>
            <a:r>
              <a:rPr lang="en-GB" sz="2000" b="0" dirty="0" err="1" smtClean="0">
                <a:solidFill>
                  <a:srgbClr val="000000"/>
                </a:solidFill>
                <a:latin typeface="Tahoma" charset="0"/>
              </a:rPr>
              <a:t>wenselijk</a:t>
            </a:r>
            <a:r>
              <a:rPr lang="en-GB" sz="2000" b="0" dirty="0" smtClean="0">
                <a:solidFill>
                  <a:srgbClr val="000000"/>
                </a:solidFill>
                <a:latin typeface="Tahoma" charset="0"/>
              </a:rPr>
              <a:t>;</a:t>
            </a: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r>
              <a:rPr lang="en-GB" sz="2000" b="0" dirty="0" err="1">
                <a:solidFill>
                  <a:srgbClr val="000000"/>
                </a:solidFill>
                <a:latin typeface="Tahoma" charset="0"/>
              </a:rPr>
              <a:t>Fusiegemeenten</a:t>
            </a:r>
            <a:r>
              <a:rPr lang="en-GB" sz="2000" b="0" dirty="0">
                <a:solidFill>
                  <a:srgbClr val="000000"/>
                </a:solidFill>
                <a:latin typeface="Tahoma" charset="0"/>
              </a:rPr>
              <a:t> minder </a:t>
            </a:r>
            <a:r>
              <a:rPr lang="en-GB" sz="2000" b="0" dirty="0" err="1">
                <a:solidFill>
                  <a:srgbClr val="000000"/>
                </a:solidFill>
                <a:latin typeface="Tahoma" charset="0"/>
              </a:rPr>
              <a:t>doelmatig</a:t>
            </a:r>
            <a:r>
              <a:rPr lang="en-GB" sz="2000" b="0" dirty="0">
                <a:solidFill>
                  <a:srgbClr val="000000"/>
                </a:solidFill>
                <a:latin typeface="Tahoma" charset="0"/>
              </a:rPr>
              <a:t> (</a:t>
            </a:r>
            <a:r>
              <a:rPr lang="en-GB" sz="2000" b="0" dirty="0" err="1">
                <a:solidFill>
                  <a:srgbClr val="000000"/>
                </a:solidFill>
                <a:latin typeface="Tahoma" charset="0"/>
              </a:rPr>
              <a:t>burgerzaken</a:t>
            </a:r>
            <a:r>
              <a:rPr lang="en-GB" sz="2000" b="0" dirty="0">
                <a:solidFill>
                  <a:srgbClr val="000000"/>
                </a:solidFill>
                <a:latin typeface="Tahoma" charset="0"/>
              </a:rPr>
              <a:t>, </a:t>
            </a:r>
            <a:r>
              <a:rPr lang="en-GB" sz="2000" b="0" dirty="0" err="1">
                <a:solidFill>
                  <a:srgbClr val="000000"/>
                </a:solidFill>
                <a:latin typeface="Tahoma" charset="0"/>
              </a:rPr>
              <a:t>transitiekosten</a:t>
            </a:r>
            <a:r>
              <a:rPr lang="en-GB" sz="2000" b="0" dirty="0" smtClean="0">
                <a:solidFill>
                  <a:srgbClr val="000000"/>
                </a:solidFill>
                <a:latin typeface="Tahoma" charset="0"/>
              </a:rPr>
              <a:t>);</a:t>
            </a: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r>
              <a:rPr lang="en-GB" sz="2000" b="0" dirty="0" err="1">
                <a:solidFill>
                  <a:srgbClr val="000000"/>
                </a:solidFill>
                <a:latin typeface="Tahoma" charset="0"/>
              </a:rPr>
              <a:t>Bij</a:t>
            </a:r>
            <a:r>
              <a:rPr lang="en-GB" sz="2000" b="0" dirty="0">
                <a:solidFill>
                  <a:srgbClr val="000000"/>
                </a:solidFill>
                <a:latin typeface="Tahoma" charset="0"/>
              </a:rPr>
              <a:t> </a:t>
            </a:r>
            <a:r>
              <a:rPr lang="en-GB" sz="2000" b="0" dirty="0" err="1">
                <a:solidFill>
                  <a:srgbClr val="000000"/>
                </a:solidFill>
                <a:latin typeface="Tahoma" charset="0"/>
              </a:rPr>
              <a:t>kleine</a:t>
            </a:r>
            <a:r>
              <a:rPr lang="en-GB" sz="2000" b="0" dirty="0">
                <a:solidFill>
                  <a:srgbClr val="000000"/>
                </a:solidFill>
                <a:latin typeface="Tahoma" charset="0"/>
              </a:rPr>
              <a:t> </a:t>
            </a:r>
            <a:r>
              <a:rPr lang="en-GB" sz="2000" b="0" dirty="0" err="1">
                <a:solidFill>
                  <a:srgbClr val="000000"/>
                </a:solidFill>
                <a:latin typeface="Tahoma" charset="0"/>
              </a:rPr>
              <a:t>gemeenten</a:t>
            </a:r>
            <a:r>
              <a:rPr lang="en-GB" sz="2000" b="0" dirty="0">
                <a:solidFill>
                  <a:srgbClr val="000000"/>
                </a:solidFill>
                <a:latin typeface="Tahoma" charset="0"/>
              </a:rPr>
              <a:t> </a:t>
            </a:r>
            <a:r>
              <a:rPr lang="en-GB" sz="2000" b="0" dirty="0" err="1">
                <a:solidFill>
                  <a:srgbClr val="000000"/>
                </a:solidFill>
                <a:latin typeface="Tahoma" charset="0"/>
              </a:rPr>
              <a:t>kan</a:t>
            </a:r>
            <a:r>
              <a:rPr lang="en-GB" sz="2000" b="0" dirty="0">
                <a:solidFill>
                  <a:srgbClr val="000000"/>
                </a:solidFill>
                <a:latin typeface="Tahoma" charset="0"/>
              </a:rPr>
              <a:t> </a:t>
            </a:r>
            <a:r>
              <a:rPr lang="en-GB" sz="2000" b="0" dirty="0" err="1">
                <a:solidFill>
                  <a:srgbClr val="000000"/>
                </a:solidFill>
                <a:latin typeface="Tahoma" charset="0"/>
              </a:rPr>
              <a:t>opschaling</a:t>
            </a:r>
            <a:r>
              <a:rPr lang="en-GB" sz="2000" b="0" dirty="0">
                <a:solidFill>
                  <a:srgbClr val="000000"/>
                </a:solidFill>
                <a:latin typeface="Tahoma" charset="0"/>
              </a:rPr>
              <a:t> nog </a:t>
            </a:r>
            <a:r>
              <a:rPr lang="en-GB" sz="2000" b="0" dirty="0" err="1">
                <a:solidFill>
                  <a:srgbClr val="000000"/>
                </a:solidFill>
                <a:latin typeface="Tahoma" charset="0"/>
              </a:rPr>
              <a:t>wel</a:t>
            </a:r>
            <a:r>
              <a:rPr lang="en-GB" sz="2000" b="0" dirty="0">
                <a:solidFill>
                  <a:srgbClr val="000000"/>
                </a:solidFill>
                <a:latin typeface="Tahoma" charset="0"/>
              </a:rPr>
              <a:t> </a:t>
            </a:r>
            <a:r>
              <a:rPr lang="en-GB" sz="2000" b="0" dirty="0" err="1">
                <a:solidFill>
                  <a:srgbClr val="000000"/>
                </a:solidFill>
                <a:latin typeface="Tahoma" charset="0"/>
              </a:rPr>
              <a:t>bijdragen</a:t>
            </a:r>
            <a:r>
              <a:rPr lang="en-GB" sz="2000" b="0" dirty="0">
                <a:solidFill>
                  <a:srgbClr val="000000"/>
                </a:solidFill>
                <a:latin typeface="Tahoma" charset="0"/>
              </a:rPr>
              <a:t> </a:t>
            </a:r>
            <a:r>
              <a:rPr lang="en-GB" sz="2000" b="0" dirty="0" err="1">
                <a:solidFill>
                  <a:srgbClr val="000000"/>
                </a:solidFill>
                <a:latin typeface="Tahoma" charset="0"/>
              </a:rPr>
              <a:t>aan</a:t>
            </a:r>
            <a:r>
              <a:rPr lang="en-GB" sz="2000" b="0" dirty="0">
                <a:solidFill>
                  <a:srgbClr val="000000"/>
                </a:solidFill>
                <a:latin typeface="Tahoma" charset="0"/>
              </a:rPr>
              <a:t> </a:t>
            </a:r>
            <a:r>
              <a:rPr lang="en-GB" sz="2000" b="0" dirty="0" err="1">
                <a:solidFill>
                  <a:srgbClr val="000000"/>
                </a:solidFill>
                <a:latin typeface="Tahoma" charset="0"/>
              </a:rPr>
              <a:t>vergroting</a:t>
            </a:r>
            <a:r>
              <a:rPr lang="en-GB" sz="2000" b="0" dirty="0">
                <a:solidFill>
                  <a:srgbClr val="000000"/>
                </a:solidFill>
                <a:latin typeface="Tahoma" charset="0"/>
              </a:rPr>
              <a:t> van de </a:t>
            </a:r>
            <a:r>
              <a:rPr lang="en-GB" sz="2000" b="0" dirty="0" err="1" smtClean="0">
                <a:solidFill>
                  <a:srgbClr val="000000"/>
                </a:solidFill>
                <a:latin typeface="Tahoma" charset="0"/>
              </a:rPr>
              <a:t>doelmatigheid</a:t>
            </a:r>
            <a:r>
              <a:rPr lang="en-GB" sz="2000" b="0" dirty="0" smtClean="0">
                <a:solidFill>
                  <a:srgbClr val="000000"/>
                </a:solidFill>
                <a:latin typeface="Tahoma" charset="0"/>
              </a:rPr>
              <a:t>.</a:t>
            </a: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000" b="0" i="1" dirty="0">
              <a:solidFill>
                <a:srgbClr val="000000"/>
              </a:solidFill>
              <a:latin typeface="Tahoma" charset="0"/>
            </a:endParaRPr>
          </a:p>
          <a:p>
            <a:pPr marL="342900" indent="-342900">
              <a:spcBef>
                <a:spcPct val="0"/>
              </a:spcBef>
              <a:buFont typeface="Wingdings" panose="05000000000000000000" pitchFamily="2" charset="2"/>
              <a:buChar char="Ø"/>
            </a:pPr>
            <a:endParaRPr lang="en-GB" sz="180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lvl="1" indent="0">
              <a:spcBef>
                <a:spcPct val="0"/>
              </a:spcBef>
              <a:buNone/>
            </a:pPr>
            <a:endParaRPr lang="nl-NL" sz="1800" b="0" dirty="0">
              <a:solidFill>
                <a:srgbClr val="000000"/>
              </a:solidFill>
              <a:latin typeface="Tahoma" charset="0"/>
            </a:endParaRPr>
          </a:p>
          <a:p>
            <a:pPr marL="342900" indent="-342900">
              <a:buFont typeface="Wingdings" panose="05000000000000000000" pitchFamily="2" charset="2"/>
              <a:buChar char="Ø"/>
            </a:pPr>
            <a:endParaRPr lang="en-GB" sz="1800" b="0" dirty="0">
              <a:latin typeface="Corbel" panose="020B0503020204020204" pitchFamily="34" charset="0"/>
            </a:endParaRPr>
          </a:p>
          <a:p>
            <a:pPr marL="342900" indent="-342900">
              <a:buFont typeface="Wingdings" panose="05000000000000000000" pitchFamily="2" charset="2"/>
              <a:buChar char="Ø"/>
            </a:pPr>
            <a:endParaRPr lang="en-GB" sz="1800" b="0" dirty="0">
              <a:latin typeface="Corbel" panose="020B0503020204020204" pitchFamily="34" charset="0"/>
            </a:endParaRPr>
          </a:p>
          <a:p>
            <a:pPr marL="1085850" lvl="1" indent="-342900">
              <a:buFont typeface="Wingdings" panose="05000000000000000000" pitchFamily="2" charset="2"/>
              <a:buChar char="Ø"/>
            </a:pPr>
            <a:endParaRPr lang="en-GB" sz="1800" i="1" dirty="0">
              <a:latin typeface="Corbel" panose="020B0503020204020204" pitchFamily="34" charset="0"/>
            </a:endParaRPr>
          </a:p>
        </p:txBody>
      </p:sp>
    </p:spTree>
    <p:extLst>
      <p:ext uri="{BB962C8B-B14F-4D97-AF65-F5344CB8AC3E}">
        <p14:creationId xmlns:p14="http://schemas.microsoft.com/office/powerpoint/2010/main" val="3165198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17</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ea typeface="Times New Roman"/>
                <a:cs typeface="Times New Roman"/>
              </a:rPr>
              <a:t>Lessen uit het onderzoek</a:t>
            </a:r>
          </a:p>
        </p:txBody>
      </p:sp>
      <p:sp>
        <p:nvSpPr>
          <p:cNvPr id="5" name="Content Placeholder 2"/>
          <p:cNvSpPr txBox="1">
            <a:spLocks/>
          </p:cNvSpPr>
          <p:nvPr/>
        </p:nvSpPr>
        <p:spPr bwMode="auto">
          <a:xfrm>
            <a:off x="868760" y="1135002"/>
            <a:ext cx="741682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r>
              <a:rPr lang="en-GB" sz="1800" b="0" dirty="0">
                <a:solidFill>
                  <a:srgbClr val="000000"/>
                </a:solidFill>
                <a:latin typeface="Tahoma" charset="0"/>
              </a:rPr>
              <a:t>Studies </a:t>
            </a:r>
            <a:r>
              <a:rPr lang="en-GB" sz="1800" b="0" dirty="0" err="1">
                <a:solidFill>
                  <a:srgbClr val="000000"/>
                </a:solidFill>
                <a:latin typeface="Tahoma" charset="0"/>
              </a:rPr>
              <a:t>identificeren</a:t>
            </a:r>
            <a:r>
              <a:rPr lang="en-GB" sz="1800" b="0" dirty="0">
                <a:solidFill>
                  <a:srgbClr val="000000"/>
                </a:solidFill>
                <a:latin typeface="Tahoma" charset="0"/>
              </a:rPr>
              <a:t> </a:t>
            </a:r>
            <a:r>
              <a:rPr lang="en-GB" sz="1800" b="0" dirty="0" err="1">
                <a:solidFill>
                  <a:srgbClr val="000000"/>
                </a:solidFill>
                <a:latin typeface="Tahoma" charset="0"/>
              </a:rPr>
              <a:t>instrumenten</a:t>
            </a:r>
            <a:r>
              <a:rPr lang="en-GB" sz="1800" b="0" dirty="0">
                <a:solidFill>
                  <a:srgbClr val="000000"/>
                </a:solidFill>
                <a:latin typeface="Tahoma" charset="0"/>
              </a:rPr>
              <a:t> </a:t>
            </a:r>
            <a:r>
              <a:rPr lang="en-GB" sz="1800" b="0" dirty="0" err="1">
                <a:solidFill>
                  <a:srgbClr val="000000"/>
                </a:solidFill>
                <a:latin typeface="Tahoma" charset="0"/>
              </a:rPr>
              <a:t>ter</a:t>
            </a:r>
            <a:r>
              <a:rPr lang="en-GB" sz="1800" b="0" dirty="0">
                <a:solidFill>
                  <a:srgbClr val="000000"/>
                </a:solidFill>
                <a:latin typeface="Tahoma" charset="0"/>
              </a:rPr>
              <a:t> </a:t>
            </a:r>
            <a:r>
              <a:rPr lang="en-GB" sz="1800" b="0" dirty="0" err="1">
                <a:solidFill>
                  <a:srgbClr val="000000"/>
                </a:solidFill>
                <a:latin typeface="Tahoma" charset="0"/>
              </a:rPr>
              <a:t>vergroting</a:t>
            </a:r>
            <a:r>
              <a:rPr lang="en-GB" sz="1800" b="0" dirty="0">
                <a:solidFill>
                  <a:srgbClr val="000000"/>
                </a:solidFill>
                <a:latin typeface="Tahoma" charset="0"/>
              </a:rPr>
              <a:t> </a:t>
            </a:r>
            <a:r>
              <a:rPr lang="en-GB" sz="1800" b="0" dirty="0" err="1">
                <a:solidFill>
                  <a:srgbClr val="000000"/>
                </a:solidFill>
                <a:latin typeface="Tahoma" charset="0"/>
              </a:rPr>
              <a:t>doelmatigheid</a:t>
            </a:r>
            <a:r>
              <a:rPr lang="en-GB" sz="1800" b="0" dirty="0">
                <a:solidFill>
                  <a:srgbClr val="000000"/>
                </a:solidFill>
                <a:latin typeface="Tahoma" charset="0"/>
              </a:rPr>
              <a:t>, </a:t>
            </a:r>
            <a:r>
              <a:rPr lang="en-GB" sz="1800" b="0" dirty="0" err="1">
                <a:solidFill>
                  <a:srgbClr val="000000"/>
                </a:solidFill>
                <a:latin typeface="Tahoma" charset="0"/>
              </a:rPr>
              <a:t>zoals</a:t>
            </a:r>
            <a:r>
              <a:rPr lang="en-GB" sz="1800" b="0" dirty="0">
                <a:solidFill>
                  <a:srgbClr val="000000"/>
                </a:solidFill>
                <a:latin typeface="Tahoma" charset="0"/>
              </a:rPr>
              <a:t>:</a:t>
            </a:r>
          </a:p>
          <a:p>
            <a:pPr marL="1085850" lvl="1" indent="-342900">
              <a:spcBef>
                <a:spcPct val="0"/>
              </a:spcBef>
              <a:buFont typeface="Wingdings" panose="05000000000000000000" pitchFamily="2" charset="2"/>
              <a:buChar char="Ø"/>
            </a:pPr>
            <a:r>
              <a:rPr lang="en-GB" sz="1800" b="0" dirty="0" err="1">
                <a:solidFill>
                  <a:srgbClr val="000000"/>
                </a:solidFill>
                <a:latin typeface="Tahoma" charset="0"/>
              </a:rPr>
              <a:t>Slimme</a:t>
            </a:r>
            <a:r>
              <a:rPr lang="en-GB" sz="1800" b="0" dirty="0">
                <a:solidFill>
                  <a:srgbClr val="000000"/>
                </a:solidFill>
                <a:latin typeface="Tahoma" charset="0"/>
              </a:rPr>
              <a:t> </a:t>
            </a:r>
            <a:r>
              <a:rPr lang="en-GB" sz="1800" b="0" dirty="0" err="1">
                <a:solidFill>
                  <a:srgbClr val="000000"/>
                </a:solidFill>
                <a:latin typeface="Tahoma" charset="0"/>
              </a:rPr>
              <a:t>keuze</a:t>
            </a:r>
            <a:r>
              <a:rPr lang="en-GB" sz="1800" b="0" dirty="0">
                <a:solidFill>
                  <a:srgbClr val="000000"/>
                </a:solidFill>
                <a:latin typeface="Tahoma" charset="0"/>
              </a:rPr>
              <a:t> </a:t>
            </a:r>
            <a:r>
              <a:rPr lang="en-GB" sz="1800" b="0" dirty="0" err="1">
                <a:solidFill>
                  <a:srgbClr val="000000"/>
                </a:solidFill>
                <a:latin typeface="Tahoma" charset="0"/>
              </a:rPr>
              <a:t>organisatievorm</a:t>
            </a:r>
            <a:r>
              <a:rPr lang="en-GB" sz="1800" b="0" dirty="0">
                <a:solidFill>
                  <a:srgbClr val="000000"/>
                </a:solidFill>
                <a:latin typeface="Tahoma" charset="0"/>
              </a:rPr>
              <a:t> (</a:t>
            </a:r>
            <a:r>
              <a:rPr lang="en-GB" sz="1800" b="0" dirty="0" err="1">
                <a:solidFill>
                  <a:srgbClr val="000000"/>
                </a:solidFill>
                <a:latin typeface="Tahoma" charset="0"/>
              </a:rPr>
              <a:t>afvalinzameling</a:t>
            </a:r>
            <a:r>
              <a:rPr lang="en-GB" sz="1800" b="0" dirty="0">
                <a:solidFill>
                  <a:srgbClr val="000000"/>
                </a:solidFill>
                <a:latin typeface="Tahoma" charset="0"/>
              </a:rPr>
              <a:t>) </a:t>
            </a:r>
            <a:r>
              <a:rPr lang="en-GB" sz="1800" b="0" dirty="0" err="1">
                <a:solidFill>
                  <a:srgbClr val="000000"/>
                </a:solidFill>
                <a:latin typeface="Tahoma" charset="0"/>
              </a:rPr>
              <a:t>en</a:t>
            </a:r>
            <a:r>
              <a:rPr lang="en-GB" sz="1800" b="0" dirty="0">
                <a:solidFill>
                  <a:srgbClr val="000000"/>
                </a:solidFill>
                <a:latin typeface="Tahoma" charset="0"/>
              </a:rPr>
              <a:t> </a:t>
            </a:r>
            <a:r>
              <a:rPr lang="en-GB" sz="1800" b="0" dirty="0" err="1" smtClean="0">
                <a:solidFill>
                  <a:srgbClr val="000000"/>
                </a:solidFill>
                <a:latin typeface="Tahoma" charset="0"/>
              </a:rPr>
              <a:t>omvang</a:t>
            </a:r>
            <a:r>
              <a:rPr lang="en-GB" sz="1800" b="0" dirty="0" smtClean="0">
                <a:solidFill>
                  <a:srgbClr val="000000"/>
                </a:solidFill>
                <a:latin typeface="Tahoma" charset="0"/>
              </a:rPr>
              <a:t>;</a:t>
            </a:r>
            <a:endParaRPr lang="en-GB" sz="1800" b="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1800" b="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Slimme</a:t>
            </a:r>
            <a:r>
              <a:rPr lang="en-GB" sz="1800" dirty="0">
                <a:solidFill>
                  <a:srgbClr val="000000"/>
                </a:solidFill>
                <a:latin typeface="Tahoma" charset="0"/>
              </a:rPr>
              <a:t> </a:t>
            </a:r>
            <a:r>
              <a:rPr lang="en-GB" sz="1800" dirty="0" err="1">
                <a:solidFill>
                  <a:srgbClr val="000000"/>
                </a:solidFill>
                <a:latin typeface="Tahoma" charset="0"/>
              </a:rPr>
              <a:t>vormgeving</a:t>
            </a:r>
            <a:r>
              <a:rPr lang="en-GB" sz="1800" dirty="0">
                <a:solidFill>
                  <a:srgbClr val="000000"/>
                </a:solidFill>
                <a:latin typeface="Tahoma" charset="0"/>
              </a:rPr>
              <a:t> van </a:t>
            </a:r>
            <a:r>
              <a:rPr lang="en-GB" sz="1800" dirty="0" err="1">
                <a:solidFill>
                  <a:srgbClr val="000000"/>
                </a:solidFill>
                <a:latin typeface="Tahoma" charset="0"/>
              </a:rPr>
              <a:t>contracten</a:t>
            </a:r>
            <a:r>
              <a:rPr lang="en-GB" sz="1800" dirty="0">
                <a:solidFill>
                  <a:srgbClr val="000000"/>
                </a:solidFill>
                <a:latin typeface="Tahoma" charset="0"/>
              </a:rPr>
              <a:t> (</a:t>
            </a:r>
            <a:r>
              <a:rPr lang="en-GB" sz="1800" dirty="0" err="1">
                <a:solidFill>
                  <a:srgbClr val="000000"/>
                </a:solidFill>
                <a:latin typeface="Tahoma" charset="0"/>
              </a:rPr>
              <a:t>afvalinzameling</a:t>
            </a:r>
            <a:r>
              <a:rPr lang="en-GB" sz="1800" dirty="0">
                <a:solidFill>
                  <a:srgbClr val="000000"/>
                </a:solidFill>
                <a:latin typeface="Tahoma" charset="0"/>
              </a:rPr>
              <a:t>, OV</a:t>
            </a:r>
            <a:r>
              <a:rPr lang="en-GB" sz="1800" dirty="0" smtClean="0">
                <a:solidFill>
                  <a:srgbClr val="000000"/>
                </a:solidFill>
                <a:latin typeface="Tahoma" charset="0"/>
              </a:rPr>
              <a:t>);</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Innovaties</a:t>
            </a:r>
            <a:r>
              <a:rPr lang="en-GB" sz="1800" dirty="0">
                <a:solidFill>
                  <a:srgbClr val="000000"/>
                </a:solidFill>
                <a:latin typeface="Tahoma" charset="0"/>
              </a:rPr>
              <a:t> (</a:t>
            </a:r>
            <a:r>
              <a:rPr lang="en-GB" sz="1800" dirty="0" err="1">
                <a:solidFill>
                  <a:srgbClr val="000000"/>
                </a:solidFill>
                <a:latin typeface="Tahoma" charset="0"/>
              </a:rPr>
              <a:t>digitalisering</a:t>
            </a:r>
            <a:r>
              <a:rPr lang="en-GB" sz="1800" dirty="0">
                <a:solidFill>
                  <a:srgbClr val="000000"/>
                </a:solidFill>
                <a:latin typeface="Tahoma" charset="0"/>
              </a:rPr>
              <a:t>) </a:t>
            </a:r>
            <a:r>
              <a:rPr lang="en-GB" sz="1800" dirty="0" err="1">
                <a:solidFill>
                  <a:srgbClr val="000000"/>
                </a:solidFill>
                <a:latin typeface="Tahoma" charset="0"/>
              </a:rPr>
              <a:t>tijdig</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goed</a:t>
            </a:r>
            <a:r>
              <a:rPr lang="en-GB" sz="1800" dirty="0">
                <a:solidFill>
                  <a:srgbClr val="000000"/>
                </a:solidFill>
                <a:latin typeface="Tahoma" charset="0"/>
              </a:rPr>
              <a:t> in te </a:t>
            </a:r>
            <a:r>
              <a:rPr lang="en-GB" sz="1800" dirty="0" err="1">
                <a:solidFill>
                  <a:srgbClr val="000000"/>
                </a:solidFill>
                <a:latin typeface="Tahoma" charset="0"/>
              </a:rPr>
              <a:t>zetten</a:t>
            </a:r>
            <a:r>
              <a:rPr lang="en-GB" sz="1800" dirty="0">
                <a:solidFill>
                  <a:srgbClr val="000000"/>
                </a:solidFill>
                <a:latin typeface="Tahoma" charset="0"/>
              </a:rPr>
              <a:t> (</a:t>
            </a:r>
            <a:r>
              <a:rPr lang="en-GB" sz="1800" dirty="0" err="1">
                <a:solidFill>
                  <a:srgbClr val="000000"/>
                </a:solidFill>
                <a:latin typeface="Tahoma" charset="0"/>
              </a:rPr>
              <a:t>burgerzaken</a:t>
            </a:r>
            <a:r>
              <a:rPr lang="en-GB" sz="1800" dirty="0" smtClean="0">
                <a:solidFill>
                  <a:srgbClr val="000000"/>
                </a:solidFill>
                <a:latin typeface="Tahoma" charset="0"/>
              </a:rPr>
              <a:t>); </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Reële</a:t>
            </a:r>
            <a:r>
              <a:rPr lang="en-GB" sz="1800" dirty="0">
                <a:solidFill>
                  <a:srgbClr val="000000"/>
                </a:solidFill>
                <a:latin typeface="Tahoma" charset="0"/>
              </a:rPr>
              <a:t> </a:t>
            </a:r>
            <a:r>
              <a:rPr lang="en-GB" sz="1800" dirty="0" err="1">
                <a:solidFill>
                  <a:srgbClr val="000000"/>
                </a:solidFill>
                <a:latin typeface="Tahoma" charset="0"/>
              </a:rPr>
              <a:t>verbeteringen</a:t>
            </a:r>
            <a:r>
              <a:rPr lang="en-GB" sz="1800" dirty="0">
                <a:solidFill>
                  <a:srgbClr val="000000"/>
                </a:solidFill>
                <a:latin typeface="Tahoma" charset="0"/>
              </a:rPr>
              <a:t> </a:t>
            </a:r>
            <a:r>
              <a:rPr lang="en-GB" sz="1800" dirty="0" err="1">
                <a:solidFill>
                  <a:srgbClr val="000000"/>
                </a:solidFill>
                <a:latin typeface="Tahoma" charset="0"/>
              </a:rPr>
              <a:t>mogelijk</a:t>
            </a:r>
            <a:r>
              <a:rPr lang="en-GB" sz="1800" dirty="0">
                <a:solidFill>
                  <a:srgbClr val="000000"/>
                </a:solidFill>
                <a:latin typeface="Tahoma" charset="0"/>
              </a:rPr>
              <a:t>: </a:t>
            </a:r>
            <a:r>
              <a:rPr lang="en-GB" sz="1800" dirty="0" err="1">
                <a:solidFill>
                  <a:srgbClr val="000000"/>
                </a:solidFill>
                <a:latin typeface="Tahoma" charset="0"/>
              </a:rPr>
              <a:t>veel</a:t>
            </a:r>
            <a:r>
              <a:rPr lang="en-GB" sz="1800" dirty="0">
                <a:solidFill>
                  <a:srgbClr val="000000"/>
                </a:solidFill>
                <a:latin typeface="Tahoma" charset="0"/>
              </a:rPr>
              <a:t> </a:t>
            </a:r>
            <a:r>
              <a:rPr lang="en-GB" sz="1800" dirty="0" err="1">
                <a:solidFill>
                  <a:srgbClr val="000000"/>
                </a:solidFill>
                <a:latin typeface="Tahoma" charset="0"/>
              </a:rPr>
              <a:t>vrijheid</a:t>
            </a:r>
            <a:r>
              <a:rPr lang="en-GB" sz="1800" dirty="0">
                <a:solidFill>
                  <a:srgbClr val="000000"/>
                </a:solidFill>
                <a:latin typeface="Tahoma" charset="0"/>
              </a:rPr>
              <a:t> </a:t>
            </a:r>
            <a:r>
              <a:rPr lang="en-GB" sz="1800" dirty="0" err="1">
                <a:solidFill>
                  <a:srgbClr val="000000"/>
                </a:solidFill>
                <a:latin typeface="Tahoma" charset="0"/>
              </a:rPr>
              <a:t>bij</a:t>
            </a:r>
            <a:r>
              <a:rPr lang="en-GB" sz="1800" dirty="0">
                <a:solidFill>
                  <a:srgbClr val="000000"/>
                </a:solidFill>
                <a:latin typeface="Tahoma" charset="0"/>
              </a:rPr>
              <a:t> </a:t>
            </a:r>
            <a:r>
              <a:rPr lang="en-GB" sz="1800" dirty="0" err="1">
                <a:solidFill>
                  <a:srgbClr val="000000"/>
                </a:solidFill>
                <a:latin typeface="Tahoma" charset="0"/>
              </a:rPr>
              <a:t>invulling</a:t>
            </a:r>
            <a:r>
              <a:rPr lang="en-GB" sz="1800" dirty="0">
                <a:solidFill>
                  <a:srgbClr val="000000"/>
                </a:solidFill>
                <a:latin typeface="Tahoma" charset="0"/>
              </a:rPr>
              <a:t> </a:t>
            </a:r>
            <a:r>
              <a:rPr lang="en-GB" sz="1800" dirty="0" err="1">
                <a:solidFill>
                  <a:srgbClr val="000000"/>
                </a:solidFill>
                <a:latin typeface="Tahoma" charset="0"/>
              </a:rPr>
              <a:t>processen</a:t>
            </a:r>
            <a:r>
              <a:rPr lang="en-GB" sz="1800" dirty="0">
                <a:solidFill>
                  <a:srgbClr val="000000"/>
                </a:solidFill>
                <a:latin typeface="Tahoma" charset="0"/>
              </a:rPr>
              <a:t> (</a:t>
            </a:r>
            <a:r>
              <a:rPr lang="en-GB" sz="1800" dirty="0" err="1">
                <a:solidFill>
                  <a:srgbClr val="000000"/>
                </a:solidFill>
                <a:latin typeface="Tahoma" charset="0"/>
              </a:rPr>
              <a:t>t.o.v</a:t>
            </a:r>
            <a:r>
              <a:rPr lang="en-GB" sz="1800" dirty="0">
                <a:solidFill>
                  <a:srgbClr val="000000"/>
                </a:solidFill>
                <a:latin typeface="Tahoma" charset="0"/>
              </a:rPr>
              <a:t>. </a:t>
            </a:r>
            <a:r>
              <a:rPr lang="en-GB" sz="1800" dirty="0" err="1">
                <a:solidFill>
                  <a:srgbClr val="000000"/>
                </a:solidFill>
                <a:latin typeface="Tahoma" charset="0"/>
              </a:rPr>
              <a:t>beleidsvrijheid</a:t>
            </a:r>
            <a:r>
              <a:rPr lang="en-GB" sz="1800" dirty="0" smtClean="0">
                <a:solidFill>
                  <a:srgbClr val="000000"/>
                </a:solidFill>
                <a:latin typeface="Tahoma" charset="0"/>
              </a:rPr>
              <a:t>).</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r>
              <a:rPr lang="en-GB" sz="1800" b="0" dirty="0">
                <a:solidFill>
                  <a:srgbClr val="000000"/>
                </a:solidFill>
                <a:latin typeface="Tahoma" charset="0"/>
              </a:rPr>
              <a:t>Hoe?</a:t>
            </a:r>
          </a:p>
          <a:p>
            <a:pPr marL="1085850" lvl="1" indent="-342900">
              <a:spcBef>
                <a:spcPct val="0"/>
              </a:spcBef>
              <a:buFont typeface="Wingdings" panose="05000000000000000000" pitchFamily="2" charset="2"/>
              <a:buChar char="Ø"/>
            </a:pPr>
            <a:r>
              <a:rPr lang="en-GB" sz="1800" dirty="0">
                <a:solidFill>
                  <a:srgbClr val="000000"/>
                </a:solidFill>
                <a:latin typeface="Tahoma" charset="0"/>
              </a:rPr>
              <a:t>Benut </a:t>
            </a:r>
            <a:r>
              <a:rPr lang="en-GB" sz="1800" dirty="0" err="1" smtClean="0">
                <a:solidFill>
                  <a:srgbClr val="000000"/>
                </a:solidFill>
                <a:latin typeface="Tahoma" charset="0"/>
              </a:rPr>
              <a:t>benchmarkonderzoeken</a:t>
            </a:r>
            <a:r>
              <a:rPr lang="en-GB" sz="1800" dirty="0" smtClean="0">
                <a:solidFill>
                  <a:srgbClr val="000000"/>
                </a:solidFill>
                <a:latin typeface="Tahoma" charset="0"/>
              </a:rPr>
              <a:t>;</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Faciliteer</a:t>
            </a:r>
            <a:r>
              <a:rPr lang="en-GB" sz="1800" dirty="0">
                <a:solidFill>
                  <a:srgbClr val="000000"/>
                </a:solidFill>
                <a:latin typeface="Tahoma" charset="0"/>
              </a:rPr>
              <a:t> leer, </a:t>
            </a:r>
            <a:r>
              <a:rPr lang="en-GB" sz="1800" dirty="0" err="1">
                <a:solidFill>
                  <a:srgbClr val="000000"/>
                </a:solidFill>
                <a:latin typeface="Tahoma" charset="0"/>
              </a:rPr>
              <a:t>prikkel</a:t>
            </a:r>
            <a:r>
              <a:rPr lang="en-GB" sz="1800" dirty="0">
                <a:solidFill>
                  <a:srgbClr val="000000"/>
                </a:solidFill>
                <a:latin typeface="Tahoma" charset="0"/>
              </a:rPr>
              <a:t> </a:t>
            </a:r>
            <a:r>
              <a:rPr lang="en-GB" sz="1800" dirty="0" err="1" smtClean="0">
                <a:solidFill>
                  <a:srgbClr val="000000"/>
                </a:solidFill>
                <a:latin typeface="Tahoma" charset="0"/>
              </a:rPr>
              <a:t>gemeenten</a:t>
            </a:r>
            <a:r>
              <a:rPr lang="en-GB" sz="1800" dirty="0" smtClean="0">
                <a:solidFill>
                  <a:srgbClr val="000000"/>
                </a:solidFill>
                <a:latin typeface="Tahoma" charset="0"/>
              </a:rPr>
              <a:t>.</a:t>
            </a:r>
            <a:endParaRPr lang="en-GB" sz="1800" dirty="0">
              <a:solidFill>
                <a:srgbClr val="000000"/>
              </a:solidFill>
              <a:latin typeface="Tahoma" charset="0"/>
            </a:endParaRPr>
          </a:p>
        </p:txBody>
      </p:sp>
    </p:spTree>
    <p:extLst>
      <p:ext uri="{BB962C8B-B14F-4D97-AF65-F5344CB8AC3E}">
        <p14:creationId xmlns:p14="http://schemas.microsoft.com/office/powerpoint/2010/main" val="3304130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18</a:t>
            </a:fld>
            <a:endParaRPr lang="en-US" dirty="0"/>
          </a:p>
        </p:txBody>
      </p:sp>
      <p:sp>
        <p:nvSpPr>
          <p:cNvPr id="3" name="Rechthoek 19"/>
          <p:cNvSpPr/>
          <p:nvPr/>
        </p:nvSpPr>
        <p:spPr>
          <a:xfrm>
            <a:off x="395536" y="332656"/>
            <a:ext cx="8058472" cy="1077218"/>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Case </a:t>
            </a:r>
            <a:r>
              <a:rPr lang="nl-NL" sz="3200" b="1" dirty="0" err="1">
                <a:solidFill>
                  <a:srgbClr val="00B0F0"/>
                </a:solidFill>
                <a:latin typeface="+mj-lt"/>
                <a:ea typeface="Times New Roman"/>
                <a:cs typeface="Times New Roman"/>
              </a:rPr>
              <a:t>study</a:t>
            </a:r>
            <a:r>
              <a:rPr lang="nl-NL" sz="3200" b="1" dirty="0">
                <a:solidFill>
                  <a:srgbClr val="00B0F0"/>
                </a:solidFill>
                <a:latin typeface="+mj-lt"/>
                <a:ea typeface="Times New Roman"/>
                <a:cs typeface="Times New Roman"/>
              </a:rPr>
              <a:t>: samenwerking en schaal</a:t>
            </a:r>
          </a:p>
        </p:txBody>
      </p:sp>
      <p:sp>
        <p:nvSpPr>
          <p:cNvPr id="4" name="Content Placeholder 2"/>
          <p:cNvSpPr txBox="1">
            <a:spLocks/>
          </p:cNvSpPr>
          <p:nvPr/>
        </p:nvSpPr>
        <p:spPr bwMode="auto">
          <a:xfrm>
            <a:off x="716360" y="947252"/>
            <a:ext cx="741682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Steeds meer Nederlandse gemeenten werken samen bij bepaalde diensten, zoals afvalinzameling, </a:t>
            </a:r>
            <a:r>
              <a:rPr lang="nl-NL" sz="2000" dirty="0">
                <a:solidFill>
                  <a:srgbClr val="000000"/>
                </a:solidFill>
                <a:latin typeface="Tahoma" charset="0"/>
              </a:rPr>
              <a:t>belastinginning </a:t>
            </a:r>
            <a:r>
              <a:rPr lang="nl-NL" sz="2000" b="0" dirty="0">
                <a:solidFill>
                  <a:srgbClr val="000000"/>
                </a:solidFill>
                <a:latin typeface="Tahoma" charset="0"/>
              </a:rPr>
              <a:t>en bij sociale </a:t>
            </a:r>
            <a:r>
              <a:rPr lang="nl-NL" sz="2000" b="0" dirty="0" smtClean="0">
                <a:solidFill>
                  <a:srgbClr val="000000"/>
                </a:solidFill>
                <a:latin typeface="Tahoma" charset="0"/>
              </a:rPr>
              <a:t>beleidsvelden;</a:t>
            </a: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Samenwerking is een </a:t>
            </a:r>
            <a:r>
              <a:rPr lang="nl-NL" sz="2000" dirty="0">
                <a:solidFill>
                  <a:srgbClr val="000000"/>
                </a:solidFill>
                <a:latin typeface="Tahoma" charset="0"/>
              </a:rPr>
              <a:t>organisatievorm</a:t>
            </a:r>
            <a:r>
              <a:rPr lang="nl-NL" sz="2000" b="0" dirty="0">
                <a:solidFill>
                  <a:srgbClr val="000000"/>
                </a:solidFill>
                <a:latin typeface="Tahoma" charset="0"/>
              </a:rPr>
              <a:t> maar tegelijkertijd vooral ook een </a:t>
            </a:r>
            <a:r>
              <a:rPr lang="nl-NL" sz="2000" dirty="0">
                <a:solidFill>
                  <a:srgbClr val="000000"/>
                </a:solidFill>
                <a:latin typeface="Tahoma" charset="0"/>
              </a:rPr>
              <a:t>gericht </a:t>
            </a:r>
            <a:r>
              <a:rPr lang="nl-NL" sz="2000" dirty="0" smtClean="0">
                <a:solidFill>
                  <a:srgbClr val="000000"/>
                </a:solidFill>
                <a:latin typeface="Tahoma" charset="0"/>
              </a:rPr>
              <a:t>schaalvergrotingsinstrument;</a:t>
            </a:r>
            <a:endParaRPr lang="nl-NL" sz="200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Effecten op doelmatigheid?</a:t>
            </a: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a:p>
            <a:pPr marL="342900" indent="-342900">
              <a:buFont typeface="Wingdings" panose="05000000000000000000" pitchFamily="2" charset="2"/>
              <a:buChar char="Ø"/>
            </a:pPr>
            <a:endParaRPr lang="en-GB"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spTree>
    <p:extLst>
      <p:ext uri="{BB962C8B-B14F-4D97-AF65-F5344CB8AC3E}">
        <p14:creationId xmlns:p14="http://schemas.microsoft.com/office/powerpoint/2010/main" val="1058246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19</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Economie van samenwerking</a:t>
            </a:r>
          </a:p>
        </p:txBody>
      </p:sp>
      <mc:AlternateContent xmlns:mc="http://schemas.openxmlformats.org/markup-compatibility/2006">
        <mc:Choice xmlns:a14="http://schemas.microsoft.com/office/drawing/2010/main" Requires="a14">
          <p:sp>
            <p:nvSpPr>
              <p:cNvPr id="4" name="Content Placeholder 2"/>
              <p:cNvSpPr txBox="1">
                <a:spLocks/>
              </p:cNvSpPr>
              <p:nvPr/>
            </p:nvSpPr>
            <p:spPr bwMode="auto">
              <a:xfrm>
                <a:off x="716360" y="947252"/>
                <a:ext cx="7416824" cy="50740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Kostenbesparing door schaalvoordelen?</a:t>
                </a: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Samenwerking: schaal van uitvoering &gt; bestuurlijke </a:t>
                </a:r>
                <a:r>
                  <a:rPr lang="nl-NL" sz="2000" b="0" dirty="0" smtClean="0">
                    <a:solidFill>
                      <a:srgbClr val="000000"/>
                    </a:solidFill>
                    <a:latin typeface="Tahoma" charset="0"/>
                  </a:rPr>
                  <a:t>schaal;</a:t>
                </a: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Samenwerking </a:t>
                </a:r>
                <a14:m>
                  <m:oMath xmlns:m="http://schemas.openxmlformats.org/officeDocument/2006/math">
                    <m:r>
                      <a:rPr lang="nl-NL" sz="2000" b="0" i="1" smtClean="0">
                        <a:solidFill>
                          <a:srgbClr val="000000"/>
                        </a:solidFill>
                        <a:latin typeface="Cambria Math"/>
                      </a:rPr>
                      <m:t>≠</m:t>
                    </m:r>
                  </m:oMath>
                </a14:m>
                <a:r>
                  <a:rPr lang="nl-NL" sz="2000" b="0" dirty="0">
                    <a:solidFill>
                      <a:srgbClr val="000000"/>
                    </a:solidFill>
                    <a:latin typeface="Tahoma" charset="0"/>
                  </a:rPr>
                  <a:t> fusie. Effecten op:</a:t>
                </a:r>
              </a:p>
              <a:p>
                <a:pPr marL="1085850" lvl="1" indent="-342900">
                  <a:spcBef>
                    <a:spcPct val="0"/>
                  </a:spcBef>
                  <a:buFont typeface="Wingdings" panose="05000000000000000000" pitchFamily="2" charset="2"/>
                  <a:buChar char="Ø"/>
                </a:pPr>
                <a:r>
                  <a:rPr lang="nl-NL" sz="2000" dirty="0">
                    <a:solidFill>
                      <a:srgbClr val="000000"/>
                    </a:solidFill>
                    <a:latin typeface="Tahoma" charset="0"/>
                  </a:rPr>
                  <a:t>Bureaucratie (toezicht, transitie)?</a:t>
                </a:r>
              </a:p>
              <a:p>
                <a:pPr marL="1085850" lvl="1" indent="-342900">
                  <a:spcBef>
                    <a:spcPct val="0"/>
                  </a:spcBef>
                  <a:buFont typeface="Wingdings" panose="05000000000000000000" pitchFamily="2" charset="2"/>
                  <a:buChar char="Ø"/>
                </a:pPr>
                <a:r>
                  <a:rPr lang="nl-NL" sz="2000" dirty="0">
                    <a:solidFill>
                      <a:srgbClr val="000000"/>
                    </a:solidFill>
                    <a:latin typeface="Tahoma" charset="0"/>
                  </a:rPr>
                  <a:t>Transitiekosten?</a:t>
                </a:r>
              </a:p>
              <a:p>
                <a:pPr marL="1085850" lvl="1" indent="-342900">
                  <a:spcBef>
                    <a:spcPct val="0"/>
                  </a:spcBef>
                  <a:buFont typeface="Wingdings" panose="05000000000000000000" pitchFamily="2" charset="2"/>
                  <a:buChar char="Ø"/>
                </a:pPr>
                <a:r>
                  <a:rPr lang="nl-NL" sz="2000" b="0" dirty="0">
                    <a:solidFill>
                      <a:srgbClr val="000000"/>
                    </a:solidFill>
                    <a:latin typeface="Tahoma" charset="0"/>
                  </a:rPr>
                  <a:t>Bedrijfsvoering?</a:t>
                </a:r>
                <a:endParaRPr lang="nl-NL" sz="2000" dirty="0">
                  <a:solidFill>
                    <a:srgbClr val="000000"/>
                  </a:solidFill>
                  <a:latin typeface="Tahoma" charset="0"/>
                </a:endParaRPr>
              </a:p>
              <a:p>
                <a:pPr marL="1085850" lvl="1" indent="-342900">
                  <a:spcBef>
                    <a:spcPct val="0"/>
                  </a:spcBef>
                  <a:buFont typeface="Wingdings" panose="05000000000000000000" pitchFamily="2" charset="2"/>
                  <a:buChar char="Ø"/>
                </a:pPr>
                <a:r>
                  <a:rPr lang="nl-NL" sz="2000" b="0" dirty="0">
                    <a:solidFill>
                      <a:srgbClr val="000000"/>
                    </a:solidFill>
                    <a:latin typeface="Tahoma" charset="0"/>
                  </a:rPr>
                  <a:t>Fiscale effecten?</a:t>
                </a:r>
              </a:p>
              <a:p>
                <a:pPr marL="1085850" lvl="1" indent="-342900">
                  <a:spcBef>
                    <a:spcPct val="0"/>
                  </a:spcBef>
                  <a:buFont typeface="Wingdings" panose="05000000000000000000" pitchFamily="2" charset="2"/>
                  <a:buChar char="Ø"/>
                </a:pPr>
                <a:r>
                  <a:rPr lang="nl-NL" sz="2000" dirty="0">
                    <a:solidFill>
                      <a:srgbClr val="000000"/>
                    </a:solidFill>
                    <a:latin typeface="Tahoma" charset="0"/>
                  </a:rPr>
                  <a:t>Democratische legitimiteit?</a:t>
                </a: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lvl="1" indent="0">
                  <a:spcBef>
                    <a:spcPct val="0"/>
                  </a:spcBef>
                  <a:buNone/>
                </a:pPr>
                <a:endParaRPr lang="nl-NL" sz="2000" b="0" dirty="0">
                  <a:solidFill>
                    <a:srgbClr val="000000"/>
                  </a:solidFill>
                  <a:latin typeface="Tahoma"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mc:Choice>
        <mc:Fallback>
          <p:sp>
            <p:nvSpPr>
              <p:cNvPr id="4" name="Content Placeholder 2"/>
              <p:cNvSpPr txBox="1">
                <a:spLocks noRot="1" noChangeAspect="1" noMove="1" noResize="1" noEditPoints="1" noAdjustHandles="1" noChangeArrowheads="1" noChangeShapeType="1" noTextEdit="1"/>
              </p:cNvSpPr>
              <p:nvPr/>
            </p:nvSpPr>
            <p:spPr bwMode="auto">
              <a:xfrm>
                <a:off x="716360" y="947252"/>
                <a:ext cx="7416824" cy="5074035"/>
              </a:xfrm>
              <a:prstGeom prst="rect">
                <a:avLst/>
              </a:prstGeom>
              <a:blipFill rotWithShape="1">
                <a:blip r:embed="rId2"/>
                <a:stretch>
                  <a:fillRect l="-197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noFill/>
                  </a:rPr>
                  <a:t> </a:t>
                </a:r>
              </a:p>
            </p:txBody>
          </p:sp>
        </mc:Fallback>
      </mc:AlternateContent>
    </p:spTree>
    <p:extLst>
      <p:ext uri="{BB962C8B-B14F-4D97-AF65-F5344CB8AC3E}">
        <p14:creationId xmlns:p14="http://schemas.microsoft.com/office/powerpoint/2010/main" val="963977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2</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err="1" smtClean="0">
                <a:solidFill>
                  <a:srgbClr val="00B0F0"/>
                </a:solidFill>
                <a:latin typeface="+mj-lt"/>
                <a:ea typeface="Times New Roman"/>
                <a:cs typeface="Times New Roman"/>
              </a:rPr>
              <a:t>Outline</a:t>
            </a:r>
            <a:endParaRPr lang="nl-NL" sz="3200" b="1" dirty="0">
              <a:solidFill>
                <a:srgbClr val="00B0F0"/>
              </a:solidFill>
              <a:latin typeface="+mj-lt"/>
              <a:ea typeface="Times New Roman"/>
              <a:cs typeface="Times New Roman"/>
            </a:endParaRPr>
          </a:p>
        </p:txBody>
      </p:sp>
      <p:sp>
        <p:nvSpPr>
          <p:cNvPr id="4" name="TextBox 3"/>
          <p:cNvSpPr txBox="1"/>
          <p:nvPr/>
        </p:nvSpPr>
        <p:spPr>
          <a:xfrm>
            <a:off x="899592" y="1700808"/>
            <a:ext cx="5396029" cy="3416320"/>
          </a:xfrm>
          <a:prstGeom prst="rect">
            <a:avLst/>
          </a:prstGeom>
          <a:noFill/>
        </p:spPr>
        <p:txBody>
          <a:bodyPr wrap="none" rtlCol="0">
            <a:spAutoFit/>
          </a:bodyPr>
          <a:lstStyle/>
          <a:p>
            <a:pPr marL="342900" indent="-342900">
              <a:buFont typeface="Wingdings" panose="05000000000000000000" pitchFamily="2" charset="2"/>
              <a:buChar char="Ø"/>
            </a:pPr>
            <a:r>
              <a:rPr lang="en-GB" dirty="0" smtClean="0"/>
              <a:t>Wat is IPSE Studies?</a:t>
            </a:r>
          </a:p>
          <a:p>
            <a:pPr marL="342900" indent="-342900">
              <a:buFont typeface="Wingdings" panose="05000000000000000000" pitchFamily="2" charset="2"/>
              <a:buChar char="Ø"/>
            </a:pPr>
            <a:r>
              <a:rPr lang="en-GB" dirty="0" smtClean="0"/>
              <a:t>Wat </a:t>
            </a:r>
            <a:r>
              <a:rPr lang="en-GB" dirty="0" err="1" smtClean="0"/>
              <a:t>doet</a:t>
            </a:r>
            <a:r>
              <a:rPr lang="en-GB" dirty="0" smtClean="0"/>
              <a:t> IPSE Studies?</a:t>
            </a:r>
          </a:p>
          <a:p>
            <a:pPr marL="342900" indent="-342900">
              <a:buFont typeface="Wingdings" panose="05000000000000000000" pitchFamily="2" charset="2"/>
              <a:buChar char="Ø"/>
            </a:pPr>
            <a:r>
              <a:rPr lang="en-GB" dirty="0" err="1" smtClean="0"/>
              <a:t>Wetenschappelijke</a:t>
            </a:r>
            <a:r>
              <a:rPr lang="en-GB" dirty="0" smtClean="0"/>
              <a:t> </a:t>
            </a:r>
            <a:r>
              <a:rPr lang="en-GB" dirty="0" err="1" smtClean="0"/>
              <a:t>aanpak</a:t>
            </a:r>
            <a:r>
              <a:rPr lang="en-GB" dirty="0" smtClean="0"/>
              <a:t>;</a:t>
            </a:r>
          </a:p>
          <a:p>
            <a:pPr marL="342900" indent="-342900">
              <a:buFont typeface="Wingdings" panose="05000000000000000000" pitchFamily="2" charset="2"/>
              <a:buChar char="Ø"/>
            </a:pPr>
            <a:r>
              <a:rPr lang="en-GB" dirty="0" err="1" smtClean="0"/>
              <a:t>Voorbeelden</a:t>
            </a:r>
            <a:r>
              <a:rPr lang="en-GB" dirty="0" smtClean="0"/>
              <a:t> van studies;</a:t>
            </a:r>
          </a:p>
          <a:p>
            <a:pPr marL="342900" indent="-342900">
              <a:buFont typeface="Wingdings" panose="05000000000000000000" pitchFamily="2" charset="2"/>
              <a:buChar char="Ø"/>
            </a:pPr>
            <a:r>
              <a:rPr lang="en-GB" dirty="0" err="1" smtClean="0"/>
              <a:t>Lopend</a:t>
            </a:r>
            <a:r>
              <a:rPr lang="en-GB" dirty="0" smtClean="0"/>
              <a:t> </a:t>
            </a:r>
            <a:r>
              <a:rPr lang="en-GB" dirty="0" err="1" smtClean="0"/>
              <a:t>onderzoek</a:t>
            </a:r>
            <a:r>
              <a:rPr lang="en-GB" dirty="0" smtClean="0"/>
              <a:t>;</a:t>
            </a:r>
          </a:p>
          <a:p>
            <a:pPr marL="342900" indent="-342900">
              <a:buFont typeface="Wingdings" panose="05000000000000000000" pitchFamily="2" charset="2"/>
              <a:buChar char="Ø"/>
            </a:pPr>
            <a:r>
              <a:rPr lang="en-GB" dirty="0" err="1" smtClean="0"/>
              <a:t>Onderzoeksthema’s</a:t>
            </a:r>
            <a:r>
              <a:rPr lang="en-GB" dirty="0" smtClean="0"/>
              <a:t> </a:t>
            </a:r>
            <a:r>
              <a:rPr lang="en-GB" dirty="0" err="1" smtClean="0"/>
              <a:t>en</a:t>
            </a:r>
            <a:r>
              <a:rPr lang="en-GB" dirty="0" smtClean="0"/>
              <a:t> -</a:t>
            </a:r>
            <a:r>
              <a:rPr lang="en-GB" dirty="0" err="1" smtClean="0"/>
              <a:t>vragen</a:t>
            </a:r>
            <a:r>
              <a:rPr lang="en-GB" dirty="0" smtClean="0"/>
              <a:t>;</a:t>
            </a:r>
          </a:p>
          <a:p>
            <a:pPr marL="342900" indent="-342900">
              <a:buFont typeface="Wingdings" panose="05000000000000000000" pitchFamily="2" charset="2"/>
              <a:buChar char="Ø"/>
            </a:pPr>
            <a:r>
              <a:rPr lang="en-GB" dirty="0" err="1" smtClean="0"/>
              <a:t>Schaalvergroting</a:t>
            </a:r>
            <a:r>
              <a:rPr lang="en-GB" dirty="0" smtClean="0"/>
              <a:t> </a:t>
            </a:r>
            <a:r>
              <a:rPr lang="en-GB" dirty="0" err="1" smtClean="0"/>
              <a:t>openbaar</a:t>
            </a:r>
            <a:r>
              <a:rPr lang="en-GB" dirty="0" smtClean="0"/>
              <a:t> </a:t>
            </a:r>
            <a:r>
              <a:rPr lang="en-GB" dirty="0" err="1" smtClean="0"/>
              <a:t>bestuur</a:t>
            </a:r>
            <a:r>
              <a:rPr lang="en-GB" dirty="0" smtClean="0"/>
              <a:t>;</a:t>
            </a:r>
          </a:p>
          <a:p>
            <a:pPr marL="342900" indent="-342900">
              <a:buFont typeface="Wingdings" panose="05000000000000000000" pitchFamily="2" charset="2"/>
              <a:buChar char="Ø"/>
            </a:pPr>
            <a:r>
              <a:rPr lang="en-GB" dirty="0" err="1" smtClean="0"/>
              <a:t>Algemene</a:t>
            </a:r>
            <a:r>
              <a:rPr lang="en-GB" dirty="0" smtClean="0"/>
              <a:t> </a:t>
            </a:r>
            <a:r>
              <a:rPr lang="en-GB" dirty="0" err="1" smtClean="0"/>
              <a:t>conclusies</a:t>
            </a:r>
            <a:r>
              <a:rPr lang="en-GB" dirty="0" smtClean="0"/>
              <a:t>;</a:t>
            </a:r>
          </a:p>
          <a:p>
            <a:pPr marL="342900" indent="-342900">
              <a:buFont typeface="Wingdings" panose="05000000000000000000" pitchFamily="2" charset="2"/>
              <a:buChar char="Ø"/>
            </a:pPr>
            <a:r>
              <a:rPr lang="en-GB" dirty="0" err="1" smtClean="0"/>
              <a:t>Specifiek</a:t>
            </a:r>
            <a:r>
              <a:rPr lang="en-GB" dirty="0" smtClean="0"/>
              <a:t>: </a:t>
            </a:r>
            <a:r>
              <a:rPr lang="en-GB" dirty="0" err="1" smtClean="0"/>
              <a:t>lokale</a:t>
            </a:r>
            <a:r>
              <a:rPr lang="en-GB" dirty="0" smtClean="0"/>
              <a:t> </a:t>
            </a:r>
            <a:r>
              <a:rPr lang="en-GB" dirty="0" err="1" smtClean="0"/>
              <a:t>belastinginning</a:t>
            </a:r>
            <a:r>
              <a:rPr lang="en-GB" dirty="0" smtClean="0"/>
              <a:t>.</a:t>
            </a:r>
            <a:endParaRPr lang="nl-NL" dirty="0"/>
          </a:p>
        </p:txBody>
      </p:sp>
    </p:spTree>
    <p:extLst>
      <p:ext uri="{BB962C8B-B14F-4D97-AF65-F5344CB8AC3E}">
        <p14:creationId xmlns:p14="http://schemas.microsoft.com/office/powerpoint/2010/main" val="4162057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899592" y="1268760"/>
            <a:ext cx="7772400"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indent="-342900" eaLnBrk="1" hangingPunct="1">
              <a:buFont typeface="Wingdings" panose="05000000000000000000" pitchFamily="2" charset="2"/>
              <a:buChar char="Ø"/>
            </a:pPr>
            <a:r>
              <a:rPr lang="en-GB" sz="2000" b="0" kern="0" dirty="0" err="1">
                <a:latin typeface="+mj-lt"/>
              </a:rPr>
              <a:t>Nederlandse</a:t>
            </a:r>
            <a:r>
              <a:rPr lang="en-GB" sz="2000" b="0" kern="0" dirty="0">
                <a:latin typeface="+mj-lt"/>
              </a:rPr>
              <a:t> </a:t>
            </a:r>
            <a:r>
              <a:rPr lang="en-GB" sz="2000" b="0" kern="0" dirty="0" err="1">
                <a:latin typeface="+mj-lt"/>
              </a:rPr>
              <a:t>gemeenten</a:t>
            </a:r>
            <a:r>
              <a:rPr lang="en-GB" sz="2000" b="0" kern="0" dirty="0">
                <a:latin typeface="+mj-lt"/>
              </a:rPr>
              <a:t> </a:t>
            </a:r>
            <a:r>
              <a:rPr lang="en-GB" sz="2000" b="0" kern="0" dirty="0" err="1">
                <a:latin typeface="+mj-lt"/>
              </a:rPr>
              <a:t>heffen</a:t>
            </a:r>
            <a:r>
              <a:rPr lang="en-GB" sz="2000" b="0" kern="0" dirty="0">
                <a:latin typeface="+mj-lt"/>
              </a:rPr>
              <a:t> </a:t>
            </a:r>
            <a:r>
              <a:rPr lang="en-GB" sz="2000" b="0" kern="0" dirty="0" err="1">
                <a:latin typeface="+mj-lt"/>
              </a:rPr>
              <a:t>tal</a:t>
            </a:r>
            <a:r>
              <a:rPr lang="en-GB" sz="2000" b="0" kern="0" dirty="0">
                <a:latin typeface="+mj-lt"/>
              </a:rPr>
              <a:t> van </a:t>
            </a:r>
            <a:r>
              <a:rPr lang="en-GB" sz="2000" b="0" kern="0" dirty="0" err="1" smtClean="0">
                <a:latin typeface="+mj-lt"/>
              </a:rPr>
              <a:t>belastingen</a:t>
            </a:r>
            <a:r>
              <a:rPr lang="en-GB" sz="2000" b="0" kern="0" dirty="0" smtClean="0">
                <a:latin typeface="+mj-lt"/>
              </a:rPr>
              <a:t>;</a:t>
            </a:r>
            <a:endParaRPr lang="en-GB" sz="2000" b="0" kern="0" dirty="0">
              <a:latin typeface="+mj-lt"/>
            </a:endParaRPr>
          </a:p>
          <a:p>
            <a:pPr marL="342900" indent="-342900" eaLnBrk="1" hangingPunct="1">
              <a:buFont typeface="Wingdings" panose="05000000000000000000" pitchFamily="2" charset="2"/>
              <a:buChar char="Ø"/>
            </a:pPr>
            <a:r>
              <a:rPr lang="en-GB" sz="2000" b="0" kern="0" dirty="0" err="1" smtClean="0">
                <a:latin typeface="+mj-lt"/>
              </a:rPr>
              <a:t>Omvang</a:t>
            </a:r>
            <a:r>
              <a:rPr lang="en-GB" sz="2000" b="0" kern="0" dirty="0" smtClean="0">
                <a:latin typeface="+mj-lt"/>
              </a:rPr>
              <a:t> </a:t>
            </a:r>
            <a:r>
              <a:rPr lang="en-GB" sz="2000" b="0" kern="0" dirty="0">
                <a:latin typeface="+mj-lt"/>
              </a:rPr>
              <a:t>sector: in 2012 is ca. 380 </a:t>
            </a:r>
            <a:r>
              <a:rPr lang="en-GB" sz="2000" b="0" kern="0" dirty="0" err="1">
                <a:latin typeface="+mj-lt"/>
              </a:rPr>
              <a:t>miljoen</a:t>
            </a:r>
            <a:r>
              <a:rPr lang="en-GB" sz="2000" b="0" kern="0" dirty="0">
                <a:latin typeface="+mj-lt"/>
              </a:rPr>
              <a:t> euro door </a:t>
            </a:r>
            <a:r>
              <a:rPr lang="en-GB" sz="2000" b="0" kern="0" dirty="0" err="1">
                <a:latin typeface="+mj-lt"/>
              </a:rPr>
              <a:t>gemeenten</a:t>
            </a:r>
            <a:r>
              <a:rPr lang="en-GB" sz="2000" b="0" kern="0" dirty="0">
                <a:latin typeface="+mj-lt"/>
              </a:rPr>
              <a:t> </a:t>
            </a:r>
            <a:r>
              <a:rPr lang="en-GB" sz="2000" b="0" kern="0" dirty="0" err="1" smtClean="0">
                <a:latin typeface="+mj-lt"/>
              </a:rPr>
              <a:t>besteed</a:t>
            </a:r>
            <a:r>
              <a:rPr lang="en-GB" sz="2000" b="0" kern="0" dirty="0" smtClean="0">
                <a:latin typeface="+mj-lt"/>
              </a:rPr>
              <a:t>;</a:t>
            </a:r>
            <a:endParaRPr lang="en-GB" sz="2000" b="0" kern="0" dirty="0">
              <a:latin typeface="+mj-lt"/>
            </a:endParaRPr>
          </a:p>
          <a:p>
            <a:pPr marL="342900" indent="-342900" eaLnBrk="1" hangingPunct="1">
              <a:buFont typeface="Wingdings" panose="05000000000000000000" pitchFamily="2" charset="2"/>
              <a:buChar char="Ø"/>
            </a:pPr>
            <a:r>
              <a:rPr lang="en-GB" sz="2000" b="0" kern="0" dirty="0" err="1" smtClean="0"/>
              <a:t>Werkzaamheden</a:t>
            </a:r>
            <a:r>
              <a:rPr lang="en-GB" sz="2000" b="0" kern="0" dirty="0"/>
              <a:t>: </a:t>
            </a:r>
            <a:r>
              <a:rPr lang="en-GB" sz="2000" b="0" kern="0" dirty="0" err="1"/>
              <a:t>gegevensbeheer</a:t>
            </a:r>
            <a:r>
              <a:rPr lang="en-GB" sz="2000" b="0" kern="0" dirty="0"/>
              <a:t>, </a:t>
            </a:r>
            <a:r>
              <a:rPr lang="en-GB" sz="2000" b="0" kern="0" dirty="0" err="1"/>
              <a:t>waardebepaling</a:t>
            </a:r>
            <a:r>
              <a:rPr lang="en-GB" sz="2000" b="0" kern="0" dirty="0"/>
              <a:t> (WOZ), </a:t>
            </a:r>
            <a:r>
              <a:rPr lang="en-GB" sz="2000" b="0" kern="0" dirty="0" err="1"/>
              <a:t>versturen</a:t>
            </a:r>
            <a:r>
              <a:rPr lang="en-GB" sz="2000" b="0" kern="0" dirty="0"/>
              <a:t> </a:t>
            </a:r>
            <a:r>
              <a:rPr lang="en-GB" sz="2000" b="0" kern="0" dirty="0" err="1"/>
              <a:t>en</a:t>
            </a:r>
            <a:r>
              <a:rPr lang="en-GB" sz="2000" b="0" kern="0" dirty="0"/>
              <a:t> </a:t>
            </a:r>
            <a:r>
              <a:rPr lang="en-GB" sz="2000" b="0" kern="0" dirty="0" err="1"/>
              <a:t>verwerken</a:t>
            </a:r>
            <a:r>
              <a:rPr lang="en-GB" sz="2000" b="0" kern="0" dirty="0"/>
              <a:t> van </a:t>
            </a:r>
            <a:r>
              <a:rPr lang="en-GB" sz="2000" b="0" kern="0" dirty="0" err="1"/>
              <a:t>aanslagen</a:t>
            </a:r>
            <a:r>
              <a:rPr lang="en-GB" sz="2000" b="0" kern="0" dirty="0"/>
              <a:t>, </a:t>
            </a:r>
            <a:r>
              <a:rPr lang="en-GB" sz="2000" b="0" kern="0" dirty="0" err="1" smtClean="0"/>
              <a:t>bezwaarschriften</a:t>
            </a:r>
            <a:r>
              <a:rPr lang="en-GB" sz="2000" b="0" kern="0" dirty="0" smtClean="0"/>
              <a:t>;</a:t>
            </a:r>
            <a:endParaRPr lang="en-GB" sz="2000" b="0" kern="0" dirty="0"/>
          </a:p>
          <a:p>
            <a:pPr marL="342900" indent="-342900" eaLnBrk="1" hangingPunct="1">
              <a:buFont typeface="Wingdings" panose="05000000000000000000" pitchFamily="2" charset="2"/>
              <a:buChar char="Ø"/>
            </a:pPr>
            <a:r>
              <a:rPr lang="en-GB" sz="2000" b="0" kern="0" dirty="0" err="1" smtClean="0">
                <a:latin typeface="+mj-lt"/>
              </a:rPr>
              <a:t>Samenwerking</a:t>
            </a:r>
            <a:r>
              <a:rPr lang="en-GB" sz="2000" b="0" kern="0" dirty="0" smtClean="0">
                <a:latin typeface="+mj-lt"/>
              </a:rPr>
              <a:t> </a:t>
            </a:r>
            <a:r>
              <a:rPr lang="en-GB" sz="2000" b="0" kern="0" dirty="0">
                <a:latin typeface="+mj-lt"/>
              </a:rPr>
              <a:t>om </a:t>
            </a:r>
            <a:r>
              <a:rPr lang="en-GB" sz="2000" b="0" kern="0" dirty="0" err="1">
                <a:latin typeface="+mj-lt"/>
              </a:rPr>
              <a:t>belastingtaken</a:t>
            </a:r>
            <a:r>
              <a:rPr lang="en-GB" sz="2000" b="0" kern="0" dirty="0">
                <a:latin typeface="+mj-lt"/>
              </a:rPr>
              <a:t> op </a:t>
            </a:r>
            <a:r>
              <a:rPr lang="en-GB" sz="2000" b="0" kern="0" dirty="0" err="1">
                <a:latin typeface="+mj-lt"/>
              </a:rPr>
              <a:t>grotere</a:t>
            </a:r>
            <a:r>
              <a:rPr lang="en-GB" sz="2000" b="0" kern="0" dirty="0">
                <a:latin typeface="+mj-lt"/>
              </a:rPr>
              <a:t> </a:t>
            </a:r>
            <a:r>
              <a:rPr lang="en-GB" sz="2000" b="0" kern="0" dirty="0" err="1">
                <a:latin typeface="+mj-lt"/>
              </a:rPr>
              <a:t>schaal</a:t>
            </a:r>
            <a:r>
              <a:rPr lang="en-GB" sz="2000" b="0" kern="0" dirty="0">
                <a:latin typeface="+mj-lt"/>
              </a:rPr>
              <a:t> te </a:t>
            </a:r>
            <a:r>
              <a:rPr lang="en-GB" sz="2000" b="0" kern="0" dirty="0" err="1" smtClean="0">
                <a:latin typeface="+mj-lt"/>
              </a:rPr>
              <a:t>organiseren</a:t>
            </a:r>
            <a:r>
              <a:rPr lang="en-GB" sz="2000" b="0" kern="0" dirty="0" smtClean="0">
                <a:latin typeface="+mj-lt"/>
              </a:rPr>
              <a:t>;</a:t>
            </a:r>
            <a:endParaRPr lang="en-GB" sz="2000" b="0" kern="0" dirty="0">
              <a:latin typeface="+mj-lt"/>
            </a:endParaRPr>
          </a:p>
          <a:p>
            <a:pPr marL="342900" indent="-342900" eaLnBrk="1" hangingPunct="1">
              <a:buFont typeface="Wingdings" panose="05000000000000000000" pitchFamily="2" charset="2"/>
              <a:buChar char="Ø"/>
            </a:pPr>
            <a:r>
              <a:rPr lang="nl-NL" sz="2000" b="0" kern="0" dirty="0">
                <a:latin typeface="+mj-lt"/>
              </a:rPr>
              <a:t>Belangrijkste motivatie:</a:t>
            </a:r>
            <a:r>
              <a:rPr lang="nl-NL" sz="2000" kern="0" dirty="0">
                <a:latin typeface="+mj-lt"/>
              </a:rPr>
              <a:t> </a:t>
            </a:r>
            <a:r>
              <a:rPr lang="nl-NL" sz="2000" b="0" kern="0" dirty="0" smtClean="0">
                <a:latin typeface="+mj-lt"/>
              </a:rPr>
              <a:t>kostenbesparing.</a:t>
            </a:r>
            <a:endParaRPr lang="nl-NL" sz="2000" b="0" kern="0" dirty="0">
              <a:latin typeface="+mj-lt"/>
            </a:endParaRPr>
          </a:p>
          <a:p>
            <a:pPr eaLnBrk="1" hangingPunct="1"/>
            <a:endParaRPr lang="nl-NL" sz="2000" b="0" kern="0" dirty="0">
              <a:latin typeface="+mj-lt"/>
            </a:endParaRPr>
          </a:p>
          <a:p>
            <a:pPr marL="304800" indent="-304800">
              <a:spcAft>
                <a:spcPts val="0"/>
              </a:spcAft>
            </a:pPr>
            <a:r>
              <a:rPr lang="en-US" sz="1200" dirty="0">
                <a:latin typeface="Times New Roman"/>
                <a:ea typeface="Times New Roman"/>
              </a:rPr>
              <a:t>Niaounakis, T. K., &amp; Blank, J. L. T. (2015). </a:t>
            </a:r>
            <a:r>
              <a:rPr lang="en-US" sz="1200" i="1" dirty="0" err="1">
                <a:latin typeface="Times New Roman"/>
                <a:ea typeface="Times New Roman"/>
              </a:rPr>
              <a:t>Lasten</a:t>
            </a:r>
            <a:r>
              <a:rPr lang="en-US" sz="1200" i="1" dirty="0">
                <a:latin typeface="Times New Roman"/>
                <a:ea typeface="Times New Roman"/>
              </a:rPr>
              <a:t> van (</a:t>
            </a:r>
            <a:r>
              <a:rPr lang="en-US" sz="1200" i="1" dirty="0" err="1">
                <a:latin typeface="Times New Roman"/>
                <a:ea typeface="Times New Roman"/>
              </a:rPr>
              <a:t>samen</a:t>
            </a:r>
            <a:r>
              <a:rPr lang="en-US" sz="1200" i="1" dirty="0">
                <a:latin typeface="Times New Roman"/>
                <a:ea typeface="Times New Roman"/>
              </a:rPr>
              <a:t>) </a:t>
            </a:r>
            <a:r>
              <a:rPr lang="en-US" sz="1200" i="1" dirty="0" err="1">
                <a:latin typeface="Times New Roman"/>
                <a:ea typeface="Times New Roman"/>
              </a:rPr>
              <a:t>belasten</a:t>
            </a:r>
            <a:r>
              <a:rPr lang="en-US" sz="1200" i="1" dirty="0">
                <a:latin typeface="Times New Roman"/>
                <a:ea typeface="Times New Roman"/>
              </a:rPr>
              <a:t>. </a:t>
            </a:r>
            <a:r>
              <a:rPr lang="en-US" sz="1200" i="1" dirty="0" err="1">
                <a:latin typeface="Times New Roman"/>
                <a:ea typeface="Times New Roman"/>
              </a:rPr>
              <a:t>Een</a:t>
            </a:r>
            <a:r>
              <a:rPr lang="en-US" sz="1200" i="1" dirty="0">
                <a:latin typeface="Times New Roman"/>
                <a:ea typeface="Times New Roman"/>
              </a:rPr>
              <a:t> </a:t>
            </a:r>
            <a:r>
              <a:rPr lang="en-US" sz="1200" i="1" dirty="0" err="1">
                <a:latin typeface="Times New Roman"/>
                <a:ea typeface="Times New Roman"/>
              </a:rPr>
              <a:t>empirisch</a:t>
            </a:r>
            <a:r>
              <a:rPr lang="en-US" sz="1200" i="1" dirty="0">
                <a:latin typeface="Times New Roman"/>
                <a:ea typeface="Times New Roman"/>
              </a:rPr>
              <a:t> </a:t>
            </a:r>
            <a:r>
              <a:rPr lang="en-US" sz="1200" i="1" dirty="0" err="1">
                <a:latin typeface="Times New Roman"/>
                <a:ea typeface="Times New Roman"/>
              </a:rPr>
              <a:t>onderzoek</a:t>
            </a:r>
            <a:r>
              <a:rPr lang="en-US" sz="1200" i="1" dirty="0">
                <a:latin typeface="Times New Roman"/>
                <a:ea typeface="Times New Roman"/>
              </a:rPr>
              <a:t> </a:t>
            </a:r>
            <a:r>
              <a:rPr lang="en-US" sz="1200" i="1" dirty="0" err="1">
                <a:latin typeface="Times New Roman"/>
                <a:ea typeface="Times New Roman"/>
              </a:rPr>
              <a:t>naar</a:t>
            </a:r>
            <a:r>
              <a:rPr lang="en-US" sz="1200" i="1" dirty="0">
                <a:latin typeface="Times New Roman"/>
                <a:ea typeface="Times New Roman"/>
              </a:rPr>
              <a:t> de </a:t>
            </a:r>
            <a:r>
              <a:rPr lang="en-US" sz="1200" i="1" dirty="0" err="1">
                <a:latin typeface="Times New Roman"/>
                <a:ea typeface="Times New Roman"/>
              </a:rPr>
              <a:t>doelmatigheid</a:t>
            </a:r>
            <a:r>
              <a:rPr lang="en-US" sz="1200" i="1" dirty="0">
                <a:latin typeface="Times New Roman"/>
                <a:ea typeface="Times New Roman"/>
              </a:rPr>
              <a:t> van de </a:t>
            </a:r>
            <a:r>
              <a:rPr lang="en-US" sz="1200" i="1" dirty="0" err="1">
                <a:latin typeface="Times New Roman"/>
                <a:ea typeface="Times New Roman"/>
              </a:rPr>
              <a:t>gemeentelijke</a:t>
            </a:r>
            <a:r>
              <a:rPr lang="en-US" sz="1200" i="1" dirty="0">
                <a:latin typeface="Times New Roman"/>
                <a:ea typeface="Times New Roman"/>
              </a:rPr>
              <a:t> </a:t>
            </a:r>
            <a:r>
              <a:rPr lang="en-US" sz="1200" i="1" dirty="0" err="1">
                <a:latin typeface="Times New Roman"/>
                <a:ea typeface="Times New Roman"/>
              </a:rPr>
              <a:t>belastingheffing</a:t>
            </a:r>
            <a:r>
              <a:rPr lang="en-US" sz="1200" i="1" dirty="0">
                <a:latin typeface="Times New Roman"/>
                <a:ea typeface="Times New Roman"/>
              </a:rPr>
              <a:t> </a:t>
            </a:r>
            <a:r>
              <a:rPr lang="en-US" sz="1200" i="1" dirty="0" err="1">
                <a:latin typeface="Times New Roman"/>
                <a:ea typeface="Times New Roman"/>
              </a:rPr>
              <a:t>en</a:t>
            </a:r>
            <a:r>
              <a:rPr lang="en-US" sz="1200" i="1" dirty="0">
                <a:latin typeface="Times New Roman"/>
                <a:ea typeface="Times New Roman"/>
              </a:rPr>
              <a:t> de </a:t>
            </a:r>
            <a:r>
              <a:rPr lang="en-US" sz="1200" i="1" dirty="0" err="1">
                <a:latin typeface="Times New Roman"/>
                <a:ea typeface="Times New Roman"/>
              </a:rPr>
              <a:t>uitvoering</a:t>
            </a:r>
            <a:r>
              <a:rPr lang="en-US" sz="1200" i="1" dirty="0">
                <a:latin typeface="Times New Roman"/>
                <a:ea typeface="Times New Roman"/>
              </a:rPr>
              <a:t> van de Wet WOZ </a:t>
            </a:r>
            <a:r>
              <a:rPr lang="en-US" sz="1200" i="1" dirty="0" err="1">
                <a:latin typeface="Times New Roman"/>
                <a:ea typeface="Times New Roman"/>
              </a:rPr>
              <a:t>tussen</a:t>
            </a:r>
            <a:r>
              <a:rPr lang="en-US" sz="1200" i="1" dirty="0">
                <a:latin typeface="Times New Roman"/>
                <a:ea typeface="Times New Roman"/>
              </a:rPr>
              <a:t> 2005 </a:t>
            </a:r>
            <a:r>
              <a:rPr lang="en-US" sz="1200" i="1" dirty="0" err="1">
                <a:latin typeface="Times New Roman"/>
                <a:ea typeface="Times New Roman"/>
              </a:rPr>
              <a:t>en</a:t>
            </a:r>
            <a:r>
              <a:rPr lang="en-US" sz="1200" i="1" dirty="0">
                <a:latin typeface="Times New Roman"/>
                <a:ea typeface="Times New Roman"/>
              </a:rPr>
              <a:t> 2012</a:t>
            </a:r>
            <a:r>
              <a:rPr lang="en-US" sz="1200" dirty="0">
                <a:latin typeface="Times New Roman"/>
                <a:ea typeface="Times New Roman"/>
              </a:rPr>
              <a:t> (IPSE Studies Research Reeks). Den Haag/Delft: IPSE Studies.</a:t>
            </a:r>
            <a:endParaRPr lang="nl-NL" sz="1200" dirty="0">
              <a:latin typeface="Times New Roman"/>
              <a:ea typeface="Times New Roman"/>
            </a:endParaRPr>
          </a:p>
          <a:p>
            <a:r>
              <a:rPr lang="en-US" sz="1200" dirty="0">
                <a:latin typeface="Times New Roman"/>
                <a:ea typeface="Times New Roman"/>
              </a:rPr>
              <a:t>Niaounakis, T. K., &amp; Blank, J. L. T. (2017). Inter-municipal cooperation, economies of scale and cost efficiency: an application of stochastic frontier analysis to Dutch municipal tax departments. </a:t>
            </a:r>
            <a:r>
              <a:rPr lang="en-US" sz="1200" i="1" dirty="0">
                <a:latin typeface="Times New Roman"/>
                <a:ea typeface="Times New Roman"/>
              </a:rPr>
              <a:t>Local Government Studies</a:t>
            </a:r>
            <a:r>
              <a:rPr lang="en-US" sz="1200" dirty="0">
                <a:latin typeface="Times New Roman"/>
                <a:ea typeface="Times New Roman"/>
              </a:rPr>
              <a:t>. </a:t>
            </a:r>
            <a:endParaRPr lang="en-GB" sz="1200" b="0" kern="0" dirty="0">
              <a:latin typeface="+mj-lt"/>
            </a:endParaRPr>
          </a:p>
          <a:p>
            <a:pPr eaLnBrk="1" hangingPunct="1"/>
            <a:endParaRPr lang="en-GB" sz="2200" kern="0" dirty="0">
              <a:latin typeface="+mj-lt"/>
            </a:endParaRPr>
          </a:p>
        </p:txBody>
      </p:sp>
      <p:sp>
        <p:nvSpPr>
          <p:cNvPr id="11" name="Rechthoek 19"/>
          <p:cNvSpPr/>
          <p:nvPr/>
        </p:nvSpPr>
        <p:spPr>
          <a:xfrm>
            <a:off x="395536" y="332656"/>
            <a:ext cx="7704856" cy="523220"/>
          </a:xfrm>
          <a:prstGeom prst="rect">
            <a:avLst/>
          </a:prstGeom>
        </p:spPr>
        <p:txBody>
          <a:bodyPr wrap="square">
            <a:spAutoFit/>
          </a:bodyPr>
          <a:lstStyle/>
          <a:p>
            <a:pPr lvl="1">
              <a:spcAft>
                <a:spcPts val="1800"/>
              </a:spcAft>
            </a:pPr>
            <a:r>
              <a:rPr lang="nl-NL" sz="2800" b="1" dirty="0">
                <a:solidFill>
                  <a:srgbClr val="00B0F0"/>
                </a:solidFill>
                <a:latin typeface="+mj-lt"/>
                <a:ea typeface="Times New Roman"/>
                <a:cs typeface="Times New Roman"/>
              </a:rPr>
              <a:t>Casus: gemeentelijke belastingheffing</a:t>
            </a:r>
          </a:p>
        </p:txBody>
      </p:sp>
    </p:spTree>
    <p:extLst>
      <p:ext uri="{BB962C8B-B14F-4D97-AF65-F5344CB8AC3E}">
        <p14:creationId xmlns:p14="http://schemas.microsoft.com/office/powerpoint/2010/main" val="848071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21</a:t>
            </a:fld>
            <a:endParaRPr lang="en-US" dirty="0"/>
          </a:p>
        </p:txBody>
      </p:sp>
      <p:sp>
        <p:nvSpPr>
          <p:cNvPr id="3" name="Rechthoek 19"/>
          <p:cNvSpPr/>
          <p:nvPr/>
        </p:nvSpPr>
        <p:spPr>
          <a:xfrm>
            <a:off x="395536" y="332656"/>
            <a:ext cx="8058472" cy="1077218"/>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Samenwerkingsverbanden en </a:t>
            </a:r>
            <a:r>
              <a:rPr lang="nl-NL" sz="3200" b="1" dirty="0" smtClean="0">
                <a:solidFill>
                  <a:srgbClr val="00B0F0"/>
                </a:solidFill>
                <a:latin typeface="+mj-lt"/>
                <a:ea typeface="Times New Roman"/>
                <a:cs typeface="Times New Roman"/>
              </a:rPr>
              <a:t>cijfers belastinginning</a:t>
            </a:r>
            <a:endParaRPr lang="nl-NL" sz="3200" b="1" dirty="0">
              <a:solidFill>
                <a:srgbClr val="00B0F0"/>
              </a:solidFill>
              <a:latin typeface="+mj-lt"/>
              <a:ea typeface="Times New Roman"/>
              <a:cs typeface="Times New Roman"/>
            </a:endParaRPr>
          </a:p>
        </p:txBody>
      </p:sp>
      <p:sp>
        <p:nvSpPr>
          <p:cNvPr id="4" name="Content Placeholder 2"/>
          <p:cNvSpPr txBox="1">
            <a:spLocks/>
          </p:cNvSpPr>
          <p:nvPr/>
        </p:nvSpPr>
        <p:spPr bwMode="auto">
          <a:xfrm>
            <a:off x="1226255" y="1404678"/>
            <a:ext cx="437661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indent="-342900">
              <a:spcBef>
                <a:spcPct val="0"/>
              </a:spcBef>
              <a:buFont typeface="Wingdings" panose="05000000000000000000" pitchFamily="2" charset="2"/>
              <a:buChar char="Ø"/>
            </a:pPr>
            <a:r>
              <a:rPr lang="nl-NL" sz="2000" b="0" dirty="0">
                <a:solidFill>
                  <a:srgbClr val="000000"/>
                </a:solidFill>
                <a:latin typeface="Tahoma" charset="0"/>
              </a:rPr>
              <a:t>2005: 25 gemeenten in 3 </a:t>
            </a:r>
            <a:r>
              <a:rPr lang="nl-NL" sz="2000" b="0" dirty="0" smtClean="0">
                <a:solidFill>
                  <a:srgbClr val="000000"/>
                </a:solidFill>
                <a:latin typeface="Tahoma" charset="0"/>
              </a:rPr>
              <a:t>verbanden;</a:t>
            </a: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2012: 124 gemeenten in 29 verbanden -&gt; inmiddels </a:t>
            </a:r>
            <a:r>
              <a:rPr lang="nl-NL" sz="2000" b="0" dirty="0" smtClean="0">
                <a:solidFill>
                  <a:srgbClr val="000000"/>
                </a:solidFill>
                <a:latin typeface="Tahoma" charset="0"/>
              </a:rPr>
              <a:t>meer;</a:t>
            </a: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Schaal: omvang in aantal “WOZ-objecten</a:t>
            </a:r>
            <a:r>
              <a:rPr lang="nl-NL" sz="2000" b="0" dirty="0" smtClean="0">
                <a:solidFill>
                  <a:srgbClr val="000000"/>
                </a:solidFill>
                <a:latin typeface="Tahoma" charset="0"/>
              </a:rPr>
              <a:t>”;</a:t>
            </a: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Functionele schaal van 18.000 objecten gemiddeld in 2005 naar 27.000 in </a:t>
            </a:r>
            <a:r>
              <a:rPr lang="nl-NL" sz="2000" b="0" dirty="0" smtClean="0">
                <a:solidFill>
                  <a:srgbClr val="000000"/>
                </a:solidFill>
                <a:latin typeface="Tahoma" charset="0"/>
              </a:rPr>
              <a:t>2012;</a:t>
            </a: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a:p>
            <a:pPr marL="342900" indent="-342900">
              <a:buFont typeface="Wingdings" panose="05000000000000000000" pitchFamily="2" charset="2"/>
              <a:buChar char="Ø"/>
            </a:pPr>
            <a:endParaRPr lang="en-GB"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867" y="1270076"/>
            <a:ext cx="3107125" cy="379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246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628800"/>
            <a:ext cx="3217976" cy="1895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4"/>
          </p:nvPr>
        </p:nvSpPr>
        <p:spPr/>
        <p:txBody>
          <a:bodyPr/>
          <a:lstStyle/>
          <a:p>
            <a:fld id="{116DD048-F10D-4843-BFFC-56611981F43F}" type="slidenum">
              <a:rPr lang="en-US" smtClean="0"/>
              <a:pPr/>
              <a:t>22</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Verschillen in samenwerking</a:t>
            </a:r>
          </a:p>
        </p:txBody>
      </p:sp>
      <p:sp>
        <p:nvSpPr>
          <p:cNvPr id="4" name="Content Placeholder 2"/>
          <p:cNvSpPr txBox="1">
            <a:spLocks/>
          </p:cNvSpPr>
          <p:nvPr/>
        </p:nvSpPr>
        <p:spPr bwMode="auto">
          <a:xfrm>
            <a:off x="539552" y="1196752"/>
            <a:ext cx="4824536"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a:spcBef>
                <a:spcPct val="0"/>
              </a:spcBef>
            </a:pPr>
            <a:r>
              <a:rPr lang="en-GB" sz="2000" b="0" dirty="0" err="1">
                <a:solidFill>
                  <a:srgbClr val="000000"/>
                </a:solidFill>
                <a:latin typeface="Tahoma" charset="0"/>
              </a:rPr>
              <a:t>Verschillen</a:t>
            </a:r>
            <a:r>
              <a:rPr lang="en-GB" sz="2000" b="0" dirty="0">
                <a:solidFill>
                  <a:srgbClr val="000000"/>
                </a:solidFill>
                <a:latin typeface="Tahoma" charset="0"/>
              </a:rPr>
              <a:t> in </a:t>
            </a:r>
            <a:r>
              <a:rPr lang="en-GB" sz="2000" b="0" dirty="0" err="1">
                <a:solidFill>
                  <a:srgbClr val="000000"/>
                </a:solidFill>
                <a:latin typeface="Tahoma" charset="0"/>
              </a:rPr>
              <a:t>samenwerkingsverbanden</a:t>
            </a:r>
            <a:r>
              <a:rPr lang="en-GB" sz="2000" b="0" dirty="0">
                <a:solidFill>
                  <a:srgbClr val="000000"/>
                </a:solidFill>
                <a:latin typeface="Tahoma" charset="0"/>
              </a:rPr>
              <a:t> </a:t>
            </a:r>
            <a:r>
              <a:rPr lang="en-GB" sz="2000" b="0" dirty="0" err="1">
                <a:solidFill>
                  <a:srgbClr val="000000"/>
                </a:solidFill>
                <a:latin typeface="Tahoma" charset="0"/>
              </a:rPr>
              <a:t>ontstaan</a:t>
            </a:r>
            <a:r>
              <a:rPr lang="en-GB" sz="2000" b="0" dirty="0">
                <a:solidFill>
                  <a:srgbClr val="000000"/>
                </a:solidFill>
                <a:latin typeface="Tahoma" charset="0"/>
              </a:rPr>
              <a:t> </a:t>
            </a:r>
            <a:r>
              <a:rPr lang="en-GB" sz="2000" b="0" dirty="0" err="1">
                <a:solidFill>
                  <a:srgbClr val="000000"/>
                </a:solidFill>
                <a:latin typeface="Tahoma" charset="0"/>
              </a:rPr>
              <a:t>naast</a:t>
            </a:r>
            <a:r>
              <a:rPr lang="en-GB" sz="2000" b="0" dirty="0">
                <a:solidFill>
                  <a:srgbClr val="000000"/>
                </a:solidFill>
                <a:latin typeface="Tahoma" charset="0"/>
              </a:rPr>
              <a:t> </a:t>
            </a:r>
            <a:r>
              <a:rPr lang="en-GB" sz="2000" b="0" dirty="0" err="1">
                <a:solidFill>
                  <a:srgbClr val="000000"/>
                </a:solidFill>
                <a:latin typeface="Tahoma" charset="0"/>
              </a:rPr>
              <a:t>omvang</a:t>
            </a:r>
            <a:r>
              <a:rPr lang="en-GB" sz="2000" b="0" dirty="0">
                <a:solidFill>
                  <a:srgbClr val="000000"/>
                </a:solidFill>
                <a:latin typeface="Tahoma" charset="0"/>
              </a:rPr>
              <a:t> door:</a:t>
            </a: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r>
              <a:rPr lang="en-GB" sz="2000" b="0" dirty="0" err="1">
                <a:solidFill>
                  <a:srgbClr val="000000"/>
                </a:solidFill>
                <a:latin typeface="Tahoma" charset="0"/>
              </a:rPr>
              <a:t>Bestuurlijke-juridische</a:t>
            </a:r>
            <a:r>
              <a:rPr lang="en-GB" sz="2000" b="0" dirty="0">
                <a:solidFill>
                  <a:srgbClr val="000000"/>
                </a:solidFill>
                <a:latin typeface="Tahoma" charset="0"/>
              </a:rPr>
              <a:t> </a:t>
            </a:r>
            <a:r>
              <a:rPr lang="en-GB" sz="2000" b="0" dirty="0" err="1">
                <a:solidFill>
                  <a:srgbClr val="000000"/>
                </a:solidFill>
                <a:latin typeface="Tahoma" charset="0"/>
              </a:rPr>
              <a:t>structuur</a:t>
            </a:r>
            <a:r>
              <a:rPr lang="en-GB" sz="2000" b="0" dirty="0">
                <a:solidFill>
                  <a:srgbClr val="000000"/>
                </a:solidFill>
                <a:latin typeface="Tahoma" charset="0"/>
              </a:rPr>
              <a:t>;</a:t>
            </a: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r>
              <a:rPr lang="en-GB" sz="2000" b="0" dirty="0" err="1">
                <a:solidFill>
                  <a:srgbClr val="000000"/>
                </a:solidFill>
                <a:latin typeface="Tahoma" charset="0"/>
              </a:rPr>
              <a:t>Ondergebrachte</a:t>
            </a:r>
            <a:r>
              <a:rPr lang="en-GB" sz="2000" b="0" dirty="0">
                <a:solidFill>
                  <a:srgbClr val="000000"/>
                </a:solidFill>
                <a:latin typeface="Tahoma" charset="0"/>
              </a:rPr>
              <a:t> </a:t>
            </a:r>
            <a:r>
              <a:rPr lang="en-GB" sz="2000" b="0" dirty="0" err="1">
                <a:solidFill>
                  <a:srgbClr val="000000"/>
                </a:solidFill>
                <a:latin typeface="Tahoma" charset="0"/>
              </a:rPr>
              <a:t>werkzaamheden</a:t>
            </a:r>
            <a:r>
              <a:rPr lang="en-GB" sz="2000" b="0" dirty="0">
                <a:solidFill>
                  <a:srgbClr val="000000"/>
                </a:solidFill>
                <a:latin typeface="Tahoma" charset="0"/>
              </a:rPr>
              <a:t>;</a:t>
            </a: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r>
              <a:rPr lang="en-GB" sz="2000" b="0" dirty="0" err="1">
                <a:solidFill>
                  <a:srgbClr val="000000"/>
                </a:solidFill>
                <a:latin typeface="Tahoma" charset="0"/>
              </a:rPr>
              <a:t>Plaatsneming</a:t>
            </a:r>
            <a:r>
              <a:rPr lang="en-GB" sz="2000" b="0" dirty="0">
                <a:solidFill>
                  <a:srgbClr val="000000"/>
                </a:solidFill>
                <a:latin typeface="Tahoma" charset="0"/>
              </a:rPr>
              <a:t> van </a:t>
            </a:r>
            <a:r>
              <a:rPr lang="en-GB" sz="2000" b="0" dirty="0" err="1">
                <a:solidFill>
                  <a:srgbClr val="000000"/>
                </a:solidFill>
                <a:latin typeface="Tahoma" charset="0"/>
              </a:rPr>
              <a:t>waterschap</a:t>
            </a:r>
            <a:r>
              <a:rPr lang="en-GB" sz="2000" b="0" dirty="0">
                <a:solidFill>
                  <a:srgbClr val="000000"/>
                </a:solidFill>
                <a:latin typeface="Tahoma" charset="0"/>
              </a:rPr>
              <a:t> in </a:t>
            </a:r>
            <a:r>
              <a:rPr lang="en-GB" sz="2000" b="0" dirty="0" err="1">
                <a:solidFill>
                  <a:srgbClr val="000000"/>
                </a:solidFill>
                <a:latin typeface="Tahoma" charset="0"/>
              </a:rPr>
              <a:t>verband</a:t>
            </a:r>
            <a:r>
              <a:rPr lang="en-GB" sz="2000" b="0" dirty="0">
                <a:solidFill>
                  <a:srgbClr val="000000"/>
                </a:solidFill>
                <a:latin typeface="Tahoma" charset="0"/>
              </a:rPr>
              <a:t>.</a:t>
            </a: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a:p>
            <a:pPr marL="342900" indent="-342900">
              <a:buFont typeface="Wingdings" panose="05000000000000000000" pitchFamily="2" charset="2"/>
              <a:buChar char="Ø"/>
            </a:pPr>
            <a:endParaRPr lang="en-GB"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spTree>
    <p:extLst>
      <p:ext uri="{BB962C8B-B14F-4D97-AF65-F5344CB8AC3E}">
        <p14:creationId xmlns:p14="http://schemas.microsoft.com/office/powerpoint/2010/main" val="1058246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23</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Onderzoeksvragen</a:t>
            </a:r>
          </a:p>
        </p:txBody>
      </p:sp>
      <p:sp>
        <p:nvSpPr>
          <p:cNvPr id="4" name="Content Placeholder 2"/>
          <p:cNvSpPr txBox="1">
            <a:spLocks/>
          </p:cNvSpPr>
          <p:nvPr/>
        </p:nvSpPr>
        <p:spPr bwMode="auto">
          <a:xfrm>
            <a:off x="539552" y="1196752"/>
            <a:ext cx="6912768"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r>
              <a:rPr lang="en-GB" sz="1800" b="0" dirty="0">
                <a:solidFill>
                  <a:srgbClr val="000000"/>
                </a:solidFill>
                <a:latin typeface="Tahoma" charset="0"/>
              </a:rPr>
              <a:t>Wat is de </a:t>
            </a:r>
            <a:r>
              <a:rPr lang="en-GB" sz="1800" b="0" dirty="0" err="1">
                <a:solidFill>
                  <a:srgbClr val="000000"/>
                </a:solidFill>
                <a:latin typeface="Tahoma" charset="0"/>
              </a:rPr>
              <a:t>relatie</a:t>
            </a:r>
            <a:r>
              <a:rPr lang="en-GB" sz="1800" b="0" dirty="0">
                <a:solidFill>
                  <a:srgbClr val="000000"/>
                </a:solidFill>
                <a:latin typeface="Tahoma" charset="0"/>
              </a:rPr>
              <a:t> </a:t>
            </a:r>
            <a:r>
              <a:rPr lang="en-GB" sz="1800" b="0" dirty="0" err="1">
                <a:solidFill>
                  <a:srgbClr val="000000"/>
                </a:solidFill>
                <a:latin typeface="Tahoma" charset="0"/>
              </a:rPr>
              <a:t>tussen</a:t>
            </a:r>
            <a:r>
              <a:rPr lang="en-GB" sz="1800" b="0" dirty="0">
                <a:solidFill>
                  <a:srgbClr val="000000"/>
                </a:solidFill>
                <a:latin typeface="Tahoma" charset="0"/>
              </a:rPr>
              <a:t> </a:t>
            </a:r>
            <a:r>
              <a:rPr lang="en-GB" sz="1800" b="0" dirty="0" err="1">
                <a:solidFill>
                  <a:srgbClr val="000000"/>
                </a:solidFill>
                <a:latin typeface="Tahoma" charset="0"/>
              </a:rPr>
              <a:t>schaal</a:t>
            </a:r>
            <a:r>
              <a:rPr lang="en-GB" sz="1800" b="0" dirty="0">
                <a:solidFill>
                  <a:srgbClr val="000000"/>
                </a:solidFill>
                <a:latin typeface="Tahoma" charset="0"/>
              </a:rPr>
              <a:t>, </a:t>
            </a:r>
            <a:r>
              <a:rPr lang="en-GB" sz="1800" b="0" dirty="0" err="1">
                <a:solidFill>
                  <a:srgbClr val="000000"/>
                </a:solidFill>
                <a:latin typeface="Tahoma" charset="0"/>
              </a:rPr>
              <a:t>samenwerking</a:t>
            </a:r>
            <a:r>
              <a:rPr lang="en-GB" sz="1800" b="0" dirty="0">
                <a:solidFill>
                  <a:srgbClr val="000000"/>
                </a:solidFill>
                <a:latin typeface="Tahoma" charset="0"/>
              </a:rPr>
              <a:t> </a:t>
            </a:r>
            <a:r>
              <a:rPr lang="en-GB" sz="1800" b="0" dirty="0" err="1">
                <a:solidFill>
                  <a:srgbClr val="000000"/>
                </a:solidFill>
                <a:latin typeface="Tahoma" charset="0"/>
              </a:rPr>
              <a:t>en</a:t>
            </a:r>
            <a:r>
              <a:rPr lang="en-GB" sz="1800" b="0" dirty="0">
                <a:solidFill>
                  <a:srgbClr val="000000"/>
                </a:solidFill>
                <a:latin typeface="Tahoma" charset="0"/>
              </a:rPr>
              <a:t> de </a:t>
            </a:r>
            <a:r>
              <a:rPr lang="en-GB" sz="1800" b="0" dirty="0" err="1">
                <a:solidFill>
                  <a:srgbClr val="000000"/>
                </a:solidFill>
                <a:latin typeface="Tahoma" charset="0"/>
              </a:rPr>
              <a:t>doelmatigheid</a:t>
            </a:r>
            <a:r>
              <a:rPr lang="en-GB" sz="1800" b="0" dirty="0">
                <a:solidFill>
                  <a:srgbClr val="000000"/>
                </a:solidFill>
                <a:latin typeface="Tahoma" charset="0"/>
              </a:rPr>
              <a:t> van </a:t>
            </a:r>
            <a:r>
              <a:rPr lang="en-GB" sz="1800" b="0" dirty="0" err="1">
                <a:solidFill>
                  <a:srgbClr val="000000"/>
                </a:solidFill>
                <a:latin typeface="Tahoma" charset="0"/>
              </a:rPr>
              <a:t>gemeenten</a:t>
            </a:r>
            <a:r>
              <a:rPr lang="en-GB" sz="1800" b="0" dirty="0">
                <a:solidFill>
                  <a:srgbClr val="000000"/>
                </a:solidFill>
                <a:latin typeface="Tahoma" charset="0"/>
              </a:rPr>
              <a:t> </a:t>
            </a:r>
            <a:r>
              <a:rPr lang="en-GB" sz="1800" b="0" dirty="0" err="1">
                <a:solidFill>
                  <a:srgbClr val="000000"/>
                </a:solidFill>
                <a:latin typeface="Tahoma" charset="0"/>
              </a:rPr>
              <a:t>bij</a:t>
            </a:r>
            <a:r>
              <a:rPr lang="en-GB" sz="1800" b="0" dirty="0">
                <a:solidFill>
                  <a:srgbClr val="000000"/>
                </a:solidFill>
                <a:latin typeface="Tahoma" charset="0"/>
              </a:rPr>
              <a:t> de </a:t>
            </a:r>
            <a:r>
              <a:rPr lang="en-GB" sz="1800" b="0" dirty="0" err="1">
                <a:solidFill>
                  <a:srgbClr val="000000"/>
                </a:solidFill>
                <a:latin typeface="Tahoma" charset="0"/>
              </a:rPr>
              <a:t>belastinginning</a:t>
            </a:r>
            <a:r>
              <a:rPr lang="en-GB" sz="1800" b="0" dirty="0">
                <a:solidFill>
                  <a:srgbClr val="000000"/>
                </a:solidFill>
                <a:latin typeface="Tahoma" charset="0"/>
              </a:rPr>
              <a:t>?</a:t>
            </a: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r>
              <a:rPr lang="en-GB" sz="1800" b="0" dirty="0" err="1">
                <a:solidFill>
                  <a:srgbClr val="000000"/>
                </a:solidFill>
                <a:latin typeface="Tahoma" charset="0"/>
              </a:rPr>
              <a:t>Gekeken</a:t>
            </a:r>
            <a:r>
              <a:rPr lang="en-GB" sz="1800" b="0" dirty="0">
                <a:solidFill>
                  <a:srgbClr val="000000"/>
                </a:solidFill>
                <a:latin typeface="Tahoma" charset="0"/>
              </a:rPr>
              <a:t> </a:t>
            </a:r>
            <a:r>
              <a:rPr lang="en-GB" sz="1800" b="0" dirty="0" err="1">
                <a:solidFill>
                  <a:srgbClr val="000000"/>
                </a:solidFill>
                <a:latin typeface="Tahoma" charset="0"/>
              </a:rPr>
              <a:t>naar</a:t>
            </a:r>
            <a:r>
              <a:rPr lang="en-GB" sz="1800" b="0" dirty="0">
                <a:solidFill>
                  <a:srgbClr val="000000"/>
                </a:solidFill>
                <a:latin typeface="Tahoma" charset="0"/>
              </a:rPr>
              <a:t> de </a:t>
            </a:r>
            <a:r>
              <a:rPr lang="en-GB" sz="1800" b="0" dirty="0" err="1">
                <a:solidFill>
                  <a:srgbClr val="000000"/>
                </a:solidFill>
                <a:latin typeface="Tahoma" charset="0"/>
              </a:rPr>
              <a:t>schaal</a:t>
            </a:r>
            <a:r>
              <a:rPr lang="en-GB" sz="1800" b="0" dirty="0">
                <a:solidFill>
                  <a:srgbClr val="000000"/>
                </a:solidFill>
                <a:latin typeface="Tahoma" charset="0"/>
              </a:rPr>
              <a:t> van het </a:t>
            </a:r>
            <a:r>
              <a:rPr lang="en-GB" sz="1800" b="0" dirty="0" err="1">
                <a:solidFill>
                  <a:srgbClr val="000000"/>
                </a:solidFill>
                <a:latin typeface="Tahoma" charset="0"/>
              </a:rPr>
              <a:t>samenwerkingsverband</a:t>
            </a:r>
            <a:r>
              <a:rPr lang="en-GB" sz="1800" b="0" dirty="0">
                <a:solidFill>
                  <a:srgbClr val="000000"/>
                </a:solidFill>
                <a:latin typeface="Tahoma" charset="0"/>
              </a:rPr>
              <a:t> in </a:t>
            </a:r>
            <a:r>
              <a:rPr lang="en-GB" sz="1800" b="0" dirty="0" err="1">
                <a:solidFill>
                  <a:srgbClr val="000000"/>
                </a:solidFill>
                <a:latin typeface="Tahoma" charset="0"/>
              </a:rPr>
              <a:t>plaats</a:t>
            </a:r>
            <a:r>
              <a:rPr lang="en-GB" sz="1800" b="0" dirty="0">
                <a:solidFill>
                  <a:srgbClr val="000000"/>
                </a:solidFill>
                <a:latin typeface="Tahoma" charset="0"/>
              </a:rPr>
              <a:t> van de </a:t>
            </a:r>
            <a:r>
              <a:rPr lang="en-GB" sz="1800" b="0" dirty="0" err="1">
                <a:solidFill>
                  <a:srgbClr val="000000"/>
                </a:solidFill>
                <a:latin typeface="Tahoma" charset="0"/>
              </a:rPr>
              <a:t>schaal</a:t>
            </a:r>
            <a:r>
              <a:rPr lang="en-GB" sz="1800" b="0" dirty="0">
                <a:solidFill>
                  <a:srgbClr val="000000"/>
                </a:solidFill>
                <a:latin typeface="Tahoma" charset="0"/>
              </a:rPr>
              <a:t> van </a:t>
            </a:r>
            <a:r>
              <a:rPr lang="en-GB" sz="1800" b="0" dirty="0" err="1">
                <a:solidFill>
                  <a:srgbClr val="000000"/>
                </a:solidFill>
                <a:latin typeface="Tahoma" charset="0"/>
              </a:rPr>
              <a:t>individuele</a:t>
            </a:r>
            <a:r>
              <a:rPr lang="en-GB" sz="1800" b="0" dirty="0">
                <a:solidFill>
                  <a:srgbClr val="000000"/>
                </a:solidFill>
                <a:latin typeface="Tahoma" charset="0"/>
              </a:rPr>
              <a:t> </a:t>
            </a:r>
            <a:r>
              <a:rPr lang="en-GB" sz="1800" b="0" dirty="0" err="1" smtClean="0">
                <a:solidFill>
                  <a:srgbClr val="000000"/>
                </a:solidFill>
                <a:latin typeface="Tahoma" charset="0"/>
              </a:rPr>
              <a:t>gemeenten</a:t>
            </a:r>
            <a:r>
              <a:rPr lang="en-GB" sz="1800" b="0" dirty="0" smtClean="0">
                <a:solidFill>
                  <a:srgbClr val="000000"/>
                </a:solidFill>
                <a:latin typeface="Tahoma" charset="0"/>
              </a:rPr>
              <a:t>;</a:t>
            </a: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r>
              <a:rPr lang="en-GB" sz="1800" b="0" dirty="0" err="1">
                <a:solidFill>
                  <a:srgbClr val="000000"/>
                </a:solidFill>
                <a:latin typeface="Tahoma" charset="0"/>
              </a:rPr>
              <a:t>Zijn</a:t>
            </a:r>
            <a:r>
              <a:rPr lang="en-GB" sz="1800" b="0" dirty="0">
                <a:solidFill>
                  <a:srgbClr val="000000"/>
                </a:solidFill>
                <a:latin typeface="Tahoma" charset="0"/>
              </a:rPr>
              <a:t> </a:t>
            </a:r>
            <a:r>
              <a:rPr lang="en-GB" sz="1800" b="0" dirty="0" err="1">
                <a:solidFill>
                  <a:srgbClr val="000000"/>
                </a:solidFill>
                <a:latin typeface="Tahoma" charset="0"/>
              </a:rPr>
              <a:t>samenwerkingsverbanden</a:t>
            </a:r>
            <a:r>
              <a:rPr lang="en-GB" sz="1800" b="0" dirty="0">
                <a:solidFill>
                  <a:srgbClr val="000000"/>
                </a:solidFill>
                <a:latin typeface="Tahoma" charset="0"/>
              </a:rPr>
              <a:t> </a:t>
            </a:r>
            <a:r>
              <a:rPr lang="en-GB" sz="1800" b="0" dirty="0" err="1">
                <a:solidFill>
                  <a:srgbClr val="000000"/>
                </a:solidFill>
                <a:latin typeface="Tahoma" charset="0"/>
              </a:rPr>
              <a:t>meer</a:t>
            </a:r>
            <a:r>
              <a:rPr lang="en-GB" sz="1800" b="0" dirty="0">
                <a:solidFill>
                  <a:srgbClr val="000000"/>
                </a:solidFill>
                <a:latin typeface="Tahoma" charset="0"/>
              </a:rPr>
              <a:t> of minder </a:t>
            </a:r>
            <a:r>
              <a:rPr lang="en-GB" sz="1800" b="0" dirty="0" err="1">
                <a:solidFill>
                  <a:srgbClr val="000000"/>
                </a:solidFill>
                <a:latin typeface="Tahoma" charset="0"/>
              </a:rPr>
              <a:t>doelmatig</a:t>
            </a:r>
            <a:r>
              <a:rPr lang="en-GB" sz="1800" b="0" dirty="0">
                <a:solidFill>
                  <a:srgbClr val="000000"/>
                </a:solidFill>
                <a:latin typeface="Tahoma" charset="0"/>
              </a:rPr>
              <a:t> </a:t>
            </a:r>
            <a:r>
              <a:rPr lang="en-GB" sz="1800" b="0" dirty="0" err="1">
                <a:solidFill>
                  <a:srgbClr val="000000"/>
                </a:solidFill>
                <a:latin typeface="Tahoma" charset="0"/>
              </a:rPr>
              <a:t>dan</a:t>
            </a:r>
            <a:r>
              <a:rPr lang="en-GB" sz="1800" b="0" dirty="0">
                <a:solidFill>
                  <a:srgbClr val="000000"/>
                </a:solidFill>
                <a:latin typeface="Tahoma" charset="0"/>
              </a:rPr>
              <a:t> </a:t>
            </a:r>
            <a:r>
              <a:rPr lang="en-GB" sz="1800" b="0" dirty="0" err="1">
                <a:solidFill>
                  <a:srgbClr val="000000"/>
                </a:solidFill>
                <a:latin typeface="Tahoma" charset="0"/>
              </a:rPr>
              <a:t>gemeenten</a:t>
            </a:r>
            <a:r>
              <a:rPr lang="en-GB" sz="1800" b="0" dirty="0">
                <a:solidFill>
                  <a:srgbClr val="000000"/>
                </a:solidFill>
                <a:latin typeface="Tahoma" charset="0"/>
              </a:rPr>
              <a:t> met </a:t>
            </a:r>
            <a:r>
              <a:rPr lang="en-GB" sz="1800" b="0" dirty="0" err="1">
                <a:solidFill>
                  <a:srgbClr val="000000"/>
                </a:solidFill>
                <a:latin typeface="Tahoma" charset="0"/>
              </a:rPr>
              <a:t>een</a:t>
            </a:r>
            <a:r>
              <a:rPr lang="en-GB" sz="1800" b="0" dirty="0">
                <a:solidFill>
                  <a:srgbClr val="000000"/>
                </a:solidFill>
                <a:latin typeface="Tahoma" charset="0"/>
              </a:rPr>
              <a:t> </a:t>
            </a:r>
            <a:r>
              <a:rPr lang="en-GB" sz="1800" b="0" dirty="0" err="1">
                <a:solidFill>
                  <a:srgbClr val="000000"/>
                </a:solidFill>
                <a:latin typeface="Tahoma" charset="0"/>
              </a:rPr>
              <a:t>vergelijkbare</a:t>
            </a:r>
            <a:r>
              <a:rPr lang="en-GB" sz="1800" b="0" dirty="0">
                <a:solidFill>
                  <a:srgbClr val="000000"/>
                </a:solidFill>
                <a:latin typeface="Tahoma" charset="0"/>
              </a:rPr>
              <a:t> </a:t>
            </a:r>
            <a:r>
              <a:rPr lang="en-GB" sz="1800" b="0" dirty="0" err="1">
                <a:solidFill>
                  <a:srgbClr val="000000"/>
                </a:solidFill>
                <a:latin typeface="Tahoma" charset="0"/>
              </a:rPr>
              <a:t>omvang</a:t>
            </a:r>
            <a:r>
              <a:rPr lang="en-GB" sz="1800" b="0" dirty="0">
                <a:solidFill>
                  <a:srgbClr val="000000"/>
                </a:solidFill>
                <a:latin typeface="Tahoma" charset="0"/>
              </a:rPr>
              <a:t>?</a:t>
            </a: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Overzichtskosten</a:t>
            </a:r>
            <a:r>
              <a:rPr lang="en-GB" sz="1800" dirty="0">
                <a:solidFill>
                  <a:srgbClr val="000000"/>
                </a:solidFill>
                <a:latin typeface="Tahoma" charset="0"/>
              </a:rPr>
              <a:t>, </a:t>
            </a:r>
            <a:r>
              <a:rPr lang="en-GB" sz="1800" dirty="0" err="1">
                <a:solidFill>
                  <a:srgbClr val="000000"/>
                </a:solidFill>
                <a:latin typeface="Tahoma" charset="0"/>
              </a:rPr>
              <a:t>beperkt</a:t>
            </a:r>
            <a:r>
              <a:rPr lang="en-GB" sz="1800" dirty="0">
                <a:solidFill>
                  <a:srgbClr val="000000"/>
                </a:solidFill>
                <a:latin typeface="Tahoma" charset="0"/>
              </a:rPr>
              <a:t> </a:t>
            </a:r>
            <a:r>
              <a:rPr lang="en-GB" sz="1800" dirty="0" err="1">
                <a:solidFill>
                  <a:srgbClr val="000000"/>
                </a:solidFill>
                <a:latin typeface="Tahoma" charset="0"/>
              </a:rPr>
              <a:t>toezicht</a:t>
            </a:r>
            <a:r>
              <a:rPr lang="en-GB" sz="1800" dirty="0">
                <a:solidFill>
                  <a:srgbClr val="000000"/>
                </a:solidFill>
                <a:latin typeface="Tahoma" charset="0"/>
              </a:rPr>
              <a:t>, </a:t>
            </a:r>
            <a:r>
              <a:rPr lang="en-GB" sz="1800" dirty="0" err="1" smtClean="0">
                <a:solidFill>
                  <a:srgbClr val="000000"/>
                </a:solidFill>
                <a:latin typeface="Tahoma" charset="0"/>
              </a:rPr>
              <a:t>afstemming</a:t>
            </a:r>
            <a:r>
              <a:rPr lang="en-GB" sz="1800" dirty="0" smtClean="0">
                <a:solidFill>
                  <a:srgbClr val="000000"/>
                </a:solidFill>
                <a:latin typeface="Tahoma" charset="0"/>
              </a:rPr>
              <a:t>.</a:t>
            </a:r>
            <a:endParaRPr lang="en-GB" sz="1800" dirty="0">
              <a:solidFill>
                <a:srgbClr val="000000"/>
              </a:solidFill>
              <a:latin typeface="Tahoma"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spTree>
    <p:extLst>
      <p:ext uri="{BB962C8B-B14F-4D97-AF65-F5344CB8AC3E}">
        <p14:creationId xmlns:p14="http://schemas.microsoft.com/office/powerpoint/2010/main" val="1234091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24</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Resultaten</a:t>
            </a:r>
          </a:p>
        </p:txBody>
      </p:sp>
      <p:sp>
        <p:nvSpPr>
          <p:cNvPr id="4" name="Content Placeholder 2"/>
          <p:cNvSpPr txBox="1">
            <a:spLocks/>
          </p:cNvSpPr>
          <p:nvPr/>
        </p:nvSpPr>
        <p:spPr bwMode="auto">
          <a:xfrm>
            <a:off x="716360" y="947252"/>
            <a:ext cx="741682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Gerichte schaalvergroting loont hier sterk, vooral voor kleine gemeenten</a:t>
            </a: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a:p>
            <a:pPr marL="342900" indent="-342900">
              <a:buFont typeface="Wingdings" panose="05000000000000000000" pitchFamily="2" charset="2"/>
              <a:buChar char="Ø"/>
            </a:pPr>
            <a:endParaRPr lang="en-GB"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83" y="2132856"/>
            <a:ext cx="7125977" cy="307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246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25</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Resultaten</a:t>
            </a:r>
          </a:p>
        </p:txBody>
      </p:sp>
      <p:sp>
        <p:nvSpPr>
          <p:cNvPr id="4" name="Content Placeholder 2"/>
          <p:cNvSpPr txBox="1">
            <a:spLocks/>
          </p:cNvSpPr>
          <p:nvPr/>
        </p:nvSpPr>
        <p:spPr bwMode="auto">
          <a:xfrm>
            <a:off x="716360" y="947252"/>
            <a:ext cx="741682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90638"/>
            <a:ext cx="559494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246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26</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Resultaten</a:t>
            </a:r>
          </a:p>
        </p:txBody>
      </p:sp>
      <p:sp>
        <p:nvSpPr>
          <p:cNvPr id="4" name="Content Placeholder 2"/>
          <p:cNvSpPr txBox="1">
            <a:spLocks/>
          </p:cNvSpPr>
          <p:nvPr/>
        </p:nvSpPr>
        <p:spPr bwMode="auto">
          <a:xfrm>
            <a:off x="716360" y="947252"/>
            <a:ext cx="741682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Effecten van samenwerking op bedrijfsvoering, bureaucratie </a:t>
            </a:r>
            <a:r>
              <a:rPr lang="nl-NL" sz="2000" b="0" dirty="0" err="1">
                <a:solidFill>
                  <a:srgbClr val="000000"/>
                </a:solidFill>
                <a:latin typeface="Tahoma" charset="0"/>
              </a:rPr>
              <a:t>etcetera</a:t>
            </a:r>
            <a:r>
              <a:rPr lang="nl-NL" sz="2000" b="0" dirty="0">
                <a:solidFill>
                  <a:srgbClr val="000000"/>
                </a:solidFill>
                <a:latin typeface="Tahoma" charset="0"/>
              </a:rPr>
              <a:t> (nog) niet </a:t>
            </a:r>
            <a:r>
              <a:rPr lang="nl-NL" sz="2000" b="0" dirty="0" smtClean="0">
                <a:solidFill>
                  <a:srgbClr val="000000"/>
                </a:solidFill>
                <a:latin typeface="Tahoma" charset="0"/>
              </a:rPr>
              <a:t>significant;</a:t>
            </a: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Samenwerkingsverbanden gemiddeld niet meer of minder doelmatig dan gemeenten met vergelijkbare </a:t>
            </a:r>
            <a:r>
              <a:rPr lang="nl-NL" sz="2000" b="0" dirty="0" smtClean="0">
                <a:solidFill>
                  <a:srgbClr val="000000"/>
                </a:solidFill>
                <a:latin typeface="Tahoma" charset="0"/>
              </a:rPr>
              <a:t>omvang;</a:t>
            </a: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r>
              <a:rPr lang="nl-NL" sz="2000" b="0" dirty="0">
                <a:solidFill>
                  <a:srgbClr val="000000"/>
                </a:solidFill>
                <a:latin typeface="Tahoma" charset="0"/>
              </a:rPr>
              <a:t>Geen onderscheid tussen modaliteiten, behalve bij verbanden met waterschap -&gt; extra besparing door samenvoegen </a:t>
            </a:r>
            <a:r>
              <a:rPr lang="nl-NL" sz="2000" b="0" dirty="0" smtClean="0">
                <a:solidFill>
                  <a:srgbClr val="000000"/>
                </a:solidFill>
                <a:latin typeface="Tahoma" charset="0"/>
              </a:rPr>
              <a:t>administratie.</a:t>
            </a: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0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a:p>
            <a:pPr marL="342900" indent="-342900">
              <a:buFont typeface="Wingdings" panose="05000000000000000000" pitchFamily="2" charset="2"/>
              <a:buChar char="Ø"/>
            </a:pPr>
            <a:endParaRPr lang="en-GB"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spTree>
    <p:extLst>
      <p:ext uri="{BB962C8B-B14F-4D97-AF65-F5344CB8AC3E}">
        <p14:creationId xmlns:p14="http://schemas.microsoft.com/office/powerpoint/2010/main" val="1058246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nder de 300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692696"/>
            <a:ext cx="4246752" cy="2304256"/>
          </a:xfrm>
          <a:prstGeom prst="rect">
            <a:avLst/>
          </a:prstGeom>
          <a:noFill/>
          <a:ln>
            <a:noFill/>
          </a:ln>
        </p:spPr>
      </p:pic>
      <p:sp>
        <p:nvSpPr>
          <p:cNvPr id="2" name="Tijdelijke aanduiding voor dianummer 1"/>
          <p:cNvSpPr>
            <a:spLocks noGrp="1"/>
          </p:cNvSpPr>
          <p:nvPr>
            <p:ph type="sldNum" sz="quarter" idx="4"/>
          </p:nvPr>
        </p:nvSpPr>
        <p:spPr/>
        <p:txBody>
          <a:bodyPr/>
          <a:lstStyle/>
          <a:p>
            <a:fld id="{116DD048-F10D-4843-BFFC-56611981F43F}" type="slidenum">
              <a:rPr lang="en-US" smtClean="0"/>
              <a:pPr/>
              <a:t>27</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Resultaten</a:t>
            </a:r>
          </a:p>
        </p:txBody>
      </p:sp>
      <p:sp>
        <p:nvSpPr>
          <p:cNvPr id="4" name="Content Placeholder 2"/>
          <p:cNvSpPr txBox="1">
            <a:spLocks/>
          </p:cNvSpPr>
          <p:nvPr/>
        </p:nvSpPr>
        <p:spPr bwMode="auto">
          <a:xfrm>
            <a:off x="716360" y="947252"/>
            <a:ext cx="479174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r>
              <a:rPr lang="nl-NL" sz="1800" b="0" dirty="0">
                <a:solidFill>
                  <a:srgbClr val="000000"/>
                </a:solidFill>
                <a:latin typeface="Tahoma" charset="0"/>
              </a:rPr>
              <a:t>Schaaleffect aanwezig voor “heffende instantie” tot grofweg 30.000 objecten (±60.000 inwoners, 64% van de gemeenten</a:t>
            </a:r>
            <a:r>
              <a:rPr lang="nl-NL" sz="1800" b="0" dirty="0" smtClean="0">
                <a:solidFill>
                  <a:srgbClr val="000000"/>
                </a:solidFill>
                <a:latin typeface="Tahoma" charset="0"/>
              </a:rPr>
              <a:t>);</a:t>
            </a: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r>
              <a:rPr lang="nl-NL" sz="1800" b="0" dirty="0" smtClean="0">
                <a:solidFill>
                  <a:srgbClr val="000000"/>
                </a:solidFill>
                <a:latin typeface="Tahoma" charset="0"/>
              </a:rPr>
              <a:t>Sterke </a:t>
            </a:r>
            <a:r>
              <a:rPr lang="nl-NL" sz="1800" b="0" dirty="0">
                <a:solidFill>
                  <a:srgbClr val="000000"/>
                </a:solidFill>
                <a:latin typeface="Tahoma" charset="0"/>
              </a:rPr>
              <a:t>reële kostendaling (2,7% per jaar</a:t>
            </a:r>
            <a:r>
              <a:rPr lang="nl-NL" sz="1800" b="0" dirty="0" smtClean="0">
                <a:solidFill>
                  <a:srgbClr val="000000"/>
                </a:solidFill>
                <a:latin typeface="Tahoma" charset="0"/>
              </a:rPr>
              <a:t>); </a:t>
            </a: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r>
              <a:rPr lang="nl-NL" sz="1800" b="0" dirty="0">
                <a:solidFill>
                  <a:srgbClr val="000000"/>
                </a:solidFill>
                <a:latin typeface="Tahoma" charset="0"/>
              </a:rPr>
              <a:t>Toename gebruik geautomatiseerde </a:t>
            </a:r>
            <a:r>
              <a:rPr lang="nl-NL" sz="1800" b="0" dirty="0" smtClean="0">
                <a:solidFill>
                  <a:srgbClr val="000000"/>
                </a:solidFill>
                <a:latin typeface="Tahoma" charset="0"/>
              </a:rPr>
              <a:t>software.</a:t>
            </a: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nl-NL"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1800" b="0" dirty="0">
              <a:solidFill>
                <a:srgbClr val="000000"/>
              </a:solidFill>
              <a:latin typeface="Tahoma" charset="0"/>
            </a:endParaRPr>
          </a:p>
          <a:p>
            <a:pPr lvl="1" indent="0">
              <a:spcBef>
                <a:spcPct val="0"/>
              </a:spcBef>
              <a:buNone/>
            </a:pPr>
            <a:endParaRPr lang="nl-NL" sz="1800" b="0" dirty="0">
              <a:solidFill>
                <a:srgbClr val="000000"/>
              </a:solidFill>
              <a:latin typeface="Tahoma" charset="0"/>
            </a:endParaRPr>
          </a:p>
          <a:p>
            <a:pPr marL="342900" indent="-342900">
              <a:buFont typeface="Wingdings" panose="05000000000000000000" pitchFamily="2" charset="2"/>
              <a:buChar char="Ø"/>
            </a:pPr>
            <a:endParaRPr lang="en-GB" sz="1800" b="0" dirty="0">
              <a:latin typeface="Corbel" panose="020B0503020204020204" pitchFamily="34" charset="0"/>
            </a:endParaRPr>
          </a:p>
          <a:p>
            <a:pPr marL="342900" indent="-342900">
              <a:buFont typeface="Wingdings" panose="05000000000000000000" pitchFamily="2" charset="2"/>
              <a:buChar char="Ø"/>
            </a:pPr>
            <a:endParaRPr lang="en-GB" sz="1800" b="0" dirty="0">
              <a:latin typeface="Corbel" panose="020B0503020204020204" pitchFamily="34" charset="0"/>
            </a:endParaRPr>
          </a:p>
          <a:p>
            <a:pPr marL="1085850" lvl="1" indent="-342900">
              <a:buFont typeface="Wingdings" panose="05000000000000000000" pitchFamily="2" charset="2"/>
              <a:buChar char="Ø"/>
            </a:pPr>
            <a:endParaRPr lang="en-GB" sz="1800" i="1" dirty="0">
              <a:latin typeface="Corbel" panose="020B0503020204020204" pitchFamily="34" charset="0"/>
            </a:endParaRPr>
          </a:p>
        </p:txBody>
      </p:sp>
    </p:spTree>
    <p:extLst>
      <p:ext uri="{BB962C8B-B14F-4D97-AF65-F5344CB8AC3E}">
        <p14:creationId xmlns:p14="http://schemas.microsoft.com/office/powerpoint/2010/main" val="1146528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3</a:t>
            </a:fld>
            <a:endParaRPr lang="en-US" dirty="0"/>
          </a:p>
        </p:txBody>
      </p:sp>
      <p:sp>
        <p:nvSpPr>
          <p:cNvPr id="3" name="Rechthoek 19"/>
          <p:cNvSpPr/>
          <p:nvPr/>
        </p:nvSpPr>
        <p:spPr>
          <a:xfrm>
            <a:off x="395536" y="332656"/>
            <a:ext cx="8058472" cy="1077218"/>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Instituut voor Publieke Sector Efficiëntie Studies</a:t>
            </a:r>
          </a:p>
        </p:txBody>
      </p:sp>
      <p:sp>
        <p:nvSpPr>
          <p:cNvPr id="4" name="TextBox 3"/>
          <p:cNvSpPr txBox="1"/>
          <p:nvPr/>
        </p:nvSpPr>
        <p:spPr>
          <a:xfrm>
            <a:off x="951927" y="1628800"/>
            <a:ext cx="7776863" cy="2862322"/>
          </a:xfrm>
          <a:prstGeom prst="rect">
            <a:avLst/>
          </a:prstGeom>
          <a:noFill/>
        </p:spPr>
        <p:txBody>
          <a:bodyPr wrap="square" rtlCol="0">
            <a:spAutoFit/>
          </a:bodyPr>
          <a:lstStyle/>
          <a:p>
            <a:r>
              <a:rPr lang="nl-NL" sz="2000" dirty="0"/>
              <a:t>IPSE Studies beoogt het onderzoek naar de doelmatigheid en effectiviteit van de publieke sector in Nederland te bevorderen en daarmee een bijdrage te leveren aan beleidsdiscussies over de inrichting van een doelmatige publieke sector. De stichting coördineert wetenschappelijk onderzoek en advies voor derden, onderhoudt intensieve (internationale) contacten met mensen uit beleid en wetenschap en draagt resultaten van onderzoek uit via publicaties en het organiseren van seminars en </a:t>
            </a:r>
            <a:r>
              <a:rPr lang="nl-NL" sz="2000" dirty="0" smtClean="0"/>
              <a:t>congressen (zie </a:t>
            </a:r>
            <a:r>
              <a:rPr lang="nl-NL" sz="2000" dirty="0" smtClean="0">
                <a:hlinkClick r:id="rId2"/>
              </a:rPr>
              <a:t>www.ipsestudies.nl</a:t>
            </a:r>
            <a:r>
              <a:rPr lang="nl-NL" sz="2000" dirty="0" smtClean="0"/>
              <a:t> ).</a:t>
            </a:r>
            <a:endParaRPr lang="nl-NL" sz="2000" dirty="0"/>
          </a:p>
        </p:txBody>
      </p:sp>
    </p:spTree>
    <p:extLst>
      <p:ext uri="{BB962C8B-B14F-4D97-AF65-F5344CB8AC3E}">
        <p14:creationId xmlns:p14="http://schemas.microsoft.com/office/powerpoint/2010/main" val="1675952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4</a:t>
            </a:fld>
            <a:endParaRPr lang="en-US" dirty="0"/>
          </a:p>
        </p:txBody>
      </p:sp>
      <p:sp>
        <p:nvSpPr>
          <p:cNvPr id="3" name="TextBox 2"/>
          <p:cNvSpPr txBox="1"/>
          <p:nvPr/>
        </p:nvSpPr>
        <p:spPr>
          <a:xfrm>
            <a:off x="702376" y="1844824"/>
            <a:ext cx="8064896" cy="3170099"/>
          </a:xfrm>
          <a:prstGeom prst="rect">
            <a:avLst/>
          </a:prstGeom>
          <a:noFill/>
        </p:spPr>
        <p:txBody>
          <a:bodyPr wrap="square" rtlCol="0">
            <a:spAutoFit/>
          </a:bodyPr>
          <a:lstStyle/>
          <a:p>
            <a:r>
              <a:rPr lang="nl-NL" sz="2000" dirty="0"/>
              <a:t>De ontwikkeling en verspreiding van kennis vindt plaats door middel van het bevorderen, ondersteunen, coördineren en entameren van </a:t>
            </a:r>
            <a:r>
              <a:rPr lang="nl-NL" sz="2000" b="1" dirty="0"/>
              <a:t>wetenschappelijk onderzoek</a:t>
            </a:r>
            <a:r>
              <a:rPr lang="nl-NL" sz="2000" dirty="0"/>
              <a:t>, </a:t>
            </a:r>
            <a:r>
              <a:rPr lang="nl-NL" sz="2000" b="1" dirty="0"/>
              <a:t>advies aan derden </a:t>
            </a:r>
            <a:r>
              <a:rPr lang="nl-NL" sz="2000" dirty="0"/>
              <a:t>en het verzorgen van </a:t>
            </a:r>
            <a:r>
              <a:rPr lang="nl-NL" sz="2000" b="1" dirty="0"/>
              <a:t>cursussen</a:t>
            </a:r>
            <a:r>
              <a:rPr lang="nl-NL" sz="2000" dirty="0"/>
              <a:t>. Bij IPSE is veel kennis aanwezig over publieke sector data op alle lagen van de overheid, zoals departementen, agentschappen en lagere overheden. Daarnaast onderhoudt IPSE Studies intensieve (internationale) contacten met mensen uit beleid en wetenschap en draagt onderzoeksresultaten uit via publicaties, het organiseren van seminars, congressen en cursussen.</a:t>
            </a:r>
          </a:p>
        </p:txBody>
      </p:sp>
      <p:sp>
        <p:nvSpPr>
          <p:cNvPr id="4" name="Rechthoek 19"/>
          <p:cNvSpPr/>
          <p:nvPr/>
        </p:nvSpPr>
        <p:spPr>
          <a:xfrm>
            <a:off x="395536" y="332656"/>
            <a:ext cx="8058472" cy="1077218"/>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Instituut voor Publieke Sector Efficiëntie Studies</a:t>
            </a:r>
          </a:p>
        </p:txBody>
      </p:sp>
    </p:spTree>
    <p:extLst>
      <p:ext uri="{BB962C8B-B14F-4D97-AF65-F5344CB8AC3E}">
        <p14:creationId xmlns:p14="http://schemas.microsoft.com/office/powerpoint/2010/main" val="1714023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5</a:t>
            </a:fld>
            <a:endParaRPr lang="en-US" dirty="0"/>
          </a:p>
        </p:txBody>
      </p:sp>
      <p:sp>
        <p:nvSpPr>
          <p:cNvPr id="3" name="Rechthoek 19"/>
          <p:cNvSpPr/>
          <p:nvPr/>
        </p:nvSpPr>
        <p:spPr>
          <a:xfrm>
            <a:off x="395536" y="332656"/>
            <a:ext cx="8058472" cy="1077218"/>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Instituut voor Publieke Sector Efficiëntie Studies</a:t>
            </a:r>
          </a:p>
        </p:txBody>
      </p:sp>
      <p:sp>
        <p:nvSpPr>
          <p:cNvPr id="4" name="TextBox 3"/>
          <p:cNvSpPr txBox="1"/>
          <p:nvPr/>
        </p:nvSpPr>
        <p:spPr>
          <a:xfrm>
            <a:off x="611560" y="2204864"/>
            <a:ext cx="184731" cy="461665"/>
          </a:xfrm>
          <a:prstGeom prst="rect">
            <a:avLst/>
          </a:prstGeom>
          <a:noFill/>
        </p:spPr>
        <p:txBody>
          <a:bodyPr wrap="none" rtlCol="0">
            <a:spAutoFit/>
          </a:bodyPr>
          <a:lstStyle/>
          <a:p>
            <a:endParaRPr lang="nl-NL" dirty="0"/>
          </a:p>
        </p:txBody>
      </p:sp>
      <p:sp>
        <p:nvSpPr>
          <p:cNvPr id="7" name="Content Placeholder 2"/>
          <p:cNvSpPr txBox="1">
            <a:spLocks/>
          </p:cNvSpPr>
          <p:nvPr/>
        </p:nvSpPr>
        <p:spPr>
          <a:xfrm>
            <a:off x="796291" y="1521094"/>
            <a:ext cx="3864452" cy="4392488"/>
          </a:xfrm>
          <a:prstGeom prst="rect">
            <a:avLst/>
          </a:prstGeom>
          <a:ln>
            <a:noFill/>
          </a:ln>
        </p:spPr>
        <p:txBody>
          <a:bodyPr/>
          <a:lstStyle>
            <a:lvl1pPr marL="342900" indent="-342900" algn="l" rtl="0" fontAlgn="base">
              <a:spcBef>
                <a:spcPct val="20000"/>
              </a:spcBef>
              <a:spcAft>
                <a:spcPct val="0"/>
              </a:spcAft>
              <a:buFont typeface="Times"/>
              <a:buChar char="•"/>
              <a:defRPr sz="2400">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457200" indent="-457200" eaLnBrk="1" hangingPunct="1">
              <a:buFont typeface="Times"/>
              <a:buAutoNum type="arabicPeriod"/>
            </a:pPr>
            <a:r>
              <a:rPr lang="nl-NL" sz="2000" kern="0" dirty="0" smtClean="0"/>
              <a:t>Hoeveel waar voor je geld?</a:t>
            </a:r>
          </a:p>
          <a:p>
            <a:pPr marL="623888" lvl="1" indent="-444500" eaLnBrk="1" hangingPunct="1">
              <a:buFont typeface="+mj-lt"/>
              <a:buAutoNum type="alphaLcPeriod"/>
            </a:pPr>
            <a:r>
              <a:rPr lang="nl-NL" sz="1600" kern="0" dirty="0" smtClean="0"/>
              <a:t>Verantwoording naar burger;</a:t>
            </a:r>
          </a:p>
          <a:p>
            <a:pPr marL="623888" lvl="1" indent="-444500" eaLnBrk="1" hangingPunct="1">
              <a:buFont typeface="+mj-lt"/>
              <a:buAutoNum type="alphaLcPeriod"/>
            </a:pPr>
            <a:r>
              <a:rPr lang="nl-NL" sz="1600" kern="0" dirty="0" smtClean="0"/>
              <a:t>Kostprijzen;</a:t>
            </a:r>
          </a:p>
          <a:p>
            <a:pPr marL="457200" indent="-457200" eaLnBrk="1" hangingPunct="1">
              <a:buFont typeface="Times"/>
              <a:buAutoNum type="arabicPeriod"/>
            </a:pPr>
            <a:r>
              <a:rPr lang="nl-NL" sz="2000" kern="0" dirty="0" smtClean="0"/>
              <a:t>Verschilt dat per instelling en waarom?</a:t>
            </a:r>
          </a:p>
          <a:p>
            <a:pPr marL="720725" lvl="1" indent="-457200" eaLnBrk="1" hangingPunct="1">
              <a:buFont typeface="+mj-lt"/>
              <a:buAutoNum type="alphaLcPeriod"/>
            </a:pPr>
            <a:r>
              <a:rPr lang="nl-NL" sz="1600" kern="0" dirty="0" smtClean="0"/>
              <a:t>Bedrijfsvoering, interne organisatie, technologie, strategie (BITS);</a:t>
            </a:r>
          </a:p>
          <a:p>
            <a:pPr marL="720725" lvl="1" indent="-457200" eaLnBrk="1" hangingPunct="1">
              <a:buFont typeface="+mj-lt"/>
              <a:buAutoNum type="alphaLcPeriod"/>
            </a:pPr>
            <a:r>
              <a:rPr lang="nl-NL" sz="1600" kern="0" dirty="0" smtClean="0"/>
              <a:t>Bekostiging, eigendom, markt (schaal), omgeving (BEMO);</a:t>
            </a:r>
          </a:p>
          <a:p>
            <a:pPr marL="457200" indent="-457200" eaLnBrk="1" hangingPunct="1">
              <a:buFont typeface="Times"/>
              <a:buAutoNum type="arabicPeriod"/>
            </a:pPr>
            <a:r>
              <a:rPr lang="nl-NL" sz="2000" kern="0" dirty="0" smtClean="0"/>
              <a:t>Verschilt dat door de tijd heen?</a:t>
            </a:r>
          </a:p>
          <a:p>
            <a:pPr marL="636587" lvl="1" indent="-457200" eaLnBrk="1" hangingPunct="1">
              <a:buFont typeface="+mj-lt"/>
              <a:buAutoNum type="alphaLcPeriod"/>
            </a:pPr>
            <a:r>
              <a:rPr lang="nl-NL" sz="1600" kern="0" dirty="0" smtClean="0"/>
              <a:t>BEMO.</a:t>
            </a:r>
            <a:endParaRPr lang="nl-NL" sz="1600" kern="0" dirty="0"/>
          </a:p>
        </p:txBody>
      </p:sp>
    </p:spTree>
    <p:extLst>
      <p:ext uri="{BB962C8B-B14F-4D97-AF65-F5344CB8AC3E}">
        <p14:creationId xmlns:p14="http://schemas.microsoft.com/office/powerpoint/2010/main" val="1679331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solidFill>
                  <a:srgbClr val="000000"/>
                </a:solidFill>
                <a:latin typeface="Corbel" panose="020B0503020204020204" pitchFamily="34" charset="0"/>
              </a:rPr>
              <a:pPr/>
              <a:t>6</a:t>
            </a:fld>
            <a:endParaRPr lang="en-US" dirty="0">
              <a:solidFill>
                <a:srgbClr val="000000"/>
              </a:solidFill>
              <a:latin typeface="Corbel" panose="020B0503020204020204" pitchFamily="34" charset="0"/>
            </a:endParaRPr>
          </a:p>
        </p:txBody>
      </p:sp>
      <p:sp>
        <p:nvSpPr>
          <p:cNvPr id="3" name="Rectangle 2"/>
          <p:cNvSpPr/>
          <p:nvPr/>
        </p:nvSpPr>
        <p:spPr>
          <a:xfrm>
            <a:off x="683568" y="404664"/>
            <a:ext cx="7416824" cy="584775"/>
          </a:xfrm>
          <a:prstGeom prst="rect">
            <a:avLst/>
          </a:prstGeom>
        </p:spPr>
        <p:txBody>
          <a:bodyPr wrap="square">
            <a:spAutoFit/>
          </a:bodyPr>
          <a:lstStyle/>
          <a:p>
            <a:pPr lvl="1">
              <a:spcAft>
                <a:spcPts val="1800"/>
              </a:spcAft>
            </a:pPr>
            <a:r>
              <a:rPr lang="en-US" sz="3200" b="1" dirty="0" err="1">
                <a:solidFill>
                  <a:srgbClr val="00B0F0"/>
                </a:solidFill>
                <a:latin typeface="Tahoma"/>
                <a:ea typeface="Times New Roman"/>
                <a:cs typeface="Times New Roman"/>
              </a:rPr>
              <a:t>Empirisch</a:t>
            </a:r>
            <a:r>
              <a:rPr lang="en-US" sz="3200" b="1" dirty="0">
                <a:solidFill>
                  <a:srgbClr val="00B0F0"/>
                </a:solidFill>
                <a:latin typeface="Tahoma"/>
                <a:ea typeface="Times New Roman"/>
                <a:cs typeface="Times New Roman"/>
              </a:rPr>
              <a:t> model</a:t>
            </a:r>
            <a:endParaRPr lang="nl-NL" sz="3200" b="1" dirty="0">
              <a:solidFill>
                <a:srgbClr val="00B0F0"/>
              </a:solidFill>
              <a:latin typeface="Tahoma"/>
              <a:ea typeface="Times New Roman"/>
              <a:cs typeface="Times New Roman"/>
            </a:endParaRPr>
          </a:p>
        </p:txBody>
      </p:sp>
      <p:sp>
        <p:nvSpPr>
          <p:cNvPr id="6" name="Rechthoek 2"/>
          <p:cNvSpPr/>
          <p:nvPr/>
        </p:nvSpPr>
        <p:spPr>
          <a:xfrm>
            <a:off x="395536" y="1216673"/>
            <a:ext cx="8424936" cy="430887"/>
          </a:xfrm>
          <a:prstGeom prst="rect">
            <a:avLst/>
          </a:prstGeom>
        </p:spPr>
        <p:txBody>
          <a:bodyPr wrap="square">
            <a:spAutoFit/>
          </a:bodyPr>
          <a:lstStyle/>
          <a:p>
            <a:pPr marL="457200" indent="-457200" eaLnBrk="1" hangingPunct="1">
              <a:buFont typeface="Arial" panose="020B0604020202020204" pitchFamily="34" charset="0"/>
              <a:buChar char="•"/>
            </a:pPr>
            <a:endParaRPr lang="en-GB" sz="2200" dirty="0">
              <a:solidFill>
                <a:srgbClr val="000000"/>
              </a:solidFill>
              <a:latin typeface="Corbel" panose="020B0503020204020204" pitchFamily="34" charset="0"/>
            </a:endParaRPr>
          </a:p>
        </p:txBody>
      </p:sp>
      <p:grpSp>
        <p:nvGrpSpPr>
          <p:cNvPr id="7" name="Group 25"/>
          <p:cNvGrpSpPr>
            <a:grpSpLocks/>
          </p:cNvGrpSpPr>
          <p:nvPr/>
        </p:nvGrpSpPr>
        <p:grpSpPr bwMode="auto">
          <a:xfrm>
            <a:off x="3266293" y="1431544"/>
            <a:ext cx="5002214" cy="3756026"/>
            <a:chOff x="2395" y="989"/>
            <a:chExt cx="3151" cy="2366"/>
          </a:xfrm>
        </p:grpSpPr>
        <p:sp>
          <p:nvSpPr>
            <p:cNvPr id="8" name="Oval 6"/>
            <p:cNvSpPr>
              <a:spLocks noChangeArrowheads="1"/>
            </p:cNvSpPr>
            <p:nvPr/>
          </p:nvSpPr>
          <p:spPr bwMode="auto">
            <a:xfrm>
              <a:off x="4185" y="2779"/>
              <a:ext cx="1296" cy="5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pPr algn="ctr">
                <a:buFont typeface="Webdings" pitchFamily="18" charset="2"/>
                <a:buNone/>
              </a:pPr>
              <a:r>
                <a:rPr lang="en-CA" altLang="nl-NL" b="0" dirty="0" err="1">
                  <a:solidFill>
                    <a:srgbClr val="000000"/>
                  </a:solidFill>
                  <a:latin typeface="Corbel" panose="020B0503020204020204" pitchFamily="34" charset="0"/>
                </a:rPr>
                <a:t>Omgeving</a:t>
              </a:r>
              <a:endParaRPr lang="en-CA" altLang="nl-NL" b="0" dirty="0">
                <a:solidFill>
                  <a:srgbClr val="000000"/>
                </a:solidFill>
                <a:latin typeface="Corbel" panose="020B0503020204020204" pitchFamily="34" charset="0"/>
              </a:endParaRPr>
            </a:p>
          </p:txBody>
        </p:sp>
        <p:sp>
          <p:nvSpPr>
            <p:cNvPr id="11" name="Oval 8"/>
            <p:cNvSpPr>
              <a:spLocks noChangeArrowheads="1"/>
            </p:cNvSpPr>
            <p:nvPr/>
          </p:nvSpPr>
          <p:spPr bwMode="auto">
            <a:xfrm>
              <a:off x="2395" y="2779"/>
              <a:ext cx="1296" cy="5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pPr algn="ctr">
                <a:buFont typeface="Webdings" pitchFamily="18" charset="2"/>
                <a:buNone/>
              </a:pPr>
              <a:r>
                <a:rPr lang="en-CA" altLang="nl-NL" b="0" dirty="0" err="1">
                  <a:solidFill>
                    <a:srgbClr val="000000"/>
                  </a:solidFill>
                  <a:latin typeface="Corbel" panose="020B0503020204020204" pitchFamily="34" charset="0"/>
                </a:rPr>
                <a:t>Technologie</a:t>
              </a:r>
              <a:endParaRPr lang="en-CA" altLang="nl-NL" b="0" dirty="0">
                <a:solidFill>
                  <a:srgbClr val="000000"/>
                </a:solidFill>
                <a:latin typeface="Corbel" panose="020B0503020204020204" pitchFamily="34" charset="0"/>
              </a:endParaRPr>
            </a:p>
          </p:txBody>
        </p:sp>
        <p:sp>
          <p:nvSpPr>
            <p:cNvPr id="12" name="Oval 9"/>
            <p:cNvSpPr>
              <a:spLocks noChangeArrowheads="1"/>
            </p:cNvSpPr>
            <p:nvPr/>
          </p:nvSpPr>
          <p:spPr bwMode="auto">
            <a:xfrm>
              <a:off x="2417" y="1890"/>
              <a:ext cx="1296" cy="5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pPr algn="ctr">
                <a:buFont typeface="Webdings" pitchFamily="18" charset="2"/>
                <a:buNone/>
              </a:pPr>
              <a:r>
                <a:rPr lang="en-CA" altLang="nl-NL" b="0" dirty="0" err="1">
                  <a:solidFill>
                    <a:srgbClr val="000000"/>
                  </a:solidFill>
                  <a:latin typeface="Corbel" panose="020B0503020204020204" pitchFamily="34" charset="0"/>
                </a:rPr>
                <a:t>Doelmatigheid</a:t>
              </a:r>
              <a:endParaRPr lang="en-CA" altLang="nl-NL" b="0" dirty="0">
                <a:solidFill>
                  <a:srgbClr val="000000"/>
                </a:solidFill>
                <a:latin typeface="Corbel" panose="020B0503020204020204" pitchFamily="34" charset="0"/>
              </a:endParaRPr>
            </a:p>
          </p:txBody>
        </p:sp>
        <p:sp>
          <p:nvSpPr>
            <p:cNvPr id="13" name="Oval 10"/>
            <p:cNvSpPr>
              <a:spLocks noChangeArrowheads="1"/>
            </p:cNvSpPr>
            <p:nvPr/>
          </p:nvSpPr>
          <p:spPr bwMode="auto">
            <a:xfrm>
              <a:off x="4170" y="989"/>
              <a:ext cx="1296" cy="5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pPr algn="ctr">
                <a:buFont typeface="Webdings" pitchFamily="18" charset="2"/>
                <a:buNone/>
              </a:pPr>
              <a:r>
                <a:rPr lang="en-CA" altLang="nl-NL" b="0" dirty="0" err="1">
                  <a:solidFill>
                    <a:srgbClr val="000000"/>
                  </a:solidFill>
                  <a:latin typeface="Corbel" panose="020B0503020204020204" pitchFamily="34" charset="0"/>
                </a:rPr>
                <a:t>Prijzen</a:t>
              </a:r>
              <a:r>
                <a:rPr lang="en-CA" altLang="nl-NL" b="0" dirty="0">
                  <a:solidFill>
                    <a:srgbClr val="000000"/>
                  </a:solidFill>
                  <a:latin typeface="Corbel" panose="020B0503020204020204" pitchFamily="34" charset="0"/>
                </a:rPr>
                <a:t> van </a:t>
              </a:r>
              <a:r>
                <a:rPr lang="en-CA" altLang="nl-NL" b="0" dirty="0" err="1">
                  <a:solidFill>
                    <a:srgbClr val="000000"/>
                  </a:solidFill>
                  <a:latin typeface="Corbel" panose="020B0503020204020204" pitchFamily="34" charset="0"/>
                </a:rPr>
                <a:t>ingezette</a:t>
              </a:r>
              <a:r>
                <a:rPr lang="en-CA" altLang="nl-NL" b="0" dirty="0">
                  <a:solidFill>
                    <a:srgbClr val="000000"/>
                  </a:solidFill>
                  <a:latin typeface="Corbel" panose="020B0503020204020204" pitchFamily="34" charset="0"/>
                </a:rPr>
                <a:t> </a:t>
              </a:r>
              <a:r>
                <a:rPr lang="en-CA" altLang="nl-NL" b="0" dirty="0" err="1">
                  <a:solidFill>
                    <a:srgbClr val="000000"/>
                  </a:solidFill>
                  <a:latin typeface="Corbel" panose="020B0503020204020204" pitchFamily="34" charset="0"/>
                </a:rPr>
                <a:t>middelen</a:t>
              </a:r>
              <a:endParaRPr lang="en-CA" altLang="nl-NL" b="0" dirty="0">
                <a:solidFill>
                  <a:srgbClr val="000000"/>
                </a:solidFill>
                <a:latin typeface="Corbel" panose="020B0503020204020204" pitchFamily="34" charset="0"/>
              </a:endParaRPr>
            </a:p>
          </p:txBody>
        </p:sp>
        <p:sp>
          <p:nvSpPr>
            <p:cNvPr id="14" name="Rectangle 11"/>
            <p:cNvSpPr>
              <a:spLocks noChangeArrowheads="1"/>
            </p:cNvSpPr>
            <p:nvPr/>
          </p:nvSpPr>
          <p:spPr bwMode="auto">
            <a:xfrm>
              <a:off x="4154" y="1855"/>
              <a:ext cx="1392" cy="62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pPr algn="ctr">
                <a:buFont typeface="Webdings" pitchFamily="18" charset="2"/>
                <a:buNone/>
              </a:pPr>
              <a:r>
                <a:rPr lang="en-CA" altLang="nl-NL" dirty="0" err="1">
                  <a:solidFill>
                    <a:srgbClr val="FFFFFF"/>
                  </a:solidFill>
                  <a:latin typeface="Corbel" panose="020B0503020204020204" pitchFamily="34" charset="0"/>
                </a:rPr>
                <a:t>Kosten</a:t>
              </a:r>
              <a:endParaRPr lang="en-CA" altLang="nl-NL" dirty="0">
                <a:solidFill>
                  <a:srgbClr val="FFFFFF"/>
                </a:solidFill>
                <a:latin typeface="Corbel" panose="020B0503020204020204" pitchFamily="34" charset="0"/>
              </a:endParaRPr>
            </a:p>
          </p:txBody>
        </p:sp>
      </p:grpSp>
      <p:sp>
        <p:nvSpPr>
          <p:cNvPr id="24" name="Oval 9"/>
          <p:cNvSpPr>
            <a:spLocks noChangeArrowheads="1"/>
          </p:cNvSpPr>
          <p:nvPr/>
        </p:nvSpPr>
        <p:spPr bwMode="auto">
          <a:xfrm>
            <a:off x="608234" y="1514573"/>
            <a:ext cx="2057400" cy="914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pPr algn="ctr">
              <a:buFont typeface="Webdings" pitchFamily="18" charset="2"/>
              <a:buNone/>
            </a:pPr>
            <a:r>
              <a:rPr lang="en-CA" altLang="nl-NL" b="0" dirty="0" err="1">
                <a:solidFill>
                  <a:srgbClr val="000000"/>
                </a:solidFill>
                <a:latin typeface="Corbel" panose="020B0503020204020204" pitchFamily="34" charset="0"/>
              </a:rPr>
              <a:t>Politieke</a:t>
            </a:r>
            <a:r>
              <a:rPr lang="en-CA" altLang="nl-NL" b="0" dirty="0">
                <a:solidFill>
                  <a:srgbClr val="000000"/>
                </a:solidFill>
                <a:latin typeface="Corbel" panose="020B0503020204020204" pitchFamily="34" charset="0"/>
              </a:rPr>
              <a:t> </a:t>
            </a:r>
            <a:r>
              <a:rPr lang="en-CA" altLang="nl-NL" b="0" dirty="0" err="1">
                <a:solidFill>
                  <a:srgbClr val="000000"/>
                </a:solidFill>
                <a:latin typeface="Corbel" panose="020B0503020204020204" pitchFamily="34" charset="0"/>
              </a:rPr>
              <a:t>voorkeuren</a:t>
            </a:r>
            <a:endParaRPr lang="en-CA" altLang="nl-NL" b="0" dirty="0">
              <a:solidFill>
                <a:srgbClr val="000000"/>
              </a:solidFill>
              <a:latin typeface="Corbel" panose="020B0503020204020204" pitchFamily="34" charset="0"/>
            </a:endParaRPr>
          </a:p>
        </p:txBody>
      </p:sp>
      <p:sp>
        <p:nvSpPr>
          <p:cNvPr id="26" name="Oval 9"/>
          <p:cNvSpPr>
            <a:spLocks noChangeArrowheads="1"/>
          </p:cNvSpPr>
          <p:nvPr/>
        </p:nvSpPr>
        <p:spPr bwMode="auto">
          <a:xfrm>
            <a:off x="3301218" y="1510976"/>
            <a:ext cx="2057400" cy="914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pPr algn="ctr">
              <a:buFont typeface="Webdings" pitchFamily="18" charset="2"/>
              <a:buNone/>
            </a:pPr>
            <a:r>
              <a:rPr lang="en-CA" altLang="nl-NL" b="0" dirty="0" err="1">
                <a:solidFill>
                  <a:srgbClr val="000000"/>
                </a:solidFill>
                <a:latin typeface="Corbel" panose="020B0503020204020204" pitchFamily="34" charset="0"/>
              </a:rPr>
              <a:t>Productie</a:t>
            </a:r>
            <a:endParaRPr lang="en-CA" altLang="nl-NL" b="0" dirty="0">
              <a:solidFill>
                <a:srgbClr val="000000"/>
              </a:solidFill>
              <a:latin typeface="Corbel" panose="020B0503020204020204" pitchFamily="34" charset="0"/>
            </a:endParaRPr>
          </a:p>
        </p:txBody>
      </p:sp>
      <p:sp>
        <p:nvSpPr>
          <p:cNvPr id="30" name="AutoShape 13"/>
          <p:cNvSpPr>
            <a:spLocks noChangeArrowheads="1"/>
          </p:cNvSpPr>
          <p:nvPr/>
        </p:nvSpPr>
        <p:spPr bwMode="auto">
          <a:xfrm rot="8022765" flipH="1" flipV="1">
            <a:off x="5460450" y="3993245"/>
            <a:ext cx="381000" cy="180975"/>
          </a:xfrm>
          <a:prstGeom prst="rightArrow">
            <a:avLst>
              <a:gd name="adj1" fmla="val 50000"/>
              <a:gd name="adj2" fmla="val 52632"/>
            </a:avLst>
          </a:prstGeom>
          <a:solidFill>
            <a:schemeClr val="accent2"/>
          </a:solidFill>
          <a:ln w="9525">
            <a:solidFill>
              <a:schemeClr val="accent2"/>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endParaRPr lang="en-CA" altLang="nl-NL" b="0">
              <a:solidFill>
                <a:srgbClr val="000000"/>
              </a:solidFill>
              <a:latin typeface="Corbel" panose="020B0503020204020204" pitchFamily="34" charset="0"/>
            </a:endParaRPr>
          </a:p>
        </p:txBody>
      </p:sp>
      <p:sp>
        <p:nvSpPr>
          <p:cNvPr id="28" name="AutoShape 12"/>
          <p:cNvSpPr>
            <a:spLocks noChangeArrowheads="1"/>
          </p:cNvSpPr>
          <p:nvPr/>
        </p:nvSpPr>
        <p:spPr bwMode="auto">
          <a:xfrm rot="10800000" flipH="1" flipV="1">
            <a:off x="5480482" y="3203193"/>
            <a:ext cx="381000" cy="180975"/>
          </a:xfrm>
          <a:prstGeom prst="rightArrow">
            <a:avLst>
              <a:gd name="adj1" fmla="val 50000"/>
              <a:gd name="adj2" fmla="val 52632"/>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endParaRPr lang="en-CA" altLang="nl-NL" b="0">
              <a:solidFill>
                <a:srgbClr val="000000"/>
              </a:solidFill>
              <a:latin typeface="Corbel" panose="020B0503020204020204" pitchFamily="34" charset="0"/>
            </a:endParaRPr>
          </a:p>
        </p:txBody>
      </p:sp>
      <p:sp>
        <p:nvSpPr>
          <p:cNvPr id="32" name="AutoShape 13"/>
          <p:cNvSpPr>
            <a:spLocks noChangeArrowheads="1"/>
          </p:cNvSpPr>
          <p:nvPr/>
        </p:nvSpPr>
        <p:spPr bwMode="auto">
          <a:xfrm rot="5400000" flipH="1" flipV="1">
            <a:off x="6946119" y="3928536"/>
            <a:ext cx="381000" cy="180975"/>
          </a:xfrm>
          <a:prstGeom prst="rightArrow">
            <a:avLst>
              <a:gd name="adj1" fmla="val 50000"/>
              <a:gd name="adj2" fmla="val 52632"/>
            </a:avLst>
          </a:prstGeom>
          <a:solidFill>
            <a:schemeClr val="accent2"/>
          </a:solidFill>
          <a:ln w="9525">
            <a:solidFill>
              <a:schemeClr val="accent2"/>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endParaRPr lang="en-CA" altLang="nl-NL" b="0">
              <a:solidFill>
                <a:srgbClr val="000000"/>
              </a:solidFill>
              <a:latin typeface="Corbel" panose="020B0503020204020204" pitchFamily="34" charset="0"/>
            </a:endParaRPr>
          </a:p>
        </p:txBody>
      </p:sp>
      <p:sp>
        <p:nvSpPr>
          <p:cNvPr id="33" name="AutoShape 13"/>
          <p:cNvSpPr>
            <a:spLocks noChangeArrowheads="1"/>
          </p:cNvSpPr>
          <p:nvPr/>
        </p:nvSpPr>
        <p:spPr bwMode="auto">
          <a:xfrm rot="16200000" flipH="1" flipV="1">
            <a:off x="6922305" y="2470326"/>
            <a:ext cx="381000" cy="180975"/>
          </a:xfrm>
          <a:prstGeom prst="rightArrow">
            <a:avLst>
              <a:gd name="adj1" fmla="val 50000"/>
              <a:gd name="adj2" fmla="val 52632"/>
            </a:avLst>
          </a:prstGeom>
          <a:solidFill>
            <a:schemeClr val="accent2"/>
          </a:solidFill>
          <a:ln w="9525">
            <a:solidFill>
              <a:schemeClr val="accent2"/>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endParaRPr lang="en-CA" altLang="nl-NL" b="0">
              <a:solidFill>
                <a:srgbClr val="000000"/>
              </a:solidFill>
              <a:latin typeface="Corbel" panose="020B0503020204020204" pitchFamily="34" charset="0"/>
            </a:endParaRPr>
          </a:p>
        </p:txBody>
      </p:sp>
      <p:sp>
        <p:nvSpPr>
          <p:cNvPr id="34" name="AutoShape 12"/>
          <p:cNvSpPr>
            <a:spLocks noChangeArrowheads="1"/>
          </p:cNvSpPr>
          <p:nvPr/>
        </p:nvSpPr>
        <p:spPr bwMode="auto">
          <a:xfrm rot="13385577" flipH="1" flipV="1">
            <a:off x="5480482" y="2393029"/>
            <a:ext cx="381000" cy="180975"/>
          </a:xfrm>
          <a:prstGeom prst="rightArrow">
            <a:avLst>
              <a:gd name="adj1" fmla="val 50000"/>
              <a:gd name="adj2" fmla="val 52632"/>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endParaRPr lang="en-CA" altLang="nl-NL" b="0">
              <a:solidFill>
                <a:srgbClr val="000000"/>
              </a:solidFill>
              <a:latin typeface="Corbel" panose="020B0503020204020204" pitchFamily="34" charset="0"/>
            </a:endParaRPr>
          </a:p>
        </p:txBody>
      </p:sp>
      <p:sp>
        <p:nvSpPr>
          <p:cNvPr id="29" name="AutoShape 12"/>
          <p:cNvSpPr>
            <a:spLocks noChangeArrowheads="1"/>
          </p:cNvSpPr>
          <p:nvPr/>
        </p:nvSpPr>
        <p:spPr bwMode="auto">
          <a:xfrm rot="13385577" flipH="1" flipV="1">
            <a:off x="2787923" y="2519607"/>
            <a:ext cx="381000" cy="180975"/>
          </a:xfrm>
          <a:prstGeom prst="rightArrow">
            <a:avLst>
              <a:gd name="adj1" fmla="val 50000"/>
              <a:gd name="adj2" fmla="val 52632"/>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endParaRPr lang="en-CA" altLang="nl-NL" b="0">
              <a:solidFill>
                <a:srgbClr val="000000"/>
              </a:solidFill>
              <a:latin typeface="Corbel" panose="020B0503020204020204" pitchFamily="34" charset="0"/>
            </a:endParaRPr>
          </a:p>
        </p:txBody>
      </p:sp>
      <p:sp>
        <p:nvSpPr>
          <p:cNvPr id="35" name="AutoShape 12"/>
          <p:cNvSpPr>
            <a:spLocks noChangeArrowheads="1"/>
          </p:cNvSpPr>
          <p:nvPr/>
        </p:nvSpPr>
        <p:spPr bwMode="auto">
          <a:xfrm rot="10800000" flipH="1" flipV="1">
            <a:off x="2777349" y="1855492"/>
            <a:ext cx="381000" cy="180975"/>
          </a:xfrm>
          <a:prstGeom prst="rightArrow">
            <a:avLst>
              <a:gd name="adj1" fmla="val 50000"/>
              <a:gd name="adj2" fmla="val 52632"/>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endParaRPr lang="en-CA" altLang="nl-NL" b="0">
              <a:solidFill>
                <a:srgbClr val="000000"/>
              </a:solidFill>
              <a:latin typeface="Corbel" panose="020B0503020204020204" pitchFamily="34" charset="0"/>
            </a:endParaRPr>
          </a:p>
        </p:txBody>
      </p:sp>
      <p:sp>
        <p:nvSpPr>
          <p:cNvPr id="36" name="Oval 9"/>
          <p:cNvSpPr>
            <a:spLocks noChangeArrowheads="1"/>
          </p:cNvSpPr>
          <p:nvPr/>
        </p:nvSpPr>
        <p:spPr bwMode="auto">
          <a:xfrm>
            <a:off x="608233" y="2861882"/>
            <a:ext cx="2057400" cy="914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pPr algn="ctr">
              <a:buFont typeface="Webdings" pitchFamily="18" charset="2"/>
              <a:buNone/>
            </a:pPr>
            <a:r>
              <a:rPr lang="en-CA" altLang="nl-NL" b="0" dirty="0">
                <a:solidFill>
                  <a:srgbClr val="000000"/>
                </a:solidFill>
                <a:latin typeface="Corbel" panose="020B0503020204020204" pitchFamily="34" charset="0"/>
              </a:rPr>
              <a:t>Management</a:t>
            </a:r>
          </a:p>
        </p:txBody>
      </p:sp>
      <p:sp>
        <p:nvSpPr>
          <p:cNvPr id="37" name="Oval 9"/>
          <p:cNvSpPr>
            <a:spLocks noChangeArrowheads="1"/>
          </p:cNvSpPr>
          <p:nvPr/>
        </p:nvSpPr>
        <p:spPr bwMode="auto">
          <a:xfrm>
            <a:off x="564285" y="4271324"/>
            <a:ext cx="2057400" cy="914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pPr algn="ctr">
              <a:buFont typeface="Webdings" pitchFamily="18" charset="2"/>
              <a:buNone/>
            </a:pPr>
            <a:r>
              <a:rPr lang="en-CA" altLang="nl-NL" b="0" dirty="0" err="1" smtClean="0">
                <a:solidFill>
                  <a:srgbClr val="000000"/>
                </a:solidFill>
                <a:latin typeface="Corbel" panose="020B0503020204020204" pitchFamily="34" charset="0"/>
              </a:rPr>
              <a:t>Overheidssturing</a:t>
            </a:r>
            <a:endParaRPr lang="en-CA" altLang="nl-NL" b="0" dirty="0">
              <a:solidFill>
                <a:srgbClr val="000000"/>
              </a:solidFill>
              <a:latin typeface="Corbel" panose="020B0503020204020204" pitchFamily="34" charset="0"/>
            </a:endParaRPr>
          </a:p>
        </p:txBody>
      </p:sp>
      <p:sp>
        <p:nvSpPr>
          <p:cNvPr id="38" name="AutoShape 12"/>
          <p:cNvSpPr>
            <a:spLocks noChangeArrowheads="1"/>
          </p:cNvSpPr>
          <p:nvPr/>
        </p:nvSpPr>
        <p:spPr bwMode="auto">
          <a:xfrm rot="10800000" flipH="1" flipV="1">
            <a:off x="2798355" y="3211131"/>
            <a:ext cx="381000" cy="180975"/>
          </a:xfrm>
          <a:prstGeom prst="rightArrow">
            <a:avLst>
              <a:gd name="adj1" fmla="val 50000"/>
              <a:gd name="adj2" fmla="val 52632"/>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endParaRPr lang="en-CA" altLang="nl-NL" b="0">
              <a:solidFill>
                <a:srgbClr val="000000"/>
              </a:solidFill>
              <a:latin typeface="Corbel" panose="020B0503020204020204" pitchFamily="34" charset="0"/>
            </a:endParaRPr>
          </a:p>
        </p:txBody>
      </p:sp>
      <p:sp>
        <p:nvSpPr>
          <p:cNvPr id="39" name="AutoShape 12"/>
          <p:cNvSpPr>
            <a:spLocks noChangeArrowheads="1"/>
          </p:cNvSpPr>
          <p:nvPr/>
        </p:nvSpPr>
        <p:spPr bwMode="auto">
          <a:xfrm rot="5400000" flipH="1" flipV="1">
            <a:off x="1446434" y="3928536"/>
            <a:ext cx="381000" cy="180975"/>
          </a:xfrm>
          <a:prstGeom prst="rightArrow">
            <a:avLst>
              <a:gd name="adj1" fmla="val 50000"/>
              <a:gd name="adj2" fmla="val 52632"/>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endParaRPr lang="en-CA" altLang="nl-NL" b="0">
              <a:solidFill>
                <a:srgbClr val="000000"/>
              </a:solidFill>
              <a:latin typeface="Corbel" panose="020B0503020204020204" pitchFamily="34" charset="0"/>
            </a:endParaRPr>
          </a:p>
        </p:txBody>
      </p:sp>
      <p:sp>
        <p:nvSpPr>
          <p:cNvPr id="25" name="AutoShape 12"/>
          <p:cNvSpPr>
            <a:spLocks noChangeArrowheads="1"/>
          </p:cNvSpPr>
          <p:nvPr/>
        </p:nvSpPr>
        <p:spPr bwMode="auto">
          <a:xfrm rot="10800000" flipH="1" flipV="1">
            <a:off x="2799640" y="4596660"/>
            <a:ext cx="381000" cy="180975"/>
          </a:xfrm>
          <a:prstGeom prst="rightArrow">
            <a:avLst>
              <a:gd name="adj1" fmla="val 50000"/>
              <a:gd name="adj2" fmla="val 52632"/>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endParaRPr lang="en-CA" altLang="nl-NL" b="0">
              <a:solidFill>
                <a:srgbClr val="000000"/>
              </a:solidFill>
              <a:latin typeface="Corbel" panose="020B0503020204020204" pitchFamily="34" charset="0"/>
            </a:endParaRPr>
          </a:p>
        </p:txBody>
      </p:sp>
      <p:sp>
        <p:nvSpPr>
          <p:cNvPr id="27" name="AutoShape 12"/>
          <p:cNvSpPr>
            <a:spLocks noChangeArrowheads="1"/>
          </p:cNvSpPr>
          <p:nvPr/>
        </p:nvSpPr>
        <p:spPr bwMode="auto">
          <a:xfrm rot="12957475" flipH="1" flipV="1">
            <a:off x="2760515" y="3928535"/>
            <a:ext cx="381000" cy="180975"/>
          </a:xfrm>
          <a:prstGeom prst="rightArrow">
            <a:avLst>
              <a:gd name="adj1" fmla="val 50000"/>
              <a:gd name="adj2" fmla="val 52632"/>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endParaRPr lang="en-CA" altLang="nl-NL" b="0">
              <a:solidFill>
                <a:srgbClr val="000000"/>
              </a:solidFill>
              <a:latin typeface="Corbel" panose="020B0503020204020204" pitchFamily="34" charset="0"/>
            </a:endParaRPr>
          </a:p>
        </p:txBody>
      </p:sp>
      <p:sp>
        <p:nvSpPr>
          <p:cNvPr id="52" name="Curved Down Arrow 51"/>
          <p:cNvSpPr/>
          <p:nvPr/>
        </p:nvSpPr>
        <p:spPr bwMode="auto">
          <a:xfrm>
            <a:off x="2798354" y="989439"/>
            <a:ext cx="3501838" cy="521537"/>
          </a:xfrm>
          <a:prstGeom prst="curvedDownArrow">
            <a:avLst/>
          </a:prstGeom>
          <a:solidFill>
            <a:srgbClr val="0000C8"/>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ahoma" charset="0"/>
            </a:endParaRPr>
          </a:p>
        </p:txBody>
      </p:sp>
    </p:spTree>
    <p:extLst>
      <p:ext uri="{BB962C8B-B14F-4D97-AF65-F5344CB8AC3E}">
        <p14:creationId xmlns:p14="http://schemas.microsoft.com/office/powerpoint/2010/main" val="1538542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7</a:t>
            </a:fld>
            <a:endParaRPr lang="en-US" dirty="0"/>
          </a:p>
        </p:txBody>
      </p:sp>
      <p:sp>
        <p:nvSpPr>
          <p:cNvPr id="3" name="Rectangle 2"/>
          <p:cNvSpPr/>
          <p:nvPr/>
        </p:nvSpPr>
        <p:spPr>
          <a:xfrm>
            <a:off x="942194" y="1988840"/>
            <a:ext cx="7632848" cy="1938992"/>
          </a:xfrm>
          <a:prstGeom prst="rect">
            <a:avLst/>
          </a:prstGeom>
        </p:spPr>
        <p:txBody>
          <a:bodyPr wrap="square">
            <a:spAutoFit/>
          </a:bodyPr>
          <a:lstStyle/>
          <a:p>
            <a:r>
              <a:rPr lang="nl-NL" sz="2000" b="1" dirty="0" smtClean="0"/>
              <a:t>State-of-</a:t>
            </a:r>
            <a:r>
              <a:rPr lang="nl-NL" sz="2000" b="1" dirty="0" err="1" smtClean="0"/>
              <a:t>the</a:t>
            </a:r>
            <a:r>
              <a:rPr lang="nl-NL" sz="2000" b="1" dirty="0" smtClean="0"/>
              <a:t>-art methodologie</a:t>
            </a:r>
            <a:r>
              <a:rPr lang="nl-NL" sz="2000" dirty="0"/>
              <a:t/>
            </a:r>
            <a:br>
              <a:rPr lang="nl-NL" sz="2000" dirty="0"/>
            </a:br>
            <a:r>
              <a:rPr lang="nl-NL" sz="2000" dirty="0"/>
              <a:t>De stichting propageert het gebruik van state-of-</a:t>
            </a:r>
            <a:r>
              <a:rPr lang="nl-NL" sz="2000" dirty="0" err="1"/>
              <a:t>the</a:t>
            </a:r>
            <a:r>
              <a:rPr lang="nl-NL" sz="2000" dirty="0"/>
              <a:t>-art methoden om de productiviteit en doelmatigheid van publieke instellingen vast te stellen. Dit bestaat uit een combinatie van modelontwikkeling, gegevensverzameling en toepassing van econometrische technieken.</a:t>
            </a:r>
          </a:p>
        </p:txBody>
      </p:sp>
      <p:sp>
        <p:nvSpPr>
          <p:cNvPr id="4" name="Rechthoek 19"/>
          <p:cNvSpPr/>
          <p:nvPr/>
        </p:nvSpPr>
        <p:spPr>
          <a:xfrm>
            <a:off x="395536" y="332656"/>
            <a:ext cx="8058472" cy="1077218"/>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Instituut voor Publieke Sector Efficiëntie Studies</a:t>
            </a:r>
          </a:p>
        </p:txBody>
      </p:sp>
    </p:spTree>
    <p:extLst>
      <p:ext uri="{BB962C8B-B14F-4D97-AF65-F5344CB8AC3E}">
        <p14:creationId xmlns:p14="http://schemas.microsoft.com/office/powerpoint/2010/main" val="2948121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8</a:t>
            </a:fld>
            <a:endParaRPr lang="en-US" dirty="0"/>
          </a:p>
        </p:txBody>
      </p:sp>
      <p:sp>
        <p:nvSpPr>
          <p:cNvPr id="3" name="Rechthoek 19"/>
          <p:cNvSpPr/>
          <p:nvPr/>
        </p:nvSpPr>
        <p:spPr>
          <a:xfrm>
            <a:off x="395536" y="332656"/>
            <a:ext cx="8424936" cy="584775"/>
          </a:xfrm>
          <a:prstGeom prst="rect">
            <a:avLst/>
          </a:prstGeom>
        </p:spPr>
        <p:txBody>
          <a:bodyPr wrap="square">
            <a:spAutoFit/>
          </a:bodyPr>
          <a:lstStyle/>
          <a:p>
            <a:pPr lvl="1">
              <a:spcAft>
                <a:spcPts val="1800"/>
              </a:spcAft>
            </a:pPr>
            <a:r>
              <a:rPr lang="nl-NL" sz="3200" b="1" dirty="0" smtClean="0">
                <a:solidFill>
                  <a:srgbClr val="00B0F0"/>
                </a:solidFill>
                <a:latin typeface="+mj-lt"/>
                <a:ea typeface="Times New Roman"/>
                <a:cs typeface="Times New Roman"/>
              </a:rPr>
              <a:t>IPSE Studies </a:t>
            </a:r>
            <a:r>
              <a:rPr lang="nl-NL" sz="3200" b="1" dirty="0">
                <a:solidFill>
                  <a:srgbClr val="00B0F0"/>
                </a:solidFill>
                <a:latin typeface="+mj-lt"/>
                <a:ea typeface="Times New Roman"/>
                <a:cs typeface="Times New Roman"/>
              </a:rPr>
              <a:t>in het openbaar bestuur</a:t>
            </a:r>
          </a:p>
        </p:txBody>
      </p:sp>
      <p:sp>
        <p:nvSpPr>
          <p:cNvPr id="4" name="Content Placeholder 2"/>
          <p:cNvSpPr txBox="1">
            <a:spLocks/>
          </p:cNvSpPr>
          <p:nvPr/>
        </p:nvSpPr>
        <p:spPr bwMode="auto">
          <a:xfrm>
            <a:off x="716360" y="997777"/>
            <a:ext cx="741682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a:p>
            <a:pPr marL="342900" indent="-342900">
              <a:buFont typeface="Wingdings" panose="05000000000000000000" pitchFamily="2" charset="2"/>
              <a:buChar char="Ø"/>
            </a:pPr>
            <a:endParaRPr lang="en-GB"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pic>
        <p:nvPicPr>
          <p:cNvPr id="2050" name="Picture 2" descr="D:\tniaounakis\Google Drive\IPSE-3 Schijf\Presentaties\2017\Pres1708\fig\Voorkant afvalrap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97967"/>
            <a:ext cx="178071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tniaounakis\Google Drive\IPSE-3 Schijf\Presentaties\2017\Pres1708\fig\Voorkant M76921-6 Contractvorm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949" y="997777"/>
            <a:ext cx="178071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tniaounakis\Google Drive\IPSE-3 Schijf\Presentaties\2017\Pres1708\fig\Voorkant publicat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789040"/>
            <a:ext cx="1781244"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tniaounakis\Google Drive\IPSE-3 Schijf\Presentaties\2017\Pres1708\fig\Voorkant met gem grenz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1949" y="3789040"/>
            <a:ext cx="1780341"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tniaounakis\Google Drive\IPSE-3 Schijf\Presentaties\2017\Pres1708\fig\Voorrka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3789040"/>
            <a:ext cx="1780714"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IPSEII\Proj\C5200-02\Rapport\Voorkant IPSE Publicatie BE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7658" y="997777"/>
            <a:ext cx="178071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tniaounakis\Google Drive\IPSE-3 Schijf\Projecten\BZK14-17\C5200-04\Rapport\Voorkant IPSE Publicatie ON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993536"/>
            <a:ext cx="178071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D:\tniaounakis\Google Drive\IPSE-3 Schijf\Presentaties\2017\Pres1708\fig\Voorkant rijbwwij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6256" y="3789040"/>
            <a:ext cx="1780715"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853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9</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smtClean="0">
                <a:solidFill>
                  <a:srgbClr val="00B0F0"/>
                </a:solidFill>
                <a:latin typeface="+mj-lt"/>
                <a:ea typeface="Times New Roman"/>
                <a:cs typeface="Times New Roman"/>
              </a:rPr>
              <a:t>IPSE Studies </a:t>
            </a:r>
            <a:r>
              <a:rPr lang="nl-NL" sz="3200" b="1" dirty="0" err="1" smtClean="0">
                <a:solidFill>
                  <a:srgbClr val="00B0F0"/>
                </a:solidFill>
                <a:latin typeface="+mj-lt"/>
                <a:ea typeface="Times New Roman"/>
                <a:cs typeface="Times New Roman"/>
              </a:rPr>
              <a:t>work</a:t>
            </a:r>
            <a:r>
              <a:rPr lang="nl-NL" sz="3200" b="1" dirty="0" smtClean="0">
                <a:solidFill>
                  <a:srgbClr val="00B0F0"/>
                </a:solidFill>
                <a:latin typeface="+mj-lt"/>
                <a:ea typeface="Times New Roman"/>
                <a:cs typeface="Times New Roman"/>
              </a:rPr>
              <a:t> in </a:t>
            </a:r>
            <a:r>
              <a:rPr lang="nl-NL" sz="3200" b="1" dirty="0" err="1" smtClean="0">
                <a:solidFill>
                  <a:srgbClr val="00B0F0"/>
                </a:solidFill>
                <a:latin typeface="+mj-lt"/>
                <a:ea typeface="Times New Roman"/>
                <a:cs typeface="Times New Roman"/>
              </a:rPr>
              <a:t>progress</a:t>
            </a:r>
            <a:endParaRPr lang="nl-NL" sz="3200" b="1" dirty="0">
              <a:solidFill>
                <a:srgbClr val="00B0F0"/>
              </a:solidFill>
              <a:latin typeface="+mj-lt"/>
              <a:ea typeface="Times New Roman"/>
              <a:cs typeface="Times New Roman"/>
            </a:endParaRPr>
          </a:p>
        </p:txBody>
      </p:sp>
      <p:sp>
        <p:nvSpPr>
          <p:cNvPr id="4" name="Content Placeholder 2"/>
          <p:cNvSpPr txBox="1">
            <a:spLocks/>
          </p:cNvSpPr>
          <p:nvPr/>
        </p:nvSpPr>
        <p:spPr bwMode="auto">
          <a:xfrm>
            <a:off x="716360" y="947252"/>
            <a:ext cx="741682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a:p>
            <a:pPr marL="342900" indent="-342900">
              <a:buFont typeface="Wingdings" panose="05000000000000000000" pitchFamily="2" charset="2"/>
              <a:buChar char="Ø"/>
            </a:pPr>
            <a:endParaRPr lang="en-GB"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sp>
        <p:nvSpPr>
          <p:cNvPr id="10" name="Content Placeholder 2"/>
          <p:cNvSpPr txBox="1">
            <a:spLocks/>
          </p:cNvSpPr>
          <p:nvPr/>
        </p:nvSpPr>
        <p:spPr bwMode="auto">
          <a:xfrm>
            <a:off x="868760" y="1135001"/>
            <a:ext cx="741682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r>
              <a:rPr lang="en-GB" sz="2400" dirty="0" err="1">
                <a:solidFill>
                  <a:srgbClr val="000000"/>
                </a:solidFill>
                <a:latin typeface="Tahoma" charset="0"/>
              </a:rPr>
              <a:t>Kwantitatief</a:t>
            </a:r>
            <a:r>
              <a:rPr lang="en-GB" sz="2400" dirty="0">
                <a:solidFill>
                  <a:srgbClr val="000000"/>
                </a:solidFill>
                <a:latin typeface="Tahoma" charset="0"/>
              </a:rPr>
              <a:t> </a:t>
            </a:r>
            <a:r>
              <a:rPr lang="en-GB" sz="2400" dirty="0" err="1">
                <a:solidFill>
                  <a:srgbClr val="000000"/>
                </a:solidFill>
                <a:latin typeface="Tahoma" charset="0"/>
              </a:rPr>
              <a:t>onderzoek</a:t>
            </a:r>
            <a:r>
              <a:rPr lang="en-GB" sz="2400" dirty="0">
                <a:solidFill>
                  <a:srgbClr val="000000"/>
                </a:solidFill>
                <a:latin typeface="Tahoma" charset="0"/>
              </a:rPr>
              <a:t> </a:t>
            </a:r>
            <a:r>
              <a:rPr lang="en-GB" sz="2400" b="0" dirty="0" err="1">
                <a:solidFill>
                  <a:srgbClr val="000000"/>
                </a:solidFill>
                <a:latin typeface="Tahoma" charset="0"/>
              </a:rPr>
              <a:t>naar</a:t>
            </a:r>
            <a:r>
              <a:rPr lang="en-GB" sz="2400" b="0" dirty="0">
                <a:solidFill>
                  <a:srgbClr val="000000"/>
                </a:solidFill>
                <a:latin typeface="Tahoma" charset="0"/>
              </a:rPr>
              <a:t> </a:t>
            </a:r>
            <a:r>
              <a:rPr lang="en-GB" sz="2400" b="0" dirty="0" err="1">
                <a:solidFill>
                  <a:srgbClr val="000000"/>
                </a:solidFill>
                <a:latin typeface="Tahoma" charset="0"/>
              </a:rPr>
              <a:t>afzonderlijke</a:t>
            </a:r>
            <a:r>
              <a:rPr lang="en-GB" sz="2400" b="0" dirty="0">
                <a:solidFill>
                  <a:srgbClr val="000000"/>
                </a:solidFill>
                <a:latin typeface="Tahoma" charset="0"/>
              </a:rPr>
              <a:t> </a:t>
            </a:r>
            <a:r>
              <a:rPr lang="en-GB" sz="2400" dirty="0" err="1">
                <a:solidFill>
                  <a:srgbClr val="000000"/>
                </a:solidFill>
                <a:latin typeface="Tahoma" charset="0"/>
              </a:rPr>
              <a:t>voorzieningen</a:t>
            </a:r>
            <a:r>
              <a:rPr lang="en-GB" sz="2400" dirty="0">
                <a:solidFill>
                  <a:srgbClr val="000000"/>
                </a:solidFill>
                <a:latin typeface="Tahoma" charset="0"/>
              </a:rPr>
              <a:t> </a:t>
            </a:r>
            <a:r>
              <a:rPr lang="en-GB" sz="2400" b="0" dirty="0">
                <a:solidFill>
                  <a:srgbClr val="000000"/>
                </a:solidFill>
                <a:latin typeface="Tahoma" charset="0"/>
              </a:rPr>
              <a:t>van </a:t>
            </a:r>
            <a:r>
              <a:rPr lang="en-GB" sz="2400" dirty="0" err="1">
                <a:solidFill>
                  <a:srgbClr val="000000"/>
                </a:solidFill>
                <a:latin typeface="Tahoma" charset="0"/>
              </a:rPr>
              <a:t>gemeenten</a:t>
            </a:r>
            <a:endParaRPr lang="en-GB" sz="2400" dirty="0">
              <a:solidFill>
                <a:srgbClr val="000000"/>
              </a:solidFill>
              <a:latin typeface="Tahoma" charset="0"/>
            </a:endParaRPr>
          </a:p>
          <a:p>
            <a:pPr marL="1085850" lvl="1" indent="-342900">
              <a:spcBef>
                <a:spcPct val="0"/>
              </a:spcBef>
              <a:buFont typeface="Wingdings" panose="05000000000000000000" pitchFamily="2" charset="2"/>
              <a:buChar char="Ø"/>
            </a:pPr>
            <a:r>
              <a:rPr lang="en-GB" sz="2600" dirty="0" err="1" smtClean="0">
                <a:solidFill>
                  <a:srgbClr val="000000"/>
                </a:solidFill>
                <a:latin typeface="Tahoma" charset="0"/>
              </a:rPr>
              <a:t>Wegbeheer</a:t>
            </a:r>
            <a:r>
              <a:rPr lang="en-GB" sz="2600" dirty="0" smtClean="0">
                <a:solidFill>
                  <a:srgbClr val="000000"/>
                </a:solidFill>
                <a:latin typeface="Tahoma" charset="0"/>
              </a:rPr>
              <a:t> </a:t>
            </a:r>
            <a:endParaRPr lang="en-GB" sz="2600" dirty="0">
              <a:solidFill>
                <a:srgbClr val="000000"/>
              </a:solidFill>
              <a:latin typeface="Tahoma" charset="0"/>
            </a:endParaRPr>
          </a:p>
          <a:p>
            <a:pPr marL="1085850" lvl="1" indent="-342900">
              <a:spcBef>
                <a:spcPct val="0"/>
              </a:spcBef>
              <a:buFont typeface="Wingdings" panose="05000000000000000000" pitchFamily="2" charset="2"/>
              <a:buChar char="Ø"/>
            </a:pPr>
            <a:r>
              <a:rPr lang="en-GB" sz="2600" dirty="0" err="1">
                <a:solidFill>
                  <a:srgbClr val="000000"/>
                </a:solidFill>
                <a:latin typeface="Tahoma" charset="0"/>
              </a:rPr>
              <a:t>Gemeentelijke</a:t>
            </a:r>
            <a:r>
              <a:rPr lang="en-GB" sz="2600" dirty="0">
                <a:solidFill>
                  <a:srgbClr val="000000"/>
                </a:solidFill>
                <a:latin typeface="Tahoma" charset="0"/>
              </a:rPr>
              <a:t> </a:t>
            </a:r>
            <a:r>
              <a:rPr lang="en-GB" sz="2600" dirty="0" err="1" smtClean="0">
                <a:solidFill>
                  <a:srgbClr val="000000"/>
                </a:solidFill>
                <a:latin typeface="Tahoma" charset="0"/>
              </a:rPr>
              <a:t>Gezondsheidsdienst</a:t>
            </a:r>
            <a:endParaRPr lang="en-GB" sz="2600" dirty="0" smtClean="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smtClean="0">
              <a:solidFill>
                <a:srgbClr val="000000"/>
              </a:solidFill>
              <a:latin typeface="Tahoma" charset="0"/>
            </a:endParaRPr>
          </a:p>
          <a:p>
            <a:pPr marL="342900" indent="-342900">
              <a:spcBef>
                <a:spcPct val="0"/>
              </a:spcBef>
              <a:buFont typeface="Wingdings" panose="05000000000000000000" pitchFamily="2" charset="2"/>
              <a:buChar char="Ø"/>
            </a:pPr>
            <a:r>
              <a:rPr lang="en-GB" sz="2400" dirty="0" err="1" smtClean="0">
                <a:solidFill>
                  <a:srgbClr val="000000"/>
                </a:solidFill>
                <a:latin typeface="Tahoma" charset="0"/>
              </a:rPr>
              <a:t>Productiviteitstrends</a:t>
            </a:r>
            <a:r>
              <a:rPr lang="en-GB" sz="2400" dirty="0" smtClean="0">
                <a:solidFill>
                  <a:srgbClr val="000000"/>
                </a:solidFill>
                <a:latin typeface="Tahoma" charset="0"/>
              </a:rPr>
              <a:t> </a:t>
            </a:r>
            <a:r>
              <a:rPr lang="en-GB" sz="2400" dirty="0">
                <a:solidFill>
                  <a:srgbClr val="000000"/>
                </a:solidFill>
                <a:latin typeface="Tahoma" charset="0"/>
              </a:rPr>
              <a:t>in </a:t>
            </a:r>
            <a:r>
              <a:rPr lang="en-GB" sz="2400" dirty="0" err="1" smtClean="0">
                <a:solidFill>
                  <a:srgbClr val="000000"/>
                </a:solidFill>
                <a:latin typeface="Tahoma" charset="0"/>
              </a:rPr>
              <a:t>netwerksectoren</a:t>
            </a:r>
            <a:endParaRPr lang="en-GB" sz="2400" dirty="0" smtClean="0">
              <a:solidFill>
                <a:srgbClr val="000000"/>
              </a:solidFill>
              <a:latin typeface="Tahoma" charset="0"/>
            </a:endParaRPr>
          </a:p>
          <a:p>
            <a:pPr marL="1085850" lvl="1" indent="-342900">
              <a:spcBef>
                <a:spcPct val="0"/>
              </a:spcBef>
              <a:buFont typeface="Wingdings" panose="05000000000000000000" pitchFamily="2" charset="2"/>
              <a:buChar char="Ø"/>
            </a:pPr>
            <a:r>
              <a:rPr lang="en-GB" sz="2600" dirty="0" err="1">
                <a:solidFill>
                  <a:srgbClr val="000000"/>
                </a:solidFill>
                <a:latin typeface="Tahoma" charset="0"/>
              </a:rPr>
              <a:t>Energie</a:t>
            </a:r>
            <a:endParaRPr lang="en-GB" sz="2600" dirty="0">
              <a:solidFill>
                <a:srgbClr val="000000"/>
              </a:solidFill>
              <a:latin typeface="Tahoma" charset="0"/>
            </a:endParaRPr>
          </a:p>
          <a:p>
            <a:pPr marL="1085850" lvl="1" indent="-342900">
              <a:spcBef>
                <a:spcPct val="0"/>
              </a:spcBef>
              <a:buFont typeface="Wingdings" panose="05000000000000000000" pitchFamily="2" charset="2"/>
              <a:buChar char="Ø"/>
            </a:pPr>
            <a:r>
              <a:rPr lang="en-GB" sz="2600" dirty="0">
                <a:solidFill>
                  <a:srgbClr val="000000"/>
                </a:solidFill>
                <a:latin typeface="Tahoma" charset="0"/>
              </a:rPr>
              <a:t>Water</a:t>
            </a:r>
          </a:p>
          <a:p>
            <a:pPr marL="1085850" lvl="1" indent="-342900">
              <a:spcBef>
                <a:spcPct val="0"/>
              </a:spcBef>
              <a:buFont typeface="Wingdings" panose="05000000000000000000" pitchFamily="2" charset="2"/>
              <a:buChar char="Ø"/>
            </a:pPr>
            <a:r>
              <a:rPr lang="en-GB" sz="2600" dirty="0" err="1">
                <a:solidFill>
                  <a:srgbClr val="000000"/>
                </a:solidFill>
                <a:latin typeface="Tahoma" charset="0"/>
              </a:rPr>
              <a:t>Spoorwegen</a:t>
            </a:r>
            <a:endParaRPr lang="en-GB" sz="260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260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260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2600" b="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2600" b="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32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a:p>
            <a:pPr marL="342900" indent="-342900">
              <a:buFont typeface="Wingdings" panose="05000000000000000000" pitchFamily="2" charset="2"/>
              <a:buChar char="Ø"/>
            </a:pPr>
            <a:endParaRPr lang="en-GB"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spTree>
    <p:extLst>
      <p:ext uri="{BB962C8B-B14F-4D97-AF65-F5344CB8AC3E}">
        <p14:creationId xmlns:p14="http://schemas.microsoft.com/office/powerpoint/2010/main" val="3757329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10799</TotalTime>
  <Words>1196</Words>
  <Application>Microsoft Office PowerPoint</Application>
  <PresentationFormat>On-screen Show (4:3)</PresentationFormat>
  <Paragraphs>520</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Bikker Euro RSCG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Bikker Euro RSCG</dc:creator>
  <cp:lastModifiedBy>Jos Blank - TBM</cp:lastModifiedBy>
  <cp:revision>740</cp:revision>
  <cp:lastPrinted>2016-01-28T11:39:26Z</cp:lastPrinted>
  <dcterms:created xsi:type="dcterms:W3CDTF">2003-10-16T11:42:10Z</dcterms:created>
  <dcterms:modified xsi:type="dcterms:W3CDTF">2017-07-10T09:13:35Z</dcterms:modified>
</cp:coreProperties>
</file>