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8"/>
  </p:notesMasterIdLst>
  <p:handoutMasterIdLst>
    <p:handoutMasterId r:id="rId19"/>
  </p:handoutMasterIdLst>
  <p:sldIdLst>
    <p:sldId id="259" r:id="rId2"/>
    <p:sldId id="300" r:id="rId3"/>
    <p:sldId id="277" r:id="rId4"/>
    <p:sldId id="261" r:id="rId5"/>
    <p:sldId id="260" r:id="rId6"/>
    <p:sldId id="293" r:id="rId7"/>
    <p:sldId id="281" r:id="rId8"/>
    <p:sldId id="273" r:id="rId9"/>
    <p:sldId id="284" r:id="rId10"/>
    <p:sldId id="298" r:id="rId11"/>
    <p:sldId id="283" r:id="rId12"/>
    <p:sldId id="275" r:id="rId13"/>
    <p:sldId id="285" r:id="rId14"/>
    <p:sldId id="292" r:id="rId15"/>
    <p:sldId id="297" r:id="rId16"/>
    <p:sldId id="288" r:id="rId17"/>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A8D08D"/>
    <a:srgbClr val="9BC4E5"/>
    <a:srgbClr val="F4B183"/>
    <a:srgbClr val="0099CC"/>
    <a:srgbClr val="CC9900"/>
    <a:srgbClr val="EE8944"/>
    <a:srgbClr val="6FD729"/>
    <a:srgbClr val="C3DBEF"/>
    <a:srgbClr val="B67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86509" autoAdjust="0"/>
  </p:normalViewPr>
  <p:slideViewPr>
    <p:cSldViewPr>
      <p:cViewPr varScale="1">
        <p:scale>
          <a:sx n="99" d="100"/>
          <a:sy n="99" d="100"/>
        </p:scale>
        <p:origin x="1542" y="72"/>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tudelft.net\staff-groups\TBM\IPSEII\Proj\C5210-06\Rapport\figuren\VHZ\fig53.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'fig52'!$B$2:$B$36</c:f>
              <c:numCache>
                <c:formatCode>General</c:formatCode>
                <c:ptCount val="35"/>
                <c:pt idx="0">
                  <c:v>100</c:v>
                </c:pt>
                <c:pt idx="1">
                  <c:v>103.50594329833984</c:v>
                </c:pt>
                <c:pt idx="2">
                  <c:v>108.65740203857422</c:v>
                </c:pt>
                <c:pt idx="3">
                  <c:v>110.90640258789063</c:v>
                </c:pt>
                <c:pt idx="4">
                  <c:v>113.99973297119141</c:v>
                </c:pt>
                <c:pt idx="5">
                  <c:v>114.76931762695313</c:v>
                </c:pt>
                <c:pt idx="6">
                  <c:v>116.37805938720703</c:v>
                </c:pt>
                <c:pt idx="7">
                  <c:v>117.17704010009766</c:v>
                </c:pt>
                <c:pt idx="8">
                  <c:v>117.25742340087891</c:v>
                </c:pt>
                <c:pt idx="9">
                  <c:v>118.65725708007813</c:v>
                </c:pt>
                <c:pt idx="10">
                  <c:v>118.51732635498047</c:v>
                </c:pt>
                <c:pt idx="11">
                  <c:v>118.80619812011719</c:v>
                </c:pt>
                <c:pt idx="12">
                  <c:v>120.58350372314453</c:v>
                </c:pt>
                <c:pt idx="13">
                  <c:v>120.48856353759766</c:v>
                </c:pt>
                <c:pt idx="14">
                  <c:v>120.89231109619141</c:v>
                </c:pt>
                <c:pt idx="15">
                  <c:v>119.16391754150391</c:v>
                </c:pt>
                <c:pt idx="16">
                  <c:v>118.93935394287109</c:v>
                </c:pt>
                <c:pt idx="17">
                  <c:v>119.48354339599609</c:v>
                </c:pt>
                <c:pt idx="18">
                  <c:v>119.326171875</c:v>
                </c:pt>
                <c:pt idx="19">
                  <c:v>121.55957794189453</c:v>
                </c:pt>
                <c:pt idx="20">
                  <c:v>122.95941162109375</c:v>
                </c:pt>
                <c:pt idx="21">
                  <c:v>125.13967895507813</c:v>
                </c:pt>
                <c:pt idx="22">
                  <c:v>127.19951629638672</c:v>
                </c:pt>
                <c:pt idx="23">
                  <c:v>127.76468658447266</c:v>
                </c:pt>
                <c:pt idx="24">
                  <c:v>126.41752624511719</c:v>
                </c:pt>
                <c:pt idx="25">
                  <c:v>125.66176605224609</c:v>
                </c:pt>
                <c:pt idx="26">
                  <c:v>126.67140960693359</c:v>
                </c:pt>
                <c:pt idx="27">
                  <c:v>127.67359924316406</c:v>
                </c:pt>
                <c:pt idx="28">
                  <c:v>127.399169921875</c:v>
                </c:pt>
                <c:pt idx="29">
                  <c:v>128.14295959472656</c:v>
                </c:pt>
                <c:pt idx="30">
                  <c:v>127.10605621337891</c:v>
                </c:pt>
                <c:pt idx="31">
                  <c:v>127.78173065185547</c:v>
                </c:pt>
                <c:pt idx="32">
                  <c:v>126.26111602783203</c:v>
                </c:pt>
                <c:pt idx="33">
                  <c:v>125.93286895751953</c:v>
                </c:pt>
                <c:pt idx="34">
                  <c:v>123.73656463623047</c:v>
                </c:pt>
              </c:numCache>
            </c:numRef>
          </c:val>
          <c:smooth val="1"/>
          <c:extLst>
            <c:ext xmlns:c16="http://schemas.microsoft.com/office/drawing/2014/chart" uri="{C3380CC4-5D6E-409C-BE32-E72D297353CC}">
              <c16:uniqueId val="{00000000-3C88-4689-99D8-0D08F15CFA9E}"/>
            </c:ext>
          </c:extLst>
        </c:ser>
        <c:ser>
          <c:idx val="1"/>
          <c:order val="1"/>
          <c:tx>
            <c:v>Rechterlijke macht</c:v>
          </c:tx>
          <c:spPr>
            <a:ln w="50800"/>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'fig52'!$C$2:$C$36</c:f>
              <c:numCache>
                <c:formatCode>General</c:formatCode>
                <c:ptCount val="35"/>
                <c:pt idx="0">
                  <c:v>100</c:v>
                </c:pt>
                <c:pt idx="1">
                  <c:v>103.85098266601563</c:v>
                </c:pt>
                <c:pt idx="2">
                  <c:v>112.11501312255859</c:v>
                </c:pt>
                <c:pt idx="3">
                  <c:v>113.58636474609375</c:v>
                </c:pt>
                <c:pt idx="4">
                  <c:v>111.68846130371094</c:v>
                </c:pt>
                <c:pt idx="5">
                  <c:v>111.03549194335938</c:v>
                </c:pt>
                <c:pt idx="6">
                  <c:v>107.26412963867188</c:v>
                </c:pt>
                <c:pt idx="7">
                  <c:v>109.09693145751953</c:v>
                </c:pt>
                <c:pt idx="8">
                  <c:v>108.06964874267578</c:v>
                </c:pt>
                <c:pt idx="9">
                  <c:v>108.59131622314453</c:v>
                </c:pt>
                <c:pt idx="10">
                  <c:v>112.88985443115234</c:v>
                </c:pt>
                <c:pt idx="11">
                  <c:v>118.61480712890625</c:v>
                </c:pt>
                <c:pt idx="12">
                  <c:v>114.95424652099609</c:v>
                </c:pt>
                <c:pt idx="13">
                  <c:v>116.01226043701172</c:v>
                </c:pt>
                <c:pt idx="14">
                  <c:v>123.79170227050781</c:v>
                </c:pt>
                <c:pt idx="15">
                  <c:v>139.85493469238281</c:v>
                </c:pt>
                <c:pt idx="16">
                  <c:v>134.74850463867188</c:v>
                </c:pt>
                <c:pt idx="17">
                  <c:v>137.16984558105469</c:v>
                </c:pt>
                <c:pt idx="18">
                  <c:v>134.01512145996094</c:v>
                </c:pt>
                <c:pt idx="19">
                  <c:v>133.61720275878906</c:v>
                </c:pt>
                <c:pt idx="20">
                  <c:v>140.17469787597656</c:v>
                </c:pt>
                <c:pt idx="21">
                  <c:v>149.60772705078125</c:v>
                </c:pt>
                <c:pt idx="22">
                  <c:v>163.89704895019531</c:v>
                </c:pt>
                <c:pt idx="23">
                  <c:v>186.08595275878906</c:v>
                </c:pt>
                <c:pt idx="24">
                  <c:v>200.68608093261719</c:v>
                </c:pt>
                <c:pt idx="25">
                  <c:v>195.68254089355469</c:v>
                </c:pt>
                <c:pt idx="26">
                  <c:v>199.23466491699219</c:v>
                </c:pt>
                <c:pt idx="27">
                  <c:v>194.42269897460938</c:v>
                </c:pt>
                <c:pt idx="28">
                  <c:v>198.70309448242188</c:v>
                </c:pt>
                <c:pt idx="29">
                  <c:v>206.24685668945313</c:v>
                </c:pt>
                <c:pt idx="30">
                  <c:v>207.95060729980469</c:v>
                </c:pt>
                <c:pt idx="31">
                  <c:v>209.21607971191406</c:v>
                </c:pt>
                <c:pt idx="32">
                  <c:v>196.22346496582031</c:v>
                </c:pt>
                <c:pt idx="33">
                  <c:v>199.28361511230469</c:v>
                </c:pt>
                <c:pt idx="34">
                  <c:v>198.24919128417969</c:v>
                </c:pt>
              </c:numCache>
            </c:numRef>
          </c:val>
          <c:smooth val="1"/>
          <c:extLst>
            <c:ext xmlns:c16="http://schemas.microsoft.com/office/drawing/2014/chart" uri="{C3380CC4-5D6E-409C-BE32-E72D297353CC}">
              <c16:uniqueId val="{00000001-3C88-4689-99D8-0D08F15CFA9E}"/>
            </c:ext>
          </c:extLst>
        </c:ser>
        <c:ser>
          <c:idx val="2"/>
          <c:order val="2"/>
          <c:tx>
            <c:v>Gevangeniswezen</c:v>
          </c:tx>
          <c:spPr>
            <a:ln w="50800" cap="rnd">
              <a:solidFill>
                <a:srgbClr val="A8D08D"/>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'fig52'!$D$2:$D$36</c:f>
              <c:numCache>
                <c:formatCode>General</c:formatCode>
                <c:ptCount val="35"/>
                <c:pt idx="0">
                  <c:v>100</c:v>
                </c:pt>
                <c:pt idx="1">
                  <c:v>104.56924438476563</c:v>
                </c:pt>
                <c:pt idx="2">
                  <c:v>110.69272613525391</c:v>
                </c:pt>
                <c:pt idx="3">
                  <c:v>127.90802764892578</c:v>
                </c:pt>
                <c:pt idx="4">
                  <c:v>139.67280578613281</c:v>
                </c:pt>
                <c:pt idx="5">
                  <c:v>150.02784729003906</c:v>
                </c:pt>
                <c:pt idx="6">
                  <c:v>146.99383544921875</c:v>
                </c:pt>
                <c:pt idx="7">
                  <c:v>145.33029174804688</c:v>
                </c:pt>
                <c:pt idx="8">
                  <c:v>169.75178527832031</c:v>
                </c:pt>
                <c:pt idx="9">
                  <c:v>193.72523498535156</c:v>
                </c:pt>
                <c:pt idx="10">
                  <c:v>222.17497253417969</c:v>
                </c:pt>
                <c:pt idx="11">
                  <c:v>237.10855102539063</c:v>
                </c:pt>
                <c:pt idx="12">
                  <c:v>233.24845886230469</c:v>
                </c:pt>
                <c:pt idx="13">
                  <c:v>223.26141357421875</c:v>
                </c:pt>
                <c:pt idx="14">
                  <c:v>266.76290893554688</c:v>
                </c:pt>
                <c:pt idx="15">
                  <c:v>319.418701171875</c:v>
                </c:pt>
                <c:pt idx="16">
                  <c:v>368.22589111328125</c:v>
                </c:pt>
                <c:pt idx="17">
                  <c:v>361.16622924804688</c:v>
                </c:pt>
                <c:pt idx="18">
                  <c:v>362.1080322265625</c:v>
                </c:pt>
                <c:pt idx="19">
                  <c:v>364.60330200195313</c:v>
                </c:pt>
                <c:pt idx="20">
                  <c:v>351.17062377929688</c:v>
                </c:pt>
                <c:pt idx="21">
                  <c:v>380.13650512695313</c:v>
                </c:pt>
                <c:pt idx="22">
                  <c:v>395.54214477539063</c:v>
                </c:pt>
                <c:pt idx="23">
                  <c:v>371.54071044921875</c:v>
                </c:pt>
                <c:pt idx="24">
                  <c:v>419.131103515625</c:v>
                </c:pt>
                <c:pt idx="25">
                  <c:v>442.00820922851563</c:v>
                </c:pt>
                <c:pt idx="26">
                  <c:v>458.49435424804688</c:v>
                </c:pt>
                <c:pt idx="27">
                  <c:v>417.59902954101563</c:v>
                </c:pt>
                <c:pt idx="28">
                  <c:v>411.44448852539063</c:v>
                </c:pt>
                <c:pt idx="29">
                  <c:v>430.26251220703125</c:v>
                </c:pt>
                <c:pt idx="30">
                  <c:v>438.21304321289063</c:v>
                </c:pt>
                <c:pt idx="31">
                  <c:v>407.57553100585938</c:v>
                </c:pt>
                <c:pt idx="32">
                  <c:v>386.56637573242188</c:v>
                </c:pt>
                <c:pt idx="33">
                  <c:v>356.130615234375</c:v>
                </c:pt>
                <c:pt idx="34">
                  <c:v>328.59750366210938</c:v>
                </c:pt>
              </c:numCache>
            </c:numRef>
          </c:val>
          <c:smooth val="1"/>
          <c:extLst>
            <c:ext xmlns:c16="http://schemas.microsoft.com/office/drawing/2014/chart" uri="{C3380CC4-5D6E-409C-BE32-E72D297353CC}">
              <c16:uniqueId val="{00000002-3C88-4689-99D8-0D08F15CFA9E}"/>
            </c:ext>
          </c:extLst>
        </c:ser>
        <c:dLbls>
          <c:showLegendKey val="0"/>
          <c:showVal val="0"/>
          <c:showCatName val="0"/>
          <c:showSerName val="0"/>
          <c:showPercent val="0"/>
          <c:showBubbleSize val="0"/>
        </c:dLbls>
        <c:smooth val="0"/>
        <c:axId val="6145536"/>
        <c:axId val="6147072"/>
      </c:lineChart>
      <c:catAx>
        <c:axId val="614553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47072"/>
        <c:crosses val="autoZero"/>
        <c:auto val="1"/>
        <c:lblAlgn val="ctr"/>
        <c:lblOffset val="100"/>
        <c:tickLblSkip val="5"/>
        <c:noMultiLvlLbl val="0"/>
      </c:catAx>
      <c:valAx>
        <c:axId val="614707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6145536"/>
        <c:crosses val="autoZero"/>
        <c:crossBetween val="between"/>
      </c:valAx>
      <c:spPr>
        <a:noFill/>
        <a:ln w="25400">
          <a:noFill/>
        </a:ln>
        <a:effectLst/>
      </c:spPr>
    </c:plotArea>
    <c:legend>
      <c:legendPos val="r"/>
      <c:layout>
        <c:manualLayout>
          <c:xMode val="edge"/>
          <c:yMode val="edge"/>
          <c:x val="6.8189121982430975E-2"/>
          <c:y val="4.4274753159656732E-2"/>
          <c:w val="0.2753255322251385"/>
          <c:h val="0.1730494656689659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fig53!$B$2:$B$36</c:f>
              <c:numCache>
                <c:formatCode>General</c:formatCode>
                <c:ptCount val="35"/>
                <c:pt idx="0">
                  <c:v>100</c:v>
                </c:pt>
                <c:pt idx="1">
                  <c:v>103.00914001464844</c:v>
                </c:pt>
                <c:pt idx="2">
                  <c:v>110.67418670654297</c:v>
                </c:pt>
                <c:pt idx="3">
                  <c:v>116.88349151611328</c:v>
                </c:pt>
                <c:pt idx="4">
                  <c:v>109.28141784667969</c:v>
                </c:pt>
                <c:pt idx="5">
                  <c:v>102.82740783691406</c:v>
                </c:pt>
                <c:pt idx="6">
                  <c:v>105.09421539306641</c:v>
                </c:pt>
                <c:pt idx="7">
                  <c:v>104.91416168212891</c:v>
                </c:pt>
                <c:pt idx="8">
                  <c:v>105.12933349609375</c:v>
                </c:pt>
                <c:pt idx="9">
                  <c:v>109.41708374023438</c:v>
                </c:pt>
                <c:pt idx="10">
                  <c:v>115.98430633544922</c:v>
                </c:pt>
                <c:pt idx="11">
                  <c:v>121.44362640380859</c:v>
                </c:pt>
                <c:pt idx="12">
                  <c:v>131.445068359375</c:v>
                </c:pt>
                <c:pt idx="13">
                  <c:v>139.22727966308594</c:v>
                </c:pt>
                <c:pt idx="14">
                  <c:v>149.4798583984375</c:v>
                </c:pt>
                <c:pt idx="15">
                  <c:v>153.1622314453125</c:v>
                </c:pt>
                <c:pt idx="16">
                  <c:v>158.57746887207031</c:v>
                </c:pt>
                <c:pt idx="17">
                  <c:v>157.43086242675781</c:v>
                </c:pt>
                <c:pt idx="18">
                  <c:v>165.47319030761719</c:v>
                </c:pt>
                <c:pt idx="19">
                  <c:v>179.43711853027344</c:v>
                </c:pt>
                <c:pt idx="20">
                  <c:v>192.92616271972656</c:v>
                </c:pt>
                <c:pt idx="21">
                  <c:v>203.83041381835938</c:v>
                </c:pt>
                <c:pt idx="22">
                  <c:v>220.97654724121094</c:v>
                </c:pt>
                <c:pt idx="23">
                  <c:v>231.40530395507813</c:v>
                </c:pt>
                <c:pt idx="24">
                  <c:v>257.45166015625</c:v>
                </c:pt>
                <c:pt idx="25">
                  <c:v>256.08724975585938</c:v>
                </c:pt>
                <c:pt idx="26">
                  <c:v>262.77658081054688</c:v>
                </c:pt>
                <c:pt idx="27">
                  <c:v>278.60202026367188</c:v>
                </c:pt>
                <c:pt idx="28">
                  <c:v>300.137939453125</c:v>
                </c:pt>
                <c:pt idx="29">
                  <c:v>318.18524169921875</c:v>
                </c:pt>
                <c:pt idx="30">
                  <c:v>308.6478271484375</c:v>
                </c:pt>
                <c:pt idx="31">
                  <c:v>311.32656860351563</c:v>
                </c:pt>
                <c:pt idx="32">
                  <c:v>318.842529296875</c:v>
                </c:pt>
                <c:pt idx="33">
                  <c:v>320.03363037109375</c:v>
                </c:pt>
                <c:pt idx="34">
                  <c:v>321.271728515625</c:v>
                </c:pt>
              </c:numCache>
            </c:numRef>
          </c:val>
          <c:smooth val="1"/>
          <c:extLst>
            <c:ext xmlns:c16="http://schemas.microsoft.com/office/drawing/2014/chart" uri="{C3380CC4-5D6E-409C-BE32-E72D297353CC}">
              <c16:uniqueId val="{00000000-3DA8-4533-B562-32B6F74F0A42}"/>
            </c:ext>
          </c:extLst>
        </c:ser>
        <c:ser>
          <c:idx val="1"/>
          <c:order val="1"/>
          <c:tx>
            <c:v>Rechterlijke macht</c:v>
          </c:tx>
          <c:spPr>
            <a:ln w="50800"/>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fig53!$C$2:$C$36</c:f>
              <c:numCache>
                <c:formatCode>General</c:formatCode>
                <c:ptCount val="35"/>
                <c:pt idx="0">
                  <c:v>100</c:v>
                </c:pt>
                <c:pt idx="1">
                  <c:v>104.25113677978516</c:v>
                </c:pt>
                <c:pt idx="2">
                  <c:v>112.41121673583984</c:v>
                </c:pt>
                <c:pt idx="3">
                  <c:v>118.57535552978516</c:v>
                </c:pt>
                <c:pt idx="4">
                  <c:v>120.67817687988281</c:v>
                </c:pt>
                <c:pt idx="5">
                  <c:v>131.80073547363281</c:v>
                </c:pt>
                <c:pt idx="6">
                  <c:v>139.49191284179688</c:v>
                </c:pt>
                <c:pt idx="7">
                  <c:v>148.73818969726563</c:v>
                </c:pt>
                <c:pt idx="8">
                  <c:v>150.76223754882813</c:v>
                </c:pt>
                <c:pt idx="9">
                  <c:v>157.6678466796875</c:v>
                </c:pt>
                <c:pt idx="10">
                  <c:v>172.01420593261719</c:v>
                </c:pt>
                <c:pt idx="11">
                  <c:v>189.07281494140625</c:v>
                </c:pt>
                <c:pt idx="12">
                  <c:v>225.48344421386719</c:v>
                </c:pt>
                <c:pt idx="13">
                  <c:v>247.98507690429688</c:v>
                </c:pt>
                <c:pt idx="14">
                  <c:v>275.85186767578125</c:v>
                </c:pt>
                <c:pt idx="15">
                  <c:v>283.02679443359375</c:v>
                </c:pt>
                <c:pt idx="16">
                  <c:v>294.26846313476563</c:v>
                </c:pt>
                <c:pt idx="17">
                  <c:v>343.72311401367188</c:v>
                </c:pt>
                <c:pt idx="18">
                  <c:v>375.47418212890625</c:v>
                </c:pt>
                <c:pt idx="19">
                  <c:v>414.40887451171875</c:v>
                </c:pt>
                <c:pt idx="20">
                  <c:v>465.03378295898438</c:v>
                </c:pt>
                <c:pt idx="21">
                  <c:v>537.51837158203125</c:v>
                </c:pt>
                <c:pt idx="22">
                  <c:v>570.25274658203125</c:v>
                </c:pt>
                <c:pt idx="23">
                  <c:v>616.14801025390625</c:v>
                </c:pt>
                <c:pt idx="24">
                  <c:v>675.6300048828125</c:v>
                </c:pt>
                <c:pt idx="25">
                  <c:v>685.66668701171875</c:v>
                </c:pt>
                <c:pt idx="26">
                  <c:v>703.79022216796875</c:v>
                </c:pt>
                <c:pt idx="27">
                  <c:v>745.21795654296875</c:v>
                </c:pt>
                <c:pt idx="28">
                  <c:v>768.61822509765625</c:v>
                </c:pt>
                <c:pt idx="29">
                  <c:v>823.77337646484375</c:v>
                </c:pt>
                <c:pt idx="30">
                  <c:v>853.55792236328125</c:v>
                </c:pt>
                <c:pt idx="31">
                  <c:v>868.29388427734375</c:v>
                </c:pt>
                <c:pt idx="32">
                  <c:v>861.7783203125</c:v>
                </c:pt>
                <c:pt idx="33">
                  <c:v>863.97344970703125</c:v>
                </c:pt>
                <c:pt idx="34">
                  <c:v>803.90447998046875</c:v>
                </c:pt>
              </c:numCache>
            </c:numRef>
          </c:val>
          <c:smooth val="1"/>
          <c:extLst>
            <c:ext xmlns:c16="http://schemas.microsoft.com/office/drawing/2014/chart" uri="{C3380CC4-5D6E-409C-BE32-E72D297353CC}">
              <c16:uniqueId val="{00000001-3DA8-4533-B562-32B6F74F0A42}"/>
            </c:ext>
          </c:extLst>
        </c:ser>
        <c:ser>
          <c:idx val="2"/>
          <c:order val="2"/>
          <c:tx>
            <c:v>Gevangeniswezen</c:v>
          </c:tx>
          <c:spPr>
            <a:ln w="50800" cap="rnd">
              <a:solidFill>
                <a:srgbClr val="A8D08D"/>
              </a:solidFill>
              <a:round/>
            </a:ln>
            <a:effectLst/>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fig53!$D$2:$D$36</c:f>
              <c:numCache>
                <c:formatCode>General</c:formatCode>
                <c:ptCount val="35"/>
                <c:pt idx="0">
                  <c:v>100</c:v>
                </c:pt>
                <c:pt idx="1">
                  <c:v>102.52471923828125</c:v>
                </c:pt>
                <c:pt idx="2">
                  <c:v>113.43040466308594</c:v>
                </c:pt>
                <c:pt idx="3">
                  <c:v>118.64485931396484</c:v>
                </c:pt>
                <c:pt idx="4">
                  <c:v>127.46458435058594</c:v>
                </c:pt>
                <c:pt idx="5">
                  <c:v>130.07936096191406</c:v>
                </c:pt>
                <c:pt idx="6">
                  <c:v>138.01052856445313</c:v>
                </c:pt>
                <c:pt idx="7">
                  <c:v>143.41127014160156</c:v>
                </c:pt>
                <c:pt idx="8">
                  <c:v>159.77372741699219</c:v>
                </c:pt>
                <c:pt idx="9">
                  <c:v>171.8675537109375</c:v>
                </c:pt>
                <c:pt idx="10">
                  <c:v>185.85102844238281</c:v>
                </c:pt>
                <c:pt idx="11">
                  <c:v>198.59658813476563</c:v>
                </c:pt>
                <c:pt idx="12">
                  <c:v>214.22262573242188</c:v>
                </c:pt>
                <c:pt idx="13">
                  <c:v>230.36151123046875</c:v>
                </c:pt>
                <c:pt idx="14">
                  <c:v>255.76101684570313</c:v>
                </c:pt>
                <c:pt idx="15">
                  <c:v>294.89666748046875</c:v>
                </c:pt>
                <c:pt idx="16">
                  <c:v>327.5855712890625</c:v>
                </c:pt>
                <c:pt idx="17">
                  <c:v>353.9425048828125</c:v>
                </c:pt>
                <c:pt idx="18">
                  <c:v>382.7642822265625</c:v>
                </c:pt>
                <c:pt idx="19">
                  <c:v>397.22064208984375</c:v>
                </c:pt>
                <c:pt idx="20">
                  <c:v>411.20388793945313</c:v>
                </c:pt>
                <c:pt idx="21">
                  <c:v>447.41671752929688</c:v>
                </c:pt>
                <c:pt idx="22">
                  <c:v>510.38827514648438</c:v>
                </c:pt>
                <c:pt idx="23">
                  <c:v>543.0245361328125</c:v>
                </c:pt>
                <c:pt idx="24">
                  <c:v>602.54644775390625</c:v>
                </c:pt>
                <c:pt idx="25">
                  <c:v>593.43695068359375</c:v>
                </c:pt>
                <c:pt idx="26">
                  <c:v>557.7061767578125</c:v>
                </c:pt>
                <c:pt idx="27">
                  <c:v>634.9464111328125</c:v>
                </c:pt>
                <c:pt idx="28">
                  <c:v>653.855712890625</c:v>
                </c:pt>
                <c:pt idx="29">
                  <c:v>611.77813720703125</c:v>
                </c:pt>
                <c:pt idx="30">
                  <c:v>557.239013671875</c:v>
                </c:pt>
                <c:pt idx="31">
                  <c:v>584.02130126953125</c:v>
                </c:pt>
                <c:pt idx="32">
                  <c:v>577.09356689453125</c:v>
                </c:pt>
                <c:pt idx="33">
                  <c:v>674.56884765625</c:v>
                </c:pt>
                <c:pt idx="34">
                  <c:v>630.411376953125</c:v>
                </c:pt>
              </c:numCache>
            </c:numRef>
          </c:val>
          <c:smooth val="1"/>
          <c:extLst>
            <c:ext xmlns:c16="http://schemas.microsoft.com/office/drawing/2014/chart" uri="{C3380CC4-5D6E-409C-BE32-E72D297353CC}">
              <c16:uniqueId val="{00000002-3DA8-4533-B562-32B6F74F0A42}"/>
            </c:ext>
          </c:extLst>
        </c:ser>
        <c:dLbls>
          <c:showLegendKey val="0"/>
          <c:showVal val="0"/>
          <c:showCatName val="0"/>
          <c:showSerName val="0"/>
          <c:showPercent val="0"/>
          <c:showBubbleSize val="0"/>
        </c:dLbls>
        <c:smooth val="0"/>
        <c:axId val="82404096"/>
        <c:axId val="82405632"/>
      </c:lineChart>
      <c:catAx>
        <c:axId val="8240409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2405632"/>
        <c:crosses val="autoZero"/>
        <c:auto val="1"/>
        <c:lblAlgn val="ctr"/>
        <c:lblOffset val="100"/>
        <c:tickLblSkip val="5"/>
        <c:noMultiLvlLbl val="0"/>
      </c:catAx>
      <c:valAx>
        <c:axId val="8240563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82404096"/>
        <c:crosses val="autoZero"/>
        <c:crossBetween val="between"/>
      </c:valAx>
      <c:spPr>
        <a:noFill/>
        <a:ln w="25400">
          <a:noFill/>
        </a:ln>
        <a:effectLst/>
      </c:spPr>
    </c:plotArea>
    <c:legend>
      <c:legendPos val="r"/>
      <c:layout>
        <c:manualLayout>
          <c:xMode val="edge"/>
          <c:yMode val="edge"/>
          <c:x val="0.14296186934966459"/>
          <c:y val="0.11670547830457363"/>
          <c:w val="0.24060331000291629"/>
          <c:h val="0.15189697843140101"/>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fig57!$B$2:$B$36</c:f>
              <c:numCache>
                <c:formatCode>General</c:formatCode>
                <c:ptCount val="35"/>
                <c:pt idx="0">
                  <c:v>30.42051887512207</c:v>
                </c:pt>
                <c:pt idx="1">
                  <c:v>29.361583709716797</c:v>
                </c:pt>
                <c:pt idx="2">
                  <c:v>28.582473754882813</c:v>
                </c:pt>
                <c:pt idx="3">
                  <c:v>28.444807052612305</c:v>
                </c:pt>
                <c:pt idx="4">
                  <c:v>25.953191757202148</c:v>
                </c:pt>
                <c:pt idx="5">
                  <c:v>23.698469161987305</c:v>
                </c:pt>
                <c:pt idx="6">
                  <c:v>23.994716644287109</c:v>
                </c:pt>
                <c:pt idx="7">
                  <c:v>23.888101577758789</c:v>
                </c:pt>
                <c:pt idx="8">
                  <c:v>23.589397430419922</c:v>
                </c:pt>
                <c:pt idx="9">
                  <c:v>24.101459503173828</c:v>
                </c:pt>
                <c:pt idx="10">
                  <c:v>24.029253005981445</c:v>
                </c:pt>
                <c:pt idx="11">
                  <c:v>23.879323959350586</c:v>
                </c:pt>
                <c:pt idx="12">
                  <c:v>24.921350479125977</c:v>
                </c:pt>
                <c:pt idx="13">
                  <c:v>25.499853134155273</c:v>
                </c:pt>
                <c:pt idx="14">
                  <c:v>145.51383972167969</c:v>
                </c:pt>
                <c:pt idx="15">
                  <c:v>146.48471069335938</c:v>
                </c:pt>
                <c:pt idx="16">
                  <c:v>148.53593444824219</c:v>
                </c:pt>
                <c:pt idx="17">
                  <c:v>144.34889221191406</c:v>
                </c:pt>
                <c:pt idx="18">
                  <c:v>148.86251831054688</c:v>
                </c:pt>
                <c:pt idx="19">
                  <c:v>158.00112915039063</c:v>
                </c:pt>
                <c:pt idx="20">
                  <c:v>165.74372863769531</c:v>
                </c:pt>
                <c:pt idx="21">
                  <c:v>167.4271240234375</c:v>
                </c:pt>
                <c:pt idx="22">
                  <c:v>175.61810302734375</c:v>
                </c:pt>
                <c:pt idx="23">
                  <c:v>180.0596923828125</c:v>
                </c:pt>
                <c:pt idx="24">
                  <c:v>197.98504638671875</c:v>
                </c:pt>
                <c:pt idx="25">
                  <c:v>193.62397766113281</c:v>
                </c:pt>
                <c:pt idx="26">
                  <c:v>196.42420959472656</c:v>
                </c:pt>
                <c:pt idx="27">
                  <c:v>204.9573974609375</c:v>
                </c:pt>
                <c:pt idx="28">
                  <c:v>215.43336486816406</c:v>
                </c:pt>
                <c:pt idx="29">
                  <c:v>225.69857788085938</c:v>
                </c:pt>
                <c:pt idx="30">
                  <c:v>216.18260192871094</c:v>
                </c:pt>
                <c:pt idx="31">
                  <c:v>213.07145690917969</c:v>
                </c:pt>
                <c:pt idx="32">
                  <c:v>212.98564147949219</c:v>
                </c:pt>
                <c:pt idx="33">
                  <c:v>492.935546875</c:v>
                </c:pt>
                <c:pt idx="34">
                  <c:v>490.05975341796875</c:v>
                </c:pt>
              </c:numCache>
            </c:numRef>
          </c:val>
          <c:smooth val="1"/>
          <c:extLst>
            <c:ext xmlns:c16="http://schemas.microsoft.com/office/drawing/2014/chart" uri="{C3380CC4-5D6E-409C-BE32-E72D297353CC}">
              <c16:uniqueId val="{00000000-32BC-403C-B215-2043BABC6BB6}"/>
            </c:ext>
          </c:extLst>
        </c:ser>
        <c:ser>
          <c:idx val="1"/>
          <c:order val="1"/>
          <c:tx>
            <c:v>Rechterlijke macht</c:v>
          </c:tx>
          <c:spPr>
            <a:ln w="50800"/>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fig57!$C$2:$C$36</c:f>
              <c:numCache>
                <c:formatCode>General</c:formatCode>
                <c:ptCount val="35"/>
                <c:pt idx="0">
                  <c:v>3.1117193698883057</c:v>
                </c:pt>
                <c:pt idx="1">
                  <c:v>3.0396130084991455</c:v>
                </c:pt>
                <c:pt idx="2">
                  <c:v>3.0933258533477783</c:v>
                </c:pt>
                <c:pt idx="3">
                  <c:v>3.1731200218200684</c:v>
                </c:pt>
                <c:pt idx="4">
                  <c:v>3.1270561218261719</c:v>
                </c:pt>
                <c:pt idx="5">
                  <c:v>3.3401925563812256</c:v>
                </c:pt>
                <c:pt idx="6">
                  <c:v>3.5292441844940186</c:v>
                </c:pt>
                <c:pt idx="7">
                  <c:v>3.7817587852478027</c:v>
                </c:pt>
                <c:pt idx="8">
                  <c:v>3.8063783645629883</c:v>
                </c:pt>
                <c:pt idx="9">
                  <c:v>3.937363862991333</c:v>
                </c:pt>
                <c:pt idx="10">
                  <c:v>4.1921510696411133</c:v>
                </c:pt>
                <c:pt idx="11">
                  <c:v>4.4366679191589355</c:v>
                </c:pt>
                <c:pt idx="12">
                  <c:v>6.0128231048583984</c:v>
                </c:pt>
                <c:pt idx="13">
                  <c:v>6.4220728874206543</c:v>
                </c:pt>
                <c:pt idx="14">
                  <c:v>7.0774106979370117</c:v>
                </c:pt>
                <c:pt idx="15">
                  <c:v>7.1341953277587891</c:v>
                </c:pt>
                <c:pt idx="16">
                  <c:v>7.2645816802978516</c:v>
                </c:pt>
                <c:pt idx="17">
                  <c:v>8.3063287734985352</c:v>
                </c:pt>
                <c:pt idx="18">
                  <c:v>8.9025554656982422</c:v>
                </c:pt>
                <c:pt idx="19">
                  <c:v>9.617314338684082</c:v>
                </c:pt>
                <c:pt idx="20">
                  <c:v>10.529488563537598</c:v>
                </c:pt>
                <c:pt idx="21">
                  <c:v>11.636622428894043</c:v>
                </c:pt>
                <c:pt idx="22">
                  <c:v>26.516750335693359</c:v>
                </c:pt>
                <c:pt idx="23">
                  <c:v>28.051624298095703</c:v>
                </c:pt>
                <c:pt idx="24">
                  <c:v>30.400123596191406</c:v>
                </c:pt>
                <c:pt idx="25">
                  <c:v>30.332906723022461</c:v>
                </c:pt>
                <c:pt idx="26">
                  <c:v>30.780908584594727</c:v>
                </c:pt>
                <c:pt idx="27">
                  <c:v>32.076908111572266</c:v>
                </c:pt>
                <c:pt idx="28">
                  <c:v>32.279926300048828</c:v>
                </c:pt>
                <c:pt idx="29">
                  <c:v>34.188991546630859</c:v>
                </c:pt>
                <c:pt idx="30">
                  <c:v>34.98004150390625</c:v>
                </c:pt>
                <c:pt idx="31">
                  <c:v>34.770076751708984</c:v>
                </c:pt>
                <c:pt idx="32">
                  <c:v>33.682125091552734</c:v>
                </c:pt>
                <c:pt idx="33">
                  <c:v>58.824192047119141</c:v>
                </c:pt>
                <c:pt idx="34">
                  <c:v>54.205345153808594</c:v>
                </c:pt>
              </c:numCache>
            </c:numRef>
          </c:val>
          <c:smooth val="1"/>
          <c:extLst>
            <c:ext xmlns:c16="http://schemas.microsoft.com/office/drawing/2014/chart" uri="{C3380CC4-5D6E-409C-BE32-E72D297353CC}">
              <c16:uniqueId val="{00000001-32BC-403C-B215-2043BABC6BB6}"/>
            </c:ext>
          </c:extLst>
        </c:ser>
        <c:ser>
          <c:idx val="2"/>
          <c:order val="2"/>
          <c:tx>
            <c:v>Gevangeniswezen</c:v>
          </c:tx>
          <c:spPr>
            <a:ln w="50800" cap="rnd">
              <a:solidFill>
                <a:srgbClr val="A8D08D"/>
              </a:solidFill>
              <a:round/>
            </a:ln>
            <a:effectLst/>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fig57!$D$2:$D$36</c:f>
              <c:numCache>
                <c:formatCode>General</c:formatCode>
                <c:ptCount val="35"/>
                <c:pt idx="0">
                  <c:v>9.5370960235595703</c:v>
                </c:pt>
                <c:pt idx="1">
                  <c:v>9.1618223190307617</c:v>
                </c:pt>
                <c:pt idx="2">
                  <c:v>9.5666799545288086</c:v>
                </c:pt>
                <c:pt idx="3">
                  <c:v>9.7309837341308594</c:v>
                </c:pt>
                <c:pt idx="4">
                  <c:v>10.123069763183594</c:v>
                </c:pt>
                <c:pt idx="5">
                  <c:v>10.103639602661133</c:v>
                </c:pt>
                <c:pt idx="6">
                  <c:v>10.701895713806152</c:v>
                </c:pt>
                <c:pt idx="7">
                  <c:v>11.175588607788086</c:v>
                </c:pt>
                <c:pt idx="8">
                  <c:v>12.363472938537598</c:v>
                </c:pt>
                <c:pt idx="9">
                  <c:v>13.15443229675293</c:v>
                </c:pt>
                <c:pt idx="10">
                  <c:v>13.88204288482666</c:v>
                </c:pt>
                <c:pt idx="11">
                  <c:v>14.282866477966309</c:v>
                </c:pt>
                <c:pt idx="12">
                  <c:v>14.855557441711426</c:v>
                </c:pt>
                <c:pt idx="13">
                  <c:v>15.652360916137695</c:v>
                </c:pt>
                <c:pt idx="14">
                  <c:v>16.912103652954102</c:v>
                </c:pt>
                <c:pt idx="15">
                  <c:v>19.158086776733398</c:v>
                </c:pt>
                <c:pt idx="16">
                  <c:v>20.842819213867188</c:v>
                </c:pt>
                <c:pt idx="17">
                  <c:v>22.044380187988281</c:v>
                </c:pt>
                <c:pt idx="18">
                  <c:v>23.390031814575195</c:v>
                </c:pt>
                <c:pt idx="19">
                  <c:v>24.367824554443359</c:v>
                </c:pt>
                <c:pt idx="20">
                  <c:v>25.941974639892578</c:v>
                </c:pt>
                <c:pt idx="21">
                  <c:v>28.530055999755859</c:v>
                </c:pt>
                <c:pt idx="22">
                  <c:v>32.415035247802734</c:v>
                </c:pt>
                <c:pt idx="23">
                  <c:v>34.7896728515625</c:v>
                </c:pt>
                <c:pt idx="24">
                  <c:v>40.613197326660156</c:v>
                </c:pt>
                <c:pt idx="25">
                  <c:v>40.637420654296875</c:v>
                </c:pt>
                <c:pt idx="26">
                  <c:v>37.7567138671875</c:v>
                </c:pt>
                <c:pt idx="27">
                  <c:v>42.305503845214844</c:v>
                </c:pt>
                <c:pt idx="28">
                  <c:v>43.972148895263672</c:v>
                </c:pt>
                <c:pt idx="29">
                  <c:v>40.658035278320313</c:v>
                </c:pt>
                <c:pt idx="30">
                  <c:v>36.568122863769531</c:v>
                </c:pt>
                <c:pt idx="31">
                  <c:v>37.449104309082031</c:v>
                </c:pt>
                <c:pt idx="32">
                  <c:v>36.118019104003906</c:v>
                </c:pt>
                <c:pt idx="33">
                  <c:v>41.185447692871094</c:v>
                </c:pt>
                <c:pt idx="34">
                  <c:v>38.117424011230469</c:v>
                </c:pt>
              </c:numCache>
            </c:numRef>
          </c:val>
          <c:smooth val="1"/>
          <c:extLst>
            <c:ext xmlns:c16="http://schemas.microsoft.com/office/drawing/2014/chart" uri="{C3380CC4-5D6E-409C-BE32-E72D297353CC}">
              <c16:uniqueId val="{00000002-32BC-403C-B215-2043BABC6BB6}"/>
            </c:ext>
          </c:extLst>
        </c:ser>
        <c:dLbls>
          <c:showLegendKey val="0"/>
          <c:showVal val="0"/>
          <c:showCatName val="0"/>
          <c:showSerName val="0"/>
          <c:showPercent val="0"/>
          <c:showBubbleSize val="0"/>
        </c:dLbls>
        <c:smooth val="0"/>
        <c:axId val="6215168"/>
        <c:axId val="6216704"/>
      </c:lineChart>
      <c:catAx>
        <c:axId val="621516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6704"/>
        <c:crosses val="autoZero"/>
        <c:auto val="1"/>
        <c:lblAlgn val="ctr"/>
        <c:lblOffset val="100"/>
        <c:tickLblSkip val="5"/>
        <c:noMultiLvlLbl val="0"/>
      </c:catAx>
      <c:valAx>
        <c:axId val="621670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6215168"/>
        <c:crosses val="autoZero"/>
        <c:crossBetween val="between"/>
      </c:valAx>
      <c:spPr>
        <a:noFill/>
        <a:ln w="25400">
          <a:noFill/>
        </a:ln>
        <a:effectLst/>
      </c:spPr>
    </c:plotArea>
    <c:legend>
      <c:legendPos val="r"/>
      <c:layout>
        <c:manualLayout>
          <c:xMode val="edge"/>
          <c:yMode val="edge"/>
          <c:x val="0.10085739282589676"/>
          <c:y val="6.180299461148666E-2"/>
          <c:w val="0.26375145815106443"/>
          <c:h val="0.15184674361152634"/>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20180810731986E-2"/>
          <c:y val="3.5460992907801421E-2"/>
          <c:w val="0.89760024788568094"/>
          <c:h val="0.88304964539007091"/>
        </c:manualLayout>
      </c:layout>
      <c:lineChart>
        <c:grouping val="standard"/>
        <c:varyColors val="0"/>
        <c:ser>
          <c:idx val="0"/>
          <c:order val="0"/>
          <c:tx>
            <c:v>Politie</c:v>
          </c:tx>
          <c:spPr>
            <a:ln w="50800" cap="rnd">
              <a:solidFill>
                <a:srgbClr val="F4B183"/>
              </a:solidFill>
              <a:round/>
            </a:ln>
            <a:effectLst/>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'fig58'!$B$2:$B$36</c:f>
              <c:numCache>
                <c:formatCode>General</c:formatCode>
                <c:ptCount val="35"/>
                <c:pt idx="0">
                  <c:v>100</c:v>
                </c:pt>
                <c:pt idx="1">
                  <c:v>105.75283813476563</c:v>
                </c:pt>
                <c:pt idx="2">
                  <c:v>109.67446899414063</c:v>
                </c:pt>
                <c:pt idx="3">
                  <c:v>109.93587493896484</c:v>
                </c:pt>
                <c:pt idx="4">
                  <c:v>119.41284942626953</c:v>
                </c:pt>
                <c:pt idx="5">
                  <c:v>130.48402404785156</c:v>
                </c:pt>
                <c:pt idx="6">
                  <c:v>138.49732971191406</c:v>
                </c:pt>
                <c:pt idx="7">
                  <c:v>138.9759521484375</c:v>
                </c:pt>
                <c:pt idx="8">
                  <c:v>136.51150512695313</c:v>
                </c:pt>
                <c:pt idx="9">
                  <c:v>136.41952514648438</c:v>
                </c:pt>
                <c:pt idx="10">
                  <c:v>135.55813598632813</c:v>
                </c:pt>
                <c:pt idx="11">
                  <c:v>132.84437561035156</c:v>
                </c:pt>
                <c:pt idx="12">
                  <c:v>131.80482482910156</c:v>
                </c:pt>
                <c:pt idx="13">
                  <c:v>130.54736328125</c:v>
                </c:pt>
                <c:pt idx="14">
                  <c:v>124.81403350830078</c:v>
                </c:pt>
                <c:pt idx="15">
                  <c:v>120.49702453613281</c:v>
                </c:pt>
                <c:pt idx="16">
                  <c:v>115.03353881835938</c:v>
                </c:pt>
                <c:pt idx="17">
                  <c:v>121.70751953125</c:v>
                </c:pt>
                <c:pt idx="18">
                  <c:v>119.78945159912109</c:v>
                </c:pt>
                <c:pt idx="19">
                  <c:v>115.99069976806641</c:v>
                </c:pt>
                <c:pt idx="20">
                  <c:v>113.33332824707031</c:v>
                </c:pt>
                <c:pt idx="21">
                  <c:v>112.64424896240234</c:v>
                </c:pt>
                <c:pt idx="22">
                  <c:v>115.27330780029297</c:v>
                </c:pt>
                <c:pt idx="23">
                  <c:v>113.885986328125</c:v>
                </c:pt>
                <c:pt idx="24">
                  <c:v>108.56242370605469</c:v>
                </c:pt>
                <c:pt idx="25">
                  <c:v>108.21041870117188</c:v>
                </c:pt>
                <c:pt idx="26">
                  <c:v>105.12081909179688</c:v>
                </c:pt>
                <c:pt idx="27">
                  <c:v>103.08087158203125</c:v>
                </c:pt>
                <c:pt idx="28">
                  <c:v>99.614990234375</c:v>
                </c:pt>
                <c:pt idx="29">
                  <c:v>97.837295532226563</c:v>
                </c:pt>
                <c:pt idx="30">
                  <c:v>97.047561645507813</c:v>
                </c:pt>
                <c:pt idx="31">
                  <c:v>96.875282287597656</c:v>
                </c:pt>
                <c:pt idx="32">
                  <c:v>94.653228759765625</c:v>
                </c:pt>
                <c:pt idx="33">
                  <c:v>99.975616455078125</c:v>
                </c:pt>
                <c:pt idx="34">
                  <c:v>99.036796569824219</c:v>
                </c:pt>
              </c:numCache>
            </c:numRef>
          </c:val>
          <c:smooth val="1"/>
          <c:extLst>
            <c:ext xmlns:c16="http://schemas.microsoft.com/office/drawing/2014/chart" uri="{C3380CC4-5D6E-409C-BE32-E72D297353CC}">
              <c16:uniqueId val="{00000000-218E-4731-8394-A57626D53E21}"/>
            </c:ext>
          </c:extLst>
        </c:ser>
        <c:ser>
          <c:idx val="1"/>
          <c:order val="1"/>
          <c:tx>
            <c:v>Rechterlijke macht</c:v>
          </c:tx>
          <c:spPr>
            <a:ln w="50800"/>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'fig58'!$C$2:$C$36</c:f>
              <c:numCache>
                <c:formatCode>General</c:formatCode>
                <c:ptCount val="35"/>
                <c:pt idx="0">
                  <c:v>100</c:v>
                </c:pt>
                <c:pt idx="1">
                  <c:v>106.31137084960938</c:v>
                </c:pt>
                <c:pt idx="2">
                  <c:v>110.63819122314453</c:v>
                </c:pt>
                <c:pt idx="3">
                  <c:v>110.21791839599609</c:v>
                </c:pt>
                <c:pt idx="4">
                  <c:v>102.83493804931641</c:v>
                </c:pt>
                <c:pt idx="5">
                  <c:v>94.452072143554688</c:v>
                </c:pt>
                <c:pt idx="6">
                  <c:v>88.436775207519531</c:v>
                </c:pt>
                <c:pt idx="7">
                  <c:v>83.749275207519531</c:v>
                </c:pt>
                <c:pt idx="8">
                  <c:v>81.303428649902344</c:v>
                </c:pt>
                <c:pt idx="9">
                  <c:v>80.000579833984375</c:v>
                </c:pt>
                <c:pt idx="10">
                  <c:v>79.850212097167969</c:v>
                </c:pt>
                <c:pt idx="11">
                  <c:v>78.604843139648438</c:v>
                </c:pt>
                <c:pt idx="12">
                  <c:v>66.468864440917969</c:v>
                </c:pt>
                <c:pt idx="13">
                  <c:v>62.929336547851563</c:v>
                </c:pt>
                <c:pt idx="14">
                  <c:v>61.819610595703125</c:v>
                </c:pt>
                <c:pt idx="15">
                  <c:v>70.122077941894531</c:v>
                </c:pt>
                <c:pt idx="16">
                  <c:v>66.914299011230469</c:v>
                </c:pt>
                <c:pt idx="17">
                  <c:v>61.249298095703125</c:v>
                </c:pt>
                <c:pt idx="18">
                  <c:v>56.758724212646484</c:v>
                </c:pt>
                <c:pt idx="19">
                  <c:v>52.612117767333984</c:v>
                </c:pt>
                <c:pt idx="20">
                  <c:v>50.207077026367188</c:v>
                </c:pt>
                <c:pt idx="21">
                  <c:v>48.765678405761719</c:v>
                </c:pt>
                <c:pt idx="22">
                  <c:v>50.190662384033203</c:v>
                </c:pt>
                <c:pt idx="23">
                  <c:v>54.412799835205078</c:v>
                </c:pt>
                <c:pt idx="24">
                  <c:v>55.290218353271484</c:v>
                </c:pt>
                <c:pt idx="25">
                  <c:v>54.475093841552734</c:v>
                </c:pt>
                <c:pt idx="26">
                  <c:v>54.149715423583984</c:v>
                </c:pt>
                <c:pt idx="27">
                  <c:v>52.561927795410156</c:v>
                </c:pt>
                <c:pt idx="28">
                  <c:v>53.707996368408203</c:v>
                </c:pt>
                <c:pt idx="29">
                  <c:v>54.926620483398438</c:v>
                </c:pt>
                <c:pt idx="30">
                  <c:v>53.427303314208984</c:v>
                </c:pt>
                <c:pt idx="31">
                  <c:v>55.205326080322266</c:v>
                </c:pt>
                <c:pt idx="32">
                  <c:v>52.183124542236328</c:v>
                </c:pt>
                <c:pt idx="33">
                  <c:v>54.139602661132813</c:v>
                </c:pt>
                <c:pt idx="34">
                  <c:v>58.361377716064453</c:v>
                </c:pt>
              </c:numCache>
            </c:numRef>
          </c:val>
          <c:smooth val="1"/>
          <c:extLst>
            <c:ext xmlns:c16="http://schemas.microsoft.com/office/drawing/2014/chart" uri="{C3380CC4-5D6E-409C-BE32-E72D297353CC}">
              <c16:uniqueId val="{00000001-218E-4731-8394-A57626D53E21}"/>
            </c:ext>
          </c:extLst>
        </c:ser>
        <c:ser>
          <c:idx val="2"/>
          <c:order val="2"/>
          <c:tx>
            <c:v>Gevangeniswezen</c:v>
          </c:tx>
          <c:spPr>
            <a:ln w="50800" cap="rnd">
              <a:solidFill>
                <a:srgbClr val="A8D08D"/>
              </a:solidFill>
              <a:round/>
            </a:ln>
            <a:effectLst/>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'fig58'!$D$2:$D$36</c:f>
              <c:numCache>
                <c:formatCode>General</c:formatCode>
                <c:ptCount val="35"/>
                <c:pt idx="0">
                  <c:v>100</c:v>
                </c:pt>
                <c:pt idx="1">
                  <c:v>103.32913208007813</c:v>
                </c:pt>
                <c:pt idx="2">
                  <c:v>104.16037750244141</c:v>
                </c:pt>
                <c:pt idx="3">
                  <c:v>118.3360595703125</c:v>
                </c:pt>
                <c:pt idx="4">
                  <c:v>120.82305145263672</c:v>
                </c:pt>
                <c:pt idx="5">
                  <c:v>126.13463592529297</c:v>
                </c:pt>
                <c:pt idx="6">
                  <c:v>122.10671997070313</c:v>
                </c:pt>
                <c:pt idx="7">
                  <c:v>113.94452667236328</c:v>
                </c:pt>
                <c:pt idx="8">
                  <c:v>118.5999755859375</c:v>
                </c:pt>
                <c:pt idx="9">
                  <c:v>125.92697906494141</c:v>
                </c:pt>
                <c:pt idx="10">
                  <c:v>140.38380432128906</c:v>
                </c:pt>
                <c:pt idx="11">
                  <c:v>146.35679626464844</c:v>
                </c:pt>
                <c:pt idx="12">
                  <c:v>142.45913696289063</c:v>
                </c:pt>
                <c:pt idx="13">
                  <c:v>130.58705139160156</c:v>
                </c:pt>
                <c:pt idx="14">
                  <c:v>136.78996276855469</c:v>
                </c:pt>
                <c:pt idx="15">
                  <c:v>146.594970703125</c:v>
                </c:pt>
                <c:pt idx="16">
                  <c:v>155.77058410644531</c:v>
                </c:pt>
                <c:pt idx="17">
                  <c:v>149.29302978515625</c:v>
                </c:pt>
                <c:pt idx="18">
                  <c:v>145.88615417480469</c:v>
                </c:pt>
                <c:pt idx="19">
                  <c:v>148.40690612792969</c:v>
                </c:pt>
                <c:pt idx="20">
                  <c:v>142.10943603515625</c:v>
                </c:pt>
                <c:pt idx="21">
                  <c:v>148.14561462402344</c:v>
                </c:pt>
                <c:pt idx="22">
                  <c:v>146.56057739257813</c:v>
                </c:pt>
                <c:pt idx="23">
                  <c:v>128.06777954101563</c:v>
                </c:pt>
                <c:pt idx="24">
                  <c:v>142.89437866210938</c:v>
                </c:pt>
                <c:pt idx="25">
                  <c:v>153.63417053222656</c:v>
                </c:pt>
                <c:pt idx="26">
                  <c:v>169.39826965332031</c:v>
                </c:pt>
                <c:pt idx="27">
                  <c:v>152.76579284667969</c:v>
                </c:pt>
                <c:pt idx="28">
                  <c:v>141.59317016601563</c:v>
                </c:pt>
                <c:pt idx="29">
                  <c:v>164.50236511230469</c:v>
                </c:pt>
                <c:pt idx="30">
                  <c:v>176.40086364746094</c:v>
                </c:pt>
                <c:pt idx="31">
                  <c:v>157.58615112304688</c:v>
                </c:pt>
                <c:pt idx="32">
                  <c:v>153.400390625</c:v>
                </c:pt>
                <c:pt idx="33">
                  <c:v>137.98344421386719</c:v>
                </c:pt>
                <c:pt idx="34">
                  <c:v>135.47203063964844</c:v>
                </c:pt>
              </c:numCache>
            </c:numRef>
          </c:val>
          <c:smooth val="1"/>
          <c:extLst>
            <c:ext xmlns:c16="http://schemas.microsoft.com/office/drawing/2014/chart" uri="{C3380CC4-5D6E-409C-BE32-E72D297353CC}">
              <c16:uniqueId val="{00000002-218E-4731-8394-A57626D53E21}"/>
            </c:ext>
          </c:extLst>
        </c:ser>
        <c:dLbls>
          <c:showLegendKey val="0"/>
          <c:showVal val="0"/>
          <c:showCatName val="0"/>
          <c:showSerName val="0"/>
          <c:showPercent val="0"/>
          <c:showBubbleSize val="0"/>
        </c:dLbls>
        <c:smooth val="0"/>
        <c:axId val="33791360"/>
        <c:axId val="34628736"/>
      </c:lineChart>
      <c:catAx>
        <c:axId val="33791360"/>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628736"/>
        <c:crosses val="autoZero"/>
        <c:auto val="1"/>
        <c:lblAlgn val="ctr"/>
        <c:lblOffset val="100"/>
        <c:tickLblSkip val="5"/>
        <c:noMultiLvlLbl val="0"/>
      </c:catAx>
      <c:valAx>
        <c:axId val="34628736"/>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33791360"/>
        <c:crosses val="autoZero"/>
        <c:crossBetween val="between"/>
      </c:valAx>
      <c:spPr>
        <a:noFill/>
        <a:ln w="25400">
          <a:noFill/>
        </a:ln>
        <a:effectLst/>
      </c:spPr>
    </c:plotArea>
    <c:legend>
      <c:legendPos val="r"/>
      <c:layout>
        <c:manualLayout>
          <c:xMode val="edge"/>
          <c:yMode val="edge"/>
          <c:x val="9.2987022455526397E-2"/>
          <c:y val="0.78550287597029089"/>
          <c:w val="0.25217738407699036"/>
          <c:h val="0.10930418272184061"/>
        </c:manualLayout>
      </c:layout>
      <c:overlay val="1"/>
      <c:spPr>
        <a:solidFill>
          <a:srgbClr val="FFFFFF"/>
        </a:solid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78322333664543E-2"/>
          <c:y val="1.8663098867516211E-2"/>
          <c:w val="0.94509667469962322"/>
          <c:h val="0.93111946532999168"/>
        </c:manualLayout>
      </c:layout>
      <c:barChart>
        <c:barDir val="col"/>
        <c:grouping val="clustered"/>
        <c:varyColors val="0"/>
        <c:ser>
          <c:idx val="1"/>
          <c:order val="0"/>
          <c:tx>
            <c:strRef>
              <c:f>data2.8!$B$1</c:f>
              <c:strCache>
                <c:ptCount val="1"/>
                <c:pt idx="0">
                  <c:v>Technische sepots</c:v>
                </c:pt>
              </c:strCache>
            </c:strRef>
          </c:tx>
          <c:spPr>
            <a:solidFill>
              <a:srgbClr val="F4B183"/>
            </a:solidFill>
            <a:ln w="38100"/>
          </c:spPr>
          <c:invertIfNegative val="0"/>
          <c:cat>
            <c:numRef>
              <c:f>data2.8!$A$2:$A$34</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data2.8!$B$2:$B$34</c:f>
              <c:numCache>
                <c:formatCode>General</c:formatCode>
                <c:ptCount val="33"/>
                <c:pt idx="0">
                  <c:v>8.7532138388703782</c:v>
                </c:pt>
                <c:pt idx="1">
                  <c:v>8.6076082387557786</c:v>
                </c:pt>
                <c:pt idx="2">
                  <c:v>8.5066702064113642</c:v>
                </c:pt>
                <c:pt idx="3">
                  <c:v>8.4180646807424875</c:v>
                </c:pt>
                <c:pt idx="4">
                  <c:v>7.6069792671166825</c:v>
                </c:pt>
                <c:pt idx="5">
                  <c:v>8.2739957452133659</c:v>
                </c:pt>
                <c:pt idx="6">
                  <c:v>8.3116638402110414</c:v>
                </c:pt>
                <c:pt idx="7">
                  <c:v>8.9683224454579076</c:v>
                </c:pt>
                <c:pt idx="8">
                  <c:v>9.5621225194132879</c:v>
                </c:pt>
                <c:pt idx="9">
                  <c:v>9.7023295944779981</c:v>
                </c:pt>
                <c:pt idx="10">
                  <c:v>10.440694310511089</c:v>
                </c:pt>
                <c:pt idx="11">
                  <c:v>9.7326554610223415</c:v>
                </c:pt>
                <c:pt idx="12">
                  <c:v>10.552584051125312</c:v>
                </c:pt>
                <c:pt idx="13">
                  <c:v>11.735822417444504</c:v>
                </c:pt>
                <c:pt idx="14">
                  <c:v>10.437962070073931</c:v>
                </c:pt>
                <c:pt idx="15">
                  <c:v>9.9384205708579501</c:v>
                </c:pt>
                <c:pt idx="16">
                  <c:v>7.3989071038251364</c:v>
                </c:pt>
                <c:pt idx="17">
                  <c:v>5.8079625292740049</c:v>
                </c:pt>
                <c:pt idx="18">
                  <c:v>6.754337100111413</c:v>
                </c:pt>
                <c:pt idx="19">
                  <c:v>5.4063181594315068</c:v>
                </c:pt>
                <c:pt idx="20">
                  <c:v>4.567751024590164</c:v>
                </c:pt>
                <c:pt idx="21">
                  <c:v>3.9361826697892268</c:v>
                </c:pt>
                <c:pt idx="22">
                  <c:v>3.9913479052823311</c:v>
                </c:pt>
                <c:pt idx="23">
                  <c:v>4.0529543578252145</c:v>
                </c:pt>
                <c:pt idx="24">
                  <c:v>4.2830863108146513</c:v>
                </c:pt>
                <c:pt idx="25">
                  <c:v>4.4946127791316082</c:v>
                </c:pt>
                <c:pt idx="26">
                  <c:v>5.5264673878256421</c:v>
                </c:pt>
                <c:pt idx="27">
                  <c:v>5.0820614343189217</c:v>
                </c:pt>
                <c:pt idx="28">
                  <c:v>4.2992497736385982</c:v>
                </c:pt>
                <c:pt idx="29">
                  <c:v>5.1845872526893242</c:v>
                </c:pt>
                <c:pt idx="30">
                  <c:v>6.6421229738959502</c:v>
                </c:pt>
                <c:pt idx="31">
                  <c:v>8.35103349964362</c:v>
                </c:pt>
                <c:pt idx="32">
                  <c:v>8.1222273214012546</c:v>
                </c:pt>
              </c:numCache>
            </c:numRef>
          </c:val>
          <c:extLst>
            <c:ext xmlns:c16="http://schemas.microsoft.com/office/drawing/2014/chart" uri="{C3380CC4-5D6E-409C-BE32-E72D297353CC}">
              <c16:uniqueId val="{00000000-3A74-4F18-AF96-06CE575B16BB}"/>
            </c:ext>
          </c:extLst>
        </c:ser>
        <c:ser>
          <c:idx val="2"/>
          <c:order val="1"/>
          <c:tx>
            <c:strRef>
              <c:f>data2.8!$C$1</c:f>
              <c:strCache>
                <c:ptCount val="1"/>
                <c:pt idx="0">
                  <c:v>Technische sepots zonder bewijs</c:v>
                </c:pt>
              </c:strCache>
            </c:strRef>
          </c:tx>
          <c:spPr>
            <a:solidFill>
              <a:srgbClr val="C3DBEF"/>
            </a:solidFill>
          </c:spPr>
          <c:invertIfNegative val="0"/>
          <c:cat>
            <c:numRef>
              <c:f>data2.8!$A$2:$A$34</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data2.8!$C$2:$C$34</c:f>
              <c:numCache>
                <c:formatCode>General</c:formatCode>
                <c:ptCount val="33"/>
                <c:pt idx="13">
                  <c:v>8.4681151462859834</c:v>
                </c:pt>
                <c:pt idx="14">
                  <c:v>7.5871906139504981</c:v>
                </c:pt>
                <c:pt idx="15">
                  <c:v>7.1577764833153035</c:v>
                </c:pt>
                <c:pt idx="16">
                  <c:v>5.5523028883684624</c:v>
                </c:pt>
                <c:pt idx="17">
                  <c:v>4.4551131928181107</c:v>
                </c:pt>
                <c:pt idx="18">
                  <c:v>4.7477319751710967</c:v>
                </c:pt>
                <c:pt idx="19">
                  <c:v>3.8813058467600081</c:v>
                </c:pt>
                <c:pt idx="20">
                  <c:v>3.1695056352459012</c:v>
                </c:pt>
                <c:pt idx="21">
                  <c:v>2.7977166276346601</c:v>
                </c:pt>
                <c:pt idx="22">
                  <c:v>2.8566142987249545</c:v>
                </c:pt>
                <c:pt idx="23">
                  <c:v>2.9920981247788649</c:v>
                </c:pt>
                <c:pt idx="24">
                  <c:v>3.3803448843156905</c:v>
                </c:pt>
                <c:pt idx="25">
                  <c:v>3.6571796404432386</c:v>
                </c:pt>
                <c:pt idx="26">
                  <c:v>4.4716123663828977</c:v>
                </c:pt>
                <c:pt idx="27">
                  <c:v>4.0420844242927387</c:v>
                </c:pt>
                <c:pt idx="28">
                  <c:v>3.3530591126633036</c:v>
                </c:pt>
                <c:pt idx="29">
                  <c:v>4.1971566479416174</c:v>
                </c:pt>
                <c:pt idx="30">
                  <c:v>5.5276616302120649</c:v>
                </c:pt>
                <c:pt idx="31">
                  <c:v>6.8802565930149679</c:v>
                </c:pt>
                <c:pt idx="32">
                  <c:v>6.7255621844882958</c:v>
                </c:pt>
              </c:numCache>
            </c:numRef>
          </c:val>
          <c:extLst>
            <c:ext xmlns:c16="http://schemas.microsoft.com/office/drawing/2014/chart" uri="{C3380CC4-5D6E-409C-BE32-E72D297353CC}">
              <c16:uniqueId val="{00000001-3A74-4F18-AF96-06CE575B16BB}"/>
            </c:ext>
          </c:extLst>
        </c:ser>
        <c:dLbls>
          <c:showLegendKey val="0"/>
          <c:showVal val="0"/>
          <c:showCatName val="0"/>
          <c:showSerName val="0"/>
          <c:showPercent val="0"/>
          <c:showBubbleSize val="0"/>
        </c:dLbls>
        <c:gapWidth val="50"/>
        <c:axId val="34811264"/>
        <c:axId val="34821248"/>
      </c:barChart>
      <c:catAx>
        <c:axId val="34811264"/>
        <c:scaling>
          <c:orientation val="minMax"/>
        </c:scaling>
        <c:delete val="0"/>
        <c:axPos val="b"/>
        <c:numFmt formatCode="General" sourceLinked="1"/>
        <c:majorTickMark val="none"/>
        <c:minorTickMark val="out"/>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821248"/>
        <c:crosses val="autoZero"/>
        <c:auto val="1"/>
        <c:lblAlgn val="ctr"/>
        <c:lblOffset val="100"/>
        <c:tickLblSkip val="5"/>
        <c:noMultiLvlLbl val="0"/>
      </c:catAx>
      <c:valAx>
        <c:axId val="34821248"/>
        <c:scaling>
          <c:orientation val="minMax"/>
        </c:scaling>
        <c:delete val="0"/>
        <c:axPos val="l"/>
        <c:numFmt formatCode="General" sourceLinked="1"/>
        <c:majorTickMark val="in"/>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811264"/>
        <c:crosses val="autoZero"/>
        <c:crossBetween val="between"/>
      </c:valAx>
      <c:spPr>
        <a:noFill/>
        <a:ln w="25400">
          <a:noFill/>
        </a:ln>
        <a:effectLst/>
      </c:spPr>
    </c:plotArea>
    <c:legend>
      <c:legendPos val="r"/>
      <c:layout>
        <c:manualLayout>
          <c:xMode val="edge"/>
          <c:yMode val="edge"/>
          <c:x val="5.2911547980130903E-2"/>
          <c:y val="4.6884184081096042E-2"/>
          <c:w val="0.38202528856959916"/>
          <c:h val="9.2562405763109395E-2"/>
        </c:manualLayout>
      </c:layout>
      <c:overlay val="1"/>
      <c:txPr>
        <a:bodyPr/>
        <a:lstStyle/>
        <a:p>
          <a:pPr>
            <a:defRPr sz="900">
              <a:solidFill>
                <a:schemeClr val="accent6">
                  <a:lumMod val="25000"/>
                </a:schemeClr>
              </a:solidFill>
              <a:latin typeface="Corbel" pitchFamily="34" charset="0"/>
              <a:cs typeface="Arial"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4433353559006E-2"/>
          <c:y val="1.8417149090657232E-2"/>
          <c:w val="0.94509667469962322"/>
          <c:h val="0.93111946532999168"/>
        </c:manualLayout>
      </c:layout>
      <c:lineChart>
        <c:grouping val="standard"/>
        <c:varyColors val="0"/>
        <c:ser>
          <c:idx val="0"/>
          <c:order val="0"/>
          <c:tx>
            <c:strRef>
              <c:f>data_doorloop!$B$1</c:f>
              <c:strCache>
                <c:ptCount val="1"/>
                <c:pt idx="0">
                  <c:v>doorlooptijd rechtbankstrafzaken meervoudige kamer</c:v>
                </c:pt>
              </c:strCache>
            </c:strRef>
          </c:tx>
          <c:spPr>
            <a:ln w="50800"/>
          </c:spPr>
          <c:marker>
            <c:symbol val="none"/>
          </c:marker>
          <c:cat>
            <c:numRef>
              <c:f>data_doorloop!$A$2:$A$36</c:f>
              <c:numCache>
                <c:formatCode>General</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data_doorloop!$B$2:$B$36</c:f>
              <c:numCache>
                <c:formatCode>General</c:formatCode>
                <c:ptCount val="35"/>
                <c:pt idx="0">
                  <c:v>100</c:v>
                </c:pt>
                <c:pt idx="1">
                  <c:v>104.82098546614675</c:v>
                </c:pt>
                <c:pt idx="2">
                  <c:v>105.35271180432471</c:v>
                </c:pt>
                <c:pt idx="3">
                  <c:v>104.82098546614675</c:v>
                </c:pt>
                <c:pt idx="4">
                  <c:v>112.84119106699752</c:v>
                </c:pt>
                <c:pt idx="5">
                  <c:v>115.50868486352357</c:v>
                </c:pt>
                <c:pt idx="6">
                  <c:v>124.06947890818859</c:v>
                </c:pt>
                <c:pt idx="7">
                  <c:v>121.39312300602623</c:v>
                </c:pt>
                <c:pt idx="8">
                  <c:v>122.46543778801843</c:v>
                </c:pt>
                <c:pt idx="9">
                  <c:v>124.06947890818859</c:v>
                </c:pt>
                <c:pt idx="10">
                  <c:v>129.41332860687697</c:v>
                </c:pt>
                <c:pt idx="11">
                  <c:v>126.20524636653667</c:v>
                </c:pt>
                <c:pt idx="12">
                  <c:v>111.23714994682736</c:v>
                </c:pt>
                <c:pt idx="13">
                  <c:v>111.23714994682736</c:v>
                </c:pt>
                <c:pt idx="14">
                  <c:v>120.32967032967032</c:v>
                </c:pt>
                <c:pt idx="15">
                  <c:v>119.25735554767813</c:v>
                </c:pt>
                <c:pt idx="16">
                  <c:v>121.39312300602623</c:v>
                </c:pt>
                <c:pt idx="17">
                  <c:v>122.46543778801843</c:v>
                </c:pt>
                <c:pt idx="18">
                  <c:v>125.67352002835872</c:v>
                </c:pt>
                <c:pt idx="19">
                  <c:v>123.53775257001062</c:v>
                </c:pt>
                <c:pt idx="20">
                  <c:v>127.80928748670684</c:v>
                </c:pt>
                <c:pt idx="21">
                  <c:v>124.06947890818859</c:v>
                </c:pt>
                <c:pt idx="22">
                  <c:v>124.06947890818859</c:v>
                </c:pt>
                <c:pt idx="23">
                  <c:v>112.30060262318327</c:v>
                </c:pt>
                <c:pt idx="24">
                  <c:v>124.06947890818859</c:v>
                </c:pt>
                <c:pt idx="25">
                  <c:v>124.06947890818859</c:v>
                </c:pt>
                <c:pt idx="26">
                  <c:v>124.06947890818859</c:v>
                </c:pt>
                <c:pt idx="27">
                  <c:v>132.93158454448778</c:v>
                </c:pt>
                <c:pt idx="28">
                  <c:v>132.93158454448778</c:v>
                </c:pt>
                <c:pt idx="29">
                  <c:v>150.65579581708613</c:v>
                </c:pt>
                <c:pt idx="30">
                  <c:v>159.51790145338532</c:v>
                </c:pt>
                <c:pt idx="31">
                  <c:v>168.38000708968451</c:v>
                </c:pt>
                <c:pt idx="32">
                  <c:v>150.65579581708613</c:v>
                </c:pt>
                <c:pt idx="33">
                  <c:v>186.10421836228286</c:v>
                </c:pt>
              </c:numCache>
            </c:numRef>
          </c:val>
          <c:smooth val="0"/>
          <c:extLst>
            <c:ext xmlns:c16="http://schemas.microsoft.com/office/drawing/2014/chart" uri="{C3380CC4-5D6E-409C-BE32-E72D297353CC}">
              <c16:uniqueId val="{00000000-1533-43C1-B05A-0D4C2FDD0892}"/>
            </c:ext>
          </c:extLst>
        </c:ser>
        <c:ser>
          <c:idx val="1"/>
          <c:order val="1"/>
          <c:tx>
            <c:strRef>
              <c:f>data_doorloop!$C$1</c:f>
              <c:strCache>
                <c:ptCount val="1"/>
                <c:pt idx="0">
                  <c:v>doorlooptijd rechtbankstrafzaken politierechter </c:v>
                </c:pt>
              </c:strCache>
            </c:strRef>
          </c:tx>
          <c:spPr>
            <a:ln w="50800"/>
          </c:spPr>
          <c:marker>
            <c:symbol val="none"/>
          </c:marker>
          <c:cat>
            <c:numRef>
              <c:f>data_doorloop!$A$2:$A$36</c:f>
              <c:numCache>
                <c:formatCode>General</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data_doorloop!$C$2:$C$36</c:f>
              <c:numCache>
                <c:formatCode>General</c:formatCode>
                <c:ptCount val="35"/>
                <c:pt idx="0">
                  <c:v>100</c:v>
                </c:pt>
                <c:pt idx="1">
                  <c:v>100</c:v>
                </c:pt>
                <c:pt idx="2">
                  <c:v>100</c:v>
                </c:pt>
                <c:pt idx="3">
                  <c:v>116.66666666666667</c:v>
                </c:pt>
                <c:pt idx="4">
                  <c:v>116.66666666666667</c:v>
                </c:pt>
                <c:pt idx="5">
                  <c:v>133.33333333333331</c:v>
                </c:pt>
                <c:pt idx="6">
                  <c:v>133.33333333333331</c:v>
                </c:pt>
                <c:pt idx="7">
                  <c:v>133.33333333333331</c:v>
                </c:pt>
                <c:pt idx="8">
                  <c:v>133.33333333333331</c:v>
                </c:pt>
                <c:pt idx="9">
                  <c:v>150</c:v>
                </c:pt>
                <c:pt idx="10">
                  <c:v>150</c:v>
                </c:pt>
                <c:pt idx="11">
                  <c:v>133.33333333333331</c:v>
                </c:pt>
                <c:pt idx="12">
                  <c:v>116.66666666666667</c:v>
                </c:pt>
                <c:pt idx="13">
                  <c:v>116.66666666666667</c:v>
                </c:pt>
                <c:pt idx="14">
                  <c:v>116.66666666666667</c:v>
                </c:pt>
                <c:pt idx="15">
                  <c:v>116.66666666666667</c:v>
                </c:pt>
                <c:pt idx="16">
                  <c:v>100</c:v>
                </c:pt>
                <c:pt idx="17">
                  <c:v>100</c:v>
                </c:pt>
                <c:pt idx="18">
                  <c:v>100</c:v>
                </c:pt>
                <c:pt idx="19">
                  <c:v>100</c:v>
                </c:pt>
                <c:pt idx="20">
                  <c:v>100</c:v>
                </c:pt>
                <c:pt idx="21">
                  <c:v>100</c:v>
                </c:pt>
                <c:pt idx="22">
                  <c:v>83.333333333333343</c:v>
                </c:pt>
                <c:pt idx="23">
                  <c:v>83.333333333333343</c:v>
                </c:pt>
                <c:pt idx="24">
                  <c:v>83.333333333333343</c:v>
                </c:pt>
                <c:pt idx="25">
                  <c:v>83.333333333333343</c:v>
                </c:pt>
                <c:pt idx="26">
                  <c:v>83.333333333333343</c:v>
                </c:pt>
                <c:pt idx="27">
                  <c:v>83.333333333333343</c:v>
                </c:pt>
                <c:pt idx="28">
                  <c:v>100</c:v>
                </c:pt>
                <c:pt idx="29">
                  <c:v>100</c:v>
                </c:pt>
                <c:pt idx="30">
                  <c:v>183.33333333333331</c:v>
                </c:pt>
                <c:pt idx="31">
                  <c:v>150</c:v>
                </c:pt>
                <c:pt idx="32">
                  <c:v>116.66666666666667</c:v>
                </c:pt>
                <c:pt idx="33">
                  <c:v>100</c:v>
                </c:pt>
              </c:numCache>
            </c:numRef>
          </c:val>
          <c:smooth val="0"/>
          <c:extLst>
            <c:ext xmlns:c16="http://schemas.microsoft.com/office/drawing/2014/chart" uri="{C3380CC4-5D6E-409C-BE32-E72D297353CC}">
              <c16:uniqueId val="{00000001-1533-43C1-B05A-0D4C2FDD0892}"/>
            </c:ext>
          </c:extLst>
        </c:ser>
        <c:dLbls>
          <c:showLegendKey val="0"/>
          <c:showVal val="0"/>
          <c:showCatName val="0"/>
          <c:showSerName val="0"/>
          <c:showPercent val="0"/>
          <c:showBubbleSize val="0"/>
        </c:dLbls>
        <c:smooth val="0"/>
        <c:axId val="112536960"/>
        <c:axId val="112579712"/>
      </c:lineChart>
      <c:catAx>
        <c:axId val="112536960"/>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2579712"/>
        <c:crosses val="autoZero"/>
        <c:auto val="1"/>
        <c:lblAlgn val="ctr"/>
        <c:lblOffset val="100"/>
        <c:tickLblSkip val="2"/>
        <c:noMultiLvlLbl val="0"/>
      </c:catAx>
      <c:valAx>
        <c:axId val="112579712"/>
        <c:scaling>
          <c:orientation val="minMax"/>
        </c:scaling>
        <c:delete val="0"/>
        <c:axPos val="l"/>
        <c:numFmt formatCode="General" sourceLinked="1"/>
        <c:majorTickMark val="none"/>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2536960"/>
        <c:crosses val="autoZero"/>
        <c:crossBetween val="between"/>
      </c:valAx>
      <c:spPr>
        <a:noFill/>
        <a:ln w="25400">
          <a:noFill/>
        </a:ln>
        <a:effectLst/>
      </c:spPr>
    </c:plotArea>
    <c:legend>
      <c:legendPos val="l"/>
      <c:layout>
        <c:manualLayout>
          <c:xMode val="edge"/>
          <c:yMode val="edge"/>
          <c:x val="7.4616254111945182E-2"/>
          <c:y val="3.4468392400844344E-2"/>
          <c:w val="0.70477604099484259"/>
          <c:h val="0.1077446708819793"/>
        </c:manualLayout>
      </c:layout>
      <c:overlay val="0"/>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81175818652782E-2"/>
          <c:y val="1.0495069695235464E-2"/>
          <c:w val="0.94509667469962322"/>
          <c:h val="0.93111946532999168"/>
        </c:manualLayout>
      </c:layout>
      <c:lineChart>
        <c:grouping val="standard"/>
        <c:varyColors val="0"/>
        <c:ser>
          <c:idx val="1"/>
          <c:order val="0"/>
          <c:tx>
            <c:strRef>
              <c:f>data_ontvluchtingen!$J$1</c:f>
              <c:strCache>
                <c:ptCount val="1"/>
                <c:pt idx="0">
                  <c:v>onttrekkingen per 100 gedetineerden</c:v>
                </c:pt>
              </c:strCache>
            </c:strRef>
          </c:tx>
          <c:spPr>
            <a:ln w="50800"/>
          </c:spPr>
          <c:marker>
            <c:symbol val="none"/>
          </c:marker>
          <c:cat>
            <c:strRef>
              <c:f>data_ontvluchtingen!$E$2:$E$31</c:f>
              <c:strCach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strCache>
            </c:strRef>
          </c:cat>
          <c:val>
            <c:numRef>
              <c:f>data_ontvluchtingen!$J$2:$J$31</c:f>
              <c:numCache>
                <c:formatCode>General</c:formatCode>
                <c:ptCount val="30"/>
                <c:pt idx="8">
                  <c:v>72.137789798217653</c:v>
                </c:pt>
                <c:pt idx="9">
                  <c:v>41.460176991150441</c:v>
                </c:pt>
                <c:pt idx="10">
                  <c:v>38.27956989247312</c:v>
                </c:pt>
                <c:pt idx="11">
                  <c:v>31.6875</c:v>
                </c:pt>
                <c:pt idx="12">
                  <c:v>32.213247172859454</c:v>
                </c:pt>
                <c:pt idx="13">
                  <c:v>29.250398724082935</c:v>
                </c:pt>
                <c:pt idx="14">
                  <c:v>24.370015948963317</c:v>
                </c:pt>
                <c:pt idx="15">
                  <c:v>30.369068541300528</c:v>
                </c:pt>
                <c:pt idx="16">
                  <c:v>25.259938837920487</c:v>
                </c:pt>
                <c:pt idx="17">
                  <c:v>26.475037821482605</c:v>
                </c:pt>
                <c:pt idx="18">
                  <c:v>40.123711340206185</c:v>
                </c:pt>
                <c:pt idx="19">
                  <c:v>40</c:v>
                </c:pt>
                <c:pt idx="20">
                  <c:v>38.164435946462717</c:v>
                </c:pt>
                <c:pt idx="21">
                  <c:v>24.592145015105739</c:v>
                </c:pt>
                <c:pt idx="22">
                  <c:v>21.812400635930047</c:v>
                </c:pt>
                <c:pt idx="23">
                  <c:v>19.913169319826341</c:v>
                </c:pt>
                <c:pt idx="24">
                  <c:v>17.199074074074073</c:v>
                </c:pt>
                <c:pt idx="25">
                  <c:v>14.418103448275863</c:v>
                </c:pt>
                <c:pt idx="26">
                  <c:v>11.762013729977117</c:v>
                </c:pt>
                <c:pt idx="27">
                  <c:v>10.382387022016223</c:v>
                </c:pt>
                <c:pt idx="28">
                  <c:v>9.4862604540023892</c:v>
                </c:pt>
                <c:pt idx="29">
                  <c:v>8.4855233853006684</c:v>
                </c:pt>
              </c:numCache>
            </c:numRef>
          </c:val>
          <c:smooth val="0"/>
          <c:extLst>
            <c:ext xmlns:c16="http://schemas.microsoft.com/office/drawing/2014/chart" uri="{C3380CC4-5D6E-409C-BE32-E72D297353CC}">
              <c16:uniqueId val="{00000000-5F5D-46DA-82BB-792397492019}"/>
            </c:ext>
          </c:extLst>
        </c:ser>
        <c:ser>
          <c:idx val="2"/>
          <c:order val="1"/>
          <c:tx>
            <c:strRef>
              <c:f>data_ontvluchtingen!$K$1</c:f>
              <c:strCache>
                <c:ptCount val="1"/>
                <c:pt idx="0">
                  <c:v>ontvluchtingen per 1000 gedetineerden</c:v>
                </c:pt>
              </c:strCache>
            </c:strRef>
          </c:tx>
          <c:spPr>
            <a:ln w="50800"/>
          </c:spPr>
          <c:marker>
            <c:symbol val="none"/>
          </c:marker>
          <c:cat>
            <c:strRef>
              <c:f>data_ontvluchtingen!$E$2:$E$31</c:f>
              <c:strCach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strCache>
            </c:strRef>
          </c:cat>
          <c:val>
            <c:numRef>
              <c:f>data_ontvluchtingen!$K$2:$K$31</c:f>
              <c:numCache>
                <c:formatCode>General</c:formatCode>
                <c:ptCount val="30"/>
                <c:pt idx="0">
                  <c:v>59.517965564681951</c:v>
                </c:pt>
                <c:pt idx="1">
                  <c:v>59.721223310215827</c:v>
                </c:pt>
                <c:pt idx="2">
                  <c:v>36.917696835553542</c:v>
                </c:pt>
                <c:pt idx="3">
                  <c:v>48.325592363147656</c:v>
                </c:pt>
                <c:pt idx="4">
                  <c:v>35.279389569189334</c:v>
                </c:pt>
                <c:pt idx="5">
                  <c:v>33.706819560272869</c:v>
                </c:pt>
                <c:pt idx="6">
                  <c:v>21.546584200270061</c:v>
                </c:pt>
                <c:pt idx="7">
                  <c:v>20.396760369385351</c:v>
                </c:pt>
                <c:pt idx="8">
                  <c:v>34.772300638029748</c:v>
                </c:pt>
                <c:pt idx="9">
                  <c:v>9.2920353982300892</c:v>
                </c:pt>
                <c:pt idx="10">
                  <c:v>7.8853046594982077</c:v>
                </c:pt>
                <c:pt idx="11">
                  <c:v>5.3125</c:v>
                </c:pt>
                <c:pt idx="12">
                  <c:v>4.2003231017770597</c:v>
                </c:pt>
                <c:pt idx="13">
                  <c:v>6.6985645933014357</c:v>
                </c:pt>
                <c:pt idx="14">
                  <c:v>3.8277511961722492</c:v>
                </c:pt>
                <c:pt idx="15">
                  <c:v>4.9209138840070299</c:v>
                </c:pt>
                <c:pt idx="16">
                  <c:v>4.5871559633027523</c:v>
                </c:pt>
                <c:pt idx="17">
                  <c:v>6.0514372163388801</c:v>
                </c:pt>
                <c:pt idx="18">
                  <c:v>6.1855670103092786</c:v>
                </c:pt>
                <c:pt idx="19">
                  <c:v>2.766798418972332</c:v>
                </c:pt>
                <c:pt idx="20">
                  <c:v>6.1185468451242828</c:v>
                </c:pt>
                <c:pt idx="21">
                  <c:v>0.90634441087613293</c:v>
                </c:pt>
                <c:pt idx="22">
                  <c:v>1.2718600953895072</c:v>
                </c:pt>
                <c:pt idx="23">
                  <c:v>1.1577424023154848</c:v>
                </c:pt>
                <c:pt idx="24">
                  <c:v>1.6203703703703702</c:v>
                </c:pt>
                <c:pt idx="25">
                  <c:v>1.2931034482758621</c:v>
                </c:pt>
                <c:pt idx="26">
                  <c:v>0.22883295194508008</c:v>
                </c:pt>
                <c:pt idx="27">
                  <c:v>0.46349942062572419</c:v>
                </c:pt>
                <c:pt idx="28">
                  <c:v>0.23894862604540026</c:v>
                </c:pt>
                <c:pt idx="29">
                  <c:v>0.22271714922048996</c:v>
                </c:pt>
              </c:numCache>
            </c:numRef>
          </c:val>
          <c:smooth val="0"/>
          <c:extLst>
            <c:ext xmlns:c16="http://schemas.microsoft.com/office/drawing/2014/chart" uri="{C3380CC4-5D6E-409C-BE32-E72D297353CC}">
              <c16:uniqueId val="{00000001-5F5D-46DA-82BB-792397492019}"/>
            </c:ext>
          </c:extLst>
        </c:ser>
        <c:dLbls>
          <c:showLegendKey val="0"/>
          <c:showVal val="0"/>
          <c:showCatName val="0"/>
          <c:showSerName val="0"/>
          <c:showPercent val="0"/>
          <c:showBubbleSize val="0"/>
        </c:dLbls>
        <c:smooth val="0"/>
        <c:axId val="113910912"/>
        <c:axId val="113912448"/>
      </c:lineChart>
      <c:catAx>
        <c:axId val="113910912"/>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12448"/>
        <c:crosses val="autoZero"/>
        <c:auto val="1"/>
        <c:lblAlgn val="ctr"/>
        <c:lblOffset val="100"/>
        <c:tickLblSkip val="2"/>
        <c:noMultiLvlLbl val="0"/>
      </c:catAx>
      <c:valAx>
        <c:axId val="113912448"/>
        <c:scaling>
          <c:orientation val="minMax"/>
        </c:scaling>
        <c:delete val="0"/>
        <c:axPos val="l"/>
        <c:numFmt formatCode="General" sourceLinked="1"/>
        <c:majorTickMark val="none"/>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10912"/>
        <c:crosses val="autoZero"/>
        <c:crossBetween val="between"/>
      </c:valAx>
      <c:spPr>
        <a:noFill/>
        <a:ln w="25400">
          <a:noFill/>
        </a:ln>
        <a:effectLst/>
      </c:spPr>
    </c:plotArea>
    <c:legend>
      <c:legendPos val="l"/>
      <c:layout>
        <c:manualLayout>
          <c:xMode val="edge"/>
          <c:yMode val="edge"/>
          <c:x val="0.46178745839834223"/>
          <c:y val="4.6644908682495975E-2"/>
          <c:w val="0.47872941653825912"/>
          <c:h val="0.10989193579769541"/>
        </c:manualLayout>
      </c:layout>
      <c:overlay val="0"/>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0.82867</cdr:x>
      <cdr:y>0.04852</cdr:y>
    </cdr:from>
    <cdr:to>
      <cdr:x>0.95334</cdr:x>
      <cdr:y>0.91309</cdr:y>
    </cdr:to>
    <cdr:sp macro="" textlink="">
      <cdr:nvSpPr>
        <cdr:cNvPr id="2" name="Rectangle 1"/>
        <cdr:cNvSpPr/>
      </cdr:nvSpPr>
      <cdr:spPr>
        <a:xfrm xmlns:a="http://schemas.openxmlformats.org/drawingml/2006/main">
          <a:off x="4546426" y="173779"/>
          <a:ext cx="684000" cy="3096344"/>
        </a:xfrm>
        <a:prstGeom xmlns:a="http://schemas.openxmlformats.org/drawingml/2006/main" prst="rect">
          <a:avLst/>
        </a:prstGeom>
        <a:solidFill xmlns:a="http://schemas.openxmlformats.org/drawingml/2006/main">
          <a:srgbClr val="A6A6A6">
            <a:alpha val="25000"/>
          </a:srgbClr>
        </a:solidFill>
        <a:ln xmlns:a="http://schemas.openxmlformats.org/drawingml/2006/main">
          <a:noFill/>
        </a:ln>
      </cdr:spPr>
      <cdr:txBody>
        <a:bodyPr xmlns:a="http://schemas.openxmlformats.org/drawingml/2006/main" rot="0" spcFirstLastPara="0" vert="horz" wrap="non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a:lstStyle>
        <a:p xmlns:a="http://schemas.openxmlformats.org/drawingml/2006/main">
          <a:pPr algn="ctr">
            <a:spcAft>
              <a:spcPts val="1800"/>
            </a:spcAft>
          </a:pPr>
          <a:endParaRPr lang="nl-NL" dirty="0">
            <a:solidFill>
              <a:srgbClr val="00B0F0"/>
            </a:solidFill>
            <a:latin typeface="Cambria"/>
            <a:ea typeface="Times New Roman"/>
            <a:cs typeface="Times New Roman"/>
          </a:endParaRPr>
        </a:p>
      </cdr:txBody>
    </cdr:sp>
  </cdr:relSizeAnchor>
  <cdr:relSizeAnchor xmlns:cdr="http://schemas.openxmlformats.org/drawingml/2006/chartDrawing">
    <cdr:from>
      <cdr:x>0.82984</cdr:x>
      <cdr:y>0.05387</cdr:y>
    </cdr:from>
    <cdr:to>
      <cdr:x>0.95441</cdr:x>
      <cdr:y>0.14292</cdr:y>
    </cdr:to>
    <cdr:sp macro="" textlink="">
      <cdr:nvSpPr>
        <cdr:cNvPr id="6" name="Rectangular Callout 5"/>
        <cdr:cNvSpPr/>
      </cdr:nvSpPr>
      <cdr:spPr>
        <a:xfrm xmlns:a="http://schemas.openxmlformats.org/drawingml/2006/main">
          <a:off x="4552838" y="192944"/>
          <a:ext cx="683448" cy="318924"/>
        </a:xfrm>
        <a:prstGeom xmlns:a="http://schemas.openxmlformats.org/drawingml/2006/main" prst="wedgeRectCallout">
          <a:avLst>
            <a:gd name="adj1" fmla="val -23538"/>
            <a:gd name="adj2" fmla="val -48826"/>
          </a:avLst>
        </a:prstGeom>
        <a:noFill xmlns:a="http://schemas.openxmlformats.org/drawingml/2006/main"/>
        <a:ln xmlns:a="http://schemas.openxmlformats.org/drawingml/2006/main">
          <a:noFill/>
        </a:ln>
      </cdr:spPr>
      <cdr:txBody>
        <a:bodyPr xmlns:a="http://schemas.openxmlformats.org/drawingml/2006/main" rot="0" spcFirstLastPara="0" vert="horz" wrap="none" lIns="36000" tIns="36000" rIns="36000" bIns="36000" numCol="1" spcCol="0" rtlCol="0" fromWordArt="0" anchor="ctr" anchorCtr="0" forceAA="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1800"/>
            </a:spcAft>
          </a:pPr>
          <a:r>
            <a:rPr lang="en-US" sz="800" dirty="0" err="1">
              <a:latin typeface="Arial Narrow" panose="020B0606020202030204" pitchFamily="34" charset="0"/>
              <a:ea typeface="Times New Roman"/>
              <a:cs typeface="Times New Roman"/>
            </a:rPr>
            <a:t>Bezuinigingen</a:t>
          </a:r>
          <a:br>
            <a:rPr lang="en-US" sz="800" dirty="0">
              <a:latin typeface="Arial Narrow" panose="020B0606020202030204" pitchFamily="34" charset="0"/>
              <a:ea typeface="Times New Roman"/>
              <a:cs typeface="Times New Roman"/>
            </a:rPr>
          </a:br>
          <a:r>
            <a:rPr lang="en-US" sz="800" dirty="0">
              <a:latin typeface="Arial Narrow" panose="020B0606020202030204" pitchFamily="34" charset="0"/>
              <a:ea typeface="Times New Roman"/>
              <a:cs typeface="Times New Roman"/>
            </a:rPr>
            <a:t>(</a:t>
          </a:r>
          <a:r>
            <a:rPr lang="en-US" sz="600" dirty="0" err="1">
              <a:latin typeface="Arial Narrow" panose="020B0606020202030204" pitchFamily="34" charset="0"/>
              <a:ea typeface="Times New Roman"/>
              <a:cs typeface="Times New Roman"/>
            </a:rPr>
            <a:t>Balkenende</a:t>
          </a:r>
          <a:r>
            <a:rPr lang="en-US" sz="600" dirty="0">
              <a:latin typeface="Arial Narrow" panose="020B0606020202030204" pitchFamily="34" charset="0"/>
              <a:ea typeface="Times New Roman"/>
              <a:cs typeface="Times New Roman"/>
            </a:rPr>
            <a:t> &amp; </a:t>
          </a:r>
          <a:r>
            <a:rPr lang="en-US" sz="600" dirty="0" err="1">
              <a:latin typeface="Arial Narrow" panose="020B0606020202030204" pitchFamily="34" charset="0"/>
              <a:ea typeface="Times New Roman"/>
              <a:cs typeface="Times New Roman"/>
            </a:rPr>
            <a:t>Rutte</a:t>
          </a:r>
          <a:r>
            <a:rPr lang="en-US" sz="600" dirty="0">
              <a:latin typeface="Arial Narrow" panose="020B0606020202030204" pitchFamily="34" charset="0"/>
              <a:ea typeface="Times New Roman"/>
              <a:cs typeface="Times New Roman"/>
            </a:rPr>
            <a:t>)</a:t>
          </a:r>
          <a:endParaRPr lang="nl-NL" sz="600" dirty="0">
            <a:latin typeface="Arial Narrow" panose="020B0606020202030204" pitchFamily="34" charset="0"/>
            <a:ea typeface="Times New Roman"/>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3850218" y="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1" y="943483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3850218" y="943483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3850218" y="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5934" y="4717416"/>
            <a:ext cx="4982633"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1" y="943483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3850218" y="9434831"/>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Nederlandse veiligheid en justitie is het derde deel van de vierdelige reeks over de productiviteit van het overheidsbeleid. In deze reeks wordt vanuit historisch perspectief gekeken naar de relatie tussen beleid en productiviteit. Belangrijk doel hiervan is lessen te trekken voor het huidige en toekomstige beleid. Welke instrumenten werken wel en welke ingrepen kan de overheid beter nalaten?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baseline="0" dirty="0"/>
              <a:t>Maar eerst nog even een plaatje van de ontwikkeling van de schaal. </a:t>
            </a:r>
            <a:r>
              <a:rPr lang="nl-NL" sz="1200" kern="1200" dirty="0">
                <a:solidFill>
                  <a:schemeClr val="tx1"/>
                </a:solidFill>
                <a:effectLst/>
                <a:latin typeface="Times"/>
                <a:ea typeface="+mn-ea"/>
                <a:cs typeface="+mn-cs"/>
              </a:rPr>
              <a:t>Uit de figuur blijkt dat de schaalvergroting bij de politie verreweg het grootst is. Tussen 1980 en 2014 e is de schaalgrootte met een factor 16 toegenomen. </a:t>
            </a:r>
            <a:r>
              <a:rPr lang="nl-NL" sz="1200" i="1" kern="1200" dirty="0">
                <a:solidFill>
                  <a:schemeClr val="tx1"/>
                </a:solidFill>
                <a:effectLst/>
                <a:latin typeface="Times"/>
                <a:ea typeface="+mn-ea"/>
                <a:cs typeface="+mn-cs"/>
              </a:rPr>
              <a:t>(Hierbij moet worden bedacht dat in 2014 bij de politie wordt uitgegaan van tien geografische eenheden).</a:t>
            </a:r>
            <a:r>
              <a:rPr lang="nl-NL" sz="1200" kern="1200" dirty="0">
                <a:solidFill>
                  <a:schemeClr val="tx1"/>
                </a:solidFill>
                <a:effectLst/>
                <a:latin typeface="Times"/>
                <a:ea typeface="+mn-ea"/>
                <a:cs typeface="+mn-cs"/>
              </a:rPr>
              <a:t> Vergeleken daarmee lijkt de schaalvergroting bij de rechterlijke macht en het gevangeniswezen in dit plaatje weinig voor te stellen. </a:t>
            </a:r>
            <a:endParaRPr lang="nl-NL" baseline="0" dirty="0"/>
          </a:p>
        </p:txBody>
      </p:sp>
    </p:spTree>
    <p:extLst>
      <p:ext uri="{BB962C8B-B14F-4D97-AF65-F5344CB8AC3E}">
        <p14:creationId xmlns:p14="http://schemas.microsoft.com/office/powerpoint/2010/main" val="347998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Dan nu de productiviteitsontwikkeling. Zoals al bleek uit het grote verschil tussen kosten- en productieontwikkeling presteert de rechterlijke macht het slechtst. Tussen 1980 en 2014 is de productiviteit met 40 procent gedaald.  Die daling komt vooral tot stand in de periode tot 2002 (Rvdr). Daarna is de ontwikkeling vrij stabiel. Bij de politie is productiviteit ten opzichte van 1980 gelijk gebleven. Maar dat is vooral te danken aan de sterke productiviteitsgroei in de eerste helft van de jaren tachtig. Want daarna gaat eigenlijk voortdurend bergafwaarts. De productiviteit van het gevangeniswezen is wel gestegen. Tussen 1980 en 2014 met 35 procent. Opvallend is hier de sterke schommelingen. Dit komt omdat de sector niet in staat is snel in te spelen op veranderingen in de vraag.</a:t>
            </a:r>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000" dirty="0"/>
              <a:t>Goed, de productiviteitsontwikkeling is nu bekend. Maar we willen vooral ook weten of het beleid daarop invloed heeft uitgeoefend. Hebben de hervormingen nog wat opgeleverd? Om daar iets over te zeggen hebben we geprobeerd de effecten hiervan te meten. Dat lukte uiteindelijk niet voor de decentralisatie van de bedrijfsvoering en de prestatiebekostiging. Het effect van de invoering van decentralisatie van de huisvesting bleek wel te meten. Na de invoering ligt de productiviteit 5,6 procent lager. Dit effect kan in werkelijkheid minder negatief zijn geweest omdat het effect van andere maatregelen hierbij is inbegrepen. De groei van de schaal lijkt ook een negatief effect te hebben. Het gaat hier wel om een gemiddeld effect. Het kan dus zijn dat in een specifieke sector of in een specifieke periode de schaalvergroting wel bijdraagt aan een verbetering.</a:t>
            </a:r>
          </a:p>
          <a:p>
            <a:r>
              <a:rPr lang="nl-NL" sz="1000" dirty="0"/>
              <a:t>Behalve naar de ingrepen is ook gekeken naar de invloed van de productiegroei. De groei van de productie blijkt namelijk in veel publieke sectoren van grote betekenis te zijn voor de productiviteitsontwikkeling. Dat is ook in de sector V&amp;J het geval. Net als bij de zorg is hier sprake van een effect van 40%. Zo leidt een groei van 2 procent van de productie al tot een productiviteitsverbetering van 0,8 procent (= 0,400 * 2%). Dit effect wordt veroorzaakt doordat bij een plotselinge verandering van de vraag naar een dienst, de inzet van middelen achterblijft. De productiviteit stijgt dan tijdelijk.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En dan nog iets over de vraag die altijd wordt gesteld: is er bij de </a:t>
            </a:r>
            <a:r>
              <a:rPr lang="nl-NL" baseline="0" dirty="0"/>
              <a:t>productiviteitsmeting wel rekening houden met de kwaliteit? Het antwoord is: ja dat we hebben geprobeerd, en deels ook meegenomen, maar het is heel lastig want er zijn maar heel weinig goede gegevens over de kwaliteit van de </a:t>
            </a:r>
            <a:r>
              <a:rPr lang="nl-NL" baseline="0" dirty="0" err="1"/>
              <a:t>diensverlening</a:t>
            </a:r>
            <a:r>
              <a:rPr lang="nl-NL" baseline="0" dirty="0"/>
              <a:t>. Als we die gegevens wel hadden zou het beeld misschien iets anders kunnen zijn. Om daar een beetje zicht op te krijgen is, op basis van de schaarse historische kwaliteitsgegevens, geprobeerd enkele lijnen te schetsen waarmee de ontwikkeling van de kwaliteit van toch enigszins kan worden geduid. </a:t>
            </a:r>
          </a:p>
          <a:p>
            <a:r>
              <a:rPr lang="nl-NL" baseline="0" dirty="0"/>
              <a:t>Bij de politie hebben we gekeken naar gegevens over ophelderingen, tevredenheid burgers en technische sepots. Ik laat hier nu alleen de ontwikkeling van het percentage technische sepots zien (aantal technische sepots in het aantal opgehelderde misdrijven). Een technisch sepot is een besluit om niet te vervolgen, meestal omdat de politie te weinig bewijzen heeft verzameld. We zien in dit plaatje dat de politie het vooral tussen 1985 en 1995 steeds moeilijker heeft om de bewijsvoering rond te krijgen. Daarna gaat het steeds beter maar vooral vanaf 2011 ontstaan er weer problemen.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Bij de rechterlijke macht hebben we gekeken naar de hoger beroepen (die overigens al wel in de productiviteitsanalyse zijn meegenomen), de tevredenheid van rechtzoekenden en professionals en de doorlooptijd van rechtbankzaken. Een lange reeks was alleen beschikbaar over de doorlooptijd van rechtbankstrafzaken. Die zien we hier. Daaruit blijkt dat de doorlooptijden in de jaren tachtig behoorlijk oplopen, in de periode daarna afnemen of stabiliseren, maar vanaf 2008 weer flink stijgen. Overigens zien we in dezelfde periode (vanaf 2008) wel een aanzienlijke daling van de doorlooptijd van bestuurszaken.</a:t>
            </a:r>
          </a:p>
        </p:txBody>
      </p:sp>
    </p:spTree>
    <p:extLst>
      <p:ext uri="{BB962C8B-B14F-4D97-AF65-F5344CB8AC3E}">
        <p14:creationId xmlns:p14="http://schemas.microsoft.com/office/powerpoint/2010/main" val="269715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Bij het gevangeniswezen hebben we gekeken naar recidivecijfers, suïcides en aantal onttrekkingen/ontvluchtingen. Ik laat hier alleen de ontwikkeling van de onttrekkingen/ontvluchtingen zien. Daaruit blijkt een sterk dalende lijn, vooral sinds 1993. Niet toevallig werd in dat jaar de Extra Beveiligde Inrichting (EBI) in Vught opgericht. Maar sinds dat jaar neemt ook het aantal onttrekkingen af, althans in de meeste jaren. </a:t>
            </a:r>
          </a:p>
        </p:txBody>
      </p:sp>
    </p:spTree>
    <p:extLst>
      <p:ext uri="{BB962C8B-B14F-4D97-AF65-F5344CB8AC3E}">
        <p14:creationId xmlns:p14="http://schemas.microsoft.com/office/powerpoint/2010/main" val="296554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Alleen bij het GW heeft productiviteitsgroei plaatsgevonden. De productiviteitsontwikkeling bij de rechterlijke macht en politie is decennialang negatief. De hervormingen om de productiviteit te stimuleren zetten geen zoden aan de dijk of pakken zelfs negatief uit. Waarschijnlijk heeft dat vooral te maken met de </a:t>
            </a:r>
            <a:r>
              <a:rPr lang="nl-NL" dirty="0" err="1"/>
              <a:t>monopoliepositie</a:t>
            </a:r>
            <a:r>
              <a:rPr lang="nl-NL" dirty="0"/>
              <a:t> van deze sectoren. Zij zijn belast met kerntaken van de overheid, die moeilijk of niet zijn uit te besteden. Zij beheersen bijna het gehele aanbod op gebied van veiligheid en justitie en opereren dus als staatsmonopolies. Het is daarom heel lastig deze sectoren te prikkelen tot meer doelmatigheid.</a:t>
            </a:r>
          </a:p>
          <a:p>
            <a:endParaRPr lang="nl-NL" dirty="0"/>
          </a:p>
          <a:p>
            <a:r>
              <a:rPr lang="nl-NL" dirty="0"/>
              <a:t>Dit maakt het ook niet eenvoudig om de kwaliteit te verbeteren. Toch lijkt het erop dat er vanaf het begin van de jaren negentig wel voortuitgang wordt geboekt. Als dat inderdaad zo is dan is de productiviteitsgroei hoger geweest dan we gemeten hebben. </a:t>
            </a:r>
          </a:p>
          <a:p>
            <a:endParaRPr lang="nl-NL" dirty="0"/>
          </a:p>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Om daar zicht op te krijgen wordt de samenhang tussen beleid en productiviteit op vier beleidsterreinen onderzocht: onderwijs, zorg, veiligheid en infrastructuur.</a:t>
            </a:r>
          </a:p>
          <a:p>
            <a:endParaRPr lang="nl-NL" dirty="0"/>
          </a:p>
        </p:txBody>
      </p:sp>
    </p:spTree>
    <p:extLst>
      <p:ext uri="{BB962C8B-B14F-4D97-AF65-F5344CB8AC3E}">
        <p14:creationId xmlns:p14="http://schemas.microsoft.com/office/powerpoint/2010/main" val="133817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Het uitgangspunt van deze studie vormde drie eerdere studies van IPSE naar de productiviteitstrends in drie deelsectoren van V&amp;J: de politie, rechterlijke macht en gevangeniswezen.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In het boek worden de resultaten van deze studies in 3 hoofdstukken in vogelvlucht gepresenteerd, volgens de opbouw die u hier ziet. (Daarbij moet nog wel worden vermeld dat de data deels zijn herzien, aangevuld en geactualiseerd). Na de sectorhoofdstukken volgt het kernhoofdstuk (</a:t>
            </a:r>
            <a:r>
              <a:rPr lang="nl-NL" dirty="0" err="1"/>
              <a:t>VenJ</a:t>
            </a:r>
            <a:r>
              <a:rPr lang="nl-NL" dirty="0"/>
              <a:t> in samenhang). In dat hoofdstuk worden de bevindingen per sector tegen elkaar afgezet en gekeken naar overeenkomsten en verschillen. In feite zijn we hier dus bezig met een meta-analyse.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Voorafgaand aan de sectorvergelijkingen</a:t>
            </a:r>
            <a:r>
              <a:rPr lang="nl-NL" baseline="0" dirty="0"/>
              <a:t> </a:t>
            </a:r>
            <a:r>
              <a:rPr lang="nl-NL" dirty="0"/>
              <a:t>schetsen we eerst de voornaamste trends in het V&amp;J-beleid, tegen de achtergrond van een aantal relevante maatschappelijke ontwikkelingen. Meest opvallende ontwikkeling van de afgelopen decennia is dat V&amp;J steeds meer onder druk komt te staan</a:t>
            </a:r>
            <a:r>
              <a:rPr lang="nl-NL" baseline="0" dirty="0"/>
              <a:t>. Onder andere door: sterke groei criminaliteit (1980-2003), individualisering, groei economische activiteit en sociale zekerheid en toenemende complexiteit van de samenleving </a:t>
            </a:r>
          </a:p>
          <a:p>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Als gevolg van deze ontwikkelingen is er een voortdurende roep om hogere budgetten voor veiligheid en justitie. Dat ligt in de eerste helft van de jaren tachtig moeilijk omdat er vanwege de economische crisis sterk moet worden bezuinigd. Ook op het budget van V&amp;J. Ook tijdens de crisis van de afgelopen jaren ontkomt V&amp;J niet aan bezuinigingen. Maar in de tussenliggende periode wordt V&amp;J steeds ontzien. In die periode gaat men op zoek naar andere wegen om de kosten te beheersen. Die worden vooral gezocht in maatregelen die zowel de productiviteit als de effectiviteit verbeteren. Daarbij wordt vooral ingezet op autonomievergroting - o.a. d.m.v. decentralisatie van de bedrijfsvoering (via oprichting DJI en Rvdr) en de huisvesting (door vanaf 1999 huur gaan te betalen voor de huisvesting aan de Rijksgebouwendienst). Maar ook worden vormen van prestatiebekostiging (vanaf 2000) ingevoerd. Ook wordt gestuurd op schaalvergroting, o.a. via grootscheepse reorganisaties als vorming nationale politie (2012) en herziening gerechtelijke kaart (2013).</a:t>
            </a:r>
          </a:p>
          <a:p>
            <a:endParaRPr lang="nl-NL" sz="1000" dirty="0"/>
          </a:p>
          <a:p>
            <a:r>
              <a:rPr lang="nl-NL" sz="1000" dirty="0"/>
              <a:t>Tegelijkertijd probeert men ook op andere manieren de druk te verlichten. Zo wordt ingezet op een meer integrale aanpak, wat moet leiden tot meer samenhang in de veiligheidsketen. Uitgangspunt hierbij is dat veiligheid en justitie niet alleen een zaak is van politie en justitie, maar dat ook allerlei andere organisaties een verantwoordelijk hebben. En ook de burgers. Bij deze nieuwe aanpak gaat ook veel aandacht uit naar preventie en toezicht. Ook is er een tendens naar repressiever optreden, vooral waar het gaat om veelvoorkomende (kleine) criminaliteit. Verder ontstaat er meer belangstelling voor de kwaliteit van de dienstverlening. Vooral sinds het midden van de jaren negentig wordt in alle sectoren veel werk verzet om systemen te ontwikkelen waarmee de kwaliteit kan worden verbeterd. Bovendien worden inspectiediensten in het leven geroepen, die erop toezien dat de kwaliteit daadwerkelijk toeneemt. </a:t>
            </a:r>
          </a:p>
        </p:txBody>
      </p:sp>
    </p:spTree>
    <p:extLst>
      <p:ext uri="{BB962C8B-B14F-4D97-AF65-F5344CB8AC3E}">
        <p14:creationId xmlns:p14="http://schemas.microsoft.com/office/powerpoint/2010/main" val="408932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genoemde beleidstrends/beleidsstrategieën zijn vertaald in allerlei maatregelen, waarvan een deel in dit schema is opgenomen. Het gaat hier alleen om maatregelen die van invloed kunnen zijn geweest op de productiviteitsontwikkeling.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solidFill>
                  <a:schemeClr val="tx1">
                    <a:lumMod val="65000"/>
                    <a:lumOff val="35000"/>
                  </a:schemeClr>
                </a:solidFill>
              </a:rPr>
              <a:t>Of die maatregelen</a:t>
            </a:r>
            <a:r>
              <a:rPr lang="nl-NL" sz="1000" baseline="0" dirty="0">
                <a:solidFill>
                  <a:schemeClr val="tx1">
                    <a:lumMod val="65000"/>
                    <a:lumOff val="35000"/>
                  </a:schemeClr>
                </a:solidFill>
              </a:rPr>
              <a:t> inderdaad </a:t>
            </a:r>
            <a:r>
              <a:rPr lang="nl-NL" sz="1000" dirty="0">
                <a:solidFill>
                  <a:schemeClr val="tx1">
                    <a:lumMod val="65000"/>
                    <a:lumOff val="35000"/>
                  </a:schemeClr>
                </a:solidFill>
              </a:rPr>
              <a:t>effect hebben gehad op de productiviteitsontwikkeling vertel ik zo. Eerst laat ik nog even de ontwikkelingen zien die aan de basis van de productiviteitstrends staan: de productie- en de kostenontwikkeling. Als eerste de productieontwikkeling. Het is duidelijk te zien dat de productie in het gevangeniswezen het sterkst groeit (meer dan een verdrievoudiging). Dat hangt natuurlijk samen met de groeiende criminaliteit, maar ook met eerder en langer straffen. Bij de rechterlijke macht verdubbelt de productie ten opzichte van 1980. Dit komt door de toename van aantal strafzaken, maar ook door de groei van het aantal civiele en bestuurszaken. De productiegroei bij de politie is relatief beperkt met 25 procent. De toenemende criminaliteit speelt daarbij een belangrijke rol. De politie krijgt in de loop van de jaren ook te maken met een vermindering van haar activiteiten. Zo neemt de hulpverlening bij ernstige verkeersongevallen sterk af door de grote daling van verkeersongevallen.</a:t>
            </a:r>
            <a:endParaRPr lang="nl-NL" sz="80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we naar de kostenontwikkeling</a:t>
            </a:r>
            <a:r>
              <a:rPr lang="nl-NL" baseline="0" dirty="0"/>
              <a:t> kijken zien we dat tussen 1980 en 2014 in alle V&amp;J-sectoren sprake is van een forse stijging van de kosten. Deels is deze groei toe te schrijven aan de prijsontwikkeling en voor een ander belangrijk deel aan de ontwikkeling van de productie. Opvallend is dat de kosten van de rechterlijke macht het sterkst stijgen, terwijl dit bij de productie niet het geval is. Natuurlijk blijft dat niet zonder gevolgen voor de productiviteit. Dat zullen we zo dan ook zien.</a:t>
            </a:r>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p:spPr>
        <p:txBody>
          <a:bodyPr/>
          <a:lstStyle>
            <a:lvl1pPr>
              <a:defRPr sz="1200" b="1"/>
            </a:lvl1pPr>
          </a:lstStyle>
          <a:p>
            <a:fld id="{49477F66-258F-4DA7-B152-991CE6CA1137}" type="datetime1">
              <a:rPr lang="nl-NL"/>
              <a:pPr/>
              <a:t>29-6-2017</a:t>
            </a:fld>
            <a:endParaRPr lang="en-US"/>
          </a:p>
        </p:txBody>
      </p:sp>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 </a:t>
            </a:r>
            <a:r>
              <a:rPr lang="nl-NL" dirty="0">
                <a:latin typeface="Corbel" panose="020B0503020204020204" pitchFamily="34" charset="0"/>
              </a:rPr>
              <a:t>| CAOP, TU Delft</a:t>
            </a:r>
            <a:r>
              <a:rPr lang="nl-NL" baseline="0" dirty="0">
                <a:latin typeface="Corbel" panose="020B0503020204020204" pitchFamily="34" charset="0"/>
              </a:rPr>
              <a:t> en EUR</a:t>
            </a:r>
            <a:r>
              <a:rPr lang="nl-NL" dirty="0">
                <a:latin typeface="Corbel" panose="020B0503020204020204" pitchFamily="34" charset="0"/>
              </a:rPr>
              <a:t> </a:t>
            </a: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774E1CF1-2431-4125-BA0B-2F19E4A699A9}" type="datetime1">
              <a:rPr lang="nl-NL"/>
              <a:pPr/>
              <a:t>29-6-2017</a:t>
            </a:fld>
            <a:endParaRPr lang="en-US"/>
          </a:p>
        </p:txBody>
      </p:sp>
      <p:sp>
        <p:nvSpPr>
          <p:cNvPr id="5" name="Slide Number Placeholder 4"/>
          <p:cNvSpPr>
            <a:spLocks noGrp="1"/>
          </p:cNvSpPr>
          <p:nvPr>
            <p:ph type="sldNum" sz="quarter" idx="11"/>
          </p:nvPr>
        </p:nvSpPr>
        <p:spPr/>
        <p:txBody>
          <a:bodyPr/>
          <a:lstStyle>
            <a:lvl1pPr>
              <a:defRPr/>
            </a:lvl1pPr>
          </a:lstStyle>
          <a:p>
            <a:fld id="{4EA78B81-4213-4EF8-8067-AB19E3A0F3BB}" type="slidenum">
              <a:rPr lang="en-US"/>
              <a:pPr/>
              <a:t>‹nr.›</a:t>
            </a:fld>
            <a:endParaRPr lang="en-US"/>
          </a:p>
        </p:txBody>
      </p:sp>
    </p:spTree>
    <p:extLst>
      <p:ext uri="{BB962C8B-B14F-4D97-AF65-F5344CB8AC3E}">
        <p14:creationId xmlns:p14="http://schemas.microsoft.com/office/powerpoint/2010/main" val="34802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8775"/>
            <a:ext cx="1943100" cy="52482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2000" y="358775"/>
            <a:ext cx="5676900" cy="524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463D8805-EA24-4494-94A6-260632ADB81C}" type="datetime1">
              <a:rPr lang="nl-NL"/>
              <a:pPr/>
              <a:t>29-6-2017</a:t>
            </a:fld>
            <a:endParaRPr lang="en-US"/>
          </a:p>
        </p:txBody>
      </p:sp>
      <p:sp>
        <p:nvSpPr>
          <p:cNvPr id="5" name="Slide Number Placeholder 4"/>
          <p:cNvSpPr>
            <a:spLocks noGrp="1"/>
          </p:cNvSpPr>
          <p:nvPr>
            <p:ph type="sldNum" sz="quarter" idx="11"/>
          </p:nvPr>
        </p:nvSpPr>
        <p:spPr/>
        <p:txBody>
          <a:bodyPr/>
          <a:lstStyle>
            <a:lvl1pPr>
              <a:defRPr/>
            </a:lvl1pPr>
          </a:lstStyle>
          <a:p>
            <a:fld id="{8368DD79-1B31-4F28-A189-FFE9EAAAE6BF}" type="slidenum">
              <a:rPr lang="en-US"/>
              <a:pPr/>
              <a:t>‹nr.›</a:t>
            </a:fld>
            <a:endParaRPr lang="en-US"/>
          </a:p>
        </p:txBody>
      </p:sp>
    </p:spTree>
    <p:extLst>
      <p:ext uri="{BB962C8B-B14F-4D97-AF65-F5344CB8AC3E}">
        <p14:creationId xmlns:p14="http://schemas.microsoft.com/office/powerpoint/2010/main" val="330512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C82BA131-14E9-479E-B229-E3E513A7D7E8}" type="datetime1">
              <a:rPr lang="nl-NL"/>
              <a:pPr/>
              <a:t>29-6-2017</a:t>
            </a:fld>
            <a:endParaRPr lang="en-US"/>
          </a:p>
        </p:txBody>
      </p:sp>
      <p:sp>
        <p:nvSpPr>
          <p:cNvPr id="5" name="Slide Number Placeholder 4"/>
          <p:cNvSpPr>
            <a:spLocks noGrp="1"/>
          </p:cNvSpPr>
          <p:nvPr>
            <p:ph type="sldNum" sz="quarter" idx="11"/>
          </p:nvPr>
        </p:nvSpPr>
        <p:spPr/>
        <p:txBody>
          <a:bodyPr/>
          <a:lstStyle>
            <a:lvl1pPr>
              <a:defRPr/>
            </a:lvl1pPr>
          </a:lstStyle>
          <a:p>
            <a:fld id="{C5DEED09-1587-48C9-B9F8-C30C7E94E0A7}" type="slidenum">
              <a:rPr lang="en-US"/>
              <a:pPr/>
              <a:t>‹nr.›</a:t>
            </a:fld>
            <a:endParaRPr lang="en-US"/>
          </a:p>
        </p:txBody>
      </p:sp>
    </p:spTree>
    <p:extLst>
      <p:ext uri="{BB962C8B-B14F-4D97-AF65-F5344CB8AC3E}">
        <p14:creationId xmlns:p14="http://schemas.microsoft.com/office/powerpoint/2010/main" val="16174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1F6ADE-46A1-47E5-9FDE-130E032E8B44}" type="datetime1">
              <a:rPr lang="nl-NL"/>
              <a:pPr/>
              <a:t>29-6-2017</a:t>
            </a:fld>
            <a:endParaRPr lang="en-US"/>
          </a:p>
        </p:txBody>
      </p:sp>
      <p:sp>
        <p:nvSpPr>
          <p:cNvPr id="5" name="Slide Number Placeholder 4"/>
          <p:cNvSpPr>
            <a:spLocks noGrp="1"/>
          </p:cNvSpPr>
          <p:nvPr>
            <p:ph type="sldNum" sz="quarter" idx="11"/>
          </p:nvPr>
        </p:nvSpPr>
        <p:spPr/>
        <p:txBody>
          <a:bodyPr/>
          <a:lstStyle>
            <a:lvl1pPr>
              <a:defRPr/>
            </a:lvl1pPr>
          </a:lstStyle>
          <a:p>
            <a:fld id="{3C3FD9B3-B519-437F-A8C1-1B35119D4D24}" type="slidenum">
              <a:rPr lang="en-US"/>
              <a:pPr/>
              <a:t>‹nr.›</a:t>
            </a:fld>
            <a:endParaRPr lang="en-US"/>
          </a:p>
        </p:txBody>
      </p:sp>
    </p:spTree>
    <p:extLst>
      <p:ext uri="{BB962C8B-B14F-4D97-AF65-F5344CB8AC3E}">
        <p14:creationId xmlns:p14="http://schemas.microsoft.com/office/powerpoint/2010/main" val="2218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fld id="{626478F3-04EB-4C57-BD39-B76B7380A4EB}" type="datetime1">
              <a:rPr lang="nl-NL"/>
              <a:pPr/>
              <a:t>29-6-2017</a:t>
            </a:fld>
            <a:endParaRPr lang="en-US"/>
          </a:p>
        </p:txBody>
      </p:sp>
      <p:sp>
        <p:nvSpPr>
          <p:cNvPr id="6" name="Slide Number Placeholder 5"/>
          <p:cNvSpPr>
            <a:spLocks noGrp="1"/>
          </p:cNvSpPr>
          <p:nvPr>
            <p:ph type="sldNum" sz="quarter" idx="11"/>
          </p:nvPr>
        </p:nvSpPr>
        <p:spPr/>
        <p:txBody>
          <a:bodyPr/>
          <a:lstStyle>
            <a:lvl1pPr>
              <a:defRPr/>
            </a:lvl1pPr>
          </a:lstStyle>
          <a:p>
            <a:fld id="{45412944-B8CF-4AE7-B0A4-29394E5BC4C4}" type="slidenum">
              <a:rPr lang="en-US"/>
              <a:pPr/>
              <a:t>‹nr.›</a:t>
            </a:fld>
            <a:endParaRPr lang="en-US"/>
          </a:p>
        </p:txBody>
      </p:sp>
    </p:spTree>
    <p:extLst>
      <p:ext uri="{BB962C8B-B14F-4D97-AF65-F5344CB8AC3E}">
        <p14:creationId xmlns:p14="http://schemas.microsoft.com/office/powerpoint/2010/main" val="253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fld id="{5AE03E48-FC8C-4144-BABD-D00F9CB060BF}" type="datetime1">
              <a:rPr lang="nl-NL"/>
              <a:pPr/>
              <a:t>29-6-2017</a:t>
            </a:fld>
            <a:endParaRPr lang="en-US"/>
          </a:p>
        </p:txBody>
      </p:sp>
      <p:sp>
        <p:nvSpPr>
          <p:cNvPr id="8" name="Slide Number Placeholder 7"/>
          <p:cNvSpPr>
            <a:spLocks noGrp="1"/>
          </p:cNvSpPr>
          <p:nvPr>
            <p:ph type="sldNum" sz="quarter" idx="11"/>
          </p:nvPr>
        </p:nvSpPr>
        <p:spPr/>
        <p:txBody>
          <a:bodyPr/>
          <a:lstStyle>
            <a:lvl1pPr>
              <a:defRPr/>
            </a:lvl1pPr>
          </a:lstStyle>
          <a:p>
            <a:fld id="{B1009796-7FDD-48D4-BBD7-394E03351E9A}" type="slidenum">
              <a:rPr lang="en-US"/>
              <a:pPr/>
              <a:t>‹nr.›</a:t>
            </a:fld>
            <a:endParaRPr lang="en-US"/>
          </a:p>
        </p:txBody>
      </p:sp>
    </p:spTree>
    <p:extLst>
      <p:ext uri="{BB962C8B-B14F-4D97-AF65-F5344CB8AC3E}">
        <p14:creationId xmlns:p14="http://schemas.microsoft.com/office/powerpoint/2010/main" val="1627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fld id="{120FBAC7-5975-453C-970E-A7A2F94D12B4}" type="datetime1">
              <a:rPr lang="nl-NL"/>
              <a:pPr/>
              <a:t>29-6-2017</a:t>
            </a:fld>
            <a:endParaRPr lang="en-US"/>
          </a:p>
        </p:txBody>
      </p:sp>
      <p:sp>
        <p:nvSpPr>
          <p:cNvPr id="4" name="Slide Number Placeholder 3"/>
          <p:cNvSpPr>
            <a:spLocks noGrp="1"/>
          </p:cNvSpPr>
          <p:nvPr>
            <p:ph type="sldNum" sz="quarter" idx="11"/>
          </p:nvPr>
        </p:nvSpPr>
        <p:spPr/>
        <p:txBody>
          <a:bodyPr/>
          <a:lstStyle>
            <a:lvl1pPr>
              <a:defRPr/>
            </a:lvl1pPr>
          </a:lstStyle>
          <a:p>
            <a:fld id="{D9AC0BBF-C23F-42C3-9CFB-7254E8AA7853}" type="slidenum">
              <a:rPr lang="en-US"/>
              <a:pPr/>
              <a:t>‹nr.›</a:t>
            </a:fld>
            <a:endParaRPr lang="en-US"/>
          </a:p>
        </p:txBody>
      </p:sp>
    </p:spTree>
    <p:extLst>
      <p:ext uri="{BB962C8B-B14F-4D97-AF65-F5344CB8AC3E}">
        <p14:creationId xmlns:p14="http://schemas.microsoft.com/office/powerpoint/2010/main" val="386822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118017-C3B5-491D-BF2A-2F81DBB196B3}" type="datetime1">
              <a:rPr lang="nl-NL"/>
              <a:pPr/>
              <a:t>29-6-2017</a:t>
            </a:fld>
            <a:endParaRPr lang="en-US"/>
          </a:p>
        </p:txBody>
      </p:sp>
      <p:sp>
        <p:nvSpPr>
          <p:cNvPr id="3" name="Slide Number Placeholder 2"/>
          <p:cNvSpPr>
            <a:spLocks noGrp="1"/>
          </p:cNvSpPr>
          <p:nvPr>
            <p:ph type="sldNum" sz="quarter" idx="11"/>
          </p:nvPr>
        </p:nvSpPr>
        <p:spPr/>
        <p:txBody>
          <a:bodyPr/>
          <a:lstStyle>
            <a:lvl1pPr>
              <a:defRPr/>
            </a:lvl1pPr>
          </a:lstStyle>
          <a:p>
            <a:fld id="{5FFEF1A9-028D-4525-8F60-A8A8FB3F8234}" type="slidenum">
              <a:rPr lang="en-US"/>
              <a:pPr/>
              <a:t>‹nr.›</a:t>
            </a:fld>
            <a:endParaRPr lang="en-US"/>
          </a:p>
        </p:txBody>
      </p:sp>
    </p:spTree>
    <p:extLst>
      <p:ext uri="{BB962C8B-B14F-4D97-AF65-F5344CB8AC3E}">
        <p14:creationId xmlns:p14="http://schemas.microsoft.com/office/powerpoint/2010/main" val="20236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842F37-8792-4EEF-98D0-248C0C4E86C2}" type="datetime1">
              <a:rPr lang="nl-NL"/>
              <a:pPr/>
              <a:t>29-6-2017</a:t>
            </a:fld>
            <a:endParaRPr lang="en-US"/>
          </a:p>
        </p:txBody>
      </p:sp>
      <p:sp>
        <p:nvSpPr>
          <p:cNvPr id="6" name="Slide Number Placeholder 5"/>
          <p:cNvSpPr>
            <a:spLocks noGrp="1"/>
          </p:cNvSpPr>
          <p:nvPr>
            <p:ph type="sldNum" sz="quarter" idx="11"/>
          </p:nvPr>
        </p:nvSpPr>
        <p:spPr/>
        <p:txBody>
          <a:bodyPr/>
          <a:lstStyle>
            <a:lvl1pPr>
              <a:defRPr/>
            </a:lvl1pPr>
          </a:lstStyle>
          <a:p>
            <a:fld id="{8928F6E8-A5D9-4D43-97C1-5B426748FCF4}" type="slidenum">
              <a:rPr lang="en-US"/>
              <a:pPr/>
              <a:t>‹nr.›</a:t>
            </a:fld>
            <a:endParaRPr lang="en-US"/>
          </a:p>
        </p:txBody>
      </p:sp>
    </p:spTree>
    <p:extLst>
      <p:ext uri="{BB962C8B-B14F-4D97-AF65-F5344CB8AC3E}">
        <p14:creationId xmlns:p14="http://schemas.microsoft.com/office/powerpoint/2010/main" val="33129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23E9DC-5725-42D0-A42A-EDC2F6CF1356}" type="datetime1">
              <a:rPr lang="nl-NL"/>
              <a:pPr/>
              <a:t>29-6-2017</a:t>
            </a:fld>
            <a:endParaRPr lang="en-US"/>
          </a:p>
        </p:txBody>
      </p:sp>
      <p:sp>
        <p:nvSpPr>
          <p:cNvPr id="6" name="Slide Number Placeholder 5"/>
          <p:cNvSpPr>
            <a:spLocks noGrp="1"/>
          </p:cNvSpPr>
          <p:nvPr>
            <p:ph type="sldNum" sz="quarter" idx="11"/>
          </p:nvPr>
        </p:nvSpPr>
        <p:spPr/>
        <p:txBody>
          <a:bodyPr/>
          <a:lstStyle>
            <a:lvl1pPr>
              <a:defRPr/>
            </a:lvl1pPr>
          </a:lstStyle>
          <a:p>
            <a:fld id="{3C194CC1-F4E8-4234-87A9-8AC7DBF1725B}" type="slidenum">
              <a:rPr lang="en-US"/>
              <a:pPr/>
              <a:t>‹nr.›</a:t>
            </a:fld>
            <a:endParaRPr lang="en-US"/>
          </a:p>
        </p:txBody>
      </p:sp>
    </p:spTree>
    <p:extLst>
      <p:ext uri="{BB962C8B-B14F-4D97-AF65-F5344CB8AC3E}">
        <p14:creationId xmlns:p14="http://schemas.microsoft.com/office/powerpoint/2010/main" val="405518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9162"/>
          </a:stretch>
        </a:blip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Rectangle 23"/>
          <p:cNvSpPr>
            <a:spLocks noChangeArrowheads="1"/>
          </p:cNvSpPr>
          <p:nvPr/>
        </p:nvSpPr>
        <p:spPr bwMode="ltGray">
          <a:xfrm>
            <a:off x="0" y="5815013"/>
            <a:ext cx="9144000" cy="287337"/>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031" name="Rectangle 7"/>
          <p:cNvSpPr>
            <a:spLocks noGrp="1" noChangeArrowheads="1"/>
          </p:cNvSpPr>
          <p:nvPr>
            <p:ph type="title"/>
          </p:nvPr>
        </p:nvSpPr>
        <p:spPr bwMode="auto">
          <a:xfrm>
            <a:off x="7620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lvl1pPr>
          </a:lstStyle>
          <a:p>
            <a:fld id="{362B50F5-9401-4596-A66F-603559CE0160}" type="datetime1">
              <a:rPr lang="nl-NL"/>
              <a:pPr/>
              <a:t>29-6-2017</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a:lvl1pPr>
          </a:lstStyle>
          <a:p>
            <a:fld id="{5DF6C9EA-4664-4015-A698-0B8BE0109860}" type="slidenum">
              <a:rPr lang="en-US"/>
              <a:pPr/>
              <a:t>‹nr.›</a:t>
            </a:fld>
            <a:endParaRPr lang="en-US"/>
          </a:p>
        </p:txBody>
      </p:sp>
      <p:graphicFrame>
        <p:nvGraphicFramePr>
          <p:cNvPr id="3" name="Object 2"/>
          <p:cNvGraphicFramePr>
            <a:graphicFrameLocks noChangeAspect="1"/>
          </p:cNvGraphicFramePr>
          <p:nvPr userDrawn="1">
            <p:extLst>
              <p:ext uri="{D42A27DB-BD31-4B8C-83A1-F6EECF244321}">
                <p14:modId xmlns:p14="http://schemas.microsoft.com/office/powerpoint/2010/main" val="680859563"/>
              </p:ext>
            </p:extLst>
          </p:nvPr>
        </p:nvGraphicFramePr>
        <p:xfrm>
          <a:off x="6516688" y="6101283"/>
          <a:ext cx="2095500" cy="1000125"/>
        </p:xfrm>
        <a:graphic>
          <a:graphicData uri="http://schemas.openxmlformats.org/presentationml/2006/ole">
            <mc:AlternateContent xmlns:mc="http://schemas.openxmlformats.org/markup-compatibility/2006">
              <mc:Choice xmlns:v="urn:schemas-microsoft-com:vml" Requires="v">
                <p:oleObj spid="_x0000_s1435" name="Visio" r:id="rId15" imgW="2095119" imgH="1000506" progId="Visio.Drawing.11">
                  <p:embed/>
                </p:oleObj>
              </mc:Choice>
              <mc:Fallback>
                <p:oleObj name="Visio" r:id="rId15" imgW="2095119" imgH="1000506" progId="Visio.Drawing.11">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101283"/>
                        <a:ext cx="2095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5816" y="6321572"/>
            <a:ext cx="2160000" cy="317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a:t>
            </a:fld>
            <a:endParaRPr lang="en-US" dirty="0"/>
          </a:p>
        </p:txBody>
      </p:sp>
      <p:sp>
        <p:nvSpPr>
          <p:cNvPr id="8" name="Rechthoek 7"/>
          <p:cNvSpPr/>
          <p:nvPr/>
        </p:nvSpPr>
        <p:spPr>
          <a:xfrm>
            <a:off x="736623" y="188640"/>
            <a:ext cx="7668344" cy="1184940"/>
          </a:xfrm>
          <a:prstGeom prst="rect">
            <a:avLst/>
          </a:prstGeom>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III</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veiligheid en justitie, 1980-2014</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653" y="1462278"/>
            <a:ext cx="2658283" cy="4023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10</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aphicFrame>
        <p:nvGraphicFramePr>
          <p:cNvPr id="6" name="Chart 101"/>
          <p:cNvGraphicFramePr>
            <a:graphicFrameLocks/>
          </p:cNvGraphicFramePr>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(3): ontwikkeling schaal in kosten per instelling</a:t>
            </a:r>
          </a:p>
          <a:p>
            <a:pPr lvl="1" algn="ctr">
              <a:spcAft>
                <a:spcPts val="1800"/>
              </a:spcAft>
            </a:pPr>
            <a:endParaRPr lang="nl-NL" sz="1800" dirty="0">
              <a:latin typeface="Cambria"/>
              <a:ea typeface="Times New Roman"/>
              <a:cs typeface="Times New Roman"/>
            </a:endParaRPr>
          </a:p>
        </p:txBody>
      </p:sp>
      <p:sp>
        <p:nvSpPr>
          <p:cNvPr id="8" name="Rectangle 2"/>
          <p:cNvSpPr/>
          <p:nvPr/>
        </p:nvSpPr>
        <p:spPr>
          <a:xfrm>
            <a:off x="6858000" y="2247483"/>
            <a:ext cx="720080" cy="215444"/>
          </a:xfrm>
          <a:prstGeom prst="rect">
            <a:avLst/>
          </a:prstGeom>
        </p:spPr>
        <p:txBody>
          <a:bodyPr wrap="square">
            <a:spAutoFit/>
          </a:bodyPr>
          <a:lstStyle/>
          <a:p>
            <a:pPr marL="171450"/>
            <a:r>
              <a:rPr lang="nl-NL" sz="800" dirty="0">
                <a:solidFill>
                  <a:srgbClr val="A6A6A6"/>
                </a:solidFill>
              </a:rPr>
              <a:t>16x</a:t>
            </a:r>
          </a:p>
        </p:txBody>
      </p:sp>
      <p:sp>
        <p:nvSpPr>
          <p:cNvPr id="10" name="Rectangle 2"/>
          <p:cNvSpPr/>
          <p:nvPr/>
        </p:nvSpPr>
        <p:spPr>
          <a:xfrm>
            <a:off x="6876256" y="4509700"/>
            <a:ext cx="720080" cy="215444"/>
          </a:xfrm>
          <a:prstGeom prst="rect">
            <a:avLst/>
          </a:prstGeom>
        </p:spPr>
        <p:txBody>
          <a:bodyPr wrap="square">
            <a:spAutoFit/>
          </a:bodyPr>
          <a:lstStyle/>
          <a:p>
            <a:pPr marL="171450"/>
            <a:r>
              <a:rPr lang="nl-NL" sz="800" dirty="0">
                <a:solidFill>
                  <a:srgbClr val="A6A6A6"/>
                </a:solidFill>
              </a:rPr>
              <a:t>10x</a:t>
            </a:r>
          </a:p>
        </p:txBody>
      </p:sp>
      <p:sp>
        <p:nvSpPr>
          <p:cNvPr id="11" name="Rectangle 2"/>
          <p:cNvSpPr/>
          <p:nvPr/>
        </p:nvSpPr>
        <p:spPr>
          <a:xfrm>
            <a:off x="6876256" y="4653136"/>
            <a:ext cx="720080" cy="215444"/>
          </a:xfrm>
          <a:prstGeom prst="rect">
            <a:avLst/>
          </a:prstGeom>
        </p:spPr>
        <p:txBody>
          <a:bodyPr wrap="square">
            <a:spAutoFit/>
          </a:bodyPr>
          <a:lstStyle/>
          <a:p>
            <a:pPr marL="171450"/>
            <a:r>
              <a:rPr lang="nl-NL" sz="800" dirty="0">
                <a:solidFill>
                  <a:srgbClr val="A6A6A6"/>
                </a:solidFill>
              </a:rPr>
              <a:t>4x</a:t>
            </a:r>
          </a:p>
        </p:txBody>
      </p:sp>
    </p:spTree>
    <p:extLst>
      <p:ext uri="{BB962C8B-B14F-4D97-AF65-F5344CB8AC3E}">
        <p14:creationId xmlns:p14="http://schemas.microsoft.com/office/powerpoint/2010/main" val="348643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graphicFrame>
        <p:nvGraphicFramePr>
          <p:cNvPr id="9" name="Chart 102"/>
          <p:cNvGraphicFramePr>
            <a:graphicFrameLocks/>
          </p:cNvGraphicFramePr>
          <p:nvPr>
            <p:extLst>
              <p:ext uri="{D42A27DB-BD31-4B8C-83A1-F6EECF244321}">
                <p14:modId xmlns:p14="http://schemas.microsoft.com/office/powerpoint/2010/main" val="1030420943"/>
              </p:ext>
            </p:extLst>
          </p:nvPr>
        </p:nvGraphicFramePr>
        <p:xfrm>
          <a:off x="1825774" y="1599037"/>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hoek 9"/>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Ontwikkeling productiviteit</a:t>
            </a:r>
          </a:p>
          <a:p>
            <a:pPr lvl="1" algn="ctr">
              <a:spcAft>
                <a:spcPts val="1800"/>
              </a:spcAft>
            </a:pPr>
            <a:endParaRPr lang="nl-NL" sz="1800" dirty="0">
              <a:latin typeface="Cambria"/>
              <a:ea typeface="Times New Roman"/>
              <a:cs typeface="Times New Roman"/>
            </a:endParaRPr>
          </a:p>
        </p:txBody>
      </p:sp>
      <p:sp>
        <p:nvSpPr>
          <p:cNvPr id="5" name="Rectangle 2"/>
          <p:cNvSpPr/>
          <p:nvPr/>
        </p:nvSpPr>
        <p:spPr>
          <a:xfrm>
            <a:off x="6952134" y="2636912"/>
            <a:ext cx="932234" cy="215444"/>
          </a:xfrm>
          <a:prstGeom prst="rect">
            <a:avLst/>
          </a:prstGeom>
        </p:spPr>
        <p:txBody>
          <a:bodyPr wrap="square">
            <a:spAutoFit/>
          </a:bodyPr>
          <a:lstStyle/>
          <a:p>
            <a:pPr marL="171450"/>
            <a:r>
              <a:rPr lang="nl-NL" sz="800" dirty="0">
                <a:solidFill>
                  <a:srgbClr val="A6A6A6"/>
                </a:solidFill>
              </a:rPr>
              <a:t>GW +30%</a:t>
            </a:r>
          </a:p>
        </p:txBody>
      </p:sp>
      <p:sp>
        <p:nvSpPr>
          <p:cNvPr id="6" name="Rectangle 2"/>
          <p:cNvSpPr/>
          <p:nvPr/>
        </p:nvSpPr>
        <p:spPr>
          <a:xfrm>
            <a:off x="6952134" y="3282015"/>
            <a:ext cx="860226" cy="215444"/>
          </a:xfrm>
          <a:prstGeom prst="rect">
            <a:avLst/>
          </a:prstGeom>
        </p:spPr>
        <p:txBody>
          <a:bodyPr wrap="square">
            <a:spAutoFit/>
          </a:bodyPr>
          <a:lstStyle/>
          <a:p>
            <a:pPr marL="171450"/>
            <a:r>
              <a:rPr lang="nl-NL" sz="800" dirty="0">
                <a:solidFill>
                  <a:srgbClr val="A6A6A6"/>
                </a:solidFill>
              </a:rPr>
              <a:t>POL -1%</a:t>
            </a:r>
          </a:p>
        </p:txBody>
      </p:sp>
      <p:sp>
        <p:nvSpPr>
          <p:cNvPr id="8" name="Rectangle 2"/>
          <p:cNvSpPr/>
          <p:nvPr/>
        </p:nvSpPr>
        <p:spPr>
          <a:xfrm>
            <a:off x="6952134" y="3877153"/>
            <a:ext cx="860226" cy="215444"/>
          </a:xfrm>
          <a:prstGeom prst="rect">
            <a:avLst/>
          </a:prstGeom>
        </p:spPr>
        <p:txBody>
          <a:bodyPr wrap="square">
            <a:spAutoFit/>
          </a:bodyPr>
          <a:lstStyle/>
          <a:p>
            <a:pPr marL="171450"/>
            <a:r>
              <a:rPr lang="nl-NL" sz="800" dirty="0">
                <a:solidFill>
                  <a:srgbClr val="A6A6A6"/>
                </a:solidFill>
              </a:rPr>
              <a:t>RM -40%</a:t>
            </a:r>
          </a:p>
        </p:txBody>
      </p:sp>
      <p:sp>
        <p:nvSpPr>
          <p:cNvPr id="3" name="Rectangular Callout 2"/>
          <p:cNvSpPr/>
          <p:nvPr/>
        </p:nvSpPr>
        <p:spPr>
          <a:xfrm>
            <a:off x="4501917" y="3230275"/>
            <a:ext cx="701080" cy="318924"/>
          </a:xfrm>
          <a:prstGeom prst="wedgeRectCallout">
            <a:avLst>
              <a:gd name="adj1" fmla="val -27948"/>
              <a:gd name="adj2" fmla="val -132611"/>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a:latin typeface="Arial Narrow" panose="020B0606020202030204" pitchFamily="34" charset="0"/>
                <a:ea typeface="Times New Roman"/>
                <a:cs typeface="Times New Roman"/>
              </a:rPr>
              <a:t>Budget-</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verdeelsysteem</a:t>
            </a:r>
            <a:endParaRPr lang="nl-NL" sz="800" b="1" dirty="0">
              <a:latin typeface="Arial Narrow" panose="020B0606020202030204" pitchFamily="34" charset="0"/>
              <a:ea typeface="Times New Roman"/>
              <a:cs typeface="Times New Roman"/>
            </a:endParaRPr>
          </a:p>
        </p:txBody>
      </p:sp>
      <p:sp>
        <p:nvSpPr>
          <p:cNvPr id="11" name="Rectangular Callout 10"/>
          <p:cNvSpPr/>
          <p:nvPr/>
        </p:nvSpPr>
        <p:spPr>
          <a:xfrm>
            <a:off x="5274195" y="3337997"/>
            <a:ext cx="467042" cy="318924"/>
          </a:xfrm>
          <a:prstGeom prst="wedgeRectCallout">
            <a:avLst>
              <a:gd name="adj1" fmla="val -27948"/>
              <a:gd name="adj2" fmla="val -132611"/>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Prestatie</a:t>
            </a:r>
            <a:r>
              <a:rPr lang="en-US" sz="800" b="1" dirty="0">
                <a:latin typeface="Arial Narrow" panose="020B0606020202030204" pitchFamily="34" charset="0"/>
                <a:ea typeface="Times New Roman"/>
                <a:cs typeface="Times New Roman"/>
              </a:rPr>
              <a:t>-</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afspraken</a:t>
            </a:r>
            <a:endParaRPr lang="nl-NL" sz="800" b="1" dirty="0">
              <a:latin typeface="Arial Narrow" panose="020B0606020202030204" pitchFamily="34" charset="0"/>
              <a:ea typeface="Times New Roman"/>
              <a:cs typeface="Times New Roman"/>
            </a:endParaRPr>
          </a:p>
        </p:txBody>
      </p:sp>
      <p:sp>
        <p:nvSpPr>
          <p:cNvPr id="4" name="Rectangle 3"/>
          <p:cNvSpPr/>
          <p:nvPr/>
        </p:nvSpPr>
        <p:spPr>
          <a:xfrm>
            <a:off x="2555776" y="1772816"/>
            <a:ext cx="1115968" cy="3096344"/>
          </a:xfrm>
          <a:prstGeom prst="rect">
            <a:avLst/>
          </a:prstGeom>
          <a:solidFill>
            <a:srgbClr val="A6A6A6">
              <a:alpha val="25000"/>
            </a:srgbClr>
          </a:solidFill>
          <a:ln>
            <a:noFill/>
          </a:ln>
        </p:spPr>
        <p:txBody>
          <a:bodyPr wrap="none" rtlCol="0" anchor="ctr" anchorCtr="0">
            <a:noAutofit/>
          </a:bodyPr>
          <a:lstStyle/>
          <a:p>
            <a:pPr algn="ctr">
              <a:spcAft>
                <a:spcPts val="1800"/>
              </a:spcAft>
            </a:pPr>
            <a:endParaRPr lang="nl-NL" dirty="0">
              <a:solidFill>
                <a:srgbClr val="00B0F0"/>
              </a:solidFill>
              <a:latin typeface="Cambria"/>
              <a:ea typeface="Times New Roman"/>
              <a:cs typeface="Times New Roman"/>
            </a:endParaRPr>
          </a:p>
        </p:txBody>
      </p:sp>
      <p:sp>
        <p:nvSpPr>
          <p:cNvPr id="12" name="Rectangular Callout 11"/>
          <p:cNvSpPr/>
          <p:nvPr/>
        </p:nvSpPr>
        <p:spPr>
          <a:xfrm>
            <a:off x="6435931" y="2919020"/>
            <a:ext cx="465438" cy="318924"/>
          </a:xfrm>
          <a:prstGeom prst="wedgeRectCallout">
            <a:avLst>
              <a:gd name="adj1" fmla="val 23007"/>
              <a:gd name="adj2" fmla="val 98584"/>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Nieuwe</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Politiewet</a:t>
            </a:r>
            <a:endParaRPr lang="nl-NL" sz="800" b="1" dirty="0">
              <a:latin typeface="Arial Narrow" panose="020B0606020202030204" pitchFamily="34" charset="0"/>
              <a:ea typeface="Times New Roman"/>
              <a:cs typeface="Times New Roman"/>
            </a:endParaRPr>
          </a:p>
        </p:txBody>
      </p:sp>
      <p:sp>
        <p:nvSpPr>
          <p:cNvPr id="13" name="Rectangular Callout 12"/>
          <p:cNvSpPr/>
          <p:nvPr/>
        </p:nvSpPr>
        <p:spPr>
          <a:xfrm>
            <a:off x="2812968" y="1807369"/>
            <a:ext cx="600092" cy="288147"/>
          </a:xfrm>
          <a:prstGeom prst="wedgeRectCallout">
            <a:avLst>
              <a:gd name="adj1" fmla="val -23538"/>
              <a:gd name="adj2" fmla="val -48826"/>
            </a:avLst>
          </a:prstGeom>
          <a:noFill/>
          <a:ln>
            <a:noFill/>
          </a:ln>
        </p:spPr>
        <p:txBody>
          <a:bodyPr rot="0" spcFirstLastPara="0" vert="horz" wrap="none" lIns="36000" tIns="36000" rIns="36000" bIns="3600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800"/>
              </a:spcAft>
            </a:pPr>
            <a:r>
              <a:rPr lang="en-US" sz="800" dirty="0" err="1">
                <a:latin typeface="Arial Narrow" panose="020B0606020202030204" pitchFamily="34" charset="0"/>
                <a:ea typeface="Times New Roman"/>
                <a:cs typeface="Times New Roman"/>
              </a:rPr>
              <a:t>Bezuinigingen</a:t>
            </a:r>
            <a:br>
              <a:rPr lang="en-US" sz="800" dirty="0">
                <a:latin typeface="Arial Narrow" panose="020B0606020202030204" pitchFamily="34" charset="0"/>
                <a:ea typeface="Times New Roman"/>
                <a:cs typeface="Times New Roman"/>
              </a:rPr>
            </a:br>
            <a:r>
              <a:rPr lang="en-US" sz="600" dirty="0">
                <a:latin typeface="Arial Narrow" panose="020B0606020202030204" pitchFamily="34" charset="0"/>
                <a:ea typeface="Times New Roman"/>
                <a:cs typeface="Times New Roman"/>
              </a:rPr>
              <a:t>(Lubbers)</a:t>
            </a:r>
            <a:endParaRPr lang="nl-NL" sz="600" dirty="0">
              <a:latin typeface="Arial Narrow" panose="020B0606020202030204" pitchFamily="34" charset="0"/>
              <a:ea typeface="Times New Roman"/>
              <a:cs typeface="Times New Roman"/>
            </a:endParaRPr>
          </a:p>
        </p:txBody>
      </p:sp>
      <p:sp>
        <p:nvSpPr>
          <p:cNvPr id="14" name="Rectangular Callout 13"/>
          <p:cNvSpPr/>
          <p:nvPr/>
        </p:nvSpPr>
        <p:spPr>
          <a:xfrm>
            <a:off x="2979163" y="3779246"/>
            <a:ext cx="771612" cy="411257"/>
          </a:xfrm>
          <a:prstGeom prst="wedgeRectCallout">
            <a:avLst>
              <a:gd name="adj1" fmla="val 138577"/>
              <a:gd name="adj2" fmla="val -53783"/>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vreemdelingen</a:t>
            </a:r>
            <a:br>
              <a:rPr lang="en-US" sz="800" b="1" dirty="0">
                <a:latin typeface="Arial Narrow" panose="020B0606020202030204" pitchFamily="34" charset="0"/>
                <a:ea typeface="Times New Roman"/>
                <a:cs typeface="Times New Roman"/>
              </a:rPr>
            </a:br>
            <a:r>
              <a:rPr lang="en-US" sz="800" b="1" dirty="0">
                <a:latin typeface="Arial Narrow" panose="020B0606020202030204" pitchFamily="34" charset="0"/>
                <a:ea typeface="Times New Roman"/>
                <a:cs typeface="Times New Roman"/>
              </a:rPr>
              <a:t>-</a:t>
            </a:r>
            <a:r>
              <a:rPr lang="en-US" sz="800" b="1" dirty="0" err="1">
                <a:latin typeface="Arial Narrow" panose="020B0606020202030204" pitchFamily="34" charset="0"/>
                <a:ea typeface="Times New Roman"/>
                <a:cs typeface="Times New Roman"/>
              </a:rPr>
              <a:t>zaken</a:t>
            </a:r>
            <a:r>
              <a:rPr lang="en-US" sz="800" b="1" dirty="0">
                <a:latin typeface="Arial Narrow" panose="020B0606020202030204" pitchFamily="34" charset="0"/>
                <a:ea typeface="Times New Roman"/>
                <a:cs typeface="Times New Roman"/>
              </a:rPr>
              <a:t> </a:t>
            </a:r>
            <a:r>
              <a:rPr lang="en-US" sz="600" b="1" dirty="0">
                <a:latin typeface="Arial Narrow" panose="020B0606020202030204" pitchFamily="34" charset="0"/>
                <a:ea typeface="Times New Roman"/>
                <a:cs typeface="Times New Roman"/>
              </a:rPr>
              <a:t>(</a:t>
            </a:r>
            <a:r>
              <a:rPr lang="en-US" sz="600" b="1" dirty="0" err="1">
                <a:latin typeface="Arial Narrow" panose="020B0606020202030204" pitchFamily="34" charset="0"/>
                <a:ea typeface="Times New Roman"/>
                <a:cs typeface="Times New Roman"/>
              </a:rPr>
              <a:t>asielzoekers</a:t>
            </a:r>
            <a:r>
              <a:rPr lang="en-US" sz="600" b="1" dirty="0">
                <a:latin typeface="Arial Narrow" panose="020B0606020202030204" pitchFamily="34" charset="0"/>
                <a:ea typeface="Times New Roman"/>
                <a:cs typeface="Times New Roman"/>
              </a:rPr>
              <a:t> </a:t>
            </a:r>
            <a:br>
              <a:rPr lang="en-US" sz="600" b="1" dirty="0">
                <a:latin typeface="Arial Narrow" panose="020B0606020202030204" pitchFamily="34" charset="0"/>
                <a:ea typeface="Times New Roman"/>
                <a:cs typeface="Times New Roman"/>
              </a:rPr>
            </a:br>
            <a:r>
              <a:rPr lang="en-US" sz="600" b="1" dirty="0" err="1">
                <a:latin typeface="Arial Narrow" panose="020B0606020202030204" pitchFamily="34" charset="0"/>
                <a:ea typeface="Times New Roman"/>
                <a:cs typeface="Times New Roman"/>
              </a:rPr>
              <a:t>Joegoslavie</a:t>
            </a:r>
            <a:r>
              <a:rPr lang="en-US" sz="600" b="1" dirty="0">
                <a:latin typeface="Arial Narrow" panose="020B0606020202030204" pitchFamily="34" charset="0"/>
                <a:ea typeface="Times New Roman"/>
                <a:cs typeface="Times New Roman"/>
              </a:rPr>
              <a:t>) </a:t>
            </a:r>
            <a:endParaRPr lang="nl-NL" sz="600" b="1" dirty="0">
              <a:latin typeface="Arial Narrow" panose="020B0606020202030204" pitchFamily="34" charset="0"/>
              <a:ea typeface="Times New Roman"/>
              <a:cs typeface="Times New Roman"/>
            </a:endParaRPr>
          </a:p>
        </p:txBody>
      </p:sp>
      <p:sp>
        <p:nvSpPr>
          <p:cNvPr id="15" name="Rectangular Callout 14"/>
          <p:cNvSpPr/>
          <p:nvPr/>
        </p:nvSpPr>
        <p:spPr>
          <a:xfrm>
            <a:off x="5438787" y="4323591"/>
            <a:ext cx="604900" cy="318924"/>
          </a:xfrm>
          <a:prstGeom prst="wedgeRectCallout">
            <a:avLst>
              <a:gd name="adj1" fmla="val -58253"/>
              <a:gd name="adj2" fmla="val -128448"/>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Raad</a:t>
            </a: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voor</a:t>
            </a:r>
            <a:r>
              <a:rPr lang="en-US" sz="800" b="1" dirty="0">
                <a:latin typeface="Arial Narrow" panose="020B0606020202030204" pitchFamily="34" charset="0"/>
                <a:ea typeface="Times New Roman"/>
                <a:cs typeface="Times New Roman"/>
              </a:rPr>
              <a:t> de</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rechtspraak</a:t>
            </a:r>
            <a:r>
              <a:rPr lang="en-US" sz="600" b="1" dirty="0">
                <a:latin typeface="Arial Narrow" panose="020B0606020202030204" pitchFamily="34" charset="0"/>
                <a:ea typeface="Times New Roman"/>
                <a:cs typeface="Times New Roman"/>
              </a:rPr>
              <a:t> </a:t>
            </a:r>
            <a:endParaRPr lang="nl-NL" sz="600" b="1" dirty="0">
              <a:latin typeface="Arial Narrow" panose="020B0606020202030204" pitchFamily="34" charset="0"/>
              <a:ea typeface="Times New Roman"/>
              <a:cs typeface="Times New Roman"/>
            </a:endParaRPr>
          </a:p>
        </p:txBody>
      </p:sp>
      <p:sp>
        <p:nvSpPr>
          <p:cNvPr id="16" name="Rectangular Callout 15"/>
          <p:cNvSpPr/>
          <p:nvPr/>
        </p:nvSpPr>
        <p:spPr>
          <a:xfrm>
            <a:off x="4281248" y="4323591"/>
            <a:ext cx="991037" cy="318924"/>
          </a:xfrm>
          <a:prstGeom prst="wedgeRectCallout">
            <a:avLst>
              <a:gd name="adj1" fmla="val 63874"/>
              <a:gd name="adj2" fmla="val -125461"/>
            </a:avLst>
          </a:prstGeom>
          <a:solidFill>
            <a:srgbClr val="9BC4E5"/>
          </a:solidFill>
          <a:ln>
            <a:noFill/>
          </a:ln>
        </p:spPr>
        <p:txBody>
          <a:bodyPr wrap="squar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Fusie</a:t>
            </a: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kantongerechten</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en</a:t>
            </a: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rechtbanken</a:t>
            </a:r>
            <a:endParaRPr lang="nl-NL" sz="600" b="1" dirty="0">
              <a:latin typeface="Arial Narrow" panose="020B0606020202030204" pitchFamily="34" charset="0"/>
              <a:ea typeface="Times New Roman"/>
              <a:cs typeface="Times New Roman"/>
            </a:endParaRPr>
          </a:p>
        </p:txBody>
      </p:sp>
      <p:sp>
        <p:nvSpPr>
          <p:cNvPr id="17" name="Rectangular Callout 16"/>
          <p:cNvSpPr/>
          <p:nvPr/>
        </p:nvSpPr>
        <p:spPr>
          <a:xfrm>
            <a:off x="6804248" y="4323591"/>
            <a:ext cx="1262132" cy="195814"/>
          </a:xfrm>
          <a:prstGeom prst="wedgeRectCallout">
            <a:avLst>
              <a:gd name="adj1" fmla="val -42405"/>
              <a:gd name="adj2" fmla="val -186820"/>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Herziening</a:t>
            </a: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gerechtelijke</a:t>
            </a:r>
            <a:r>
              <a:rPr lang="en-US" sz="800" b="1" dirty="0">
                <a:latin typeface="Arial Narrow" panose="020B0606020202030204" pitchFamily="34" charset="0"/>
                <a:ea typeface="Times New Roman"/>
                <a:cs typeface="Times New Roman"/>
              </a:rPr>
              <a:t> </a:t>
            </a:r>
            <a:r>
              <a:rPr lang="en-US" sz="800" b="1" dirty="0" err="1">
                <a:latin typeface="Arial Narrow" panose="020B0606020202030204" pitchFamily="34" charset="0"/>
                <a:ea typeface="Times New Roman"/>
                <a:cs typeface="Times New Roman"/>
              </a:rPr>
              <a:t>kaart</a:t>
            </a:r>
            <a:endParaRPr lang="nl-NL" sz="600" b="1" dirty="0">
              <a:latin typeface="Arial Narrow" panose="020B0606020202030204" pitchFamily="34" charset="0"/>
              <a:ea typeface="Times New Roman"/>
              <a:cs typeface="Times New Roman"/>
            </a:endParaRPr>
          </a:p>
        </p:txBody>
      </p:sp>
      <p:sp>
        <p:nvSpPr>
          <p:cNvPr id="18" name="Rectangular Callout 17"/>
          <p:cNvSpPr/>
          <p:nvPr/>
        </p:nvSpPr>
        <p:spPr>
          <a:xfrm>
            <a:off x="4937565" y="2109463"/>
            <a:ext cx="803672" cy="318924"/>
          </a:xfrm>
          <a:prstGeom prst="wedgeRectCallout">
            <a:avLst>
              <a:gd name="adj1" fmla="val 21297"/>
              <a:gd name="adj2" fmla="val 189941"/>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Modernisering</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sanctietoepassing</a:t>
            </a:r>
            <a:endParaRPr lang="nl-NL" sz="800" b="1" dirty="0">
              <a:latin typeface="Arial Narrow" panose="020B0606020202030204" pitchFamily="34" charset="0"/>
              <a:ea typeface="Times New Roman"/>
              <a:cs typeface="Times New Roman"/>
            </a:endParaRPr>
          </a:p>
        </p:txBody>
      </p:sp>
      <p:sp>
        <p:nvSpPr>
          <p:cNvPr id="19" name="Rectangular Callout 18"/>
          <p:cNvSpPr/>
          <p:nvPr/>
        </p:nvSpPr>
        <p:spPr>
          <a:xfrm>
            <a:off x="3814206" y="2109479"/>
            <a:ext cx="467042" cy="318924"/>
          </a:xfrm>
          <a:prstGeom prst="wedgeRectCallout">
            <a:avLst>
              <a:gd name="adj1" fmla="val 73138"/>
              <a:gd name="adj2" fmla="val 109302"/>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Instelling</a:t>
            </a:r>
            <a:r>
              <a:rPr lang="en-US" sz="800" b="1" dirty="0">
                <a:latin typeface="Arial Narrow" panose="020B0606020202030204" pitchFamily="34" charset="0"/>
                <a:ea typeface="Times New Roman"/>
                <a:cs typeface="Times New Roman"/>
              </a:rPr>
              <a:t> </a:t>
            </a:r>
            <a:br>
              <a:rPr lang="en-US" sz="800" b="1" dirty="0">
                <a:latin typeface="Arial Narrow" panose="020B0606020202030204" pitchFamily="34" charset="0"/>
                <a:ea typeface="Times New Roman"/>
                <a:cs typeface="Times New Roman"/>
              </a:rPr>
            </a:br>
            <a:r>
              <a:rPr lang="en-US" sz="800" b="1" dirty="0">
                <a:latin typeface="Arial Narrow" panose="020B0606020202030204" pitchFamily="34" charset="0"/>
                <a:ea typeface="Times New Roman"/>
                <a:cs typeface="Times New Roman"/>
              </a:rPr>
              <a:t>DJI</a:t>
            </a:r>
            <a:endParaRPr lang="nl-NL" sz="800" b="1" dirty="0">
              <a:latin typeface="Arial Narrow" panose="020B0606020202030204" pitchFamily="34" charset="0"/>
              <a:ea typeface="Times New Roman"/>
              <a:cs typeface="Times New Roman"/>
            </a:endParaRPr>
          </a:p>
        </p:txBody>
      </p:sp>
      <p:sp>
        <p:nvSpPr>
          <p:cNvPr id="20" name="Rectangular Callout 19"/>
          <p:cNvSpPr/>
          <p:nvPr/>
        </p:nvSpPr>
        <p:spPr>
          <a:xfrm>
            <a:off x="2760871" y="2242762"/>
            <a:ext cx="704286" cy="318924"/>
          </a:xfrm>
          <a:prstGeom prst="wedgeRectCallout">
            <a:avLst>
              <a:gd name="adj1" fmla="val 43385"/>
              <a:gd name="adj2" fmla="val 192926"/>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latin typeface="Arial Narrow" panose="020B0606020202030204" pitchFamily="34" charset="0"/>
                <a:ea typeface="Times New Roman"/>
                <a:cs typeface="Times New Roman"/>
              </a:rPr>
              <a:t>Deconcentratie</a:t>
            </a:r>
            <a:r>
              <a:rPr lang="en-US" sz="800" b="1" dirty="0">
                <a:latin typeface="Arial Narrow" panose="020B0606020202030204" pitchFamily="34" charset="0"/>
                <a:ea typeface="Times New Roman"/>
                <a:cs typeface="Times New Roman"/>
              </a:rPr>
              <a:t>-</a:t>
            </a:r>
            <a:br>
              <a:rPr lang="en-US" sz="800" b="1" dirty="0">
                <a:latin typeface="Arial Narrow" panose="020B0606020202030204" pitchFamily="34" charset="0"/>
                <a:ea typeface="Times New Roman"/>
                <a:cs typeface="Times New Roman"/>
              </a:rPr>
            </a:br>
            <a:r>
              <a:rPr lang="en-US" sz="800" b="1" dirty="0" err="1">
                <a:latin typeface="Arial Narrow" panose="020B0606020202030204" pitchFamily="34" charset="0"/>
                <a:ea typeface="Times New Roman"/>
                <a:cs typeface="Times New Roman"/>
              </a:rPr>
              <a:t>operatie</a:t>
            </a:r>
            <a:endParaRPr lang="nl-NL" sz="800" b="1" dirty="0">
              <a:latin typeface="Arial Narrow" panose="020B0606020202030204" pitchFamily="34" charset="0"/>
              <a:ea typeface="Times New Roman"/>
              <a:cs typeface="Times New Roman"/>
            </a:endParaRPr>
          </a:p>
        </p:txBody>
      </p:sp>
    </p:spTree>
    <p:extLst>
      <p:ext uri="{BB962C8B-B14F-4D97-AF65-F5344CB8AC3E}">
        <p14:creationId xmlns:p14="http://schemas.microsoft.com/office/powerpoint/2010/main" val="8735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p:nvPr/>
        </p:nvSpPr>
        <p:spPr>
          <a:xfrm>
            <a:off x="1397224" y="-1525711"/>
            <a:ext cx="6984776"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algn="ctr">
              <a:spcAft>
                <a:spcPts val="1800"/>
              </a:spcAft>
            </a:pPr>
            <a:r>
              <a:rPr lang="nl-NL" sz="1800" dirty="0">
                <a:latin typeface="Cambria"/>
                <a:ea typeface="Times New Roman"/>
                <a:cs typeface="Times New Roman"/>
              </a:rPr>
              <a:t>Beleid en productiviteit (1): productiviteitseffecten per ingreep </a:t>
            </a:r>
          </a:p>
        </p:txBody>
      </p:sp>
      <p:sp>
        <p:nvSpPr>
          <p:cNvPr id="3" name="Tekstvak 2"/>
          <p:cNvSpPr txBox="1"/>
          <p:nvPr/>
        </p:nvSpPr>
        <p:spPr>
          <a:xfrm>
            <a:off x="2339752" y="4725144"/>
            <a:ext cx="2274738" cy="276999"/>
          </a:xfrm>
          <a:prstGeom prst="rect">
            <a:avLst/>
          </a:prstGeom>
          <a:noFill/>
          <a:ln>
            <a:noFill/>
          </a:ln>
        </p:spPr>
        <p:txBody>
          <a:bodyPr wrap="square" rtlCol="0">
            <a:spAutoFit/>
          </a:bodyPr>
          <a:lstStyle/>
          <a:p>
            <a:r>
              <a:rPr lang="nl-NL" sz="1200" b="1" dirty="0"/>
              <a:t>*</a:t>
            </a:r>
            <a:r>
              <a:rPr lang="nl-NL" sz="1200" dirty="0"/>
              <a:t> effect niet vast te stellen</a:t>
            </a:r>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Beleid en productiviteit (1): productiviteitseffecten per ingreep </a:t>
            </a:r>
          </a:p>
          <a:p>
            <a:pPr lvl="1" algn="ctr">
              <a:spcAft>
                <a:spcPts val="1800"/>
              </a:spcAft>
            </a:pPr>
            <a:endParaRPr lang="nl-NL" sz="1800" dirty="0">
              <a:latin typeface="Cambria"/>
              <a:ea typeface="Times New Roman"/>
              <a:cs typeface="Times New Roman"/>
            </a:endParaRPr>
          </a:p>
        </p:txBody>
      </p:sp>
      <p:graphicFrame>
        <p:nvGraphicFramePr>
          <p:cNvPr id="5" name="Tabel 4"/>
          <p:cNvGraphicFramePr>
            <a:graphicFrameLocks noGrp="1"/>
          </p:cNvGraphicFramePr>
          <p:nvPr>
            <p:extLst>
              <p:ext uri="{D42A27DB-BD31-4B8C-83A1-F6EECF244321}">
                <p14:modId xmlns:p14="http://schemas.microsoft.com/office/powerpoint/2010/main" val="1262201543"/>
              </p:ext>
            </p:extLst>
          </p:nvPr>
        </p:nvGraphicFramePr>
        <p:xfrm>
          <a:off x="2434949" y="2240623"/>
          <a:ext cx="3821262" cy="2286000"/>
        </p:xfrm>
        <a:graphic>
          <a:graphicData uri="http://schemas.openxmlformats.org/drawingml/2006/table">
            <a:tbl>
              <a:tblPr firstRow="1" firstCol="1" bandRow="1"/>
              <a:tblGrid>
                <a:gridCol w="2873896">
                  <a:extLst>
                    <a:ext uri="{9D8B030D-6E8A-4147-A177-3AD203B41FA5}">
                      <a16:colId xmlns:a16="http://schemas.microsoft.com/office/drawing/2014/main" val="461733735"/>
                    </a:ext>
                  </a:extLst>
                </a:gridCol>
                <a:gridCol w="947366">
                  <a:extLst>
                    <a:ext uri="{9D8B030D-6E8A-4147-A177-3AD203B41FA5}">
                      <a16:colId xmlns:a16="http://schemas.microsoft.com/office/drawing/2014/main" val="433083024"/>
                    </a:ext>
                  </a:extLst>
                </a:gridCol>
              </a:tblGrid>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Decentralisatie</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bedrijfsvoering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1777309123"/>
                  </a:ext>
                </a:extLst>
              </a:tr>
              <a:tr h="457200">
                <a:tc>
                  <a:txBody>
                    <a:bodyPr/>
                    <a:lstStyle/>
                    <a:p>
                      <a:pPr marL="0" marR="0" algn="l">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Decentralisatie huisvesting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extLst>
                  <a:ext uri="{0D108BD9-81ED-4DB2-BD59-A6C34878D82A}">
                    <a16:rowId xmlns:a16="http://schemas.microsoft.com/office/drawing/2014/main" val="1788698632"/>
                  </a:ext>
                </a:extLst>
              </a:tr>
              <a:tr h="457200">
                <a:tc>
                  <a:txBody>
                    <a:bodyPr/>
                    <a:lstStyle/>
                    <a:p>
                      <a:pPr marL="0" marR="0" algn="l">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Prestatiebekostiging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solidFill>
                      <a:srgbClr val="00B0F0"/>
                    </a:solidFill>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solidFill>
                      <a:srgbClr val="00B0F0"/>
                    </a:solidFill>
                  </a:tcPr>
                </a:tc>
                <a:extLst>
                  <a:ext uri="{0D108BD9-81ED-4DB2-BD59-A6C34878D82A}">
                    <a16:rowId xmlns:a16="http://schemas.microsoft.com/office/drawing/2014/main" val="2440948452"/>
                  </a:ext>
                </a:extLst>
              </a:tr>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Schaalvergroting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extLst>
                  <a:ext uri="{0D108BD9-81ED-4DB2-BD59-A6C34878D82A}">
                    <a16:rowId xmlns:a16="http://schemas.microsoft.com/office/drawing/2014/main" val="3862590131"/>
                  </a:ext>
                </a:extLst>
              </a:tr>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Productiegroei</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6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499105289"/>
                  </a:ext>
                </a:extLst>
              </a:tr>
            </a:tbl>
          </a:graphicData>
        </a:graphic>
      </p:graphicFrame>
    </p:spTree>
    <p:extLst>
      <p:ext uri="{BB962C8B-B14F-4D97-AF65-F5344CB8AC3E}">
        <p14:creationId xmlns:p14="http://schemas.microsoft.com/office/powerpoint/2010/main" val="196423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(1): politie</a:t>
            </a:r>
          </a:p>
          <a:p>
            <a:pPr lvl="1" algn="ctr">
              <a:spcAft>
                <a:spcPts val="1800"/>
              </a:spcAft>
            </a:pPr>
            <a:endParaRPr lang="nl-NL" sz="1800" dirty="0">
              <a:latin typeface="Cambria"/>
              <a:ea typeface="Times New Roman"/>
              <a:cs typeface="Times New Roman"/>
            </a:endParaRPr>
          </a:p>
        </p:txBody>
      </p:sp>
      <p:graphicFrame>
        <p:nvGraphicFramePr>
          <p:cNvPr id="8" name="Chart 41"/>
          <p:cNvGraphicFramePr/>
          <p:nvPr>
            <p:extLst>
              <p:ext uri="{D42A27DB-BD31-4B8C-83A1-F6EECF244321}">
                <p14:modId xmlns:p14="http://schemas.microsoft.com/office/powerpoint/2010/main" val="2736807280"/>
              </p:ext>
            </p:extLst>
          </p:nvPr>
        </p:nvGraphicFramePr>
        <p:xfrm>
          <a:off x="773476" y="2126046"/>
          <a:ext cx="5399405"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6172882" y="1896792"/>
            <a:ext cx="2359558" cy="1138773"/>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dirty="0"/>
              <a:t>Ophelderingspercentage</a:t>
            </a:r>
          </a:p>
          <a:p>
            <a:pPr marL="171450" indent="-171450">
              <a:buFont typeface="Arial" panose="020B0604020202020204" pitchFamily="34" charset="0"/>
              <a:buChar char="•"/>
            </a:pPr>
            <a:r>
              <a:rPr lang="nl-NL" sz="1200" dirty="0"/>
              <a:t>Tevredenheid burgers</a:t>
            </a:r>
          </a:p>
          <a:p>
            <a:pPr marL="171450" indent="-171450">
              <a:buFont typeface="Arial" panose="020B0604020202020204" pitchFamily="34" charset="0"/>
              <a:buChar char="•"/>
            </a:pPr>
            <a:r>
              <a:rPr lang="nl-NL" sz="1200" b="1" dirty="0"/>
              <a:t>Technische sepots </a:t>
            </a:r>
            <a:r>
              <a:rPr lang="nl-NL" sz="1000" dirty="0"/>
              <a:t>(besluiten om niet te vervolgen vooral vanwege gebrek aan bewijs)</a:t>
            </a:r>
          </a:p>
        </p:txBody>
      </p:sp>
      <p:sp>
        <p:nvSpPr>
          <p:cNvPr id="4" name="Rechthoek 3"/>
          <p:cNvSpPr/>
          <p:nvPr/>
        </p:nvSpPr>
        <p:spPr>
          <a:xfrm>
            <a:off x="611560" y="1648876"/>
            <a:ext cx="2802242" cy="276999"/>
          </a:xfrm>
          <a:prstGeom prst="rect">
            <a:avLst/>
          </a:prstGeom>
        </p:spPr>
        <p:txBody>
          <a:bodyPr wrap="non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Percentage technische sepots, 1980-2014</a:t>
            </a:r>
            <a:endParaRPr lang="en-US" dirty="0"/>
          </a:p>
        </p:txBody>
      </p:sp>
      <p:sp>
        <p:nvSpPr>
          <p:cNvPr id="9" name="Tekstvak 8"/>
          <p:cNvSpPr txBox="1"/>
          <p:nvPr/>
        </p:nvSpPr>
        <p:spPr>
          <a:xfrm>
            <a:off x="6172882" y="3943789"/>
            <a:ext cx="2359558" cy="861774"/>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1985-1995: Politie steeds meer problemen om bewijsvoering rond te krijgen</a:t>
            </a:r>
          </a:p>
          <a:p>
            <a:pPr marL="171450" indent="-171450">
              <a:buFont typeface="Arial" panose="020B0604020202020204" pitchFamily="34" charset="0"/>
              <a:buChar char="•"/>
            </a:pPr>
            <a:r>
              <a:rPr lang="nl-NL" sz="1000" dirty="0"/>
              <a:t>Daarna gaat het beter</a:t>
            </a:r>
          </a:p>
          <a:p>
            <a:pPr marL="171450" indent="-171450">
              <a:buFont typeface="Arial" panose="020B0604020202020204" pitchFamily="34" charset="0"/>
              <a:buChar char="•"/>
            </a:pPr>
            <a:r>
              <a:rPr lang="nl-NL" sz="1000" dirty="0"/>
              <a:t>Vanaf 2011 weer meer problemen</a:t>
            </a:r>
          </a:p>
        </p:txBody>
      </p:sp>
    </p:spTree>
    <p:extLst>
      <p:ext uri="{BB962C8B-B14F-4D97-AF65-F5344CB8AC3E}">
        <p14:creationId xmlns:p14="http://schemas.microsoft.com/office/powerpoint/2010/main" val="135220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14</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(2): rechterlijke macht</a:t>
            </a:r>
          </a:p>
          <a:p>
            <a:pPr lvl="1" algn="ctr">
              <a:spcAft>
                <a:spcPts val="1800"/>
              </a:spcAft>
            </a:pPr>
            <a:endParaRPr lang="nl-NL" sz="1800" dirty="0">
              <a:latin typeface="Cambria"/>
              <a:ea typeface="Times New Roman"/>
              <a:cs typeface="Times New Roman"/>
            </a:endParaRPr>
          </a:p>
        </p:txBody>
      </p:sp>
      <p:sp>
        <p:nvSpPr>
          <p:cNvPr id="10" name="Tekstvak 9"/>
          <p:cNvSpPr txBox="1"/>
          <p:nvPr/>
        </p:nvSpPr>
        <p:spPr>
          <a:xfrm>
            <a:off x="6228211" y="1764060"/>
            <a:ext cx="2274738" cy="830997"/>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dirty="0"/>
              <a:t>% hoger beroepen</a:t>
            </a:r>
          </a:p>
          <a:p>
            <a:pPr marL="171450" indent="-171450">
              <a:buFont typeface="Arial" panose="020B0604020202020204" pitchFamily="34" charset="0"/>
              <a:buChar char="•"/>
            </a:pPr>
            <a:r>
              <a:rPr lang="nl-NL" sz="1200" dirty="0"/>
              <a:t>Tevredenheid</a:t>
            </a:r>
          </a:p>
          <a:p>
            <a:pPr marL="171450" indent="-171450">
              <a:buFont typeface="Arial" panose="020B0604020202020204" pitchFamily="34" charset="0"/>
              <a:buChar char="•"/>
            </a:pPr>
            <a:r>
              <a:rPr lang="nl-NL" sz="1200" b="1" dirty="0"/>
              <a:t>Doorlooptijd</a:t>
            </a:r>
          </a:p>
        </p:txBody>
      </p:sp>
      <p:sp>
        <p:nvSpPr>
          <p:cNvPr id="4" name="Rechthoek 3"/>
          <p:cNvSpPr/>
          <p:nvPr/>
        </p:nvSpPr>
        <p:spPr>
          <a:xfrm>
            <a:off x="-396552" y="1764060"/>
            <a:ext cx="5568850" cy="430887"/>
          </a:xfrm>
          <a:prstGeom prst="rect">
            <a:avLst/>
          </a:prstGeom>
        </p:spPr>
        <p:txBody>
          <a:bodyPr wrap="square">
            <a:spAutoFit/>
          </a:bodyPr>
          <a:lstStyle/>
          <a:p>
            <a:pPr lvl="1" algn="ctr">
              <a:spcAft>
                <a:spcPts val="1800"/>
              </a:spcAft>
            </a:pPr>
            <a:r>
              <a:rPr lang="nl-NL" sz="1100" dirty="0">
                <a:latin typeface="Calibri" panose="020F0502020204030204" pitchFamily="34" charset="0"/>
                <a:ea typeface="Times New Roman" panose="02020603050405020304" pitchFamily="18" charset="0"/>
                <a:cs typeface="Calibri" panose="020F0502020204030204" pitchFamily="34" charset="0"/>
              </a:rPr>
              <a:t>Doorlooptijd rechtbankstrafzaken, 1981-2014 (indexcijfers: 1981 = 100)</a:t>
            </a:r>
            <a:endParaRPr lang="nl-NL" sz="1100" dirty="0">
              <a:latin typeface="Calibri" panose="020F0502020204030204" pitchFamily="34" charset="0"/>
              <a:ea typeface="Times New Roman"/>
              <a:cs typeface="Calibri" panose="020F0502020204030204" pitchFamily="34" charset="0"/>
            </a:endParaRPr>
          </a:p>
        </p:txBody>
      </p:sp>
      <p:sp>
        <p:nvSpPr>
          <p:cNvPr id="11" name="Tekstvak 10"/>
          <p:cNvSpPr txBox="1"/>
          <p:nvPr/>
        </p:nvSpPr>
        <p:spPr>
          <a:xfrm>
            <a:off x="6172882" y="3943789"/>
            <a:ext cx="2359558" cy="861774"/>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Jaren ‘80: stijgende doorlooptijden</a:t>
            </a:r>
          </a:p>
          <a:p>
            <a:pPr marL="171450" indent="-171450">
              <a:buFont typeface="Arial" panose="020B0604020202020204" pitchFamily="34" charset="0"/>
              <a:buChar char="•"/>
            </a:pPr>
            <a:r>
              <a:rPr lang="nl-NL" sz="1000" dirty="0"/>
              <a:t>Daarna daling en stabilisatie</a:t>
            </a:r>
          </a:p>
          <a:p>
            <a:pPr marL="171450" indent="-171450">
              <a:buFont typeface="Arial" panose="020B0604020202020204" pitchFamily="34" charset="0"/>
              <a:buChar char="•"/>
            </a:pPr>
            <a:r>
              <a:rPr lang="nl-NL" sz="1000" dirty="0"/>
              <a:t>Vanaf 2004 en 2008 weer groei doorlooptijden</a:t>
            </a:r>
          </a:p>
          <a:p>
            <a:pPr marL="171450" indent="-171450">
              <a:buFont typeface="Arial" panose="020B0604020202020204" pitchFamily="34" charset="0"/>
              <a:buChar char="•"/>
            </a:pPr>
            <a:r>
              <a:rPr lang="nl-NL" sz="1000" dirty="0"/>
              <a:t>Maar daling bij bestuurszaken</a:t>
            </a:r>
          </a:p>
        </p:txBody>
      </p:sp>
      <p:graphicFrame>
        <p:nvGraphicFramePr>
          <p:cNvPr id="12" name="Chart 1">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4223441067"/>
              </p:ext>
            </p:extLst>
          </p:nvPr>
        </p:nvGraphicFramePr>
        <p:xfrm>
          <a:off x="528747" y="2132856"/>
          <a:ext cx="5411405"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71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(3): gevangeniswezen</a:t>
            </a:r>
          </a:p>
          <a:p>
            <a:pPr lvl="1" algn="ctr">
              <a:spcAft>
                <a:spcPts val="1800"/>
              </a:spcAft>
            </a:pPr>
            <a:endParaRPr lang="nl-NL" sz="1800" dirty="0">
              <a:latin typeface="Cambria"/>
              <a:ea typeface="Times New Roman"/>
              <a:cs typeface="Times New Roman"/>
            </a:endParaRPr>
          </a:p>
        </p:txBody>
      </p:sp>
      <p:sp>
        <p:nvSpPr>
          <p:cNvPr id="6" name="Tekstvak 5"/>
          <p:cNvSpPr txBox="1"/>
          <p:nvPr/>
        </p:nvSpPr>
        <p:spPr>
          <a:xfrm>
            <a:off x="5796135" y="1722942"/>
            <a:ext cx="2736305" cy="830997"/>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a:t>Recidivecijfers</a:t>
            </a:r>
            <a:endParaRPr lang="nl-NL" sz="1200" dirty="0"/>
          </a:p>
          <a:p>
            <a:pPr marL="171450" indent="-171450">
              <a:buFont typeface="Arial" panose="020B0604020202020204" pitchFamily="34" charset="0"/>
              <a:buChar char="•"/>
            </a:pPr>
            <a:r>
              <a:rPr lang="nl-NL" sz="1200" dirty="0"/>
              <a:t>Suïcides</a:t>
            </a:r>
          </a:p>
          <a:p>
            <a:pPr marL="171450" indent="-171450">
              <a:buFont typeface="Arial" panose="020B0604020202020204" pitchFamily="34" charset="0"/>
              <a:buChar char="•"/>
            </a:pPr>
            <a:r>
              <a:rPr lang="nl-NL" sz="1200" b="1" dirty="0"/>
              <a:t>Onttrekkingen/ontvluchtingen </a:t>
            </a:r>
          </a:p>
        </p:txBody>
      </p:sp>
      <p:sp>
        <p:nvSpPr>
          <p:cNvPr id="3" name="Rechthoek 2"/>
          <p:cNvSpPr/>
          <p:nvPr/>
        </p:nvSpPr>
        <p:spPr>
          <a:xfrm>
            <a:off x="539552" y="1671872"/>
            <a:ext cx="5472724" cy="276999"/>
          </a:xfrm>
          <a:prstGeom prst="rect">
            <a:avLst/>
          </a:prstGeom>
        </p:spPr>
        <p:txBody>
          <a:bodyPr wrap="squar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Onttrekkingen en ontvluchtingen, 1985-2014</a:t>
            </a:r>
            <a:endParaRPr lang="en-US" dirty="0"/>
          </a:p>
        </p:txBody>
      </p:sp>
      <p:sp>
        <p:nvSpPr>
          <p:cNvPr id="9" name="Tekstvak 8"/>
          <p:cNvSpPr txBox="1"/>
          <p:nvPr/>
        </p:nvSpPr>
        <p:spPr>
          <a:xfrm>
            <a:off x="5796135" y="3416529"/>
            <a:ext cx="2736305" cy="553998"/>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Sterk dalende lijn</a:t>
            </a:r>
          </a:p>
          <a:p>
            <a:pPr marL="171450" indent="-171450">
              <a:buFont typeface="Arial" panose="020B0604020202020204" pitchFamily="34" charset="0"/>
              <a:buChar char="•"/>
            </a:pPr>
            <a:r>
              <a:rPr lang="nl-NL" sz="1000" dirty="0"/>
              <a:t>Vooral sinds 1993 (oprichting EBI)</a:t>
            </a:r>
          </a:p>
          <a:p>
            <a:pPr marL="171450" indent="-171450">
              <a:buFont typeface="Arial" panose="020B0604020202020204" pitchFamily="34" charset="0"/>
              <a:buChar char="•"/>
            </a:pPr>
            <a:r>
              <a:rPr lang="nl-NL" sz="1000" dirty="0"/>
              <a:t>Maar sindsdien ook daling onttrekkingen</a:t>
            </a:r>
          </a:p>
        </p:txBody>
      </p:sp>
      <p:graphicFrame>
        <p:nvGraphicFramePr>
          <p:cNvPr id="10" name="Chart 1">
            <a:extLst>
              <a:ext uri="{FF2B5EF4-FFF2-40B4-BE49-F238E27FC236}">
                <a16:creationId xmlns:a16="http://schemas.microsoft.com/office/drawing/2014/main" id="{00000000-0008-0000-2000-000002000000}"/>
              </a:ext>
            </a:extLst>
          </p:cNvPr>
          <p:cNvGraphicFramePr>
            <a:graphicFrameLocks noGrp="1"/>
          </p:cNvGraphicFramePr>
          <p:nvPr>
            <p:extLst>
              <p:ext uri="{D42A27DB-BD31-4B8C-83A1-F6EECF244321}">
                <p14:modId xmlns:p14="http://schemas.microsoft.com/office/powerpoint/2010/main" val="3278184492"/>
              </p:ext>
            </p:extLst>
          </p:nvPr>
        </p:nvGraphicFramePr>
        <p:xfrm>
          <a:off x="611560" y="2207334"/>
          <a:ext cx="4968552" cy="3237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82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760361" y="2060848"/>
            <a:ext cx="7641003" cy="2431435"/>
          </a:xfrm>
          <a:prstGeom prst="rect">
            <a:avLst/>
          </a:prstGeom>
        </p:spPr>
        <p:txBody>
          <a:bodyPr wrap="none">
            <a:spAutoFit/>
          </a:bodyPr>
          <a:lstStyle/>
          <a:p>
            <a:pPr marL="342900" indent="-342900">
              <a:buFont typeface="Arial" panose="020B0604020202020204" pitchFamily="34" charset="0"/>
              <a:buChar char="•"/>
            </a:pPr>
            <a:r>
              <a:rPr lang="nl-NL" dirty="0">
                <a:latin typeface="Corbel" panose="020B0503020204020204" pitchFamily="34" charset="0"/>
              </a:rPr>
              <a:t>Productiviteitsgroei alleen bij gevangeniswezen</a:t>
            </a:r>
          </a:p>
          <a:p>
            <a:pPr marL="342900" indent="-342900">
              <a:buFont typeface="Arial" panose="020B0604020202020204" pitchFamily="34" charset="0"/>
              <a:buChar char="•"/>
            </a:pPr>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Productiviteitsontwikkeling rechterlijke macht en politie</a:t>
            </a:r>
            <a:br>
              <a:rPr lang="nl-NL" dirty="0">
                <a:latin typeface="Corbel" panose="020B0503020204020204" pitchFamily="34" charset="0"/>
              </a:rPr>
            </a:br>
            <a:r>
              <a:rPr lang="nl-NL" sz="1600" dirty="0">
                <a:latin typeface="Corbel" panose="020B0503020204020204" pitchFamily="34" charset="0"/>
              </a:rPr>
              <a:t>⇒ langdurig negatief</a:t>
            </a:r>
          </a:p>
          <a:p>
            <a:r>
              <a:rPr lang="nl-NL" dirty="0">
                <a:latin typeface="Corbel" panose="020B0503020204020204" pitchFamily="34" charset="0"/>
              </a:rPr>
              <a:t> </a:t>
            </a:r>
          </a:p>
          <a:p>
            <a:pPr marL="342900" indent="-342900">
              <a:buFont typeface="Arial" panose="020B0604020202020204" pitchFamily="34" charset="0"/>
              <a:buChar char="•"/>
            </a:pPr>
            <a:r>
              <a:rPr lang="nl-NL" dirty="0">
                <a:latin typeface="Corbel" panose="020B0503020204020204" pitchFamily="34" charset="0"/>
              </a:rPr>
              <a:t>Beleid hier geen vat op productiviteit </a:t>
            </a:r>
            <a:br>
              <a:rPr lang="nl-NL" dirty="0">
                <a:latin typeface="Corbel" panose="020B0503020204020204" pitchFamily="34" charset="0"/>
              </a:rPr>
            </a:br>
            <a:r>
              <a:rPr lang="nl-NL" sz="1600" dirty="0">
                <a:latin typeface="Corbel" panose="020B0503020204020204" pitchFamily="34" charset="0"/>
              </a:rPr>
              <a:t>⇒ ‘staatsmonopolies’</a:t>
            </a:r>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Conclusies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169651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a:t>
            </a:fld>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348880"/>
            <a:ext cx="1985364" cy="2886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eburon.nl/images/super/de_nederlandse_zorg_1980-2013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348880"/>
            <a:ext cx="2018654" cy="2886353"/>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9" name="Picture 2" descr="http://www.eburon.nl/images/super/de_nederlandse_zorg_1980-2013_1.jpg"/>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60876" y="2948082"/>
            <a:ext cx="1482967" cy="2120406"/>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2054" name="Picture 6" descr="Afbeeldingsresultaat voor trein"/>
          <p:cNvPicPr>
            <a:picLocks noChangeAspect="1" noChangeArrowheads="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artisticBlur radius="4"/>
                    </a14:imgEffect>
                  </a14:imgLayer>
                </a14:imgProps>
              </a:ext>
              <a:ext uri="{28A0092B-C50C-407E-A947-70E740481C1C}">
                <a14:useLocalDpi xmlns:a14="http://schemas.microsoft.com/office/drawing/2010/main" val="0"/>
              </a:ext>
            </a:extLst>
          </a:blip>
          <a:srcRect l="4967" t="4224" r="35453"/>
          <a:stretch/>
        </p:blipFill>
        <p:spPr bwMode="auto">
          <a:xfrm>
            <a:off x="7161462" y="3376305"/>
            <a:ext cx="1482967" cy="144852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rot="20422909">
            <a:off x="7195207" y="4213181"/>
            <a:ext cx="1443571" cy="2797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dirty="0" err="1">
                <a:latin typeface="Corbel" panose="020B0503020204020204" pitchFamily="34" charset="0"/>
              </a:rPr>
              <a:t>infrastructuur</a:t>
            </a:r>
            <a:endParaRPr lang="en-US" sz="1200" dirty="0">
              <a:latin typeface="Corbel" panose="020B0503020204020204" pitchFamily="34" charset="0"/>
            </a:endParaRPr>
          </a:p>
        </p:txBody>
      </p:sp>
      <p:pic>
        <p:nvPicPr>
          <p:cNvPr id="15" name="Afbeelding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2348880"/>
            <a:ext cx="1907049" cy="2886353"/>
          </a:xfrm>
          <a:prstGeom prst="rect">
            <a:avLst/>
          </a:prstGeom>
          <a:effectLst>
            <a:outerShdw blurRad="292100" dist="139700" dir="2700000" algn="tl" rotWithShape="0">
              <a:prstClr val="black">
                <a:alpha val="55000"/>
              </a:prstClr>
            </a:outerShdw>
          </a:effectLst>
        </p:spPr>
      </p:pic>
      <p:sp>
        <p:nvSpPr>
          <p:cNvPr id="16" name="Rechthoek 7"/>
          <p:cNvSpPr/>
          <p:nvPr/>
        </p:nvSpPr>
        <p:spPr>
          <a:xfrm>
            <a:off x="827584" y="620688"/>
            <a:ext cx="7668344"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Trendanalyses van vier publieke sectoren</a:t>
            </a:r>
          </a:p>
        </p:txBody>
      </p:sp>
    </p:spTree>
    <p:extLst>
      <p:ext uri="{BB962C8B-B14F-4D97-AF65-F5344CB8AC3E}">
        <p14:creationId xmlns:p14="http://schemas.microsoft.com/office/powerpoint/2010/main" val="31638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a:t>
            </a:fld>
            <a:endParaRPr lang="en-US" dirty="0"/>
          </a:p>
        </p:txBody>
      </p:sp>
      <p:sp>
        <p:nvSpPr>
          <p:cNvPr id="14" name="Rechthoek 13"/>
          <p:cNvSpPr/>
          <p:nvPr/>
        </p:nvSpPr>
        <p:spPr>
          <a:xfrm>
            <a:off x="472827" y="322857"/>
            <a:ext cx="8207474"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Deel III</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veiligheid en justitie, 1980-2014</a:t>
            </a:r>
          </a:p>
          <a:p>
            <a:pPr algn="ctr">
              <a:spcAft>
                <a:spcPts val="1800"/>
              </a:spcAft>
            </a:pPr>
            <a:r>
              <a:rPr lang="nl-NL" sz="1800" dirty="0">
                <a:latin typeface="Cambria"/>
                <a:ea typeface="Times New Roman"/>
                <a:cs typeface="Times New Roman"/>
              </a:rPr>
              <a:t>Uitgangspunt: drie sectorstudies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827" y="1772816"/>
            <a:ext cx="2480000" cy="3510000"/>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36564" y="1772816"/>
            <a:ext cx="2480000" cy="3510000"/>
          </a:xfrm>
          <a:prstGeom prst="rect">
            <a:avLst/>
          </a:prstGeom>
          <a:ln w="9525">
            <a:solidFill>
              <a:srgbClr val="C3DBEF"/>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89500" y="1772816"/>
            <a:ext cx="2480000" cy="3510000"/>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0" name="Rechthoek 19"/>
          <p:cNvSpPr>
            <a:spLocks/>
          </p:cNvSpPr>
          <p:nvPr/>
        </p:nvSpPr>
        <p:spPr>
          <a:xfrm>
            <a:off x="744758" y="457200"/>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Opzet van de studie</a:t>
            </a:r>
          </a:p>
        </p:txBody>
      </p:sp>
      <p:pic>
        <p:nvPicPr>
          <p:cNvPr id="3" name="Afbeelding 2"/>
          <p:cNvPicPr>
            <a:picLocks noChangeAspect="1"/>
          </p:cNvPicPr>
          <p:nvPr/>
        </p:nvPicPr>
        <p:blipFill rotWithShape="1">
          <a:blip r:embed="rId3"/>
          <a:srcRect l="8263" t="32554" r="7476" b="16562"/>
          <a:stretch/>
        </p:blipFill>
        <p:spPr>
          <a:xfrm>
            <a:off x="467544" y="2004073"/>
            <a:ext cx="8475309" cy="2772313"/>
          </a:xfrm>
          <a:prstGeom prst="rect">
            <a:avLst/>
          </a:prstGeom>
        </p:spPr>
      </p:pic>
    </p:spTree>
    <p:extLst>
      <p:ext uri="{BB962C8B-B14F-4D97-AF65-F5344CB8AC3E}">
        <p14:creationId xmlns:p14="http://schemas.microsoft.com/office/powerpoint/2010/main" val="129921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1400622" y="1772816"/>
            <a:ext cx="6336704" cy="347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br>
              <a:rPr lang="nl-NL" sz="2400" b="0" kern="0" dirty="0">
                <a:solidFill>
                  <a:srgbClr val="00B0F0"/>
                </a:solidFill>
                <a:latin typeface="Corbel" panose="020B0503020204020204" pitchFamily="34" charset="0"/>
              </a:rPr>
            </a:br>
            <a:r>
              <a:rPr lang="nl-NL" sz="2400" b="0" kern="0" dirty="0">
                <a:solidFill>
                  <a:srgbClr val="00B0F0"/>
                </a:solidFill>
                <a:latin typeface="Corbel" panose="020B0503020204020204" pitchFamily="34" charset="0"/>
              </a:rPr>
              <a:t>Trends in veiligheid en justitie:</a:t>
            </a:r>
            <a:endParaRPr lang="nl-NL" sz="2400" b="0" kern="0" dirty="0">
              <a:latin typeface="Corbel" panose="020B0503020204020204" pitchFamily="34" charset="0"/>
            </a:endParaRPr>
          </a:p>
          <a:p>
            <a:pPr lvl="1" indent="0">
              <a:buNone/>
            </a:pPr>
            <a:r>
              <a:rPr lang="nl-NL" b="0" kern="0" dirty="0">
                <a:latin typeface="Corbel" panose="020B0503020204020204" pitchFamily="34" charset="0"/>
              </a:rPr>
              <a:t>1980-2014: V&amp;J steeds meer onder druk</a:t>
            </a:r>
          </a:p>
          <a:p>
            <a:pPr lvl="1" indent="0" algn="ctr">
              <a:buNone/>
            </a:pPr>
            <a:r>
              <a:rPr lang="nl-NL" sz="1600" b="0" kern="0" dirty="0">
                <a:latin typeface="Corbel" panose="020B0503020204020204" pitchFamily="34" charset="0"/>
              </a:rPr>
              <a:t>o.a. door:</a:t>
            </a:r>
          </a:p>
          <a:p>
            <a:pPr marL="1428750" lvl="2" indent="-285750">
              <a:buFontTx/>
              <a:buChar char="-"/>
            </a:pPr>
            <a:r>
              <a:rPr lang="nl-NL" sz="1600" kern="0" dirty="0">
                <a:latin typeface="Corbel" panose="020B0503020204020204" pitchFamily="34" charset="0"/>
              </a:rPr>
              <a:t>sterke groei criminaliteit (1980-2003)</a:t>
            </a:r>
          </a:p>
          <a:p>
            <a:pPr marL="1428750" lvl="2" indent="-285750">
              <a:buFontTx/>
              <a:buChar char="-"/>
            </a:pPr>
            <a:r>
              <a:rPr lang="nl-NL" sz="1600" kern="0" dirty="0">
                <a:latin typeface="Corbel" panose="020B0503020204020204" pitchFamily="34" charset="0"/>
              </a:rPr>
              <a:t>individualisering</a:t>
            </a:r>
          </a:p>
          <a:p>
            <a:pPr marL="1428750" lvl="2" indent="-285750">
              <a:buFontTx/>
              <a:buChar char="-"/>
            </a:pPr>
            <a:r>
              <a:rPr lang="nl-NL" sz="1600" kern="0" dirty="0">
                <a:latin typeface="Corbel" panose="020B0503020204020204" pitchFamily="34" charset="0"/>
              </a:rPr>
              <a:t>groei economische activiteit en sociale zekerheid</a:t>
            </a:r>
          </a:p>
          <a:p>
            <a:pPr marL="1428750" lvl="2" indent="-285750">
              <a:buFontTx/>
              <a:buChar char="-"/>
            </a:pPr>
            <a:r>
              <a:rPr lang="nl-NL" sz="1600" kern="0" dirty="0">
                <a:latin typeface="Corbel" panose="020B0503020204020204" pitchFamily="34" charset="0"/>
              </a:rPr>
              <a:t>toenemende complexiteit van de samenleving </a:t>
            </a:r>
            <a:endParaRPr lang="nl-NL" sz="1200" kern="0" dirty="0">
              <a:latin typeface="Corbel" panose="020B0503020204020204" pitchFamily="34" charset="0"/>
            </a:endParaRPr>
          </a:p>
          <a:p>
            <a:pPr marL="1428750" lvl="2" indent="-285750">
              <a:buFontTx/>
              <a:buChar char="-"/>
            </a:pPr>
            <a:endParaRPr lang="nl-NL" sz="1200" b="0" kern="0" dirty="0">
              <a:latin typeface="Corbel" panose="020B0503020204020204" pitchFamily="34" charset="0"/>
            </a:endParaRPr>
          </a:p>
          <a:p>
            <a:pPr lvl="1" indent="0" eaLnBrk="1" hangingPunct="1">
              <a:buNone/>
            </a:pPr>
            <a:endParaRPr lang="nl-NL" sz="2000" kern="0" dirty="0">
              <a:latin typeface="Corbel" panose="020B0503020204020204" pitchFamily="34" charset="0"/>
            </a:endParaRPr>
          </a:p>
          <a:p>
            <a:pPr marL="1028700" lvl="1" eaLnBrk="1" hangingPunct="1">
              <a:buFont typeface="Arial" charset="0"/>
              <a:buChar char="•"/>
            </a:pPr>
            <a:endParaRPr lang="nl-NL" sz="2000" b="0" kern="0" dirty="0">
              <a:latin typeface="Corbel" panose="020B0503020204020204" pitchFamily="34" charset="0"/>
            </a:endParaRPr>
          </a:p>
          <a:p>
            <a:pPr algn="ctr" eaLnBrk="1" hangingPunct="1"/>
            <a:endParaRPr lang="nl-NL" sz="2400" b="0" kern="0" dirty="0"/>
          </a:p>
        </p:txBody>
      </p:sp>
      <p:sp>
        <p:nvSpPr>
          <p:cNvPr id="8" name="Rechthoek 7"/>
          <p:cNvSpPr>
            <a:spLocks/>
          </p:cNvSpPr>
          <p:nvPr/>
        </p:nvSpPr>
        <p:spPr>
          <a:xfrm>
            <a:off x="608534" y="310167"/>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Het beleid (1): maatschappelijke trends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68042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608534" y="1758597"/>
            <a:ext cx="3608408" cy="369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Beheersing macrobudget</a:t>
            </a:r>
          </a:p>
          <a:p>
            <a:pPr algn="ctr" eaLnBrk="1" hangingPunct="1"/>
            <a:r>
              <a:rPr lang="nl-NL" sz="1600" b="0" kern="0" dirty="0">
                <a:latin typeface="Corbel" panose="020B0503020204020204" pitchFamily="34" charset="0"/>
              </a:rPr>
              <a:t>Alleen tijdens economische crises, </a:t>
            </a:r>
          </a:p>
          <a:p>
            <a:pPr algn="ctr" eaLnBrk="1" hangingPunct="1"/>
            <a:r>
              <a:rPr lang="nl-NL" sz="1600" b="0" kern="0" dirty="0">
                <a:latin typeface="Corbel" panose="020B0503020204020204" pitchFamily="34" charset="0"/>
              </a:rPr>
              <a:t>voor de rest ontzien</a:t>
            </a:r>
          </a:p>
          <a:p>
            <a:pPr marL="57150" algn="ctr" eaLnBrk="1" hangingPunct="1"/>
            <a:br>
              <a:rPr lang="nl-NL" b="0" kern="0" dirty="0">
                <a:latin typeface="Corbel" panose="020B0503020204020204" pitchFamily="34" charset="0"/>
              </a:rPr>
            </a:br>
            <a:r>
              <a:rPr lang="nl-NL" sz="2400" b="0" kern="0" dirty="0">
                <a:latin typeface="Corbel" panose="020B0503020204020204" pitchFamily="34" charset="0"/>
              </a:rPr>
              <a:t>Autonomievergroting</a:t>
            </a:r>
          </a:p>
          <a:p>
            <a:pPr marL="57150" algn="ctr" eaLnBrk="1" hangingPunct="1"/>
            <a:r>
              <a:rPr lang="nl-NL" b="0" kern="0" dirty="0">
                <a:latin typeface="Corbel" panose="020B0503020204020204" pitchFamily="34" charset="0"/>
              </a:rPr>
              <a:t>Decentralisatie bedrijfsvoering</a:t>
            </a:r>
          </a:p>
          <a:p>
            <a:pPr marL="57150" algn="ctr" eaLnBrk="1" hangingPunct="1"/>
            <a:r>
              <a:rPr lang="nl-NL" b="0" kern="0" dirty="0">
                <a:latin typeface="Corbel" panose="020B0503020204020204" pitchFamily="34" charset="0"/>
              </a:rPr>
              <a:t>Decentralisatie huisvesting</a:t>
            </a:r>
          </a:p>
          <a:p>
            <a:pPr marL="57150" algn="ctr" eaLnBrk="1" hangingPunct="1"/>
            <a:endParaRPr lang="nl-NL" b="0" kern="0" dirty="0">
              <a:latin typeface="Corbel" panose="020B0503020204020204" pitchFamily="34" charset="0"/>
            </a:endParaRPr>
          </a:p>
          <a:p>
            <a:pPr marL="57150" algn="ctr" eaLnBrk="1" hangingPunct="1"/>
            <a:r>
              <a:rPr lang="nl-NL" sz="2400" b="0" kern="0" dirty="0">
                <a:latin typeface="Corbel" panose="020B0503020204020204" pitchFamily="34" charset="0"/>
              </a:rPr>
              <a:t>Prestatiebekostiging</a:t>
            </a:r>
          </a:p>
          <a:p>
            <a:pPr marL="57150" algn="ctr" eaLnBrk="1" hangingPunct="1"/>
            <a:r>
              <a:rPr lang="nl-NL" b="0" kern="0" dirty="0">
                <a:solidFill>
                  <a:schemeClr val="bg1"/>
                </a:solidFill>
                <a:latin typeface="Corbel" panose="020B0503020204020204" pitchFamily="34" charset="0"/>
              </a:rPr>
              <a:t>@</a:t>
            </a:r>
            <a:br>
              <a:rPr lang="nl-NL" sz="2400" b="0" kern="0" dirty="0">
                <a:latin typeface="Corbel" panose="020B0503020204020204" pitchFamily="34" charset="0"/>
              </a:rPr>
            </a:br>
            <a:r>
              <a:rPr lang="nl-NL" sz="2400" b="0" kern="0" dirty="0">
                <a:latin typeface="Corbel" panose="020B0503020204020204" pitchFamily="34" charset="0"/>
              </a:rPr>
              <a:t>Schaalvergroting</a:t>
            </a:r>
            <a:endParaRPr lang="nl-NL" b="0" kern="0" dirty="0">
              <a:latin typeface="Corbel" panose="020B0503020204020204" pitchFamily="34" charset="0"/>
            </a:endParaRPr>
          </a:p>
        </p:txBody>
      </p:sp>
      <p:sp>
        <p:nvSpPr>
          <p:cNvPr id="8" name="Rechthoek 7"/>
          <p:cNvSpPr>
            <a:spLocks/>
          </p:cNvSpPr>
          <p:nvPr/>
        </p:nvSpPr>
        <p:spPr>
          <a:xfrm>
            <a:off x="608534" y="310167"/>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Het beleid (2): beleidstrends</a:t>
            </a:r>
          </a:p>
          <a:p>
            <a:pPr lvl="1" algn="ctr">
              <a:spcAft>
                <a:spcPts val="1800"/>
              </a:spcAft>
            </a:pPr>
            <a:endParaRPr lang="nl-NL" sz="1800" dirty="0">
              <a:latin typeface="Cambria"/>
              <a:ea typeface="Times New Roman"/>
              <a:cs typeface="Times New Roman"/>
            </a:endParaRPr>
          </a:p>
        </p:txBody>
      </p:sp>
      <p:sp>
        <p:nvSpPr>
          <p:cNvPr id="10" name="Tijdelijke aanduiding voor inhoud 2"/>
          <p:cNvSpPr txBox="1">
            <a:spLocks/>
          </p:cNvSpPr>
          <p:nvPr/>
        </p:nvSpPr>
        <p:spPr bwMode="auto">
          <a:xfrm>
            <a:off x="4776990" y="1758597"/>
            <a:ext cx="3752424" cy="369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err="1">
                <a:solidFill>
                  <a:srgbClr val="00B0F0"/>
                </a:solidFill>
                <a:latin typeface="Corbel" panose="020B0503020204020204" pitchFamily="34" charset="0"/>
              </a:rPr>
              <a:t>Integralere</a:t>
            </a:r>
            <a:r>
              <a:rPr lang="nl-NL" sz="2400" b="0" kern="0" dirty="0">
                <a:solidFill>
                  <a:srgbClr val="00B0F0"/>
                </a:solidFill>
                <a:latin typeface="Corbel" panose="020B0503020204020204" pitchFamily="34" charset="0"/>
              </a:rPr>
              <a:t> aanpak</a:t>
            </a:r>
          </a:p>
          <a:p>
            <a:pPr algn="ctr" eaLnBrk="1" hangingPunct="1"/>
            <a:r>
              <a:rPr lang="nl-NL" b="0" kern="0" dirty="0">
                <a:solidFill>
                  <a:srgbClr val="00B0F0"/>
                </a:solidFill>
                <a:latin typeface="Corbel" panose="020B0503020204020204" pitchFamily="34" charset="0"/>
              </a:rPr>
              <a:t>verbeteren samenhang veiligheidsketen</a:t>
            </a:r>
          </a:p>
          <a:p>
            <a:pPr algn="ctr" eaLnBrk="1" hangingPunct="1"/>
            <a:r>
              <a:rPr lang="nl-NL" b="0" kern="0" dirty="0">
                <a:solidFill>
                  <a:srgbClr val="00B0F0"/>
                </a:solidFill>
                <a:latin typeface="Corbel" panose="020B0503020204020204" pitchFamily="34" charset="0"/>
              </a:rPr>
              <a:t>veel aandacht voor preventie en toezicht</a:t>
            </a:r>
          </a:p>
          <a:p>
            <a:pPr algn="ctr" eaLnBrk="1" hangingPunct="1"/>
            <a:endParaRPr lang="nl-NL" b="0" kern="0" dirty="0">
              <a:solidFill>
                <a:srgbClr val="00B0F0"/>
              </a:solidFill>
              <a:latin typeface="Corbel" panose="020B0503020204020204" pitchFamily="34" charset="0"/>
            </a:endParaRPr>
          </a:p>
          <a:p>
            <a:pPr algn="ctr" eaLnBrk="1" hangingPunct="1"/>
            <a:r>
              <a:rPr lang="nl-NL" sz="2400" b="0" kern="0" dirty="0">
                <a:solidFill>
                  <a:srgbClr val="00B0F0"/>
                </a:solidFill>
                <a:latin typeface="Corbel" panose="020B0503020204020204" pitchFamily="34" charset="0"/>
              </a:rPr>
              <a:t>Repressiever optreden</a:t>
            </a:r>
          </a:p>
          <a:p>
            <a:pPr marL="57150" algn="ctr" eaLnBrk="1" hangingPunct="1"/>
            <a:r>
              <a:rPr lang="nl-NL" b="0" kern="0" dirty="0">
                <a:solidFill>
                  <a:srgbClr val="00B0F0"/>
                </a:solidFill>
                <a:latin typeface="Corbel" panose="020B0503020204020204" pitchFamily="34" charset="0"/>
              </a:rPr>
              <a:t> vooral bij veelvoorkomende (kleine) criminaliteit.</a:t>
            </a:r>
          </a:p>
          <a:p>
            <a:pPr marL="57150" algn="ctr" eaLnBrk="1" hangingPunct="1"/>
            <a:endParaRPr lang="nl-NL" b="0" kern="0" dirty="0">
              <a:solidFill>
                <a:srgbClr val="00B0F0"/>
              </a:solidFill>
              <a:latin typeface="Corbel" panose="020B0503020204020204" pitchFamily="34" charset="0"/>
            </a:endParaRPr>
          </a:p>
          <a:p>
            <a:pPr marL="57150" algn="ctr" eaLnBrk="1" hangingPunct="1"/>
            <a:r>
              <a:rPr lang="nl-NL" sz="2400" b="0" kern="0" dirty="0">
                <a:solidFill>
                  <a:srgbClr val="00B0F0"/>
                </a:solidFill>
                <a:latin typeface="Corbel" panose="020B0503020204020204" pitchFamily="34" charset="0"/>
              </a:rPr>
              <a:t>Meer aandacht voor kwaliteit</a:t>
            </a:r>
          </a:p>
          <a:p>
            <a:pPr marL="57150" algn="ctr" eaLnBrk="1" hangingPunct="1"/>
            <a:r>
              <a:rPr lang="nl-NL" b="0" kern="0" dirty="0">
                <a:solidFill>
                  <a:srgbClr val="00B0F0"/>
                </a:solidFill>
                <a:latin typeface="Corbel" panose="020B0503020204020204" pitchFamily="34" charset="0"/>
              </a:rPr>
              <a:t> invoeren kwaliteitssystemen en inspectiediensten</a:t>
            </a:r>
          </a:p>
        </p:txBody>
      </p:sp>
    </p:spTree>
    <p:extLst>
      <p:ext uri="{BB962C8B-B14F-4D97-AF65-F5344CB8AC3E}">
        <p14:creationId xmlns:p14="http://schemas.microsoft.com/office/powerpoint/2010/main" val="415784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4685" y="5575769"/>
            <a:ext cx="9396536" cy="548338"/>
          </a:xfrm>
          <a:prstGeom prst="rect">
            <a:avLst/>
          </a:prstGeom>
          <a:solidFill>
            <a:schemeClr val="bg1"/>
          </a:solidFill>
        </p:spPr>
        <p:txBody>
          <a:bodyPr wrap="square" rtlCol="0">
            <a:noAutofit/>
          </a:bodyPr>
          <a:lstStyle/>
          <a:p>
            <a:endParaRPr lang="en-US" dirty="0"/>
          </a:p>
        </p:txBody>
      </p:sp>
      <p:sp>
        <p:nvSpPr>
          <p:cNvPr id="7" name="Rectangle 63"/>
          <p:cNvSpPr>
            <a:spLocks noGrp="1" noChangeArrowheads="1"/>
          </p:cNvSpPr>
          <p:nvPr>
            <p:ph type="sldNum" sz="quarter" idx="4"/>
          </p:nvPr>
        </p:nvSpPr>
        <p:spPr/>
        <p:txBody>
          <a:bodyPr/>
          <a:lstStyle/>
          <a:p>
            <a:fld id="{30B375FE-59EF-464C-9750-349C1DFCAA7B}" type="slidenum">
              <a:rPr lang="en-US"/>
              <a:pPr/>
              <a:t>7</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Het beleid (3): beleidsingrepen</a:t>
            </a:r>
          </a:p>
          <a:p>
            <a:pPr lvl="1" algn="ctr">
              <a:spcAft>
                <a:spcPts val="1800"/>
              </a:spcAft>
            </a:pPr>
            <a:endParaRPr lang="nl-NL" sz="1800" dirty="0">
              <a:latin typeface="Cambria"/>
              <a:ea typeface="Times New Roman"/>
              <a:cs typeface="Times New Roman"/>
            </a:endParaRPr>
          </a:p>
        </p:txBody>
      </p:sp>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99630" y="160988"/>
            <a:ext cx="4727905" cy="7280727"/>
          </a:xfrm>
          <a:prstGeom prst="rect">
            <a:avLst/>
          </a:prstGeom>
        </p:spPr>
      </p:pic>
    </p:spTree>
    <p:extLst>
      <p:ext uri="{BB962C8B-B14F-4D97-AF65-F5344CB8AC3E}">
        <p14:creationId xmlns:p14="http://schemas.microsoft.com/office/powerpoint/2010/main" val="147812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tangle 2"/>
          <p:cNvSpPr/>
          <p:nvPr/>
        </p:nvSpPr>
        <p:spPr>
          <a:xfrm>
            <a:off x="6557423" y="2626532"/>
            <a:ext cx="1944216" cy="461665"/>
          </a:xfrm>
          <a:prstGeom prst="rect">
            <a:avLst/>
          </a:prstGeom>
        </p:spPr>
        <p:txBody>
          <a:bodyPr wrap="square">
            <a:spAutoFit/>
          </a:bodyPr>
          <a:lstStyle/>
          <a:p>
            <a:pPr marL="171450">
              <a:buFont typeface="Arial" panose="020B0604020202020204" pitchFamily="34" charset="0"/>
              <a:buChar char="•"/>
            </a:pPr>
            <a:r>
              <a:rPr lang="nl-NL" sz="800" dirty="0">
                <a:solidFill>
                  <a:srgbClr val="A6A6A6"/>
                </a:solidFill>
              </a:rPr>
              <a:t> gedetineerden in hvb, </a:t>
            </a:r>
          </a:p>
          <a:p>
            <a:pPr marL="171450">
              <a:buFont typeface="Arial" panose="020B0604020202020204" pitchFamily="34" charset="0"/>
              <a:buChar char="•"/>
            </a:pPr>
            <a:r>
              <a:rPr lang="nl-NL" sz="800" dirty="0">
                <a:solidFill>
                  <a:srgbClr val="A6A6A6"/>
                </a:solidFill>
              </a:rPr>
              <a:t> gedetineerden in gevangenissen</a:t>
            </a:r>
          </a:p>
          <a:p>
            <a:pPr marL="171450">
              <a:buFont typeface="Arial" panose="020B0604020202020204" pitchFamily="34" charset="0"/>
              <a:buChar char="•"/>
            </a:pPr>
            <a:r>
              <a:rPr lang="nl-NL" sz="800" dirty="0">
                <a:solidFill>
                  <a:srgbClr val="A6A6A6"/>
                </a:solidFill>
              </a:rPr>
              <a:t> gedetineerden ‘overig’</a:t>
            </a:r>
          </a:p>
        </p:txBody>
      </p:sp>
      <p:sp>
        <p:nvSpPr>
          <p:cNvPr id="11" name="Rectangle 10"/>
          <p:cNvSpPr/>
          <p:nvPr/>
        </p:nvSpPr>
        <p:spPr>
          <a:xfrm>
            <a:off x="6736171" y="4038573"/>
            <a:ext cx="2134059" cy="707886"/>
          </a:xfrm>
          <a:prstGeom prst="rect">
            <a:avLst/>
          </a:prstGeom>
        </p:spPr>
        <p:txBody>
          <a:bodyPr wrap="square">
            <a:spAutoFit/>
          </a:bodyPr>
          <a:lstStyle/>
          <a:p>
            <a:pPr>
              <a:buFont typeface="Arial" panose="020B0604020202020204" pitchFamily="34" charset="0"/>
              <a:buChar char="•"/>
            </a:pPr>
            <a:r>
              <a:rPr lang="nl-NL" sz="800" dirty="0">
                <a:solidFill>
                  <a:srgbClr val="A6A6A6"/>
                </a:solidFill>
              </a:rPr>
              <a:t> misdrijven; </a:t>
            </a:r>
          </a:p>
          <a:p>
            <a:pPr>
              <a:buFont typeface="Arial" panose="020B0604020202020204" pitchFamily="34" charset="0"/>
              <a:buChar char="•"/>
            </a:pPr>
            <a:r>
              <a:rPr lang="nl-NL" sz="800" dirty="0">
                <a:solidFill>
                  <a:srgbClr val="A6A6A6"/>
                </a:solidFill>
              </a:rPr>
              <a:t> ‘voorkomen’ misdrijven;</a:t>
            </a:r>
          </a:p>
          <a:p>
            <a:pPr>
              <a:buFont typeface="Arial" panose="020B0604020202020204" pitchFamily="34" charset="0"/>
              <a:buChar char="•"/>
            </a:pPr>
            <a:r>
              <a:rPr lang="nl-NL" sz="800" dirty="0">
                <a:solidFill>
                  <a:srgbClr val="A6A6A6"/>
                </a:solidFill>
              </a:rPr>
              <a:t> verkeersovertredingen;</a:t>
            </a:r>
          </a:p>
          <a:p>
            <a:pPr>
              <a:buFont typeface="Arial" panose="020B0604020202020204" pitchFamily="34" charset="0"/>
              <a:buChar char="•"/>
            </a:pPr>
            <a:r>
              <a:rPr lang="nl-NL" sz="800" dirty="0">
                <a:solidFill>
                  <a:srgbClr val="A6A6A6"/>
                </a:solidFill>
              </a:rPr>
              <a:t> ernstige ongevallen in het verkeer</a:t>
            </a:r>
          </a:p>
          <a:p>
            <a:pPr>
              <a:buFont typeface="Arial" panose="020B0604020202020204" pitchFamily="34" charset="0"/>
              <a:buChar char="•"/>
            </a:pPr>
            <a:r>
              <a:rPr lang="nl-NL" sz="800" dirty="0">
                <a:solidFill>
                  <a:srgbClr val="A6A6A6"/>
                </a:solidFill>
              </a:rPr>
              <a:t> branden en overige inzet van brandweer</a:t>
            </a:r>
          </a:p>
        </p:txBody>
      </p:sp>
      <p:sp>
        <p:nvSpPr>
          <p:cNvPr id="12" name="Rectangle 11"/>
          <p:cNvSpPr/>
          <p:nvPr/>
        </p:nvSpPr>
        <p:spPr>
          <a:xfrm>
            <a:off x="6736171" y="3429000"/>
            <a:ext cx="1704326" cy="461665"/>
          </a:xfrm>
          <a:prstGeom prst="rect">
            <a:avLst/>
          </a:prstGeom>
        </p:spPr>
        <p:txBody>
          <a:bodyPr wrap="square">
            <a:spAutoFit/>
          </a:bodyPr>
          <a:lstStyle/>
          <a:p>
            <a:pPr>
              <a:buFont typeface="Arial" panose="020B0604020202020204" pitchFamily="34" charset="0"/>
              <a:buChar char="•"/>
            </a:pPr>
            <a:r>
              <a:rPr lang="nl-NL" sz="800" dirty="0">
                <a:solidFill>
                  <a:srgbClr val="A6A6A6"/>
                </a:solidFill>
              </a:rPr>
              <a:t> afdoeningen OM</a:t>
            </a:r>
          </a:p>
          <a:p>
            <a:pPr>
              <a:buFont typeface="Arial" panose="020B0604020202020204" pitchFamily="34" charset="0"/>
              <a:buChar char="•"/>
            </a:pPr>
            <a:r>
              <a:rPr lang="nl-NL" sz="800" dirty="0">
                <a:solidFill>
                  <a:srgbClr val="A6A6A6"/>
                </a:solidFill>
              </a:rPr>
              <a:t> afgehandelde kantonzaken</a:t>
            </a:r>
          </a:p>
          <a:p>
            <a:pPr>
              <a:buFont typeface="Arial" panose="020B0604020202020204" pitchFamily="34" charset="0"/>
              <a:buChar char="•"/>
            </a:pPr>
            <a:r>
              <a:rPr lang="nl-NL" sz="800" dirty="0">
                <a:solidFill>
                  <a:srgbClr val="A6A6A6"/>
                </a:solidFill>
              </a:rPr>
              <a:t> afgehandelde rechtbankzaken</a:t>
            </a:r>
          </a:p>
        </p:txBody>
      </p:sp>
      <p:graphicFrame>
        <p:nvGraphicFramePr>
          <p:cNvPr id="10" name="Chart 95"/>
          <p:cNvGraphicFramePr>
            <a:graphicFrameLocks/>
          </p:cNvGraphicFramePr>
          <p:nvPr>
            <p:extLst>
              <p:ext uri="{D42A27DB-BD31-4B8C-83A1-F6EECF244321}">
                <p14:modId xmlns:p14="http://schemas.microsoft.com/office/powerpoint/2010/main" val="371166921"/>
              </p:ext>
            </p:extLst>
          </p:nvPr>
        </p:nvGraphicFramePr>
        <p:xfrm>
          <a:off x="1340799"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hthoek 12"/>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(1): ontwikkeling productie</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268194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9</a:t>
            </a:fld>
            <a:endParaRPr lang="en-US" dirty="0"/>
          </a:p>
        </p:txBody>
      </p:sp>
      <p:graphicFrame>
        <p:nvGraphicFramePr>
          <p:cNvPr id="6" name="Chart 96"/>
          <p:cNvGraphicFramePr>
            <a:graphicFrameLocks/>
          </p:cNvGraphicFramePr>
          <p:nvPr>
            <p:extLst>
              <p:ext uri="{D42A27DB-BD31-4B8C-83A1-F6EECF244321}">
                <p14:modId xmlns:p14="http://schemas.microsoft.com/office/powerpoint/2010/main" val="2942260463"/>
              </p:ext>
            </p:extLst>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(2): ontwikkeling kosten</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40909233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99CC"/>
          </a:solidFill>
        </a:ln>
      </a:spPr>
      <a:bodyPr wrap="none" anchor="ctr" anchorCtr="0">
        <a:noAutofit/>
      </a:bodyPr>
      <a:lstStyle>
        <a:defPPr algn="ctr">
          <a:spcAft>
            <a:spcPts val="1800"/>
          </a:spcAft>
          <a:defRPr dirty="0" smtClean="0">
            <a:solidFill>
              <a:srgbClr val="00B0F0"/>
            </a:solidFill>
            <a:latin typeface="Cambria"/>
            <a:ea typeface="Times New Roman"/>
            <a:cs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6671</TotalTime>
  <Words>2272</Words>
  <Application>Microsoft Office PowerPoint</Application>
  <PresentationFormat>Diavoorstelling (4:3)</PresentationFormat>
  <Paragraphs>344</Paragraphs>
  <Slides>16</Slides>
  <Notes>16</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6" baseType="lpstr">
      <vt:lpstr>Arial</vt:lpstr>
      <vt:lpstr>Arial Narrow</vt:lpstr>
      <vt:lpstr>Calibri</vt:lpstr>
      <vt:lpstr>Cambria</vt:lpstr>
      <vt:lpstr>Corbel</vt:lpstr>
      <vt:lpstr>Tahoma</vt:lpstr>
      <vt:lpstr>Times</vt:lpstr>
      <vt:lpstr>Times New Roman</vt:lpstr>
      <vt:lpstr>Default Design</vt:lpstr>
      <vt:lpstr>Visio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van heezik en jos blank</dc:creator>
  <cp:lastModifiedBy>alex van heezik</cp:lastModifiedBy>
  <cp:revision>578</cp:revision>
  <cp:lastPrinted>2017-03-22T22:08:23Z</cp:lastPrinted>
  <dcterms:created xsi:type="dcterms:W3CDTF">2003-10-16T11:42:10Z</dcterms:created>
  <dcterms:modified xsi:type="dcterms:W3CDTF">2017-06-29T07:19:58Z</dcterms:modified>
</cp:coreProperties>
</file>