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363" r:id="rId3"/>
    <p:sldId id="358" r:id="rId4"/>
    <p:sldId id="347" r:id="rId5"/>
    <p:sldId id="354" r:id="rId6"/>
    <p:sldId id="360" r:id="rId7"/>
    <p:sldId id="356" r:id="rId8"/>
    <p:sldId id="365" r:id="rId9"/>
    <p:sldId id="361" r:id="rId10"/>
    <p:sldId id="367" r:id="rId11"/>
    <p:sldId id="366" r:id="rId12"/>
    <p:sldId id="348" r:id="rId13"/>
    <p:sldId id="359" r:id="rId14"/>
    <p:sldId id="369" r:id="rId15"/>
    <p:sldId id="370" r:id="rId16"/>
    <p:sldId id="333" r:id="rId17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9BC4E5"/>
    <a:srgbClr val="FFFF66"/>
    <a:srgbClr val="C3DBEF"/>
    <a:srgbClr val="404040"/>
    <a:srgbClr val="A6A6A6"/>
    <a:srgbClr val="A8D08D"/>
    <a:srgbClr val="F4B183"/>
    <a:srgbClr val="B2ECBD"/>
    <a:srgbClr val="B67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290" autoAdjust="0"/>
  </p:normalViewPr>
  <p:slideViewPr>
    <p:cSldViewPr>
      <p:cViewPr varScale="1">
        <p:scale>
          <a:sx n="68" d="100"/>
          <a:sy n="68" d="100"/>
        </p:scale>
        <p:origin x="12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AE90C053-4458-45D9-98A0-572BB0E809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9986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6850" y="0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436" y="4421823"/>
            <a:ext cx="517239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6850" y="8843645"/>
            <a:ext cx="305641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fld id="{C2C8CD11-CF31-49F2-B8DE-5497F5617B1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64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hebben een maand geleden ook een onderzoek afgerond. Dat onderzoek gaat over schoolgebouwen. </a:t>
            </a:r>
          </a:p>
          <a:p>
            <a:endParaRPr lang="nl-NL" dirty="0"/>
          </a:p>
          <a:p>
            <a:r>
              <a:rPr lang="nl-NL" dirty="0"/>
              <a:t>Of om preciezer te zijn: over de kosten van schoolgebouwen. </a:t>
            </a:r>
          </a:p>
          <a:p>
            <a:endParaRPr lang="nl-NL" dirty="0"/>
          </a:p>
          <a:p>
            <a:r>
              <a:rPr lang="nl-NL" dirty="0"/>
              <a:t>Even kort wat over het stelsel. Dat werkt als volgt. Schoolgebouwen zijn een gezamenlijke verantwoordelijkheid van gemeenten en schoolbesturen.</a:t>
            </a:r>
          </a:p>
          <a:p>
            <a:endParaRPr lang="nl-NL" dirty="0"/>
          </a:p>
          <a:p>
            <a:r>
              <a:rPr lang="nl-NL" dirty="0"/>
              <a:t>Dat is zo sinds 1997: toen zijn verantwoordelijkheden gedecentraliseerd van het Rijk naar gemeenten, en een aantal verantwoordelijkheden die gemeenten al hadden naar schoolbesturen.</a:t>
            </a:r>
          </a:p>
          <a:p>
            <a:endParaRPr lang="nl-NL" dirty="0"/>
          </a:p>
          <a:p>
            <a:r>
              <a:rPr lang="nl-NL" dirty="0"/>
              <a:t>Gemeenten doen de nieuwbouw, uitbreiding, grootschalige renovaties, echt de langdurige investeringsposten. </a:t>
            </a:r>
          </a:p>
          <a:p>
            <a:endParaRPr lang="nl-NL" dirty="0"/>
          </a:p>
          <a:p>
            <a:r>
              <a:rPr lang="nl-NL" dirty="0"/>
              <a:t>Zodra we het schoolgebouw ingaan, is het schoolbestuur aan zet. Zij betalen de energierekening en verzorgen het onderhoud. </a:t>
            </a:r>
          </a:p>
          <a:p>
            <a:endParaRPr lang="nl-NL" dirty="0"/>
          </a:p>
          <a:p>
            <a:r>
              <a:rPr lang="nl-NL" dirty="0"/>
              <a:t>Even om een indruk van de orde van </a:t>
            </a:r>
            <a:r>
              <a:rPr lang="nl-NL" dirty="0" err="1"/>
              <a:t>grotote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68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hebben een maand geleden ook een onderzoek afgerond. Dat onderzoek gaat over schoolgebouwen. </a:t>
            </a:r>
          </a:p>
          <a:p>
            <a:endParaRPr lang="nl-NL" dirty="0"/>
          </a:p>
          <a:p>
            <a:r>
              <a:rPr lang="nl-NL" dirty="0"/>
              <a:t>Of om preciezer te zijn: over de kosten van schoolgebouwen. </a:t>
            </a:r>
          </a:p>
          <a:p>
            <a:endParaRPr lang="nl-NL" dirty="0"/>
          </a:p>
          <a:p>
            <a:r>
              <a:rPr lang="nl-NL" dirty="0"/>
              <a:t>Even kort wat over het stelsel. Dat werkt als volgt. Schoolgebouwen zijn een gezamenlijke verantwoordelijkheid van gemeenten en schoolbesturen.</a:t>
            </a:r>
          </a:p>
          <a:p>
            <a:endParaRPr lang="nl-NL" dirty="0"/>
          </a:p>
          <a:p>
            <a:r>
              <a:rPr lang="nl-NL" dirty="0"/>
              <a:t>Dat is zo sinds 1997: toen zijn verantwoordelijkheden gedecentraliseerd van het Rijk naar gemeenten, en een aantal verantwoordelijkheden die gemeenten al hadden naar schoolbesturen.</a:t>
            </a:r>
          </a:p>
          <a:p>
            <a:endParaRPr lang="nl-NL" dirty="0"/>
          </a:p>
          <a:p>
            <a:r>
              <a:rPr lang="nl-NL" dirty="0"/>
              <a:t>Gemeenten doen de nieuwbouw, uitbreiding, grootschalige renovaties, echt de langdurige investeringsposten. </a:t>
            </a:r>
          </a:p>
          <a:p>
            <a:endParaRPr lang="nl-NL" dirty="0"/>
          </a:p>
          <a:p>
            <a:r>
              <a:rPr lang="nl-NL" dirty="0"/>
              <a:t>Zodra we het schoolgebouw ingaan, is het schoolbestuur aan zet. Zij betalen de energierekening en verzorgen het onderhoud. </a:t>
            </a:r>
          </a:p>
          <a:p>
            <a:endParaRPr lang="nl-NL" dirty="0"/>
          </a:p>
          <a:p>
            <a:r>
              <a:rPr lang="nl-NL" dirty="0"/>
              <a:t>Even om een indruk van de orde van </a:t>
            </a:r>
            <a:r>
              <a:rPr lang="nl-NL" dirty="0" err="1"/>
              <a:t>grotote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67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hebben een maand geleden ook een onderzoek afgerond. Dat onderzoek gaat over schoolgebouwen. </a:t>
            </a:r>
          </a:p>
          <a:p>
            <a:endParaRPr lang="nl-NL" dirty="0"/>
          </a:p>
          <a:p>
            <a:r>
              <a:rPr lang="nl-NL" dirty="0"/>
              <a:t>Of om preciezer te zijn: over de kosten van schoolgebouwen. </a:t>
            </a:r>
          </a:p>
          <a:p>
            <a:endParaRPr lang="nl-NL" dirty="0"/>
          </a:p>
          <a:p>
            <a:r>
              <a:rPr lang="nl-NL" dirty="0"/>
              <a:t>Even kort wat over het stelsel. Dat werkt als volgt. Schoolgebouwen zijn een gezamenlijke verantwoordelijkheid van gemeenten en schoolbesturen.</a:t>
            </a:r>
          </a:p>
          <a:p>
            <a:endParaRPr lang="nl-NL" dirty="0"/>
          </a:p>
          <a:p>
            <a:r>
              <a:rPr lang="nl-NL" dirty="0"/>
              <a:t>Dat is zo sinds 1997: toen zijn verantwoordelijkheden gedecentraliseerd van het Rijk naar gemeenten, en een aantal verantwoordelijkheden die gemeenten al hadden naar schoolbesturen.</a:t>
            </a:r>
          </a:p>
          <a:p>
            <a:endParaRPr lang="nl-NL" dirty="0"/>
          </a:p>
          <a:p>
            <a:r>
              <a:rPr lang="nl-NL" dirty="0"/>
              <a:t>Gemeenten doen de nieuwbouw, uitbreiding, grootschalige renovaties, echt de langdurige investeringsposten. </a:t>
            </a:r>
          </a:p>
          <a:p>
            <a:endParaRPr lang="nl-NL" dirty="0"/>
          </a:p>
          <a:p>
            <a:r>
              <a:rPr lang="nl-NL" dirty="0"/>
              <a:t>Zodra we het schoolgebouw ingaan, is het schoolbestuur aan zet. Zij betalen de energierekening en verzorgen het onderhoud. </a:t>
            </a:r>
          </a:p>
          <a:p>
            <a:endParaRPr lang="nl-NL" dirty="0"/>
          </a:p>
          <a:p>
            <a:r>
              <a:rPr lang="nl-NL" dirty="0"/>
              <a:t>Even om een indruk van de orde van </a:t>
            </a:r>
            <a:r>
              <a:rPr lang="nl-NL" dirty="0" err="1"/>
              <a:t>grotote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8CD11-CF31-49F2-B8DE-5497F5617B1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76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-1080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15616" y="908720"/>
            <a:ext cx="741682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nl-NL" sz="3200" dirty="0" err="1">
                <a:latin typeface="+mj-lt"/>
                <a:ea typeface="Times New Roman"/>
                <a:cs typeface="Times New Roman"/>
              </a:rPr>
              <a:t>Scale</a:t>
            </a:r>
            <a:r>
              <a:rPr lang="nl-NL" sz="3200" dirty="0">
                <a:latin typeface="+mj-lt"/>
                <a:ea typeface="Times New Roman"/>
                <a:cs typeface="Times New Roman"/>
              </a:rPr>
              <a:t>, school, school board</a:t>
            </a:r>
          </a:p>
          <a:p>
            <a:pPr>
              <a:spcAft>
                <a:spcPts val="1800"/>
              </a:spcAft>
            </a:pPr>
            <a:r>
              <a:rPr lang="nl-NL" sz="1800" dirty="0">
                <a:latin typeface="+mj-lt"/>
                <a:ea typeface="Times New Roman"/>
                <a:cs typeface="Times New Roman"/>
              </a:rPr>
              <a:t>A </a:t>
            </a:r>
            <a:r>
              <a:rPr lang="nl-NL" sz="1800" dirty="0" err="1">
                <a:latin typeface="+mj-lt"/>
                <a:ea typeface="Times New Roman"/>
                <a:cs typeface="Times New Roman"/>
              </a:rPr>
              <a:t>multi</a:t>
            </a:r>
            <a:r>
              <a:rPr lang="nl-NL" sz="1800" dirty="0">
                <a:latin typeface="+mj-lt"/>
                <a:ea typeface="Times New Roman"/>
                <a:cs typeface="Times New Roman"/>
              </a:rPr>
              <a:t>-level </a:t>
            </a:r>
            <a:r>
              <a:rPr lang="nl-NL" sz="1800" dirty="0" err="1">
                <a:latin typeface="+mj-lt"/>
                <a:ea typeface="Times New Roman"/>
                <a:cs typeface="Times New Roman"/>
              </a:rPr>
              <a:t>cost</a:t>
            </a:r>
            <a:r>
              <a:rPr lang="nl-NL" sz="1800" dirty="0">
                <a:latin typeface="+mj-lt"/>
                <a:ea typeface="Times New Roman"/>
                <a:cs typeface="Times New Roman"/>
              </a:rPr>
              <a:t> model </a:t>
            </a:r>
            <a:r>
              <a:rPr lang="nl-NL" sz="1800" dirty="0" err="1">
                <a:latin typeface="+mj-lt"/>
                <a:ea typeface="Times New Roman"/>
                <a:cs typeface="Times New Roman"/>
              </a:rPr>
              <a:t>with</a:t>
            </a:r>
            <a:r>
              <a:rPr lang="nl-NL" sz="1800" dirty="0">
                <a:latin typeface="+mj-lt"/>
                <a:ea typeface="Times New Roman"/>
                <a:cs typeface="Times New Roman"/>
              </a:rPr>
              <a:t> sub-DMU </a:t>
            </a:r>
            <a:r>
              <a:rPr lang="nl-NL" sz="1800" dirty="0" err="1">
                <a:latin typeface="+mj-lt"/>
                <a:ea typeface="Times New Roman"/>
                <a:cs typeface="Times New Roman"/>
              </a:rPr>
              <a:t>economies</a:t>
            </a:r>
            <a:r>
              <a:rPr lang="nl-NL" sz="1800" dirty="0">
                <a:latin typeface="+mj-lt"/>
                <a:ea typeface="Times New Roman"/>
                <a:cs typeface="Times New Roman"/>
              </a:rPr>
              <a:t> of </a:t>
            </a:r>
            <a:r>
              <a:rPr lang="nl-NL" sz="1800" dirty="0" err="1">
                <a:latin typeface="+mj-lt"/>
                <a:ea typeface="Times New Roman"/>
                <a:cs typeface="Times New Roman"/>
              </a:rPr>
              <a:t>scale</a:t>
            </a: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nl-NL" sz="1800" dirty="0" err="1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June</a:t>
            </a: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 15, 2017</a:t>
            </a:r>
          </a:p>
          <a:p>
            <a:pPr>
              <a:spcAft>
                <a:spcPts val="180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EWEPA, London</a:t>
            </a:r>
            <a:b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endParaRPr lang="nl-NL" sz="1800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Thomas Niaounakis</a:t>
            </a: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Jos Blank</a:t>
            </a:r>
          </a:p>
          <a:p>
            <a:pPr>
              <a:spcAft>
                <a:spcPts val="0"/>
              </a:spcAft>
            </a:pPr>
            <a:r>
              <a:rPr lang="nl-NL" sz="1800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Delft University of Technology</a:t>
            </a:r>
          </a:p>
          <a:p>
            <a:pPr>
              <a:spcAft>
                <a:spcPts val="1800"/>
              </a:spcAft>
            </a:pPr>
            <a:br>
              <a:rPr lang="nl-NL" sz="1800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nl-NL" sz="2800" dirty="0">
              <a:solidFill>
                <a:srgbClr val="FF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0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Sol. 1: Efficiency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framework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2406861"/>
                  </p:ext>
                </p:extLst>
              </p:nvPr>
            </p:nvGraphicFramePr>
            <p:xfrm>
              <a:off x="1403648" y="917431"/>
              <a:ext cx="5682799" cy="409595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8695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6483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52521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5906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64097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567353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Naive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(no school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composition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indicators)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including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composition</a:t>
                          </a:r>
                          <a:endParaRPr lang="nl-NL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586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Variable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u="none" strike="noStrike" dirty="0" err="1">
                              <a:effectLst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Variable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>
                              <a:effectLst/>
                            </a:rPr>
                            <a:t>constant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-0.269***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>
                              <a:effectLst/>
                            </a:rPr>
                            <a:t>constant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-0,315***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1.015***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0,999***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0.067***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0,001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Factor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price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1,000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Factor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price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1,000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Socio-economic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index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0,009***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Socio-economic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index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0,025***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Efficiency 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Intercept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0,649***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152297566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Average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size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-1,365***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Squared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average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size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0,352***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Number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of schools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0,065***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6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0,041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nl-NL" sz="11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0,065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100" b="0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0,901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100" b="0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oMath>
                            </m:oMathPara>
                          </a14:m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0,903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Mean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efficiency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0,866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Mean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efficiency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0,879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3471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3471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2406861"/>
                  </p:ext>
                </p:extLst>
              </p:nvPr>
            </p:nvGraphicFramePr>
            <p:xfrm>
              <a:off x="1403648" y="917431"/>
              <a:ext cx="5682799" cy="409595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8695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6483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52521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5906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64097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649605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Naive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(no school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composition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indicators)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Estimation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including</a:t>
                          </a:r>
                          <a:r>
                            <a:rPr lang="nl-NL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composition</a:t>
                          </a:r>
                          <a:endParaRPr lang="nl-NL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586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Variable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u="none" strike="noStrike" dirty="0" err="1">
                              <a:effectLst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Variable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>
                              <a:effectLst/>
                            </a:rPr>
                            <a:t>constant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-0.269***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>
                              <a:effectLst/>
                            </a:rPr>
                            <a:t>constant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-0,315***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1.015***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0,999***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0.067***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0,001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Factor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price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1,000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Factor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price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1,000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Socio-economic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index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0,009***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</a:rPr>
                            <a:t>Socio-economic</a:t>
                          </a:r>
                          <a:r>
                            <a:rPr lang="nl-NL" sz="1100" u="none" strike="noStrike" dirty="0">
                              <a:effectLst/>
                            </a:rPr>
                            <a:t> index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0,025***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Efficiency 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Intercept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0,649***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152297566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Average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size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-1,365***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Squared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average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school </a:t>
                          </a:r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size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0,352***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Number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of schools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0,065***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6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525" marR="9525" marT="9525" marB="0" anchor="b">
                        <a:blipFill>
                          <a:blip r:embed="rId2"/>
                          <a:stretch>
                            <a:fillRect l="-326" t="-1728125" r="-204560" b="-3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0,041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525" marR="9525" marT="9525" marB="0" anchor="b">
                        <a:blipFill>
                          <a:blip r:embed="rId2"/>
                          <a:stretch>
                            <a:fillRect l="-191176" t="-1728125" r="-52941" b="-337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0,065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525" marR="9525" marT="9525" marB="0" anchor="b">
                        <a:blipFill>
                          <a:blip r:embed="rId2"/>
                          <a:stretch>
                            <a:fillRect l="-326" t="-1772727" r="-204560" b="-2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0,901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525" marR="9525" marT="9525" marB="0" anchor="b">
                        <a:blipFill>
                          <a:blip r:embed="rId2"/>
                          <a:stretch>
                            <a:fillRect l="-191176" t="-1772727" r="-52941" b="-2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0,903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177165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Mean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efficiency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0,866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Mean</a:t>
                          </a:r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efficiency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0,879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3471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N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3471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Ovaal 5"/>
          <p:cNvSpPr/>
          <p:nvPr/>
        </p:nvSpPr>
        <p:spPr bwMode="auto">
          <a:xfrm>
            <a:off x="1043608" y="2060848"/>
            <a:ext cx="6624736" cy="792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7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Efficiency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framework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endParaRPr lang="nl-NL" sz="1800" b="0" dirty="0">
              <a:solidFill>
                <a:srgbClr val="000000"/>
              </a:solidFill>
            </a:endParaRPr>
          </a:p>
          <a:p>
            <a:r>
              <a:rPr lang="nl-NL" sz="1800" b="0" dirty="0" err="1">
                <a:solidFill>
                  <a:srgbClr val="000000"/>
                </a:solidFill>
              </a:rPr>
              <a:t>Economies</a:t>
            </a:r>
            <a:r>
              <a:rPr lang="nl-NL" sz="1800" b="0" dirty="0">
                <a:solidFill>
                  <a:srgbClr val="000000"/>
                </a:solidFill>
              </a:rPr>
              <a:t> of </a:t>
            </a:r>
            <a:r>
              <a:rPr lang="nl-NL" sz="1800" b="0" dirty="0" err="1">
                <a:solidFill>
                  <a:srgbClr val="000000"/>
                </a:solidFill>
              </a:rPr>
              <a:t>scale</a:t>
            </a:r>
            <a:r>
              <a:rPr lang="nl-NL" sz="1800" b="0" dirty="0">
                <a:solidFill>
                  <a:srgbClr val="000000"/>
                </a:solidFill>
              </a:rPr>
              <a:t> at </a:t>
            </a:r>
            <a:r>
              <a:rPr lang="nl-NL" sz="1800" b="0" dirty="0" err="1">
                <a:solidFill>
                  <a:srgbClr val="000000"/>
                </a:solidFill>
              </a:rPr>
              <a:t>the</a:t>
            </a:r>
            <a:r>
              <a:rPr lang="nl-NL" sz="1800" b="0" dirty="0">
                <a:solidFill>
                  <a:srgbClr val="000000"/>
                </a:solidFill>
              </a:rPr>
              <a:t> board level </a:t>
            </a:r>
            <a:r>
              <a:rPr lang="nl-NL" sz="1800" b="0" dirty="0" err="1">
                <a:solidFill>
                  <a:srgbClr val="000000"/>
                </a:solidFill>
              </a:rPr>
              <a:t>dissapear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completely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after</a:t>
            </a:r>
            <a:r>
              <a:rPr lang="nl-NL" sz="1800" b="0" dirty="0">
                <a:solidFill>
                  <a:srgbClr val="000000"/>
                </a:solidFill>
              </a:rPr>
              <a:t> controlling </a:t>
            </a:r>
            <a:r>
              <a:rPr lang="nl-NL" sz="1800" b="0" dirty="0" err="1">
                <a:solidFill>
                  <a:srgbClr val="000000"/>
                </a:solidFill>
              </a:rPr>
              <a:t>for</a:t>
            </a:r>
            <a:r>
              <a:rPr lang="nl-NL" sz="1800" b="0" dirty="0">
                <a:solidFill>
                  <a:srgbClr val="000000"/>
                </a:solidFill>
              </a:rPr>
              <a:t> school </a:t>
            </a:r>
            <a:r>
              <a:rPr lang="nl-NL" sz="1800" b="0" dirty="0" err="1">
                <a:solidFill>
                  <a:srgbClr val="000000"/>
                </a:solidFill>
              </a:rPr>
              <a:t>composition</a:t>
            </a:r>
            <a:endParaRPr lang="nl-NL" sz="1800" b="0" dirty="0">
              <a:solidFill>
                <a:srgbClr val="000000"/>
              </a:solidFill>
            </a:endParaRPr>
          </a:p>
          <a:p>
            <a:endParaRPr lang="nl-NL" sz="1800" b="0" dirty="0">
              <a:solidFill>
                <a:srgbClr val="000000"/>
              </a:solidFill>
            </a:endParaRPr>
          </a:p>
          <a:p>
            <a:r>
              <a:rPr lang="nl-NL" sz="1800" b="0" dirty="0">
                <a:solidFill>
                  <a:srgbClr val="000000"/>
                </a:solidFill>
              </a:rPr>
              <a:t>A u-</a:t>
            </a:r>
            <a:r>
              <a:rPr lang="nl-NL" sz="1800" b="0" dirty="0" err="1">
                <a:solidFill>
                  <a:srgbClr val="000000"/>
                </a:solidFill>
              </a:rPr>
              <a:t>shaped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relation</a:t>
            </a:r>
            <a:r>
              <a:rPr lang="nl-NL" sz="1800" b="0" dirty="0">
                <a:solidFill>
                  <a:srgbClr val="000000"/>
                </a:solidFill>
              </a:rPr>
              <a:t> is </a:t>
            </a:r>
            <a:r>
              <a:rPr lang="nl-NL" sz="1800" b="0" dirty="0" err="1">
                <a:solidFill>
                  <a:srgbClr val="000000"/>
                </a:solidFill>
              </a:rPr>
              <a:t>estimated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between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average</a:t>
            </a:r>
            <a:r>
              <a:rPr lang="nl-NL" sz="1800" b="0" dirty="0">
                <a:solidFill>
                  <a:srgbClr val="000000"/>
                </a:solidFill>
              </a:rPr>
              <a:t> school </a:t>
            </a:r>
            <a:r>
              <a:rPr lang="nl-NL" sz="1800" b="0" dirty="0" err="1">
                <a:solidFill>
                  <a:srgbClr val="000000"/>
                </a:solidFill>
              </a:rPr>
              <a:t>size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and</a:t>
            </a:r>
            <a:r>
              <a:rPr lang="nl-NL" sz="1800" b="0" dirty="0">
                <a:solidFill>
                  <a:srgbClr val="000000"/>
                </a:solidFill>
              </a:rPr>
              <a:t> (in)efficiency </a:t>
            </a:r>
          </a:p>
          <a:p>
            <a:endParaRPr lang="nl-NL" sz="1800" b="0" dirty="0">
              <a:solidFill>
                <a:srgbClr val="000000"/>
              </a:solidFill>
            </a:endParaRPr>
          </a:p>
          <a:p>
            <a:r>
              <a:rPr lang="nl-NL" sz="1800" b="0" dirty="0">
                <a:solidFill>
                  <a:srgbClr val="000000"/>
                </a:solidFill>
              </a:rPr>
              <a:t>Optimum school </a:t>
            </a:r>
            <a:r>
              <a:rPr lang="nl-NL" sz="1800" b="0" dirty="0" err="1">
                <a:solidFill>
                  <a:srgbClr val="000000"/>
                </a:solidFill>
              </a:rPr>
              <a:t>size</a:t>
            </a:r>
            <a:r>
              <a:rPr lang="nl-NL" sz="1800" b="0" dirty="0">
                <a:solidFill>
                  <a:srgbClr val="000000"/>
                </a:solidFill>
              </a:rPr>
              <a:t> is </a:t>
            </a:r>
            <a:r>
              <a:rPr lang="nl-NL" sz="1800" b="0" dirty="0" err="1">
                <a:solidFill>
                  <a:srgbClr val="000000"/>
                </a:solidFill>
              </a:rPr>
              <a:t>estimated</a:t>
            </a:r>
            <a:r>
              <a:rPr lang="nl-NL" sz="1800" b="0" dirty="0">
                <a:solidFill>
                  <a:srgbClr val="000000"/>
                </a:solidFill>
              </a:rPr>
              <a:t> at 480 </a:t>
            </a:r>
            <a:r>
              <a:rPr lang="nl-NL" sz="1800" b="0" dirty="0" err="1">
                <a:solidFill>
                  <a:srgbClr val="000000"/>
                </a:solidFill>
              </a:rPr>
              <a:t>pupils</a:t>
            </a:r>
            <a:endParaRPr lang="nl-NL" sz="1800" b="0" dirty="0">
              <a:solidFill>
                <a:srgbClr val="000000"/>
              </a:solidFill>
            </a:endParaRPr>
          </a:p>
          <a:p>
            <a:endParaRPr lang="nl-NL" sz="1800" b="0" dirty="0">
              <a:solidFill>
                <a:srgbClr val="000000"/>
              </a:solidFill>
            </a:endParaRPr>
          </a:p>
          <a:p>
            <a:r>
              <a:rPr lang="nl-NL" sz="1800" b="0" dirty="0">
                <a:solidFill>
                  <a:srgbClr val="000000"/>
                </a:solidFill>
              </a:rPr>
              <a:t>School boards </a:t>
            </a:r>
            <a:r>
              <a:rPr lang="nl-NL" sz="1800" b="0" dirty="0" err="1">
                <a:solidFill>
                  <a:srgbClr val="000000"/>
                </a:solidFill>
              </a:rPr>
              <a:t>with</a:t>
            </a:r>
            <a:r>
              <a:rPr lang="nl-NL" sz="1800" b="0" dirty="0">
                <a:solidFill>
                  <a:srgbClr val="000000"/>
                </a:solidFill>
              </a:rPr>
              <a:t> more schools are </a:t>
            </a:r>
            <a:r>
              <a:rPr lang="nl-NL" sz="1800" b="0" dirty="0" err="1">
                <a:solidFill>
                  <a:srgbClr val="000000"/>
                </a:solidFill>
              </a:rPr>
              <a:t>estimated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with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b="0" dirty="0" err="1">
                <a:solidFill>
                  <a:srgbClr val="000000"/>
                </a:solidFill>
              </a:rPr>
              <a:t>higher</a:t>
            </a:r>
            <a:r>
              <a:rPr lang="nl-NL" sz="1800" b="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</a:t>
            </a:r>
            <a:r>
              <a:rPr lang="nl-NL" sz="1800" b="0" dirty="0" err="1">
                <a:solidFill>
                  <a:srgbClr val="000000"/>
                </a:solidFill>
              </a:rPr>
              <a:t>efficiency</a:t>
            </a:r>
            <a:endParaRPr lang="nl-NL" sz="1800" dirty="0">
              <a:solidFill>
                <a:srgbClr val="00B0F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4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Sol 2: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aggregation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Cost of school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 of school board 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:</a:t>
                </a:r>
              </a:p>
              <a:p>
                <a:pPr>
                  <a:spcBef>
                    <a:spcPct val="0"/>
                  </a:spcBef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𝑏𝑠</m:t>
                          </m:r>
                        </m:sub>
                      </m:sSub>
                      <m:r>
                        <a:rPr lang="nl-NL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nl-NL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400" b="0" dirty="0">
                  <a:latin typeface="Corbel" panose="020B050302020402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Cost of school board </a:t>
                </a:r>
                <a14:m>
                  <m:oMath xmlns:m="http://schemas.openxmlformats.org/officeDocument/2006/math">
                    <m:r>
                      <a:rPr lang="nl-NL" sz="2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: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en-GB" sz="1800" b="0" dirty="0">
                  <a:latin typeface="Corbel" panose="020B0503020204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nl-NL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nl-NL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nl-NL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  <m:e>
                          <m:sSub>
                            <m:sSubPr>
                              <m:ctrlP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l-NL" sz="1800" b="0" i="1" smtClean="0"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b="0" dirty="0">
                  <a:latin typeface="Corbel" panose="020B0503020204020204" pitchFamily="34" charset="0"/>
                </a:endParaRPr>
              </a:p>
              <a:p>
                <a:endParaRPr lang="en-GB" sz="1800" b="0" dirty="0">
                  <a:latin typeface="Corbel" panose="020B0503020204020204" pitchFamily="34" charset="0"/>
                </a:endParaRPr>
              </a:p>
              <a:p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Issue: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aggregation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of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individual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cost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functions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is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only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feasible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for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functions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that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specificy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cost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in levels as we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observe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14:m>
                  <m:oMath xmlns:m="http://schemas.openxmlformats.org/officeDocument/2006/math">
                    <m:r>
                      <a:rPr lang="nl-NL" sz="18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  <m:sSub>
                      <m:sSubPr>
                        <m:ctrlP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nl-NL" sz="18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but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not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and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thus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nl-NL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nl-NL" sz="1800" b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lang="nl-NL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nl-NL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func>
                  </m:oMath>
                </a14:m>
                <a:endParaRPr lang="nl-NL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endParaRPr lang="en-GB" sz="1800" b="0" dirty="0">
                  <a:latin typeface="Corbel" panose="020B05030202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latin typeface="Corbel" panose="020B0503020204020204" pitchFamily="34" charset="0"/>
                </a:endParaRPr>
              </a:p>
              <a:p>
                <a:pPr marL="1085850" lvl="1" indent="-342900">
                  <a:buFont typeface="Wingdings" panose="05000000000000000000" pitchFamily="2" charset="2"/>
                  <a:buChar char="Ø"/>
                </a:pPr>
                <a:endParaRPr lang="en-GB" sz="1800" i="1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blipFill>
                <a:blip r:embed="rId2"/>
                <a:stretch>
                  <a:fillRect l="-19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90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Aggregation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endParaRPr lang="en-GB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 bwMode="auto">
              <a:xfrm>
                <a:off x="899592" y="1122815"/>
                <a:ext cx="7416824" cy="5074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What </a:t>
                </a:r>
                <a:r>
                  <a:rPr lang="nl-NL" sz="1800" b="0" dirty="0" err="1">
                    <a:solidFill>
                      <a:srgbClr val="000000"/>
                    </a:solidFill>
                    <a:latin typeface="Tahoma" charset="0"/>
                  </a:rPr>
                  <a:t>function</a:t>
                </a:r>
                <a:r>
                  <a:rPr lang="nl-NL" sz="1800" b="0" dirty="0">
                    <a:solidFill>
                      <a:srgbClr val="000000"/>
                    </a:solidFill>
                    <a:latin typeface="Tahoma" charset="0"/>
                  </a:rPr>
                  <a:t> to describe</a:t>
                </a:r>
                <a14:m>
                  <m:oMath xmlns:m="http://schemas.openxmlformats.org/officeDocument/2006/math">
                    <m:r>
                      <a:rPr lang="nl-NL" sz="2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nl-NL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</m:sSub>
                  </m:oMath>
                </a14:m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?</a:t>
                </a: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Example with a simple quadratic cost function</a:t>
                </a: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l-NL" sz="20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nl-NL" sz="20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  <m:e>
                        <m:sSub>
                          <m:sSubPr>
                            <m:ctrlPr>
                              <a:rPr lang="nl-NL" sz="20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2000" b="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nl-NL" sz="2000" b="0" i="1"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</m:e>
                    </m:nary>
                  </m:oMath>
                </a14:m>
                <a:endParaRPr lang="nl-NL" sz="2000" b="0" i="1" dirty="0">
                  <a:latin typeface="Cambria Math" panose="02040503050406030204" pitchFamily="18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sz="2000" b="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nl-NL" sz="20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  <m:e>
                        <m:sSub>
                          <m:sSubPr>
                            <m:ctrlP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nl-NL" sz="2000" b="0" i="1" smtClean="0"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</m:e>
                    </m:nary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Sup>
                      <m:sSubSup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  <m:sup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nl-NL" sz="2000" b="0" i="1" dirty="0">
                  <a:latin typeface="Cambria Math" panose="02040503050406030204" pitchFamily="18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𝑆</m:t>
                    </m:r>
                    <m:sSub>
                      <m:sSubPr>
                        <m:ctrlPr>
                          <a:rPr lang="nl-NL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GB" sz="2000" b="0" dirty="0">
                        <a:solidFill>
                          <a:srgbClr val="000000"/>
                        </a:solidFill>
                        <a:latin typeface="Tahoma" charset="0"/>
                      </a:rPr>
                      <m:t>+</m:t>
                    </m:r>
                    <m:sSub>
                      <m:sSubPr>
                        <m:ctrl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sz="20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  <m:sSub>
                      <m:sSubPr>
                        <m:ctrl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</m:sSub>
                    <m:r>
                      <a:rPr lang="nl-NL" sz="20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nl-NL" sz="20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  <m:d>
                      <m:dPr>
                        <m:ctrl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nl-NL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nl-NL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nl-NL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  <m:sup>
                            <m:r>
                              <a:rPr lang="nl-NL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en-GB" sz="2000" b="0" dirty="0">
                    <a:solidFill>
                      <a:srgbClr val="000000"/>
                    </a:solidFill>
                    <a:latin typeface="Tahoma" charset="0"/>
                  </a:rPr>
                  <a:t>In comparison, a “naïve” quadratic cost function equals:</a:t>
                </a: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1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nl-NL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nl-NL" sz="20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e>
                      <m:sub>
                        <m:r>
                          <a:rPr lang="nl-NL" sz="1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nl-NL" sz="1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nl-NL" sz="1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1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l-NL" sz="1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sz="2000" b="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∑</m:t>
                    </m:r>
                    <m:sSub>
                      <m:sSubPr>
                        <m:ctrlP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</m:sSub>
                    <m:r>
                      <a:rPr lang="nl-NL" sz="2000" b="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p>
                      <m:sSupPr>
                        <m:ctrlP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nl-NL" sz="20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l-NL" sz="2000" b="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  <m:sSub>
                              <m:sSubPr>
                                <m:ctrlPr>
                                  <a:rPr lang="nl-NL" sz="2000" b="0" i="1" dirty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l-NL" sz="2000" b="0" i="1" dirty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nl-NL" sz="2000" b="0" i="1" dirty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𝑏𝑠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nl-NL" sz="20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Work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in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progress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: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other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possible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forms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are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explored</a:t>
                </a:r>
                <a:endParaRPr lang="nl-NL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We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now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assume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a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fixed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cost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per school: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nl-NL" sz="2000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nl-NL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In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the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translog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fixed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</a:t>
                </a:r>
                <a:r>
                  <a:rPr lang="nl-NL" sz="2000" b="0" dirty="0" err="1">
                    <a:solidFill>
                      <a:srgbClr val="000000"/>
                    </a:solidFill>
                    <a:latin typeface="Tahoma" charset="0"/>
                  </a:rPr>
                  <a:t>cost</a:t>
                </a:r>
                <a:r>
                  <a:rPr lang="nl-NL" sz="2000" b="0" dirty="0">
                    <a:solidFill>
                      <a:srgbClr val="000000"/>
                    </a:solidFill>
                    <a:latin typeface="Tahoma" charset="0"/>
                  </a:rPr>
                  <a:t> = 0</a:t>
                </a: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nl-NL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20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sz="1400" b="0" dirty="0">
                  <a:latin typeface="Corbel" panose="020B0503020204020204" pitchFamily="34" charset="0"/>
                </a:endParaRPr>
              </a:p>
              <a:p>
                <a:pPr marL="1085850" lvl="1" indent="-342900">
                  <a:buFont typeface="Wingdings" panose="05000000000000000000" pitchFamily="2" charset="2"/>
                  <a:buChar char="Ø"/>
                </a:pPr>
                <a:endParaRPr lang="en-GB" sz="1800" i="1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9592" y="1122815"/>
                <a:ext cx="7416824" cy="5074035"/>
              </a:xfrm>
              <a:prstGeom prst="rect">
                <a:avLst/>
              </a:prstGeom>
              <a:blipFill>
                <a:blip r:embed="rId2"/>
                <a:stretch>
                  <a:fillRect l="-1974" t="-1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340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Aggregation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: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results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4947233"/>
                  </p:ext>
                </p:extLst>
              </p:nvPr>
            </p:nvGraphicFramePr>
            <p:xfrm>
              <a:off x="1403648" y="917431"/>
              <a:ext cx="5256584" cy="206271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73047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610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67353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Dependent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variable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: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Cost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(in level, variables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weighted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by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enrolment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and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divided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by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factor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price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index) 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586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Variable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Number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of schools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199,100***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3,789.130***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1.202***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48252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sz="11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11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nl-NL" sz="11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0,99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5255750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4947233"/>
                  </p:ext>
                </p:extLst>
              </p:nvPr>
            </p:nvGraphicFramePr>
            <p:xfrm>
              <a:off x="1403648" y="917431"/>
              <a:ext cx="5256584" cy="2062716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73047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610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67353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Dependent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variable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: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Cost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(in level, variables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weighted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by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enrolment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and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divided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by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factor </a:t>
                          </a:r>
                          <a:r>
                            <a:rPr lang="nl-NL" sz="11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price</a:t>
                          </a:r>
                          <a:r>
                            <a:rPr lang="nl-NL" sz="11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 index) 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0586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Variable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Estimate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Number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of schools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199,100***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3,789.130***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2910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r>
                            <a:rPr lang="nl-NL" sz="1100" u="none" strike="noStrike" dirty="0">
                              <a:effectLst/>
                              <a:latin typeface="+mj-lt"/>
                            </a:rPr>
                            <a:t> x </a:t>
                          </a:r>
                          <a:r>
                            <a:rPr lang="nl-NL" sz="1100" u="none" strike="noStrike" dirty="0" err="1">
                              <a:effectLst/>
                              <a:latin typeface="+mj-lt"/>
                            </a:rPr>
                            <a:t>enrolment</a:t>
                          </a:r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1.202***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48252">
                    <a:tc>
                      <a:txBody>
                        <a:bodyPr/>
                        <a:lstStyle/>
                        <a:p>
                          <a:pPr algn="l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nl-NL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9219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525" marR="9525" marT="9525" marB="0" anchor="b">
                        <a:blipFill>
                          <a:blip r:embed="rId2"/>
                          <a:stretch>
                            <a:fillRect l="-163" t="-930303" r="-41340" b="-424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nl-NL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0,99</a:t>
                          </a:r>
                        </a:p>
                      </a:txBody>
                      <a:tcPr marL="9525" marR="9525" marT="9525" marB="0" anchor="b"/>
                    </a:tc>
                    <a:extLst>
                      <a:ext uri="{0D108BD9-81ED-4DB2-BD59-A6C34878D82A}">
                        <a16:rowId xmlns:a16="http://schemas.microsoft.com/office/drawing/2014/main" val="5255750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hthoek 6"/>
          <p:cNvSpPr/>
          <p:nvPr/>
        </p:nvSpPr>
        <p:spPr>
          <a:xfrm>
            <a:off x="899592" y="321297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This points towards a U-shaped average cost function at the school level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0000"/>
                </a:solidFill>
              </a:rPr>
              <a:t>Optimum school size estimated at 440 </a:t>
            </a:r>
          </a:p>
        </p:txBody>
      </p:sp>
    </p:spTree>
    <p:extLst>
      <p:ext uri="{BB962C8B-B14F-4D97-AF65-F5344CB8AC3E}">
        <p14:creationId xmlns:p14="http://schemas.microsoft.com/office/powerpoint/2010/main" val="84708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Some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thoughts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043608" y="917431"/>
            <a:ext cx="741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1800" dirty="0" err="1">
                <a:solidFill>
                  <a:srgbClr val="000000"/>
                </a:solidFill>
              </a:rPr>
              <a:t>Prelimary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results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suggest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that</a:t>
            </a:r>
            <a:r>
              <a:rPr lang="nl-NL" sz="1800" dirty="0">
                <a:solidFill>
                  <a:srgbClr val="000000"/>
                </a:solidFill>
              </a:rPr>
              <a:t> school </a:t>
            </a:r>
            <a:r>
              <a:rPr lang="nl-NL" sz="1800" dirty="0" err="1">
                <a:solidFill>
                  <a:srgbClr val="000000"/>
                </a:solidFill>
              </a:rPr>
              <a:t>size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matters</a:t>
            </a:r>
            <a:r>
              <a:rPr lang="nl-NL" sz="1800" dirty="0">
                <a:solidFill>
                  <a:srgbClr val="000000"/>
                </a:solidFill>
              </a:rPr>
              <a:t> more </a:t>
            </a:r>
            <a:r>
              <a:rPr lang="nl-NL" sz="1800" dirty="0" err="1">
                <a:solidFill>
                  <a:srgbClr val="000000"/>
                </a:solidFill>
              </a:rPr>
              <a:t>than</a:t>
            </a:r>
            <a:r>
              <a:rPr lang="nl-NL" sz="1800" dirty="0">
                <a:solidFill>
                  <a:srgbClr val="000000"/>
                </a:solidFill>
              </a:rPr>
              <a:t> school board </a:t>
            </a:r>
            <a:r>
              <a:rPr lang="nl-NL" sz="1800" dirty="0" err="1">
                <a:solidFill>
                  <a:srgbClr val="000000"/>
                </a:solidFill>
              </a:rPr>
              <a:t>size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</a:rPr>
              <a:t>Optimum school </a:t>
            </a:r>
            <a:r>
              <a:rPr lang="nl-NL" sz="1800" dirty="0" err="1">
                <a:solidFill>
                  <a:srgbClr val="000000"/>
                </a:solidFill>
              </a:rPr>
              <a:t>size</a:t>
            </a:r>
            <a:r>
              <a:rPr lang="nl-NL" sz="1800" dirty="0">
                <a:solidFill>
                  <a:srgbClr val="000000"/>
                </a:solidFill>
              </a:rPr>
              <a:t> is </a:t>
            </a:r>
            <a:r>
              <a:rPr lang="nl-NL" sz="1800" dirty="0" err="1">
                <a:solidFill>
                  <a:srgbClr val="000000"/>
                </a:solidFill>
              </a:rPr>
              <a:t>estimated</a:t>
            </a:r>
            <a:r>
              <a:rPr lang="nl-NL" sz="1800" dirty="0">
                <a:solidFill>
                  <a:srgbClr val="000000"/>
                </a:solidFill>
              </a:rPr>
              <a:t> at 440-480 </a:t>
            </a:r>
            <a:r>
              <a:rPr lang="nl-NL" sz="1800" dirty="0" err="1">
                <a:solidFill>
                  <a:srgbClr val="000000"/>
                </a:solidFill>
              </a:rPr>
              <a:t>pupils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1800" b="1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1800" b="1" dirty="0">
                <a:solidFill>
                  <a:srgbClr val="000000"/>
                </a:solidFill>
              </a:rPr>
              <a:t>Efficiency </a:t>
            </a:r>
            <a:r>
              <a:rPr lang="nl-NL" sz="1800" b="1" dirty="0" err="1">
                <a:solidFill>
                  <a:srgbClr val="000000"/>
                </a:solidFill>
              </a:rPr>
              <a:t>framework</a:t>
            </a:r>
            <a:r>
              <a:rPr lang="nl-NL" sz="1800" b="1" dirty="0">
                <a:solidFill>
                  <a:srgbClr val="000000"/>
                </a:solidFill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</a:rPr>
              <a:t>No </a:t>
            </a:r>
            <a:r>
              <a:rPr lang="nl-NL" sz="1800" dirty="0" err="1">
                <a:solidFill>
                  <a:srgbClr val="000000"/>
                </a:solidFill>
              </a:rPr>
              <a:t>aggregation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required</a:t>
            </a:r>
            <a:r>
              <a:rPr lang="nl-NL" sz="1800" dirty="0">
                <a:solidFill>
                  <a:srgbClr val="000000"/>
                </a:solidFill>
              </a:rPr>
              <a:t>, </a:t>
            </a:r>
            <a:r>
              <a:rPr lang="nl-NL" sz="1800" dirty="0" err="1">
                <a:solidFill>
                  <a:srgbClr val="000000"/>
                </a:solidFill>
              </a:rPr>
              <a:t>conventional</a:t>
            </a:r>
            <a:r>
              <a:rPr lang="nl-NL" sz="1800" dirty="0">
                <a:solidFill>
                  <a:srgbClr val="000000"/>
                </a:solidFill>
              </a:rPr>
              <a:t> efficiency analysis </a:t>
            </a:r>
            <a:r>
              <a:rPr lang="nl-NL" sz="1800" dirty="0" err="1">
                <a:solidFill>
                  <a:srgbClr val="000000"/>
                </a:solidFill>
              </a:rPr>
              <a:t>feasible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dirty="0" err="1">
                <a:solidFill>
                  <a:srgbClr val="000000"/>
                </a:solidFill>
              </a:rPr>
              <a:t>Assumed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mechanism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modelled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through</a:t>
            </a:r>
            <a:r>
              <a:rPr lang="nl-NL" sz="1800" dirty="0">
                <a:solidFill>
                  <a:srgbClr val="000000"/>
                </a:solidFill>
              </a:rPr>
              <a:t> efficiency </a:t>
            </a:r>
            <a:r>
              <a:rPr lang="nl-NL" sz="1800" dirty="0" err="1">
                <a:solidFill>
                  <a:srgbClr val="000000"/>
                </a:solidFill>
              </a:rPr>
              <a:t>channel</a:t>
            </a:r>
            <a:endParaRPr lang="nl-NL" sz="1800" dirty="0">
              <a:solidFill>
                <a:srgbClr val="00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nl-NL" sz="1800" dirty="0">
              <a:solidFill>
                <a:srgbClr val="00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b="1" dirty="0" err="1">
                <a:solidFill>
                  <a:srgbClr val="000000"/>
                </a:solidFill>
              </a:rPr>
              <a:t>Aggregation</a:t>
            </a:r>
            <a:r>
              <a:rPr lang="nl-NL" sz="1800" b="1" dirty="0">
                <a:solidFill>
                  <a:srgbClr val="000000"/>
                </a:solidFill>
              </a:rPr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dirty="0" err="1">
                <a:solidFill>
                  <a:srgbClr val="000000"/>
                </a:solidFill>
              </a:rPr>
              <a:t>Choice</a:t>
            </a:r>
            <a:r>
              <a:rPr lang="nl-NL" sz="1800" dirty="0">
                <a:solidFill>
                  <a:srgbClr val="000000"/>
                </a:solidFill>
              </a:rPr>
              <a:t> of </a:t>
            </a:r>
            <a:r>
              <a:rPr lang="nl-NL" sz="1800" dirty="0" err="1">
                <a:solidFill>
                  <a:srgbClr val="000000"/>
                </a:solidFill>
              </a:rPr>
              <a:t>functional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forms</a:t>
            </a:r>
            <a:r>
              <a:rPr lang="nl-NL" sz="1800" dirty="0">
                <a:solidFill>
                  <a:srgbClr val="000000"/>
                </a:solidFill>
              </a:rPr>
              <a:t> are </a:t>
            </a:r>
            <a:r>
              <a:rPr lang="nl-NL" sz="1800" dirty="0" err="1">
                <a:solidFill>
                  <a:srgbClr val="000000"/>
                </a:solidFill>
              </a:rPr>
              <a:t>very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limited</a:t>
            </a:r>
            <a:r>
              <a:rPr lang="nl-NL" sz="1800" dirty="0">
                <a:solidFill>
                  <a:srgbClr val="000000"/>
                </a:solidFill>
              </a:rPr>
              <a:t>, </a:t>
            </a:r>
            <a:r>
              <a:rPr lang="nl-NL" sz="1800" dirty="0" err="1">
                <a:solidFill>
                  <a:srgbClr val="000000"/>
                </a:solidFill>
              </a:rPr>
              <a:t>only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feasible</a:t>
            </a:r>
            <a:r>
              <a:rPr lang="nl-NL" sz="1800" dirty="0">
                <a:solidFill>
                  <a:srgbClr val="000000"/>
                </a:solidFill>
              </a:rPr>
              <a:t> in low-</a:t>
            </a:r>
            <a:r>
              <a:rPr lang="nl-NL" sz="1800" dirty="0" err="1">
                <a:solidFill>
                  <a:srgbClr val="000000"/>
                </a:solidFill>
              </a:rPr>
              <a:t>complexity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technologies</a:t>
            </a:r>
            <a:r>
              <a:rPr lang="nl-NL" sz="1800" dirty="0">
                <a:solidFill>
                  <a:srgbClr val="000000"/>
                </a:solidFill>
              </a:rPr>
              <a:t> (</a:t>
            </a:r>
            <a:r>
              <a:rPr lang="nl-NL" sz="1800" dirty="0" err="1">
                <a:solidFill>
                  <a:srgbClr val="000000"/>
                </a:solidFill>
              </a:rPr>
              <a:t>such</a:t>
            </a:r>
            <a:r>
              <a:rPr lang="nl-NL" sz="1800" dirty="0">
                <a:solidFill>
                  <a:srgbClr val="000000"/>
                </a:solidFill>
              </a:rPr>
              <a:t> as </a:t>
            </a:r>
            <a:r>
              <a:rPr lang="nl-NL" sz="1800" dirty="0" err="1">
                <a:solidFill>
                  <a:srgbClr val="000000"/>
                </a:solidFill>
              </a:rPr>
              <a:t>education</a:t>
            </a:r>
            <a:r>
              <a:rPr lang="nl-NL" sz="1800" dirty="0">
                <a:solidFill>
                  <a:srgbClr val="000000"/>
                </a:solidFill>
              </a:rPr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</a:rPr>
              <a:t>For policy makers, </a:t>
            </a:r>
            <a:r>
              <a:rPr lang="nl-NL" sz="1800" dirty="0" err="1">
                <a:solidFill>
                  <a:srgbClr val="000000"/>
                </a:solidFill>
              </a:rPr>
              <a:t>attractive</a:t>
            </a:r>
            <a:r>
              <a:rPr lang="nl-NL" sz="1800" dirty="0">
                <a:solidFill>
                  <a:srgbClr val="000000"/>
                </a:solidFill>
              </a:rPr>
              <a:t> property is </a:t>
            </a:r>
            <a:r>
              <a:rPr lang="nl-NL" sz="1800" dirty="0" err="1">
                <a:solidFill>
                  <a:srgbClr val="000000"/>
                </a:solidFill>
              </a:rPr>
              <a:t>transparancy</a:t>
            </a:r>
            <a:r>
              <a:rPr lang="nl-NL" sz="1800" dirty="0">
                <a:solidFill>
                  <a:srgbClr val="000000"/>
                </a:solidFill>
              </a:rPr>
              <a:t> (parameters </a:t>
            </a:r>
            <a:r>
              <a:rPr lang="nl-NL" sz="1800" dirty="0" err="1">
                <a:solidFill>
                  <a:srgbClr val="000000"/>
                </a:solidFill>
              </a:rPr>
              <a:t>directly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interpretable</a:t>
            </a:r>
            <a:r>
              <a:rPr lang="nl-NL" sz="1800" dirty="0">
                <a:solidFill>
                  <a:srgbClr val="000000"/>
                </a:solidFill>
              </a:rPr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000000"/>
                </a:solidFill>
              </a:rPr>
              <a:t>Optimum </a:t>
            </a:r>
            <a:r>
              <a:rPr lang="nl-NL" sz="1800" dirty="0" err="1">
                <a:solidFill>
                  <a:srgbClr val="000000"/>
                </a:solidFill>
              </a:rPr>
              <a:t>scale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estimate</a:t>
            </a:r>
            <a:r>
              <a:rPr lang="nl-NL" sz="1800" dirty="0">
                <a:solidFill>
                  <a:srgbClr val="000000"/>
                </a:solidFill>
              </a:rPr>
              <a:t> is </a:t>
            </a:r>
            <a:r>
              <a:rPr lang="nl-NL" sz="1800" dirty="0" err="1">
                <a:solidFill>
                  <a:srgbClr val="000000"/>
                </a:solidFill>
              </a:rPr>
              <a:t>rather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sensitive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to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the</a:t>
            </a:r>
            <a:r>
              <a:rPr lang="nl-NL" sz="1800" dirty="0">
                <a:solidFill>
                  <a:srgbClr val="000000"/>
                </a:solidFill>
              </a:rPr>
              <a:t> </a:t>
            </a:r>
            <a:r>
              <a:rPr lang="nl-NL" sz="1800" dirty="0" err="1">
                <a:solidFill>
                  <a:srgbClr val="000000"/>
                </a:solidFill>
              </a:rPr>
              <a:t>specification</a:t>
            </a:r>
            <a:endParaRPr lang="nl-NL" sz="18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5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179512" y="33265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Preliminary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conclusions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052736"/>
            <a:ext cx="82417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/>
              <a:t>The </a:t>
            </a:r>
            <a:r>
              <a:rPr lang="nl-NL" sz="2000" dirty="0" err="1"/>
              <a:t>size</a:t>
            </a:r>
            <a:r>
              <a:rPr lang="nl-NL" sz="2000" dirty="0"/>
              <a:t> of schools </a:t>
            </a:r>
            <a:r>
              <a:rPr lang="nl-NL" sz="2000" dirty="0" err="1"/>
              <a:t>within</a:t>
            </a:r>
            <a:r>
              <a:rPr lang="nl-NL" sz="2000" dirty="0"/>
              <a:t> boards </a:t>
            </a:r>
            <a:r>
              <a:rPr lang="nl-NL" sz="2000" dirty="0" err="1"/>
              <a:t>matters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drawing</a:t>
            </a:r>
            <a:r>
              <a:rPr lang="nl-NL" sz="2000" dirty="0"/>
              <a:t> </a:t>
            </a:r>
            <a:r>
              <a:rPr lang="nl-NL" sz="2000" dirty="0" err="1"/>
              <a:t>inference</a:t>
            </a:r>
            <a:r>
              <a:rPr lang="nl-NL" sz="2000" dirty="0"/>
              <a:t> on </a:t>
            </a:r>
            <a:r>
              <a:rPr lang="nl-NL" sz="2000" dirty="0" err="1"/>
              <a:t>scale</a:t>
            </a:r>
            <a:r>
              <a:rPr lang="nl-NL" sz="2000" dirty="0"/>
              <a:t> </a:t>
            </a:r>
            <a:r>
              <a:rPr lang="nl-NL" sz="2000" dirty="0" err="1"/>
              <a:t>effects</a:t>
            </a: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err="1"/>
              <a:t>Failing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account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this</a:t>
            </a:r>
            <a:r>
              <a:rPr lang="nl-NL" sz="2000" dirty="0"/>
              <a:t> </a:t>
            </a:r>
            <a:r>
              <a:rPr lang="nl-NL" sz="2000" dirty="0" err="1"/>
              <a:t>may</a:t>
            </a:r>
            <a:r>
              <a:rPr lang="nl-NL" sz="2000" dirty="0"/>
              <a:t> lead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biased</a:t>
            </a:r>
            <a:r>
              <a:rPr lang="nl-NL" sz="2000" dirty="0"/>
              <a:t> </a:t>
            </a:r>
            <a:r>
              <a:rPr lang="nl-NL" sz="2000" dirty="0" err="1"/>
              <a:t>estimates</a:t>
            </a: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r>
              <a:rPr lang="nl-NL" sz="2000" dirty="0" err="1"/>
              <a:t>Work</a:t>
            </a:r>
            <a:r>
              <a:rPr lang="nl-NL" sz="2000" dirty="0"/>
              <a:t> in </a:t>
            </a:r>
            <a:r>
              <a:rPr lang="nl-NL" sz="2000" dirty="0" err="1"/>
              <a:t>progress</a:t>
            </a:r>
            <a:r>
              <a:rPr lang="nl-NL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err="1"/>
              <a:t>Include</a:t>
            </a:r>
            <a:r>
              <a:rPr lang="nl-NL" sz="2000" dirty="0"/>
              <a:t> </a:t>
            </a:r>
            <a:r>
              <a:rPr lang="nl-NL" sz="2000" dirty="0" err="1"/>
              <a:t>environmental</a:t>
            </a:r>
            <a:r>
              <a:rPr lang="nl-NL" sz="2000" dirty="0"/>
              <a:t> variables at </a:t>
            </a:r>
            <a:r>
              <a:rPr lang="nl-NL" sz="2000" dirty="0" err="1"/>
              <a:t>the</a:t>
            </a:r>
            <a:r>
              <a:rPr lang="nl-NL" sz="2000" dirty="0"/>
              <a:t> school level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err="1"/>
              <a:t>Explore</a:t>
            </a:r>
            <a:r>
              <a:rPr lang="nl-NL" sz="2000" dirty="0"/>
              <a:t> more </a:t>
            </a:r>
            <a:r>
              <a:rPr lang="nl-NL" sz="2000" dirty="0" err="1"/>
              <a:t>flexible</a:t>
            </a:r>
            <a:r>
              <a:rPr lang="nl-NL" sz="2000" dirty="0"/>
              <a:t> </a:t>
            </a:r>
            <a:r>
              <a:rPr lang="nl-NL" sz="2000" dirty="0" err="1"/>
              <a:t>functional</a:t>
            </a:r>
            <a:r>
              <a:rPr lang="nl-NL" sz="2000" dirty="0"/>
              <a:t> </a:t>
            </a:r>
            <a:r>
              <a:rPr lang="nl-NL" sz="2000" dirty="0" err="1"/>
              <a:t>forms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aggregated</a:t>
            </a:r>
            <a:r>
              <a:rPr lang="nl-NL" sz="2000" dirty="0"/>
              <a:t> model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err="1"/>
              <a:t>Compare</a:t>
            </a:r>
            <a:r>
              <a:rPr lang="nl-NL" sz="2000" dirty="0"/>
              <a:t> performance of </a:t>
            </a:r>
            <a:r>
              <a:rPr lang="nl-NL" sz="2000" dirty="0" err="1"/>
              <a:t>both</a:t>
            </a:r>
            <a:r>
              <a:rPr lang="nl-NL" sz="2000" dirty="0"/>
              <a:t> approaches </a:t>
            </a:r>
            <a:r>
              <a:rPr lang="nl-NL" sz="2000" dirty="0" err="1"/>
              <a:t>and</a:t>
            </a:r>
            <a:r>
              <a:rPr lang="nl-NL" sz="2000" dirty="0"/>
              <a:t> check </a:t>
            </a:r>
            <a:r>
              <a:rPr lang="nl-NL" sz="2000" dirty="0" err="1"/>
              <a:t>robustness</a:t>
            </a:r>
            <a:r>
              <a:rPr lang="nl-NL" sz="2000" dirty="0"/>
              <a:t> of </a:t>
            </a:r>
            <a:r>
              <a:rPr lang="nl-NL" sz="2000" dirty="0" err="1"/>
              <a:t>the</a:t>
            </a:r>
            <a:r>
              <a:rPr lang="nl-NL" sz="2000" dirty="0"/>
              <a:t> U-curve -&gt; </a:t>
            </a:r>
            <a:r>
              <a:rPr lang="nl-NL" sz="2000" dirty="0" err="1"/>
              <a:t>both</a:t>
            </a:r>
            <a:r>
              <a:rPr lang="nl-NL" sz="2000" dirty="0"/>
              <a:t> approaches are </a:t>
            </a:r>
            <a:r>
              <a:rPr lang="nl-NL" sz="2000" dirty="0" err="1"/>
              <a:t>still</a:t>
            </a:r>
            <a:r>
              <a:rPr lang="nl-NL" sz="2000" dirty="0"/>
              <a:t> </a:t>
            </a:r>
            <a:r>
              <a:rPr lang="nl-NL" sz="2000" dirty="0" err="1"/>
              <a:t>rather</a:t>
            </a:r>
            <a:r>
              <a:rPr lang="nl-NL" sz="2000" dirty="0"/>
              <a:t> </a:t>
            </a:r>
            <a:r>
              <a:rPr lang="nl-NL" sz="2000" dirty="0" err="1"/>
              <a:t>restrictive</a:t>
            </a: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000" dirty="0" err="1"/>
              <a:t>Allow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school board </a:t>
            </a:r>
            <a:r>
              <a:rPr lang="nl-NL" sz="2000" dirty="0" err="1"/>
              <a:t>scale</a:t>
            </a:r>
            <a:r>
              <a:rPr lang="nl-NL" sz="2000" dirty="0"/>
              <a:t> </a:t>
            </a:r>
            <a:r>
              <a:rPr lang="nl-NL" sz="2000" dirty="0" err="1"/>
              <a:t>effects</a:t>
            </a:r>
            <a:r>
              <a:rPr lang="nl-NL" sz="2000" dirty="0"/>
              <a:t> in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aggregated</a:t>
            </a:r>
            <a:r>
              <a:rPr lang="nl-NL" sz="2000" dirty="0"/>
              <a:t> model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NL" sz="2000" dirty="0"/>
          </a:p>
          <a:p>
            <a:r>
              <a:rPr lang="nl-N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773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476672"/>
            <a:ext cx="4968552" cy="4454565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539552" y="331884"/>
            <a:ext cx="31683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This paper addresses economies of scale in Dutch primary education 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Main unit of observation: school boards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Focus of this paper: including school composition in a model of school board cost</a:t>
            </a:r>
          </a:p>
        </p:txBody>
      </p:sp>
    </p:spTree>
    <p:extLst>
      <p:ext uri="{BB962C8B-B14F-4D97-AF65-F5344CB8AC3E}">
        <p14:creationId xmlns:p14="http://schemas.microsoft.com/office/powerpoint/2010/main" val="315134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36712"/>
            <a:ext cx="6624736" cy="398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Motivation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Dutch school boards (the DMU’s) govern up to 30 schools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000" b="0" dirty="0">
                <a:solidFill>
                  <a:srgbClr val="000000"/>
                </a:solidFill>
                <a:latin typeface="Tahoma" charset="0"/>
              </a:rPr>
              <a:t>Among boards, there is substantial variation in school composition terms of school size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“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Scale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effects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”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may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be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determined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at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the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school level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rather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than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school board level (small schools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receive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additional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funding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Input data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only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available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at board level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Relevant: Dutch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government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has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implemented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some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soft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regulation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to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limit school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and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school board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size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and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is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currently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nl-NL" sz="2000" b="0" dirty="0" err="1">
                <a:solidFill>
                  <a:srgbClr val="000000"/>
                </a:solidFill>
                <a:latin typeface="Tahoma" charset="0"/>
              </a:rPr>
              <a:t>revising</a:t>
            </a:r>
            <a:r>
              <a:rPr lang="nl-NL" sz="2000" b="0" dirty="0">
                <a:solidFill>
                  <a:srgbClr val="000000"/>
                </a:solidFill>
                <a:latin typeface="Tahoma" charset="0"/>
              </a:rPr>
              <a:t>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nl-NL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lvl="1" indent="0">
              <a:spcBef>
                <a:spcPct val="0"/>
              </a:spcBef>
              <a:buNone/>
            </a:pPr>
            <a:endParaRPr lang="nl-NL" sz="16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2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Outline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737648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sp>
        <p:nvSpPr>
          <p:cNvPr id="5" name="Rechthoek: afgeronde hoeken 4"/>
          <p:cNvSpPr/>
          <p:nvPr/>
        </p:nvSpPr>
        <p:spPr bwMode="auto">
          <a:xfrm>
            <a:off x="885804" y="1604368"/>
            <a:ext cx="7398760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 err="1"/>
              <a:t>Objective</a:t>
            </a:r>
            <a:endParaRPr lang="nl-NL" sz="2000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dirty="0" err="1"/>
              <a:t>Incorporate</a:t>
            </a:r>
            <a:r>
              <a:rPr lang="nl-NL" sz="2000" dirty="0"/>
              <a:t> school </a:t>
            </a:r>
            <a:r>
              <a:rPr lang="nl-NL" sz="2000" dirty="0" err="1"/>
              <a:t>composition</a:t>
            </a:r>
            <a:r>
              <a:rPr lang="nl-NL" sz="2000" dirty="0"/>
              <a:t> information in a school board </a:t>
            </a:r>
            <a:r>
              <a:rPr lang="nl-NL" sz="2000" dirty="0" err="1"/>
              <a:t>cost</a:t>
            </a:r>
            <a:r>
              <a:rPr lang="nl-NL" sz="2000" dirty="0"/>
              <a:t> </a:t>
            </a:r>
            <a:r>
              <a:rPr lang="nl-NL" sz="2000" dirty="0" err="1"/>
              <a:t>function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test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economies</a:t>
            </a:r>
            <a:r>
              <a:rPr lang="nl-NL" sz="2000" dirty="0"/>
              <a:t> of </a:t>
            </a:r>
            <a:r>
              <a:rPr lang="nl-NL" sz="2000" dirty="0" err="1"/>
              <a:t>scale</a:t>
            </a:r>
            <a:r>
              <a:rPr lang="nl-NL" sz="2000" dirty="0"/>
              <a:t> at </a:t>
            </a:r>
            <a:r>
              <a:rPr lang="nl-NL" sz="2000" dirty="0" err="1"/>
              <a:t>both</a:t>
            </a:r>
            <a:r>
              <a:rPr lang="nl-NL" sz="2000" dirty="0"/>
              <a:t> levels</a:t>
            </a:r>
          </a:p>
        </p:txBody>
      </p:sp>
      <p:sp>
        <p:nvSpPr>
          <p:cNvPr id="6" name="Rechthoek: afgeronde hoeken 5"/>
          <p:cNvSpPr/>
          <p:nvPr/>
        </p:nvSpPr>
        <p:spPr bwMode="auto">
          <a:xfrm>
            <a:off x="885804" y="3212976"/>
            <a:ext cx="7320328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 err="1"/>
              <a:t>Main</a:t>
            </a:r>
            <a:r>
              <a:rPr lang="nl-NL" sz="2000" b="1" dirty="0"/>
              <a:t> issue</a:t>
            </a:r>
          </a:p>
          <a:p>
            <a:pPr algn="ctr"/>
            <a:r>
              <a:rPr lang="en-GB" sz="2000" dirty="0">
                <a:solidFill>
                  <a:srgbClr val="000000"/>
                </a:solidFill>
              </a:rPr>
              <a:t>Input (cost, factor prices) data observed only at the DMU or board level</a:t>
            </a:r>
          </a:p>
        </p:txBody>
      </p:sp>
    </p:spTree>
    <p:extLst>
      <p:ext uri="{BB962C8B-B14F-4D97-AF65-F5344CB8AC3E}">
        <p14:creationId xmlns:p14="http://schemas.microsoft.com/office/powerpoint/2010/main" val="367243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Outline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737648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2400" b="0" dirty="0">
                <a:solidFill>
                  <a:srgbClr val="000000"/>
                </a:solidFill>
                <a:latin typeface="Tahoma" charset="0"/>
              </a:rPr>
              <a:t>Explored solutions (work in progress!):</a:t>
            </a: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2000" i="1" dirty="0">
              <a:latin typeface="Corbel" panose="020B0503020204020204" pitchFamily="34" charset="0"/>
            </a:endParaRPr>
          </a:p>
        </p:txBody>
      </p:sp>
      <p:sp>
        <p:nvSpPr>
          <p:cNvPr id="5" name="Rechthoek: afgeronde hoeken 4"/>
          <p:cNvSpPr/>
          <p:nvPr/>
        </p:nvSpPr>
        <p:spPr bwMode="auto">
          <a:xfrm>
            <a:off x="1043608" y="3021893"/>
            <a:ext cx="6984776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 err="1"/>
              <a:t>Aggregation</a:t>
            </a:r>
            <a:r>
              <a:rPr lang="nl-NL" sz="2000" b="1" dirty="0"/>
              <a:t> </a:t>
            </a:r>
            <a:r>
              <a:rPr lang="nl-NL" sz="2000" dirty="0" err="1"/>
              <a:t>Formulate</a:t>
            </a:r>
            <a:r>
              <a:rPr lang="nl-NL" sz="2000" dirty="0"/>
              <a:t> board </a:t>
            </a:r>
            <a:r>
              <a:rPr lang="nl-NL" sz="2000" dirty="0" err="1"/>
              <a:t>cost</a:t>
            </a:r>
            <a:r>
              <a:rPr lang="nl-NL" sz="2000" dirty="0"/>
              <a:t> as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aggregation</a:t>
            </a:r>
            <a:r>
              <a:rPr lang="nl-NL" sz="2000" dirty="0"/>
              <a:t> of </a:t>
            </a:r>
            <a:r>
              <a:rPr lang="nl-NL" sz="2000" dirty="0" err="1"/>
              <a:t>individual</a:t>
            </a:r>
            <a:r>
              <a:rPr lang="nl-NL" sz="2000" dirty="0"/>
              <a:t> school </a:t>
            </a:r>
            <a:r>
              <a:rPr lang="nl-NL" sz="2000" dirty="0" err="1"/>
              <a:t>cost</a:t>
            </a:r>
            <a:r>
              <a:rPr lang="nl-NL" sz="2000" dirty="0"/>
              <a:t> </a:t>
            </a:r>
            <a:r>
              <a:rPr lang="nl-NL" sz="2000" dirty="0" err="1"/>
              <a:t>functions</a:t>
            </a:r>
            <a:endParaRPr lang="nl-NL" sz="20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 Issue is </a:t>
            </a:r>
            <a:r>
              <a:rPr kumimoji="0" lang="nl-NL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reduced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 </a:t>
            </a:r>
            <a:r>
              <a:rPr kumimoji="0" lang="nl-NL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to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 a </a:t>
            </a:r>
            <a:r>
              <a:rPr kumimoji="0" lang="nl-NL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measurement</a:t>
            </a:r>
            <a:r>
              <a:rPr kumimoji="0" lang="nl-N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 </a:t>
            </a:r>
            <a:r>
              <a:rPr kumimoji="0" lang="nl-NL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sym typeface="Wingdings" panose="05000000000000000000" pitchFamily="2" charset="2"/>
              </a:rPr>
              <a:t>problem</a:t>
            </a:r>
            <a:endParaRPr kumimoji="0" 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6" name="Rechthoek: afgeronde hoeken 5"/>
          <p:cNvSpPr/>
          <p:nvPr/>
        </p:nvSpPr>
        <p:spPr bwMode="auto">
          <a:xfrm>
            <a:off x="1043608" y="1695623"/>
            <a:ext cx="6984776" cy="108012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/>
              <a:t>Efficiency </a:t>
            </a:r>
            <a:r>
              <a:rPr lang="nl-NL" sz="2000" b="1" dirty="0" err="1"/>
              <a:t>framework</a:t>
            </a:r>
            <a:r>
              <a:rPr lang="nl-NL" sz="2000" b="1" dirty="0"/>
              <a:t> </a:t>
            </a:r>
            <a:r>
              <a:rPr lang="nl-NL" sz="2000" dirty="0" err="1"/>
              <a:t>include</a:t>
            </a:r>
            <a:r>
              <a:rPr lang="nl-NL" sz="2000" dirty="0"/>
              <a:t> school </a:t>
            </a:r>
            <a:r>
              <a:rPr lang="nl-NL" sz="2000" dirty="0" err="1"/>
              <a:t>composition</a:t>
            </a:r>
            <a:r>
              <a:rPr lang="nl-NL" sz="2000" dirty="0"/>
              <a:t> as determinant of school board efficiency</a:t>
            </a:r>
          </a:p>
        </p:txBody>
      </p:sp>
      <p:sp>
        <p:nvSpPr>
          <p:cNvPr id="7" name="Rechthoek: afgeronde hoeken 6"/>
          <p:cNvSpPr/>
          <p:nvPr/>
        </p:nvSpPr>
        <p:spPr bwMode="auto">
          <a:xfrm>
            <a:off x="1043608" y="4348163"/>
            <a:ext cx="6984776" cy="108012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000" b="1" dirty="0" err="1"/>
              <a:t>Extrapolation</a:t>
            </a:r>
            <a:r>
              <a:rPr lang="nl-NL" sz="2000" b="1" dirty="0"/>
              <a:t>/accounting </a:t>
            </a:r>
            <a:r>
              <a:rPr lang="nl-NL" sz="2000" dirty="0" err="1"/>
              <a:t>Infer</a:t>
            </a:r>
            <a:r>
              <a:rPr lang="nl-NL" sz="2000" dirty="0"/>
              <a:t> </a:t>
            </a:r>
            <a:r>
              <a:rPr lang="nl-NL" sz="2000" dirty="0" err="1"/>
              <a:t>cost</a:t>
            </a:r>
            <a:r>
              <a:rPr lang="nl-NL" sz="2000" dirty="0"/>
              <a:t> </a:t>
            </a:r>
            <a:r>
              <a:rPr lang="nl-NL" sz="2000" dirty="0" err="1"/>
              <a:t>structure</a:t>
            </a:r>
            <a:r>
              <a:rPr lang="nl-NL" sz="2000" dirty="0"/>
              <a:t> </a:t>
            </a:r>
            <a:r>
              <a:rPr lang="nl-NL" sz="2000" dirty="0" err="1"/>
              <a:t>from</a:t>
            </a:r>
            <a:r>
              <a:rPr lang="nl-NL" sz="2000" dirty="0"/>
              <a:t> single-school schoolboards or </a:t>
            </a:r>
            <a:r>
              <a:rPr lang="nl-NL" sz="2000" dirty="0" err="1"/>
              <a:t>assess</a:t>
            </a:r>
            <a:r>
              <a:rPr lang="nl-NL" sz="2000" dirty="0"/>
              <a:t> school </a:t>
            </a:r>
            <a:r>
              <a:rPr lang="nl-NL" sz="2000" dirty="0" err="1"/>
              <a:t>cost</a:t>
            </a:r>
            <a:r>
              <a:rPr lang="nl-NL" sz="2000" dirty="0"/>
              <a:t> </a:t>
            </a:r>
            <a:r>
              <a:rPr lang="nl-NL" sz="2000" dirty="0" err="1"/>
              <a:t>manually</a:t>
            </a:r>
            <a:endParaRPr kumimoji="0" lang="nl-N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2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Literature</a:t>
            </a:r>
            <a:endParaRPr lang="nl-NL" sz="3200" b="1" dirty="0">
              <a:solidFill>
                <a:srgbClr val="00B0F0"/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There is a large strand of literature addressing economies of scale in education in a variety of disciplines (productivity, education, accounting)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Roughly speaking, there seems to be consensus that small schools operate under economies of scale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Less clear when diseconomies of scale kick in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Often, the unit of observation is either the district/board OR school -&gt; a matter of data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See </a:t>
            </a:r>
            <a:r>
              <a:rPr lang="en-GB" sz="1800" b="0" dirty="0" err="1">
                <a:solidFill>
                  <a:srgbClr val="000000"/>
                </a:solidFill>
                <a:latin typeface="Tahoma" charset="0"/>
              </a:rPr>
              <a:t>a.o.</a:t>
            </a: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: Andrews et al. (2002, EER) </a:t>
            </a:r>
            <a:r>
              <a:rPr lang="en-GB" sz="1800" b="0" dirty="0" err="1">
                <a:solidFill>
                  <a:srgbClr val="000000"/>
                </a:solidFill>
                <a:latin typeface="Tahoma" charset="0"/>
              </a:rPr>
              <a:t>Colegrave</a:t>
            </a: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 et al. (2009, EER), de Witte et al. (2015)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Wales (1973): among the first to recognize the distinction between school districts and schools in assessing scale effects</a:t>
            </a: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400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8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18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5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Data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6360" y="947252"/>
            <a:ext cx="7416824" cy="507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</a:pPr>
            <a:r>
              <a:rPr lang="en-GB" sz="1800" dirty="0">
                <a:solidFill>
                  <a:srgbClr val="000000"/>
                </a:solidFill>
                <a:latin typeface="Tahoma" charset="0"/>
              </a:rPr>
              <a:t>Observed at the DMU (school board) level</a:t>
            </a:r>
          </a:p>
          <a:p>
            <a:pPr>
              <a:spcBef>
                <a:spcPct val="0"/>
              </a:spcBef>
            </a:pPr>
            <a:endParaRPr lang="en-GB" sz="180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Cost data</a:t>
            </a:r>
          </a:p>
          <a:p>
            <a:pPr>
              <a:spcBef>
                <a:spcPct val="0"/>
              </a:spcBef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Factor prices: wages, material price index (only time variant)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>
              <a:spcBef>
                <a:spcPct val="0"/>
              </a:spcBef>
            </a:pPr>
            <a:r>
              <a:rPr lang="en-GB" sz="1800" dirty="0">
                <a:solidFill>
                  <a:srgbClr val="000000"/>
                </a:solidFill>
                <a:latin typeface="Tahoma" charset="0"/>
              </a:rPr>
              <a:t>Observed at the school level</a:t>
            </a:r>
          </a:p>
          <a:p>
            <a:pPr>
              <a:spcBef>
                <a:spcPct val="0"/>
              </a:spcBef>
            </a:pPr>
            <a:endParaRPr lang="en-GB" sz="180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Output: enrolment, </a:t>
            </a:r>
            <a:r>
              <a:rPr lang="en-GB" sz="1800" b="0" dirty="0" err="1">
                <a:solidFill>
                  <a:srgbClr val="000000"/>
                </a:solidFill>
                <a:latin typeface="Tahoma" charset="0"/>
              </a:rPr>
              <a:t>casemix</a:t>
            </a: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Environment (municipality level): socio-economic variables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2008-2015, 3.481 observations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  <a:latin typeface="Tahoma" charset="0"/>
              </a:rPr>
              <a:t>Limited within variation -&gt; identification relies on cross-sectional variation -&gt; effectively there are ~700 observations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18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400" b="0" dirty="0">
              <a:solidFill>
                <a:srgbClr val="000000"/>
              </a:solidFill>
              <a:latin typeface="Tahoma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GB" sz="2000" b="0" dirty="0">
              <a:solidFill>
                <a:srgbClr val="000000"/>
              </a:solidFill>
              <a:latin typeface="Tahoma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400" b="0" dirty="0"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1800" b="0" dirty="0">
              <a:latin typeface="Corbel" panose="020B0503020204020204" pitchFamily="34" charset="0"/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GB" sz="18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5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hthoek 19"/>
          <p:cNvSpPr/>
          <p:nvPr/>
        </p:nvSpPr>
        <p:spPr>
          <a:xfrm>
            <a:off x="395536" y="332656"/>
            <a:ext cx="805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Sol. 1: Efficiency </a:t>
            </a:r>
            <a:r>
              <a:rPr lang="nl-NL" sz="3200" b="1" dirty="0" err="1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framework</a:t>
            </a:r>
            <a:r>
              <a:rPr lang="nl-NL" sz="3200" b="1" dirty="0">
                <a:solidFill>
                  <a:srgbClr val="00B0F0"/>
                </a:solidFill>
                <a:latin typeface="+mj-lt"/>
                <a:ea typeface="Times New Roman"/>
                <a:cs typeface="Times New Roman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0" indent="0" algn="l" rtl="0" fontAlgn="base">
                  <a:spcBef>
                    <a:spcPct val="20000"/>
                  </a:spcBef>
                  <a:spcAft>
                    <a:spcPct val="0"/>
                  </a:spcAft>
                  <a:buFontTx/>
                  <a:buNone/>
                  <a:defRPr sz="16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Times"/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lvl="0" indent="-342900">
                  <a:spcBef>
                    <a:spcPct val="0"/>
                  </a:spcBef>
                  <a:buFont typeface="Wingdings" panose="05000000000000000000" pitchFamily="2" charset="2"/>
                  <a:buChar char="Ø"/>
                </a:pPr>
                <a:endParaRPr lang="en-GB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nl-NL" sz="18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func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nl-NL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𝑏𝑆</m:t>
                              </m:r>
                            </m:sub>
                          </m:s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nl-NL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l-NL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nl-NL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nl-NL" sz="1800" b="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= enrolment at school board </a:t>
                </a: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𝑏𝑠</m:t>
                        </m:r>
                      </m:sub>
                    </m:sSub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=enrolment at the </a:t>
                </a: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800" b="0" dirty="0" err="1">
                    <a:solidFill>
                      <a:srgbClr val="000000"/>
                    </a:solidFill>
                    <a:latin typeface="Tahoma" charset="0"/>
                  </a:rPr>
                  <a:t>th</a:t>
                </a: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 school of school board </a:t>
                </a: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=number of schools governed by school board </a:t>
                </a: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Estimate using some single step estimator</a:t>
                </a: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Estimation by </a:t>
                </a:r>
                <a:r>
                  <a:rPr lang="en-GB" sz="1800" b="0" dirty="0" err="1">
                    <a:solidFill>
                      <a:srgbClr val="000000"/>
                    </a:solidFill>
                    <a:latin typeface="Tahoma" charset="0"/>
                  </a:rPr>
                  <a:t>Battese</a:t>
                </a: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 &amp; </a:t>
                </a:r>
                <a:r>
                  <a:rPr lang="en-GB" sz="1800" b="0" dirty="0" err="1">
                    <a:solidFill>
                      <a:srgbClr val="000000"/>
                    </a:solidFill>
                    <a:latin typeface="Tahoma" charset="0"/>
                  </a:rPr>
                  <a:t>Coelli</a:t>
                </a: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 (1995)</a:t>
                </a: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</a:rPr>
                  <a:t>U is a function of school composition. We include: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  <m:sSub>
                          <m:sSubPr>
                            <m:ctrlPr>
                              <a:rPr lang="nl-NL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nl-NL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𝑏𝑠</m:t>
                            </m:r>
                          </m:sub>
                        </m:sSub>
                      </m:num>
                      <m:den>
                        <m: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nl-NL" sz="1800" b="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nl-NL" sz="1800" b="0" dirty="0">
                    <a:solidFill>
                      <a:srgbClr val="000000"/>
                    </a:solidFill>
                    <a:latin typeface="+mj-lt"/>
                    <a:sym typeface="Wingdings" panose="05000000000000000000" pitchFamily="2" charset="2"/>
                  </a:rPr>
                  <a:t></a:t>
                </a:r>
                <a:r>
                  <a:rPr lang="nl-NL" sz="1800" b="0" i="1" dirty="0">
                    <a:solidFill>
                      <a:srgbClr val="000000"/>
                    </a:solidFill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  <a:sym typeface="Wingdings" panose="05000000000000000000" pitchFamily="2" charset="2"/>
                  </a:rPr>
                  <a:t>Average school size of school board </a:t>
                </a: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endParaRPr lang="en-GB" sz="1800" b="0" dirty="0">
                  <a:solidFill>
                    <a:srgbClr val="000000"/>
                  </a:solidFill>
                  <a:latin typeface="Tahoma" charset="0"/>
                  <a:sym typeface="Wingdings" panose="05000000000000000000" pitchFamily="2" charset="2"/>
                </a:endParaRP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nl-NL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nl-NL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nl-NL" sz="18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l-NL" sz="18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∑</m:t>
                                </m:r>
                                <m:sSub>
                                  <m:sSubPr>
                                    <m:ctrlPr>
                                      <a:rPr lang="nl-NL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l-NL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nl-NL" sz="1800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nl-NL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nl-NL" sz="18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nl-NL" sz="18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  <a:sym typeface="Wingdings" panose="05000000000000000000" pitchFamily="2" charset="2"/>
                  </a:rPr>
                  <a:t> squared avg. school size to allow for U shape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nl-NL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</m:oMath>
                </a14:m>
                <a:r>
                  <a:rPr lang="en-GB" sz="1800" b="0" dirty="0">
                    <a:solidFill>
                      <a:srgbClr val="000000"/>
                    </a:solidFill>
                    <a:latin typeface="Tahoma" charset="0"/>
                    <a:sym typeface="Wingdings" panose="05000000000000000000" pitchFamily="2" charset="2"/>
                  </a:rPr>
                  <a:t>’Span of control cost’: number of schools</a:t>
                </a:r>
                <a:endParaRPr lang="en-GB" sz="1800" b="0" dirty="0">
                  <a:solidFill>
                    <a:srgbClr val="000000"/>
                  </a:solidFill>
                  <a:latin typeface="Tahoma" charset="0"/>
                </a:endParaRPr>
              </a:p>
              <a:p>
                <a:pPr>
                  <a:spcBef>
                    <a:spcPct val="0"/>
                  </a:spcBef>
                </a:pPr>
                <a:endParaRPr lang="en-GB" sz="1200" b="0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360" y="947252"/>
                <a:ext cx="7416824" cy="5074035"/>
              </a:xfrm>
              <a:prstGeom prst="rect">
                <a:avLst/>
              </a:prstGeom>
              <a:blipFill>
                <a:blip r:embed="rId2"/>
                <a:stretch>
                  <a:fillRect l="-197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1484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10272</TotalTime>
  <Words>1392</Words>
  <Application>Microsoft Office PowerPoint</Application>
  <PresentationFormat>Diavoorstelling (4:3)</PresentationFormat>
  <Paragraphs>307</Paragraphs>
  <Slides>16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Corbel</vt:lpstr>
      <vt:lpstr>Tahoma</vt:lpstr>
      <vt:lpstr>Times</vt:lpstr>
      <vt:lpstr>Times New Roman</vt:lpstr>
      <vt:lpstr>Wingdings</vt:lpstr>
      <vt:lpstr>Default Design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Bikker Euro RSCG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Bikker Euro RSCG</dc:creator>
  <cp:lastModifiedBy>Thomas Niaounakis</cp:lastModifiedBy>
  <cp:revision>687</cp:revision>
  <cp:lastPrinted>2016-01-28T11:39:26Z</cp:lastPrinted>
  <dcterms:created xsi:type="dcterms:W3CDTF">2003-10-16T11:42:10Z</dcterms:created>
  <dcterms:modified xsi:type="dcterms:W3CDTF">2017-06-15T10:23:00Z</dcterms:modified>
</cp:coreProperties>
</file>