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3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9" r:id="rId2"/>
    <p:sldId id="325" r:id="rId3"/>
    <p:sldId id="326" r:id="rId4"/>
    <p:sldId id="327" r:id="rId5"/>
    <p:sldId id="328" r:id="rId6"/>
    <p:sldId id="336" r:id="rId7"/>
    <p:sldId id="329" r:id="rId8"/>
    <p:sldId id="337" r:id="rId9"/>
    <p:sldId id="341" r:id="rId10"/>
    <p:sldId id="330" r:id="rId11"/>
    <p:sldId id="338" r:id="rId12"/>
    <p:sldId id="339" r:id="rId13"/>
    <p:sldId id="340" r:id="rId14"/>
    <p:sldId id="331" r:id="rId15"/>
    <p:sldId id="343" r:id="rId16"/>
    <p:sldId id="346" r:id="rId17"/>
    <p:sldId id="344" r:id="rId18"/>
    <p:sldId id="345" r:id="rId19"/>
    <p:sldId id="332" r:id="rId20"/>
    <p:sldId id="333" r:id="rId21"/>
  </p:sldIdLst>
  <p:sldSz cx="9144000" cy="6858000" type="screen4x3"/>
  <p:notesSz cx="7053263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 Blank - TBM" initials="JB-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9BC4E5"/>
    <a:srgbClr val="FFFF66"/>
    <a:srgbClr val="C3DBEF"/>
    <a:srgbClr val="404040"/>
    <a:srgbClr val="A6A6A6"/>
    <a:srgbClr val="A8D08D"/>
    <a:srgbClr val="F4B183"/>
    <a:srgbClr val="B2ECBD"/>
    <a:srgbClr val="B678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81" autoAdjust="0"/>
    <p:restoredTop sz="79290" autoAdjust="0"/>
  </p:normalViewPr>
  <p:slideViewPr>
    <p:cSldViewPr>
      <p:cViewPr>
        <p:scale>
          <a:sx n="80" d="100"/>
          <a:sy n="80" d="100"/>
        </p:scale>
        <p:origin x="-127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421472987948071"/>
          <c:y val="4.0794657075139802E-2"/>
          <c:w val="0.63549864207667528"/>
          <c:h val="0.74957701459097137"/>
        </c:manualLayout>
      </c:layou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Sheet1!$N$6:$N$34</c:f>
              <c:numCache>
                <c:formatCode>General</c:formatCode>
                <c:ptCount val="29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</c:v>
                </c:pt>
                <c:pt idx="17">
                  <c:v>1.8</c:v>
                </c:pt>
                <c:pt idx="18">
                  <c:v>1.9</c:v>
                </c:pt>
                <c:pt idx="19">
                  <c:v>2</c:v>
                </c:pt>
                <c:pt idx="20">
                  <c:v>2.1</c:v>
                </c:pt>
                <c:pt idx="21">
                  <c:v>2.2000000000000002</c:v>
                </c:pt>
                <c:pt idx="22">
                  <c:v>2.2999999999999998</c:v>
                </c:pt>
                <c:pt idx="23">
                  <c:v>2.4</c:v>
                </c:pt>
                <c:pt idx="24">
                  <c:v>2.5</c:v>
                </c:pt>
                <c:pt idx="25">
                  <c:v>2.6</c:v>
                </c:pt>
                <c:pt idx="26">
                  <c:v>2.7</c:v>
                </c:pt>
                <c:pt idx="27">
                  <c:v>2.8</c:v>
                </c:pt>
                <c:pt idx="28">
                  <c:v>2.9</c:v>
                </c:pt>
              </c:numCache>
            </c:numRef>
          </c:xVal>
          <c:yVal>
            <c:numRef>
              <c:f>Sheet1!$O$6:$O$34</c:f>
              <c:numCache>
                <c:formatCode>General</c:formatCode>
                <c:ptCount val="29"/>
                <c:pt idx="0">
                  <c:v>0.64380248651524719</c:v>
                </c:pt>
                <c:pt idx="1">
                  <c:v>0.78332090452408176</c:v>
                </c:pt>
                <c:pt idx="2">
                  <c:v>0.85653273064716728</c:v>
                </c:pt>
                <c:pt idx="3">
                  <c:v>0.90227673888500237</c:v>
                </c:pt>
                <c:pt idx="4">
                  <c:v>0.93335033775758292</c:v>
                </c:pt>
                <c:pt idx="5">
                  <c:v>0.95549736020154696</c:v>
                </c:pt>
                <c:pt idx="6">
                  <c:v>0.97175470592684787</c:v>
                </c:pt>
                <c:pt idx="7">
                  <c:v>0.98390412894054369</c:v>
                </c:pt>
                <c:pt idx="8">
                  <c:v>0.99306974701253059</c:v>
                </c:pt>
                <c:pt idx="9">
                  <c:v>1</c:v>
                </c:pt>
                <c:pt idx="10">
                  <c:v>1.0052143688030408</c:v>
                </c:pt>
                <c:pt idx="11">
                  <c:v>1.0090855733689499</c:v>
                </c:pt>
                <c:pt idx="12">
                  <c:v>1.0118883720204486</c:v>
                </c:pt>
                <c:pt idx="13">
                  <c:v>1.0138299216112669</c:v>
                </c:pt>
                <c:pt idx="14">
                  <c:v>1.015069410733358</c:v>
                </c:pt>
                <c:pt idx="15">
                  <c:v>1.0157311756994993</c:v>
                </c:pt>
                <c:pt idx="16">
                  <c:v>1.0159137091767143</c:v>
                </c:pt>
                <c:pt idx="17">
                  <c:v>1.015695997758753</c:v>
                </c:pt>
                <c:pt idx="18">
                  <c:v>1.0151420746596029</c:v>
                </c:pt>
                <c:pt idx="19">
                  <c:v>1.0143043509916367</c:v>
                </c:pt>
                <c:pt idx="20">
                  <c:v>1.0132260934768629</c:v>
                </c:pt>
                <c:pt idx="21">
                  <c:v>1.0119432944087676</c:v>
                </c:pt>
                <c:pt idx="22">
                  <c:v>1.0104861015893143</c:v>
                </c:pt>
                <c:pt idx="23">
                  <c:v>1.0088799248394136</c:v>
                </c:pt>
                <c:pt idx="24">
                  <c:v>1.0071463015173252</c:v>
                </c:pt>
                <c:pt idx="25">
                  <c:v>1.005303580223929</c:v>
                </c:pt>
                <c:pt idx="26">
                  <c:v>1.003367465775207</c:v>
                </c:pt>
                <c:pt idx="27">
                  <c:v>1.0013514572057298</c:v>
                </c:pt>
                <c:pt idx="28">
                  <c:v>0.99926720249925849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654336"/>
        <c:axId val="82655872"/>
      </c:scatterChart>
      <c:valAx>
        <c:axId val="82654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2655872"/>
        <c:crosses val="autoZero"/>
        <c:crossBetween val="midCat"/>
      </c:valAx>
      <c:valAx>
        <c:axId val="82655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2654336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0.66958</cdr:x>
      <cdr:y>0.85754</cdr:y>
    </cdr:from>
    <cdr:to>
      <cdr:x>0.84177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94720" y="2963997"/>
          <a:ext cx="1078734" cy="4923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l-NL" sz="1400" dirty="0" err="1" smtClean="0"/>
            <a:t>Population</a:t>
          </a:r>
          <a:r>
            <a:rPr lang="nl-NL" sz="1400" dirty="0" smtClean="0"/>
            <a:t> </a:t>
          </a:r>
          <a:r>
            <a:rPr lang="nl-NL" sz="1400" dirty="0" err="1" smtClean="0"/>
            <a:t>density</a:t>
          </a:r>
          <a:endParaRPr lang="nl-NL" sz="1400" dirty="0"/>
        </a:p>
      </cdr:txBody>
    </cdr:sp>
  </cdr:relSizeAnchor>
  <cdr:relSizeAnchor xmlns:cdr="http://schemas.openxmlformats.org/drawingml/2006/chartDrawing">
    <cdr:from>
      <cdr:x>0</cdr:x>
      <cdr:y>0.16667</cdr:y>
    </cdr:from>
    <cdr:to>
      <cdr:x>0.04135</cdr:x>
      <cdr:y>0.60417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 flipH="1">
          <a:off x="-612068" y="1188132"/>
          <a:ext cx="151216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l-NL" sz="1600" dirty="0" smtClean="0"/>
            <a:t>Effect on </a:t>
          </a:r>
          <a:r>
            <a:rPr lang="nl-NL" sz="1600" dirty="0" err="1" smtClean="0"/>
            <a:t>profit</a:t>
          </a:r>
          <a:r>
            <a:rPr lang="nl-NL" sz="1600" dirty="0" smtClean="0"/>
            <a:t> ratio</a:t>
          </a:r>
          <a:endParaRPr lang="nl-NL" sz="16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641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endParaRPr lang="nl-NL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6850" y="0"/>
            <a:ext cx="305641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endParaRPr lang="nl-NL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645"/>
            <a:ext cx="305641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endParaRPr lang="nl-NL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6850" y="8843645"/>
            <a:ext cx="305641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fld id="{AE90C053-4458-45D9-98A0-572BB0E8093E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9986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641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6850" y="0"/>
            <a:ext cx="305641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698500"/>
            <a:ext cx="4656137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0436" y="4421823"/>
            <a:ext cx="5172393" cy="418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5"/>
            <a:ext cx="305641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6850" y="8843645"/>
            <a:ext cx="305641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fld id="{C2C8CD11-CF31-49F2-B8DE-5497F5617B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64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8257A-B8B9-485B-BE90-923168ABD965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8551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We hebben een maand geleden ook een onderzoek afgerond. Dat onderzoek gaat over schoolgebouwen. </a:t>
            </a:r>
          </a:p>
          <a:p>
            <a:endParaRPr lang="nl-NL" dirty="0"/>
          </a:p>
          <a:p>
            <a:r>
              <a:rPr lang="nl-NL" dirty="0"/>
              <a:t>Of om preciezer te zijn: over de kosten van schoolgebouwen. </a:t>
            </a:r>
          </a:p>
          <a:p>
            <a:endParaRPr lang="nl-NL" dirty="0"/>
          </a:p>
          <a:p>
            <a:r>
              <a:rPr lang="nl-NL" dirty="0"/>
              <a:t>Even kort wat over het stelsel. Dat werkt als volgt. Schoolgebouwen zijn een gezamenlijke verantwoordelijkheid van gemeenten en schoolbesturen.</a:t>
            </a:r>
          </a:p>
          <a:p>
            <a:endParaRPr lang="nl-NL" dirty="0"/>
          </a:p>
          <a:p>
            <a:r>
              <a:rPr lang="nl-NL" dirty="0"/>
              <a:t>Dat is zo sinds 1997: toen zijn verantwoordelijkheden gedecentraliseerd van het Rijk naar gemeenten, en een aantal verantwoordelijkheden die gemeenten al hadden naar schoolbesturen.</a:t>
            </a:r>
          </a:p>
          <a:p>
            <a:endParaRPr lang="nl-NL" dirty="0"/>
          </a:p>
          <a:p>
            <a:r>
              <a:rPr lang="nl-NL" dirty="0"/>
              <a:t>Gemeenten doen de nieuwbouw, uitbreiding, grootschalige renovaties, echt de langdurige investeringsposten. </a:t>
            </a:r>
          </a:p>
          <a:p>
            <a:endParaRPr lang="nl-NL" dirty="0"/>
          </a:p>
          <a:p>
            <a:r>
              <a:rPr lang="nl-NL" dirty="0"/>
              <a:t>Zodra we het schoolgebouw ingaan, is het schoolbestuur aan zet. Zij betalen de energierekening en verzorgen het onderhoud. </a:t>
            </a:r>
          </a:p>
          <a:p>
            <a:endParaRPr lang="nl-NL" dirty="0"/>
          </a:p>
          <a:p>
            <a:r>
              <a:rPr lang="nl-NL" dirty="0"/>
              <a:t>Even om een indruk van de orde van </a:t>
            </a:r>
            <a:r>
              <a:rPr lang="nl-NL" dirty="0" err="1"/>
              <a:t>grotote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8CD11-CF31-49F2-B8DE-5497F5617B1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62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164288" y="5594863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116DD048-F10D-4843-BFFC-56611981F4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 r="-9162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0"/>
          <p:cNvSpPr>
            <a:spLocks noChangeArrowheads="1"/>
          </p:cNvSpPr>
          <p:nvPr userDrawn="1"/>
        </p:nvSpPr>
        <p:spPr bwMode="auto">
          <a:xfrm>
            <a:off x="-10800" y="5886450"/>
            <a:ext cx="9154800" cy="971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nl-NL" dirty="0"/>
              <a:t>    </a:t>
            </a:r>
            <a:r>
              <a:rPr lang="nl-NL" b="1" dirty="0">
                <a:solidFill>
                  <a:srgbClr val="0099CC"/>
                </a:solidFill>
                <a:latin typeface="Corbel" panose="020B0503020204020204" pitchFamily="34" charset="0"/>
              </a:rPr>
              <a:t>IPSE Studies</a:t>
            </a:r>
            <a:endParaRPr lang="nl-NL" dirty="0">
              <a:latin typeface="Corbel" panose="020B0503020204020204" pitchFamily="34" charset="0"/>
            </a:endParaRPr>
          </a:p>
        </p:txBody>
      </p:sp>
      <p:sp>
        <p:nvSpPr>
          <p:cNvPr id="16" name="Rectangle 62"/>
          <p:cNvSpPr>
            <a:spLocks noChangeArrowheads="1"/>
          </p:cNvSpPr>
          <p:nvPr userDrawn="1"/>
        </p:nvSpPr>
        <p:spPr bwMode="ltGray">
          <a:xfrm>
            <a:off x="5400" y="5594863"/>
            <a:ext cx="9144000" cy="287336"/>
          </a:xfrm>
          <a:prstGeom prst="rect">
            <a:avLst/>
          </a:prstGeom>
          <a:solidFill>
            <a:srgbClr val="0099CC"/>
          </a:solidFill>
          <a:ln w="9525">
            <a:solidFill>
              <a:srgbClr val="00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nl-NL">
              <a:solidFill>
                <a:srgbClr val="808080"/>
              </a:solidFill>
              <a:latin typeface="Times"/>
            </a:endParaRPr>
          </a:p>
        </p:txBody>
      </p:sp>
      <p:sp>
        <p:nvSpPr>
          <p:cNvPr id="17" name="Rectangle 6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164288" y="5594863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116DD048-F10D-4843-BFFC-56611981F4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1115616" y="908720"/>
            <a:ext cx="741682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nl-NL" sz="3200" dirty="0" smtClean="0">
                <a:latin typeface="+mj-lt"/>
                <a:ea typeface="Times New Roman"/>
                <a:cs typeface="Times New Roman"/>
              </a:rPr>
              <a:t>Profit ratio (Return </a:t>
            </a:r>
            <a:r>
              <a:rPr lang="nl-NL" sz="3200" dirty="0" err="1" smtClean="0">
                <a:latin typeface="+mj-lt"/>
                <a:ea typeface="Times New Roman"/>
                <a:cs typeface="Times New Roman"/>
              </a:rPr>
              <a:t>to</a:t>
            </a:r>
            <a:r>
              <a:rPr lang="nl-NL" sz="3200" dirty="0" smtClean="0">
                <a:latin typeface="+mj-lt"/>
                <a:ea typeface="Times New Roman"/>
                <a:cs typeface="Times New Roman"/>
              </a:rPr>
              <a:t> </a:t>
            </a:r>
            <a:r>
              <a:rPr lang="nl-NL" sz="3200" dirty="0" err="1" smtClean="0">
                <a:latin typeface="+mj-lt"/>
                <a:ea typeface="Times New Roman"/>
                <a:cs typeface="Times New Roman"/>
              </a:rPr>
              <a:t>the</a:t>
            </a:r>
            <a:r>
              <a:rPr lang="nl-NL" sz="3200" dirty="0" smtClean="0">
                <a:latin typeface="+mj-lt"/>
                <a:ea typeface="Times New Roman"/>
                <a:cs typeface="Times New Roman"/>
              </a:rPr>
              <a:t> </a:t>
            </a:r>
            <a:r>
              <a:rPr lang="nl-NL" sz="3200" dirty="0" err="1" smtClean="0">
                <a:latin typeface="+mj-lt"/>
                <a:ea typeface="Times New Roman"/>
                <a:cs typeface="Times New Roman"/>
              </a:rPr>
              <a:t>outlay</a:t>
            </a:r>
            <a:r>
              <a:rPr lang="nl-NL" sz="3200" dirty="0" smtClean="0">
                <a:latin typeface="+mj-lt"/>
                <a:ea typeface="Times New Roman"/>
                <a:cs typeface="Times New Roman"/>
              </a:rPr>
              <a:t>) </a:t>
            </a:r>
            <a:r>
              <a:rPr lang="nl-NL" sz="3200" dirty="0" err="1" smtClean="0">
                <a:latin typeface="+mj-lt"/>
                <a:ea typeface="Times New Roman"/>
                <a:cs typeface="Times New Roman"/>
              </a:rPr>
              <a:t>function</a:t>
            </a:r>
            <a:endParaRPr lang="nl-NL" sz="3200" dirty="0">
              <a:latin typeface="+mj-lt"/>
              <a:ea typeface="Times New Roman"/>
              <a:cs typeface="Times New Roman"/>
            </a:endParaRPr>
          </a:p>
          <a:p>
            <a:pPr>
              <a:spcAft>
                <a:spcPts val="1800"/>
              </a:spcAft>
            </a:pPr>
            <a:r>
              <a:rPr lang="nl-NL" sz="2000" dirty="0" smtClean="0">
                <a:latin typeface="+mj-lt"/>
                <a:ea typeface="Times New Roman"/>
                <a:cs typeface="Times New Roman"/>
              </a:rPr>
              <a:t>An </a:t>
            </a:r>
            <a:r>
              <a:rPr lang="nl-NL" sz="2000" dirty="0" err="1" smtClean="0">
                <a:latin typeface="+mj-lt"/>
                <a:ea typeface="Times New Roman"/>
                <a:cs typeface="Times New Roman"/>
              </a:rPr>
              <a:t>application</a:t>
            </a:r>
            <a:r>
              <a:rPr lang="nl-NL" sz="2000" dirty="0" smtClean="0">
                <a:latin typeface="+mj-lt"/>
                <a:ea typeface="Times New Roman"/>
                <a:cs typeface="Times New Roman"/>
              </a:rPr>
              <a:t> </a:t>
            </a:r>
            <a:r>
              <a:rPr lang="nl-NL" sz="2000" dirty="0" err="1" smtClean="0">
                <a:latin typeface="+mj-lt"/>
                <a:ea typeface="Times New Roman"/>
                <a:cs typeface="Times New Roman"/>
              </a:rPr>
              <a:t>to</a:t>
            </a:r>
            <a:r>
              <a:rPr lang="nl-NL" sz="2000" dirty="0" smtClean="0">
                <a:latin typeface="+mj-lt"/>
                <a:ea typeface="Times New Roman"/>
                <a:cs typeface="Times New Roman"/>
              </a:rPr>
              <a:t> </a:t>
            </a:r>
            <a:r>
              <a:rPr lang="nl-NL" sz="2000" dirty="0" err="1" smtClean="0">
                <a:latin typeface="+mj-lt"/>
                <a:ea typeface="Times New Roman"/>
                <a:cs typeface="Times New Roman"/>
              </a:rPr>
              <a:t>the</a:t>
            </a:r>
            <a:r>
              <a:rPr lang="nl-NL" sz="2000" dirty="0" smtClean="0">
                <a:latin typeface="+mj-lt"/>
                <a:ea typeface="Times New Roman"/>
                <a:cs typeface="Times New Roman"/>
              </a:rPr>
              <a:t> </a:t>
            </a:r>
            <a:r>
              <a:rPr lang="nl-NL" sz="2000" dirty="0" err="1" smtClean="0">
                <a:latin typeface="+mj-lt"/>
                <a:ea typeface="Times New Roman"/>
                <a:cs typeface="Times New Roman"/>
              </a:rPr>
              <a:t>drinking</a:t>
            </a:r>
            <a:r>
              <a:rPr lang="nl-NL" sz="2000" dirty="0" smtClean="0">
                <a:latin typeface="+mj-lt"/>
                <a:ea typeface="Times New Roman"/>
                <a:cs typeface="Times New Roman"/>
              </a:rPr>
              <a:t> water sector</a:t>
            </a:r>
            <a:endParaRPr lang="nl-NL" sz="2000" dirty="0">
              <a:latin typeface="+mn-lt"/>
              <a:ea typeface="Times New Roman"/>
              <a:cs typeface="Times New Roman"/>
            </a:endParaRPr>
          </a:p>
          <a:p>
            <a:pPr>
              <a:spcAft>
                <a:spcPts val="1800"/>
              </a:spcAft>
            </a:pPr>
            <a:endParaRPr lang="nl-NL" sz="2000" dirty="0">
              <a:solidFill>
                <a:srgbClr val="FF0000"/>
              </a:solidFill>
              <a:latin typeface="Cambria"/>
              <a:ea typeface="Times New Roman"/>
              <a:cs typeface="Times New Roman"/>
            </a:endParaRPr>
          </a:p>
          <a:p>
            <a:pPr>
              <a:spcAft>
                <a:spcPts val="1800"/>
              </a:spcAft>
            </a:pPr>
            <a:r>
              <a:rPr lang="nl-NL" sz="1800" dirty="0" err="1" smtClean="0">
                <a:latin typeface="Corbel" panose="020B0503020204020204" pitchFamily="34" charset="0"/>
                <a:ea typeface="Times New Roman"/>
                <a:cs typeface="Arial" panose="020B0604020202020204" pitchFamily="34" charset="0"/>
              </a:rPr>
              <a:t>June</a:t>
            </a:r>
            <a:r>
              <a:rPr lang="nl-NL" sz="1800" dirty="0" smtClean="0">
                <a:latin typeface="Corbel" panose="020B0503020204020204" pitchFamily="34" charset="0"/>
                <a:ea typeface="Times New Roman"/>
                <a:cs typeface="Arial" panose="020B0604020202020204" pitchFamily="34" charset="0"/>
              </a:rPr>
              <a:t> 14, 2017</a:t>
            </a:r>
          </a:p>
          <a:p>
            <a:pPr>
              <a:spcAft>
                <a:spcPts val="1800"/>
              </a:spcAft>
            </a:pPr>
            <a:r>
              <a:rPr lang="nl-NL" sz="1800" dirty="0" smtClean="0">
                <a:latin typeface="Corbel" panose="020B0503020204020204" pitchFamily="34" charset="0"/>
                <a:ea typeface="Times New Roman"/>
                <a:cs typeface="Arial" panose="020B0604020202020204" pitchFamily="34" charset="0"/>
              </a:rPr>
              <a:t>EWEPA, London</a:t>
            </a:r>
            <a:r>
              <a:rPr lang="nl-NL" sz="1800" dirty="0">
                <a:latin typeface="Corbel" panose="020B0503020204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nl-NL" sz="1800" dirty="0">
                <a:latin typeface="Corbel" panose="020B0503020204020204" pitchFamily="34" charset="0"/>
                <a:ea typeface="Times New Roman"/>
                <a:cs typeface="Arial" panose="020B0604020202020204" pitchFamily="34" charset="0"/>
              </a:rPr>
            </a:br>
            <a:endParaRPr lang="nl-NL" sz="1800" dirty="0" smtClean="0">
              <a:latin typeface="Corbel" panose="020B0503020204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nl-NL" sz="1800" dirty="0" smtClean="0">
                <a:latin typeface="Corbel" panose="020B0503020204020204" pitchFamily="34" charset="0"/>
                <a:ea typeface="Times New Roman"/>
                <a:cs typeface="Arial" panose="020B0604020202020204" pitchFamily="34" charset="0"/>
              </a:rPr>
              <a:t>Prof</a:t>
            </a:r>
            <a:r>
              <a:rPr lang="nl-NL" sz="1800" dirty="0">
                <a:latin typeface="Corbel" panose="020B0503020204020204" pitchFamily="34" charset="0"/>
                <a:ea typeface="Times New Roman"/>
                <a:cs typeface="Arial" panose="020B0604020202020204" pitchFamily="34" charset="0"/>
              </a:rPr>
              <a:t>. Jos LT </a:t>
            </a:r>
            <a:r>
              <a:rPr lang="nl-NL" sz="1800" dirty="0" smtClean="0">
                <a:latin typeface="Corbel" panose="020B0503020204020204" pitchFamily="34" charset="0"/>
                <a:ea typeface="Times New Roman"/>
                <a:cs typeface="Arial" panose="020B0604020202020204" pitchFamily="34" charset="0"/>
              </a:rPr>
              <a:t>Blank</a:t>
            </a:r>
          </a:p>
          <a:p>
            <a:pPr>
              <a:spcAft>
                <a:spcPts val="0"/>
              </a:spcAft>
            </a:pPr>
            <a:r>
              <a:rPr lang="nl-NL" sz="1800" dirty="0" smtClean="0">
                <a:latin typeface="Corbel" panose="020B0503020204020204" pitchFamily="34" charset="0"/>
                <a:ea typeface="Times New Roman"/>
                <a:cs typeface="Arial" panose="020B0604020202020204" pitchFamily="34" charset="0"/>
              </a:rPr>
              <a:t>Dr. Alex AS van Heezik</a:t>
            </a:r>
            <a:endParaRPr lang="nl-NL" sz="1800" dirty="0" smtClean="0">
              <a:latin typeface="Corbel" panose="020B0503020204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</a:pPr>
            <a:r>
              <a:rPr lang="nl-NL" sz="1800" dirty="0" smtClean="0">
                <a:solidFill>
                  <a:srgbClr val="FF0000"/>
                </a:solidFill>
                <a:latin typeface="Corbel" panose="020B0503020204020204" pitchFamily="34" charset="0"/>
                <a:ea typeface="Times New Roman"/>
                <a:cs typeface="Arial" panose="020B0604020202020204" pitchFamily="34" charset="0"/>
              </a:rPr>
              <a:t>www.ipsestudies.nl</a:t>
            </a:r>
            <a:r>
              <a:rPr lang="nl-NL" sz="18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nl-NL" sz="18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endParaRPr lang="nl-NL" sz="2800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18" y="2852936"/>
            <a:ext cx="3860374" cy="258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80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Rechthoek 19"/>
          <p:cNvSpPr/>
          <p:nvPr/>
        </p:nvSpPr>
        <p:spPr>
          <a:xfrm>
            <a:off x="179512" y="332656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nl-NL" sz="3200" b="1" dirty="0" err="1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Specification</a:t>
            </a:r>
            <a:endParaRPr lang="nl-NL" sz="3200" b="1" dirty="0">
              <a:solidFill>
                <a:srgbClr val="00B0F0"/>
              </a:solidFill>
              <a:latin typeface="+mj-lt"/>
              <a:ea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4343" y="1124744"/>
            <a:ext cx="46377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Input </a:t>
            </a:r>
            <a:r>
              <a:rPr lang="nl-NL" dirty="0" err="1" smtClean="0"/>
              <a:t>prices</a:t>
            </a:r>
            <a:r>
              <a:rPr lang="nl-NL" dirty="0" smtClean="0"/>
              <a:t>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dirty="0" err="1" smtClean="0"/>
              <a:t>Labor</a:t>
            </a:r>
            <a:r>
              <a:rPr lang="nl-NL" dirty="0" smtClean="0"/>
              <a:t> (=w1);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dirty="0" err="1" smtClean="0"/>
              <a:t>Material</a:t>
            </a:r>
            <a:r>
              <a:rPr lang="nl-NL" dirty="0" smtClean="0"/>
              <a:t> </a:t>
            </a:r>
            <a:r>
              <a:rPr lang="nl-NL" dirty="0" err="1" smtClean="0"/>
              <a:t>supplies</a:t>
            </a:r>
            <a:r>
              <a:rPr lang="nl-NL" dirty="0" smtClean="0"/>
              <a:t> (=w2);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dirty="0" err="1" smtClean="0"/>
              <a:t>Capital</a:t>
            </a:r>
            <a:r>
              <a:rPr lang="nl-NL" dirty="0" smtClean="0"/>
              <a:t> (=w3).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NL" dirty="0" smtClean="0"/>
          </a:p>
          <a:p>
            <a:r>
              <a:rPr lang="nl-NL" dirty="0" smtClean="0"/>
              <a:t>Output </a:t>
            </a:r>
            <a:r>
              <a:rPr lang="nl-NL" dirty="0" err="1" smtClean="0"/>
              <a:t>prices</a:t>
            </a:r>
            <a:r>
              <a:rPr lang="nl-NL" dirty="0" smtClean="0"/>
              <a:t>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dirty="0" err="1" smtClean="0"/>
              <a:t>Connections</a:t>
            </a:r>
            <a:r>
              <a:rPr lang="nl-NL" dirty="0" smtClean="0"/>
              <a:t> (=p1);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dirty="0" smtClean="0"/>
              <a:t>Water </a:t>
            </a:r>
            <a:r>
              <a:rPr lang="nl-NL" dirty="0" err="1" smtClean="0"/>
              <a:t>consumption</a:t>
            </a:r>
            <a:r>
              <a:rPr lang="nl-NL" dirty="0" smtClean="0"/>
              <a:t> (m</a:t>
            </a:r>
            <a:r>
              <a:rPr lang="nl-NL" baseline="30000" dirty="0" smtClean="0"/>
              <a:t>3</a:t>
            </a:r>
            <a:r>
              <a:rPr lang="nl-NL" dirty="0" smtClean="0"/>
              <a:t>) (=p2).</a:t>
            </a:r>
          </a:p>
          <a:p>
            <a:endParaRPr lang="nl-NL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14343" y="4566695"/>
            <a:ext cx="37267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Environmentals</a:t>
            </a:r>
            <a:r>
              <a:rPr lang="nl-NL" dirty="0" smtClean="0"/>
              <a:t>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dirty="0" smtClean="0"/>
              <a:t>Surface (km</a:t>
            </a:r>
            <a:r>
              <a:rPr lang="nl-NL" baseline="30000" dirty="0" smtClean="0"/>
              <a:t>2</a:t>
            </a:r>
            <a:r>
              <a:rPr lang="nl-NL" dirty="0" smtClean="0"/>
              <a:t>) (=z1)</a:t>
            </a:r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2879262"/>
            <a:ext cx="3347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Functional</a:t>
            </a:r>
            <a:r>
              <a:rPr lang="nl-NL" dirty="0" smtClean="0"/>
              <a:t> form: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dirty="0" smtClean="0"/>
              <a:t>translog</a:t>
            </a:r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5652120" y="1268760"/>
            <a:ext cx="2706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Technical change: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dirty="0"/>
              <a:t>T</a:t>
            </a:r>
            <a:r>
              <a:rPr lang="nl-NL" dirty="0" smtClean="0"/>
              <a:t>ime trend</a:t>
            </a:r>
            <a:endParaRPr lang="nl-NL" dirty="0"/>
          </a:p>
        </p:txBody>
      </p:sp>
      <p:sp>
        <p:nvSpPr>
          <p:cNvPr id="8" name="TextBox 7"/>
          <p:cNvSpPr txBox="1"/>
          <p:nvPr/>
        </p:nvSpPr>
        <p:spPr>
          <a:xfrm>
            <a:off x="5796136" y="3857156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Data: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dirty="0" smtClean="0"/>
              <a:t>10 companies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dirty="0" smtClean="0"/>
              <a:t>2003, 2006, 2009, 2012, 2015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588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Rechthoek 19"/>
          <p:cNvSpPr/>
          <p:nvPr/>
        </p:nvSpPr>
        <p:spPr>
          <a:xfrm>
            <a:off x="179512" y="332656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nl-NL" sz="3200" b="1" dirty="0" err="1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Revenues</a:t>
            </a:r>
            <a:r>
              <a:rPr lang="nl-NL" sz="3200" b="1" dirty="0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nl-NL" sz="3200" b="1" dirty="0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per </a:t>
            </a:r>
            <a:r>
              <a:rPr lang="nl-NL" sz="3200" b="1" dirty="0" err="1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year</a:t>
            </a:r>
            <a:endParaRPr lang="nl-NL" sz="3200" b="1" dirty="0">
              <a:solidFill>
                <a:srgbClr val="00B0F0"/>
              </a:solidFill>
              <a:latin typeface="+mj-lt"/>
              <a:ea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6313884" cy="420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3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Rechthoek 19"/>
          <p:cNvSpPr/>
          <p:nvPr/>
        </p:nvSpPr>
        <p:spPr>
          <a:xfrm>
            <a:off x="179512" y="332656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nl-NL" sz="3200" b="1" dirty="0" err="1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Revenue</a:t>
            </a:r>
            <a:r>
              <a:rPr lang="nl-NL" sz="3200" b="1" dirty="0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share per </a:t>
            </a:r>
            <a:r>
              <a:rPr lang="nl-NL" sz="3200" b="1" dirty="0" err="1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year</a:t>
            </a:r>
            <a:endParaRPr lang="nl-NL" sz="3200" b="1" dirty="0">
              <a:solidFill>
                <a:srgbClr val="00B0F0"/>
              </a:solidFill>
              <a:latin typeface="+mj-lt"/>
              <a:ea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1052736"/>
            <a:ext cx="6421896" cy="428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9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Rechthoek 19"/>
          <p:cNvSpPr/>
          <p:nvPr/>
        </p:nvSpPr>
        <p:spPr>
          <a:xfrm>
            <a:off x="179512" y="332656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nl-NL" sz="3200" b="1" dirty="0" err="1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Estimates</a:t>
            </a:r>
            <a:r>
              <a:rPr lang="nl-NL" sz="3200" b="1" dirty="0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(COLS, SFA)</a:t>
            </a:r>
            <a:endParaRPr lang="nl-NL" sz="3200" b="1" dirty="0">
              <a:solidFill>
                <a:srgbClr val="00B0F0"/>
              </a:solidFill>
              <a:latin typeface="+mj-lt"/>
              <a:ea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51180" y="476672"/>
            <a:ext cx="28083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nl-NL" sz="1200" dirty="0" err="1" smtClean="0"/>
              <a:t>Labor</a:t>
            </a:r>
            <a:r>
              <a:rPr lang="nl-NL" sz="1200" dirty="0" smtClean="0"/>
              <a:t> (=w1);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nl-NL" sz="1200" dirty="0" err="1" smtClean="0"/>
              <a:t>Material</a:t>
            </a:r>
            <a:r>
              <a:rPr lang="nl-NL" sz="1200" dirty="0" smtClean="0"/>
              <a:t> </a:t>
            </a:r>
            <a:r>
              <a:rPr lang="nl-NL" sz="1200" dirty="0" err="1" smtClean="0"/>
              <a:t>supplies</a:t>
            </a:r>
            <a:r>
              <a:rPr lang="nl-NL" sz="1200" dirty="0" smtClean="0"/>
              <a:t> (=w2);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nl-NL" sz="1200" dirty="0" err="1" smtClean="0"/>
              <a:t>Capital</a:t>
            </a:r>
            <a:r>
              <a:rPr lang="nl-NL" sz="1200" dirty="0" smtClean="0"/>
              <a:t> (=w3).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NL" sz="1200" dirty="0" smtClean="0"/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nl-NL" sz="1200" dirty="0" err="1" smtClean="0"/>
              <a:t>Connections</a:t>
            </a:r>
            <a:r>
              <a:rPr lang="nl-NL" sz="1200" dirty="0" smtClean="0"/>
              <a:t> (=p1);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nl-NL" sz="1200" dirty="0" smtClean="0"/>
              <a:t>Water </a:t>
            </a:r>
            <a:r>
              <a:rPr lang="nl-NL" sz="1200" dirty="0" err="1" smtClean="0"/>
              <a:t>consumption</a:t>
            </a:r>
            <a:r>
              <a:rPr lang="nl-NL" sz="1200" dirty="0" smtClean="0"/>
              <a:t> (m</a:t>
            </a:r>
            <a:r>
              <a:rPr lang="nl-NL" sz="1200" baseline="30000" dirty="0" smtClean="0"/>
              <a:t>3</a:t>
            </a:r>
            <a:r>
              <a:rPr lang="nl-NL" sz="1200" dirty="0" smtClean="0"/>
              <a:t>) (=p2).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endParaRPr lang="en-GB" sz="1200" dirty="0"/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nl-NL" sz="1200" dirty="0" err="1" smtClean="0"/>
              <a:t>Population</a:t>
            </a:r>
            <a:r>
              <a:rPr lang="nl-NL" sz="1200" dirty="0" smtClean="0"/>
              <a:t> </a:t>
            </a:r>
            <a:r>
              <a:rPr lang="nl-NL" sz="1200" dirty="0" err="1" smtClean="0"/>
              <a:t>density</a:t>
            </a:r>
            <a:r>
              <a:rPr lang="nl-NL" sz="1200" dirty="0" smtClean="0"/>
              <a:t> (=</a:t>
            </a:r>
            <a:r>
              <a:rPr lang="nl-NL" sz="1200" dirty="0"/>
              <a:t>z1)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endParaRPr lang="en-GB" sz="1200" dirty="0" smtClean="0"/>
          </a:p>
          <a:p>
            <a:r>
              <a:rPr lang="en-GB" sz="1200" dirty="0" smtClean="0"/>
              <a:t>Note: homogeneity </a:t>
            </a:r>
            <a:r>
              <a:rPr lang="en-GB" sz="1200" dirty="0" err="1" smtClean="0"/>
              <a:t>reqs</a:t>
            </a:r>
            <a:r>
              <a:rPr lang="en-GB" sz="1200" dirty="0" smtClean="0"/>
              <a:t>. implemented by choosing numeraire (p2 and w3) </a:t>
            </a:r>
            <a:endParaRPr lang="nl-NL" sz="1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796136" y="3356992"/>
            <a:ext cx="3272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 smtClean="0"/>
              <a:t>SFA no convergence</a:t>
            </a:r>
            <a:endParaRPr lang="nl-NL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051734"/>
              </p:ext>
            </p:extLst>
          </p:nvPr>
        </p:nvGraphicFramePr>
        <p:xfrm>
          <a:off x="179512" y="1052736"/>
          <a:ext cx="5616624" cy="44644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6965"/>
                <a:gridCol w="738850"/>
                <a:gridCol w="656755"/>
                <a:gridCol w="656755"/>
                <a:gridCol w="656755"/>
                <a:gridCol w="851729"/>
                <a:gridCol w="998815"/>
              </a:tblGrid>
              <a:tr h="199219">
                <a:tc>
                  <a:txBody>
                    <a:bodyPr/>
                    <a:lstStyle/>
                    <a:p>
                      <a:pPr algn="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Standard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586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Variable 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Parameter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Estimate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Error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t-statistic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Inflation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Corrected t-stat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9102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constant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A0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1,761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0,038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46,617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9102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p1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B1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0,350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0,011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32,443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2,27275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14,275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9102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p1*p1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B11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0,170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0,006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28,903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1,94061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14,894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9102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w1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C1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-0,333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0,047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-7,034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3,09396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-2,273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9219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w2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C2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-0,360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0,052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-6,895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3,12043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-2,210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9219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w1 x w1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C11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-0,013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0,775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-0,017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2,6782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-0,006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9219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w1 x w2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C12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-0,115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0,776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-0,148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2,69603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-0,055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9219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w2 x w2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C22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0,058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0,777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0,075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2,71155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0,028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9219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z1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D1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0,060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0,025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2,374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3,33951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0,711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9219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z1 x z1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D11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-0,057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0,037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-1,550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3,32596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-0,466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9219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p1 x w1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E11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0,001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0,011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0,118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2,78488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0,042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9219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p1 x w2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E12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0,008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0,013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0,596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2,81588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0,212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9219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z1 x w1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F11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-0,081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0,011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-7,293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3,14094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-2,322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9219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z1 x w2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F12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-0,016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0,018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-0,892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3,15892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-0,282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9219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z1 x p1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G11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0,008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0,006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1,301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2,86592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0,454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9219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trend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H1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0,001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0,004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0,269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 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 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9219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trend x p1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I11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0,002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0,001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2,179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2,29464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0,949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9219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trend x w1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J11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0,001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0,004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0,249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2,71292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0,092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9219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trend x w2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J12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0,000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0,005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0,097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2,71157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0,036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69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Rechthoek 19"/>
          <p:cNvSpPr/>
          <p:nvPr/>
        </p:nvSpPr>
        <p:spPr>
          <a:xfrm>
            <a:off x="179512" y="332656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nl-NL" sz="3200" b="1" dirty="0" err="1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Results</a:t>
            </a:r>
            <a:r>
              <a:rPr lang="nl-NL" sz="3200" b="1" dirty="0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nl-NL" sz="3200" b="1" dirty="0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(COLS, SFA)</a:t>
            </a:r>
            <a:endParaRPr lang="nl-NL" sz="3200" b="1" dirty="0">
              <a:solidFill>
                <a:srgbClr val="00B0F0"/>
              </a:solidFill>
              <a:latin typeface="+mj-lt"/>
              <a:ea typeface="Times New Roman"/>
              <a:cs typeface="Times New Roman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823531"/>
              </p:ext>
            </p:extLst>
          </p:nvPr>
        </p:nvGraphicFramePr>
        <p:xfrm>
          <a:off x="755576" y="1196752"/>
          <a:ext cx="4302596" cy="4248478"/>
        </p:xfrm>
        <a:graphic>
          <a:graphicData uri="http://schemas.openxmlformats.org/drawingml/2006/table">
            <a:tbl>
              <a:tblPr lastRow="1"/>
              <a:tblGrid>
                <a:gridCol w="2885074"/>
                <a:gridCol w="1417522"/>
              </a:tblGrid>
              <a:tr h="266088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Requirements</a:t>
                      </a: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088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  <a:r>
                        <a:rPr lang="nl-NL" sz="16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 </a:t>
                      </a:r>
                      <a:r>
                        <a:rPr lang="nl-N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function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088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  <a:r>
                        <a:rPr lang="nl-NL" sz="16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ISH1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088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  <a:r>
                        <a:rPr lang="nl-NL" sz="16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ISH2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088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  <a:r>
                        <a:rPr lang="nl-NL" sz="16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OSH1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088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</a:t>
                      </a:r>
                      <a:r>
                        <a:rPr lang="nl-N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decreasing</a:t>
                      </a: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 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solidFill>
                            <a:srgbClr val="00B050"/>
                          </a:solidFill>
                          <a:effectLst/>
                          <a:latin typeface="Wingdings"/>
                        </a:rPr>
                        <a:t>ü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088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convex in p*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solidFill>
                            <a:srgbClr val="00B050"/>
                          </a:solidFill>
                          <a:effectLst/>
                          <a:latin typeface="Wingdings"/>
                        </a:rPr>
                        <a:t>ü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088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</a:t>
                      </a:r>
                      <a:r>
                        <a:rPr lang="nl-N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increasing</a:t>
                      </a: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 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solidFill>
                            <a:srgbClr val="00B050"/>
                          </a:solidFill>
                          <a:effectLst/>
                          <a:latin typeface="Wingdings"/>
                        </a:rPr>
                        <a:t>ü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088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convex in w*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solidFill>
                            <a:srgbClr val="00B050"/>
                          </a:solidFill>
                          <a:effectLst/>
                          <a:latin typeface="Wingdings"/>
                        </a:rPr>
                        <a:t>ü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088"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088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nl-N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outcomes</a:t>
                      </a: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088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technical</a:t>
                      </a: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change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solidFill>
                            <a:srgbClr val="FF0000"/>
                          </a:solidFill>
                          <a:effectLst/>
                          <a:latin typeface="Wingdings"/>
                        </a:rPr>
                        <a:t>û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3246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output </a:t>
                      </a:r>
                      <a:r>
                        <a:rPr lang="nl-N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biased</a:t>
                      </a: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nl-N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technical</a:t>
                      </a: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change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Wingdings"/>
                        </a:rPr>
                        <a:t>ü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66088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input </a:t>
                      </a:r>
                      <a:r>
                        <a:rPr lang="nl-N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biased</a:t>
                      </a: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nl-N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technical</a:t>
                      </a: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change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solidFill>
                            <a:srgbClr val="FF0000"/>
                          </a:solidFill>
                          <a:effectLst/>
                          <a:latin typeface="Wingdings"/>
                        </a:rPr>
                        <a:t>û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088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input-output </a:t>
                      </a:r>
                      <a:r>
                        <a:rPr lang="nl-N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substitution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Wingdings"/>
                        </a:rPr>
                        <a:t>û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920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echthoek 19"/>
          <p:cNvSpPr/>
          <p:nvPr/>
        </p:nvSpPr>
        <p:spPr>
          <a:xfrm>
            <a:off x="179512" y="332656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nl-NL" sz="3200" b="1" dirty="0" err="1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Results</a:t>
            </a:r>
            <a:r>
              <a:rPr lang="nl-NL" sz="3200" b="1" dirty="0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(efficiency per </a:t>
            </a:r>
            <a:r>
              <a:rPr lang="nl-NL" sz="3200" b="1" dirty="0" err="1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year</a:t>
            </a:r>
            <a:r>
              <a:rPr lang="nl-NL" sz="3200" b="1" dirty="0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)</a:t>
            </a:r>
            <a:endParaRPr lang="nl-NL" sz="3200" b="1" dirty="0">
              <a:solidFill>
                <a:srgbClr val="00B0F0"/>
              </a:solidFill>
              <a:latin typeface="+mj-lt"/>
              <a:ea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6097860" cy="406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1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Rechthoek 19"/>
          <p:cNvSpPr/>
          <p:nvPr/>
        </p:nvSpPr>
        <p:spPr>
          <a:xfrm>
            <a:off x="179512" y="332656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nl-NL" sz="3200" b="1" dirty="0" err="1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Results</a:t>
            </a:r>
            <a:r>
              <a:rPr lang="nl-NL" sz="3200" b="1" dirty="0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(</a:t>
            </a:r>
            <a:r>
              <a:rPr lang="nl-NL" sz="3200" b="1" dirty="0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efficiency score </a:t>
            </a:r>
            <a:r>
              <a:rPr lang="nl-NL" sz="3200" b="1" dirty="0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per </a:t>
            </a:r>
            <a:r>
              <a:rPr lang="nl-NL" sz="3200" b="1" dirty="0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company)</a:t>
            </a:r>
            <a:endParaRPr lang="nl-NL" sz="3200" b="1" dirty="0">
              <a:solidFill>
                <a:srgbClr val="00B0F0"/>
              </a:solidFill>
              <a:latin typeface="+mj-lt"/>
              <a:ea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524000"/>
            <a:ext cx="5233764" cy="34891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4168" y="5229200"/>
            <a:ext cx="1029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/>
              <a:t>Company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334357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Rechthoek 19"/>
          <p:cNvSpPr/>
          <p:nvPr/>
        </p:nvSpPr>
        <p:spPr>
          <a:xfrm>
            <a:off x="179512" y="332656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nl-NL" sz="3200" b="1" dirty="0" err="1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Results</a:t>
            </a:r>
            <a:r>
              <a:rPr lang="nl-NL" sz="3200" b="1" dirty="0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(</a:t>
            </a:r>
            <a:r>
              <a:rPr lang="nl-NL" sz="3200" b="1" dirty="0" err="1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technical</a:t>
            </a:r>
            <a:r>
              <a:rPr lang="nl-NL" sz="3200" b="1" dirty="0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change)</a:t>
            </a:r>
            <a:endParaRPr lang="nl-NL" sz="3200" b="1" dirty="0">
              <a:solidFill>
                <a:srgbClr val="00B0F0"/>
              </a:solidFill>
              <a:latin typeface="+mj-lt"/>
              <a:ea typeface="Times New Roman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6025852" cy="401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9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Rechthoek 19"/>
          <p:cNvSpPr/>
          <p:nvPr/>
        </p:nvSpPr>
        <p:spPr>
          <a:xfrm>
            <a:off x="179512" y="332656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nl-NL" sz="3200" b="1" dirty="0" err="1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Results</a:t>
            </a:r>
            <a:r>
              <a:rPr lang="nl-NL" sz="3200" b="1" dirty="0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(</a:t>
            </a:r>
            <a:r>
              <a:rPr lang="nl-NL" sz="3200" b="1" dirty="0" err="1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population</a:t>
            </a:r>
            <a:r>
              <a:rPr lang="nl-NL" sz="3200" b="1" dirty="0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nl-NL" sz="3200" b="1" dirty="0" err="1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density</a:t>
            </a:r>
            <a:r>
              <a:rPr lang="nl-NL" sz="3200" b="1" dirty="0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and PR)</a:t>
            </a:r>
            <a:endParaRPr lang="nl-NL" sz="3200" b="1" dirty="0">
              <a:solidFill>
                <a:srgbClr val="00B0F0"/>
              </a:solidFill>
              <a:latin typeface="+mj-lt"/>
              <a:ea typeface="Times New Roman"/>
              <a:cs typeface="Times New Roman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9709855"/>
              </p:ext>
            </p:extLst>
          </p:nvPr>
        </p:nvGraphicFramePr>
        <p:xfrm>
          <a:off x="827584" y="1916832"/>
          <a:ext cx="696652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771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Rechthoek 19"/>
          <p:cNvSpPr/>
          <p:nvPr/>
        </p:nvSpPr>
        <p:spPr>
          <a:xfrm>
            <a:off x="179512" y="332656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nl-NL" sz="3200" b="1" dirty="0" err="1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Results</a:t>
            </a:r>
            <a:r>
              <a:rPr lang="nl-NL" sz="3200" b="1" dirty="0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(</a:t>
            </a:r>
            <a:r>
              <a:rPr lang="nl-NL" sz="3200" b="1" dirty="0" err="1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scale</a:t>
            </a:r>
            <a:r>
              <a:rPr lang="nl-NL" sz="3200" b="1" dirty="0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nl-NL" sz="3200" b="1" dirty="0" err="1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economies</a:t>
            </a:r>
            <a:r>
              <a:rPr lang="nl-NL" sz="3200" b="1" dirty="0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)</a:t>
            </a:r>
            <a:endParaRPr lang="nl-NL" sz="3200" b="1" dirty="0">
              <a:solidFill>
                <a:srgbClr val="00B0F0"/>
              </a:solidFill>
              <a:latin typeface="+mj-lt"/>
              <a:ea typeface="Times New Roman"/>
              <a:cs typeface="Times New Roman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87624" y="1340768"/>
            <a:ext cx="5715000" cy="4010962"/>
            <a:chOff x="1187624" y="1340768"/>
            <a:chExt cx="5715000" cy="40109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1340768"/>
              <a:ext cx="5715000" cy="3810000"/>
            </a:xfrm>
            <a:prstGeom prst="rect">
              <a:avLst/>
            </a:prstGeom>
          </p:spPr>
        </p:pic>
        <p:sp>
          <p:nvSpPr>
            <p:cNvPr id="6" name="Freeform 5"/>
            <p:cNvSpPr/>
            <p:nvPr/>
          </p:nvSpPr>
          <p:spPr bwMode="auto">
            <a:xfrm>
              <a:off x="2838203" y="2335095"/>
              <a:ext cx="3621974" cy="1690640"/>
            </a:xfrm>
            <a:custGeom>
              <a:avLst/>
              <a:gdLst>
                <a:gd name="connsiteX0" fmla="*/ 0 w 3621974"/>
                <a:gd name="connsiteY0" fmla="*/ 1690640 h 1690640"/>
                <a:gd name="connsiteX1" fmla="*/ 1282535 w 3621974"/>
                <a:gd name="connsiteY1" fmla="*/ 4344 h 1690640"/>
                <a:gd name="connsiteX2" fmla="*/ 3621974 w 3621974"/>
                <a:gd name="connsiteY2" fmla="*/ 1168126 h 169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21974" h="1690640">
                  <a:moveTo>
                    <a:pt x="0" y="1690640"/>
                  </a:moveTo>
                  <a:cubicBezTo>
                    <a:pt x="339436" y="891035"/>
                    <a:pt x="678873" y="91430"/>
                    <a:pt x="1282535" y="4344"/>
                  </a:cubicBezTo>
                  <a:cubicBezTo>
                    <a:pt x="1886197" y="-82742"/>
                    <a:pt x="3621974" y="1168126"/>
                    <a:pt x="3621974" y="1168126"/>
                  </a:cubicBez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1475656" y="2335095"/>
              <a:ext cx="10360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dirty="0" smtClean="0"/>
                <a:t>Efficiency</a:t>
              </a:r>
              <a:endParaRPr lang="nl-NL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92080" y="5013176"/>
              <a:ext cx="12827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dirty="0" err="1" smtClean="0"/>
                <a:t>Connections</a:t>
              </a:r>
              <a:endParaRPr lang="nl-NL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0618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Rechthoek 19"/>
          <p:cNvSpPr/>
          <p:nvPr/>
        </p:nvSpPr>
        <p:spPr>
          <a:xfrm>
            <a:off x="395536" y="332656"/>
            <a:ext cx="805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nl-NL" sz="3200" b="1" dirty="0" err="1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Outline</a:t>
            </a:r>
            <a:endParaRPr lang="nl-NL" sz="3200" b="1" dirty="0">
              <a:solidFill>
                <a:srgbClr val="00B0F0"/>
              </a:solidFill>
              <a:latin typeface="+mj-lt"/>
              <a:ea typeface="Times New Roman"/>
              <a:cs typeface="Times New Roman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16360" y="947252"/>
            <a:ext cx="7416824" cy="507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GB" sz="2000" b="0" dirty="0">
              <a:solidFill>
                <a:srgbClr val="000000"/>
              </a:solidFill>
              <a:latin typeface="Tahoma" charset="0"/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sz="2400" b="0" dirty="0" smtClean="0">
                <a:solidFill>
                  <a:srgbClr val="000000"/>
                </a:solidFill>
                <a:latin typeface="Tahoma" charset="0"/>
              </a:rPr>
              <a:t>Optimizing some value function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sz="2400" b="0" dirty="0" smtClean="0">
                <a:solidFill>
                  <a:srgbClr val="000000"/>
                </a:solidFill>
                <a:latin typeface="Tahoma" charset="0"/>
              </a:rPr>
              <a:t>An alternative: the return to the </a:t>
            </a:r>
            <a:r>
              <a:rPr lang="en-GB" sz="2400" b="0" dirty="0" smtClean="0">
                <a:solidFill>
                  <a:srgbClr val="000000"/>
                </a:solidFill>
                <a:latin typeface="Tahoma" charset="0"/>
              </a:rPr>
              <a:t>outlay </a:t>
            </a:r>
            <a:r>
              <a:rPr lang="en-GB" sz="2400" b="0" dirty="0" smtClean="0">
                <a:solidFill>
                  <a:srgbClr val="000000"/>
                </a:solidFill>
                <a:latin typeface="Tahoma" charset="0"/>
              </a:rPr>
              <a:t>function (profit ratio)</a:t>
            </a:r>
          </a:p>
          <a:p>
            <a:pPr marL="1085850" lvl="1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sz="2000" b="0" dirty="0" smtClean="0">
                <a:solidFill>
                  <a:srgbClr val="000000"/>
                </a:solidFill>
                <a:latin typeface="Tahoma" charset="0"/>
              </a:rPr>
              <a:t>Literature</a:t>
            </a:r>
          </a:p>
          <a:p>
            <a:pPr marL="1085850" lvl="1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sz="2000" b="0" dirty="0" smtClean="0">
                <a:solidFill>
                  <a:srgbClr val="000000"/>
                </a:solidFill>
                <a:latin typeface="Tahoma" charset="0"/>
              </a:rPr>
              <a:t>Specification</a:t>
            </a:r>
          </a:p>
          <a:p>
            <a:pPr marL="1085850" lvl="1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sz="2000" b="0" dirty="0" smtClean="0">
                <a:solidFill>
                  <a:srgbClr val="000000"/>
                </a:solidFill>
                <a:latin typeface="Tahoma" charset="0"/>
              </a:rPr>
              <a:t>Input demand and output supply functions</a:t>
            </a:r>
          </a:p>
          <a:p>
            <a:pPr marL="1085850" lvl="1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sz="2000" b="0" dirty="0" smtClean="0">
                <a:solidFill>
                  <a:srgbClr val="000000"/>
                </a:solidFill>
                <a:latin typeface="Tahoma" charset="0"/>
              </a:rPr>
              <a:t>Estimating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sz="2400" b="0" dirty="0" smtClean="0">
                <a:solidFill>
                  <a:srgbClr val="000000"/>
                </a:solidFill>
                <a:latin typeface="Tahoma" charset="0"/>
              </a:rPr>
              <a:t>Application</a:t>
            </a:r>
          </a:p>
          <a:p>
            <a:pPr marL="1085850" lvl="1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sz="2000" b="0" dirty="0" smtClean="0">
                <a:solidFill>
                  <a:srgbClr val="000000"/>
                </a:solidFill>
                <a:latin typeface="Tahoma" charset="0"/>
              </a:rPr>
              <a:t>Drinking water sector in the Netherlands</a:t>
            </a:r>
          </a:p>
          <a:p>
            <a:pPr marL="1085850" lvl="1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sz="2000" b="0" dirty="0" smtClean="0">
                <a:solidFill>
                  <a:srgbClr val="000000"/>
                </a:solidFill>
                <a:latin typeface="Tahoma" charset="0"/>
              </a:rPr>
              <a:t>Data </a:t>
            </a:r>
          </a:p>
          <a:p>
            <a:pPr marL="1085850" lvl="1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sz="2000" b="0" dirty="0" smtClean="0">
                <a:solidFill>
                  <a:srgbClr val="000000"/>
                </a:solidFill>
                <a:latin typeface="Tahoma" charset="0"/>
              </a:rPr>
              <a:t>Model specification</a:t>
            </a:r>
          </a:p>
          <a:p>
            <a:pPr marL="1085850" lvl="1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sz="2000" b="0" dirty="0" smtClean="0">
                <a:solidFill>
                  <a:srgbClr val="000000"/>
                </a:solidFill>
                <a:latin typeface="Tahoma" charset="0"/>
              </a:rPr>
              <a:t>Results</a:t>
            </a:r>
          </a:p>
          <a:p>
            <a:pPr marL="1085850" lvl="1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sz="2000" b="0" dirty="0" smtClean="0">
                <a:solidFill>
                  <a:srgbClr val="000000"/>
                </a:solidFill>
                <a:latin typeface="Tahoma" charset="0"/>
              </a:rPr>
              <a:t>How to proceed</a:t>
            </a:r>
          </a:p>
          <a:p>
            <a:pPr marL="1085850" lvl="1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GB" sz="1600" dirty="0">
              <a:solidFill>
                <a:srgbClr val="000000"/>
              </a:solidFill>
              <a:latin typeface="Tahoma" charset="0"/>
            </a:endParaRPr>
          </a:p>
          <a:p>
            <a:pPr lvl="1" indent="0">
              <a:spcBef>
                <a:spcPct val="0"/>
              </a:spcBef>
              <a:buNone/>
            </a:pPr>
            <a:endParaRPr lang="nl-NL" sz="1600" b="0" dirty="0">
              <a:solidFill>
                <a:srgbClr val="000000"/>
              </a:solidFill>
              <a:latin typeface="Tahoma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b="0" dirty="0">
              <a:latin typeface="Corbel" panose="020B05030202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b="0" dirty="0">
              <a:latin typeface="Corbel" panose="020B0503020204020204" pitchFamily="34" charset="0"/>
            </a:endParaRPr>
          </a:p>
          <a:p>
            <a:pPr marL="1085850" lvl="1" indent="-342900">
              <a:buFont typeface="Wingdings" panose="05000000000000000000" pitchFamily="2" charset="2"/>
              <a:buChar char="Ø"/>
            </a:pPr>
            <a:endParaRPr lang="en-GB" sz="2000" i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4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Rechthoek 19"/>
          <p:cNvSpPr/>
          <p:nvPr/>
        </p:nvSpPr>
        <p:spPr>
          <a:xfrm>
            <a:off x="179512" y="332656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nl-NL" sz="3200" b="1" dirty="0" err="1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Concluding</a:t>
            </a:r>
            <a:r>
              <a:rPr lang="nl-NL" sz="3200" b="1" dirty="0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nl-NL" sz="3200" b="1" dirty="0" err="1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remarks</a:t>
            </a:r>
            <a:endParaRPr lang="nl-NL" sz="3200" b="1" dirty="0">
              <a:solidFill>
                <a:srgbClr val="00B0F0"/>
              </a:solidFill>
              <a:latin typeface="+mj-lt"/>
              <a:ea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628800"/>
            <a:ext cx="798500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dirty="0" smtClean="0"/>
              <a:t>Profit ratio </a:t>
            </a:r>
            <a:r>
              <a:rPr lang="nl-NL" dirty="0" err="1" smtClean="0"/>
              <a:t>interesting</a:t>
            </a:r>
            <a:r>
              <a:rPr lang="nl-NL" dirty="0" smtClean="0"/>
              <a:t> approach;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dirty="0" err="1" smtClean="0"/>
              <a:t>Empirically</a:t>
            </a:r>
            <a:r>
              <a:rPr lang="nl-NL" dirty="0" smtClean="0"/>
              <a:t> </a:t>
            </a:r>
            <a:r>
              <a:rPr lang="nl-NL" dirty="0" err="1" smtClean="0"/>
              <a:t>easier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handle </a:t>
            </a:r>
            <a:r>
              <a:rPr lang="nl-NL" dirty="0" err="1" smtClean="0"/>
              <a:t>than</a:t>
            </a:r>
            <a:r>
              <a:rPr lang="nl-NL" dirty="0" smtClean="0"/>
              <a:t> </a:t>
            </a:r>
            <a:r>
              <a:rPr lang="nl-NL" dirty="0" err="1" smtClean="0"/>
              <a:t>profit</a:t>
            </a:r>
            <a:r>
              <a:rPr lang="nl-NL" dirty="0" smtClean="0"/>
              <a:t> </a:t>
            </a:r>
            <a:r>
              <a:rPr lang="nl-NL" dirty="0" err="1" smtClean="0"/>
              <a:t>function</a:t>
            </a:r>
            <a:r>
              <a:rPr lang="nl-NL" dirty="0" smtClean="0"/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dirty="0" smtClean="0"/>
              <a:t>Application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drinking</a:t>
            </a:r>
            <a:r>
              <a:rPr lang="nl-NL" dirty="0" smtClean="0"/>
              <a:t> water plausibel </a:t>
            </a:r>
            <a:r>
              <a:rPr lang="nl-NL" dirty="0" err="1" smtClean="0"/>
              <a:t>results</a:t>
            </a:r>
            <a:r>
              <a:rPr lang="nl-NL" dirty="0" smtClean="0"/>
              <a:t>;</a:t>
            </a:r>
          </a:p>
          <a:p>
            <a:endParaRPr lang="nl-NL" dirty="0"/>
          </a:p>
          <a:p>
            <a:r>
              <a:rPr lang="nl-NL" dirty="0" err="1" smtClean="0"/>
              <a:t>Work</a:t>
            </a:r>
            <a:r>
              <a:rPr lang="nl-NL" dirty="0" smtClean="0"/>
              <a:t> in </a:t>
            </a:r>
            <a:r>
              <a:rPr lang="nl-NL" dirty="0" err="1" smtClean="0"/>
              <a:t>progress</a:t>
            </a:r>
            <a:r>
              <a:rPr lang="nl-NL" dirty="0" smtClean="0"/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dirty="0" err="1" smtClean="0"/>
              <a:t>Other</a:t>
            </a:r>
            <a:r>
              <a:rPr lang="nl-NL" dirty="0" smtClean="0"/>
              <a:t> </a:t>
            </a:r>
            <a:r>
              <a:rPr lang="nl-NL" dirty="0" err="1" smtClean="0"/>
              <a:t>estimation</a:t>
            </a:r>
            <a:r>
              <a:rPr lang="nl-NL" dirty="0" smtClean="0"/>
              <a:t> </a:t>
            </a:r>
            <a:r>
              <a:rPr lang="nl-NL" dirty="0" err="1" smtClean="0"/>
              <a:t>methods</a:t>
            </a:r>
            <a:r>
              <a:rPr lang="nl-NL" dirty="0" smtClean="0"/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dirty="0" smtClean="0"/>
              <a:t>More </a:t>
            </a:r>
            <a:r>
              <a:rPr lang="nl-NL" dirty="0" err="1" smtClean="0"/>
              <a:t>applications</a:t>
            </a:r>
            <a:r>
              <a:rPr lang="nl-NL" dirty="0" smtClean="0"/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dirty="0" err="1" smtClean="0"/>
              <a:t>Deriving</a:t>
            </a:r>
            <a:r>
              <a:rPr lang="nl-NL" dirty="0" smtClean="0"/>
              <a:t> </a:t>
            </a:r>
            <a:r>
              <a:rPr lang="nl-NL" dirty="0" err="1" smtClean="0"/>
              <a:t>other</a:t>
            </a:r>
            <a:r>
              <a:rPr lang="nl-NL" dirty="0" smtClean="0"/>
              <a:t> (</a:t>
            </a:r>
            <a:r>
              <a:rPr lang="nl-NL" dirty="0" err="1" smtClean="0"/>
              <a:t>constrained</a:t>
            </a:r>
            <a:r>
              <a:rPr lang="nl-NL" dirty="0" smtClean="0"/>
              <a:t>) </a:t>
            </a:r>
            <a:r>
              <a:rPr lang="nl-NL" dirty="0" err="1" smtClean="0"/>
              <a:t>models</a:t>
            </a:r>
            <a:r>
              <a:rPr lang="nl-NL" dirty="0" smtClean="0"/>
              <a:t> </a:t>
            </a:r>
            <a:r>
              <a:rPr lang="nl-NL" dirty="0" smtClean="0">
                <a:sym typeface="Wingdings" panose="05000000000000000000" pitchFamily="2" charset="2"/>
              </a:rPr>
              <a:t> </a:t>
            </a:r>
            <a:r>
              <a:rPr lang="nl-NL" dirty="0" err="1" smtClean="0">
                <a:sym typeface="Wingdings" panose="05000000000000000000" pitchFamily="2" charset="2"/>
              </a:rPr>
              <a:t>decomposition</a:t>
            </a:r>
            <a:r>
              <a:rPr lang="nl-NL" dirty="0" smtClean="0">
                <a:sym typeface="Wingdings" panose="05000000000000000000" pitchFamily="2" charset="2"/>
              </a:rPr>
              <a:t>.</a:t>
            </a:r>
            <a:endParaRPr lang="nl-NL" dirty="0" smtClean="0"/>
          </a:p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773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Rechthoek 19"/>
          <p:cNvSpPr/>
          <p:nvPr/>
        </p:nvSpPr>
        <p:spPr>
          <a:xfrm>
            <a:off x="179512" y="332656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nl-NL" sz="3200" b="1" dirty="0" err="1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Duality</a:t>
            </a:r>
            <a:r>
              <a:rPr lang="nl-NL" sz="3200" b="1" dirty="0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nl-NL" sz="3200" b="1" dirty="0" err="1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diamond</a:t>
            </a:r>
            <a:r>
              <a:rPr lang="nl-NL" sz="3200" b="1" dirty="0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(</a:t>
            </a:r>
            <a:r>
              <a:rPr lang="nl-NL" sz="3200" b="1" dirty="0" err="1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Färe</a:t>
            </a:r>
            <a:r>
              <a:rPr lang="nl-NL" sz="3200" b="1" dirty="0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&amp; </a:t>
            </a:r>
            <a:r>
              <a:rPr lang="nl-NL" sz="3200" b="1" dirty="0" err="1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Primont</a:t>
            </a:r>
            <a:r>
              <a:rPr lang="nl-NL" sz="3200" b="1" dirty="0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1995)</a:t>
            </a:r>
            <a:endParaRPr lang="nl-NL" sz="3200" b="1" dirty="0">
              <a:solidFill>
                <a:srgbClr val="00B0F0"/>
              </a:solidFill>
              <a:latin typeface="+mj-lt"/>
              <a:ea typeface="Times New Roman"/>
              <a:cs typeface="Times New Roman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387002"/>
              </p:ext>
            </p:extLst>
          </p:nvPr>
        </p:nvGraphicFramePr>
        <p:xfrm>
          <a:off x="2699792" y="1196752"/>
          <a:ext cx="3888432" cy="4479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Visio" r:id="rId3" imgW="4834890" imgH="6136983" progId="Visio.Drawing.11">
                  <p:embed/>
                </p:oleObj>
              </mc:Choice>
              <mc:Fallback>
                <p:oleObj name="Visio" r:id="rId3" imgW="4834890" imgH="6136983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1196752"/>
                        <a:ext cx="3888432" cy="44798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 bwMode="auto">
          <a:xfrm>
            <a:off x="4139952" y="980728"/>
            <a:ext cx="1008112" cy="93610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83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Rechthoek 19"/>
          <p:cNvSpPr/>
          <p:nvPr/>
        </p:nvSpPr>
        <p:spPr>
          <a:xfrm>
            <a:off x="179512" y="332656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nl-NL" sz="3200" b="1" dirty="0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The </a:t>
            </a:r>
            <a:r>
              <a:rPr lang="nl-NL" sz="3200" b="1" dirty="0" err="1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profit</a:t>
            </a:r>
            <a:r>
              <a:rPr lang="nl-NL" sz="3200" b="1" dirty="0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nl-NL" sz="3200" b="1" dirty="0" err="1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function</a:t>
            </a:r>
            <a:endParaRPr lang="nl-NL" sz="3200" b="1" dirty="0">
              <a:solidFill>
                <a:srgbClr val="00B0F0"/>
              </a:solidFill>
              <a:latin typeface="+mj-lt"/>
              <a:ea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132856"/>
            <a:ext cx="43204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 smtClean="0"/>
              <a:t>Theoretically</a:t>
            </a:r>
            <a:r>
              <a:rPr lang="nl-NL" dirty="0" smtClean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It is </a:t>
            </a:r>
            <a:r>
              <a:rPr lang="nl-NL" sz="2000" dirty="0" err="1" smtClean="0"/>
              <a:t>not</a:t>
            </a:r>
            <a:r>
              <a:rPr lang="nl-NL" sz="2000" dirty="0" smtClean="0"/>
              <a:t> </a:t>
            </a:r>
            <a:r>
              <a:rPr lang="nl-NL" sz="2000" dirty="0" err="1" smtClean="0"/>
              <a:t>the</a:t>
            </a:r>
            <a:r>
              <a:rPr lang="nl-NL" sz="2000" dirty="0" smtClean="0"/>
              <a:t> ultimate </a:t>
            </a:r>
            <a:r>
              <a:rPr lang="nl-NL" sz="2000" dirty="0" err="1" smtClean="0"/>
              <a:t>productivity</a:t>
            </a:r>
            <a:r>
              <a:rPr lang="nl-NL" sz="2000" dirty="0" smtClean="0"/>
              <a:t> </a:t>
            </a:r>
            <a:r>
              <a:rPr lang="nl-NL" sz="2000" dirty="0" err="1" smtClean="0"/>
              <a:t>measure</a:t>
            </a:r>
            <a:endParaRPr lang="nl-NL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In a non-</a:t>
            </a:r>
            <a:r>
              <a:rPr lang="nl-NL" sz="2000" dirty="0" err="1" smtClean="0"/>
              <a:t>competitive</a:t>
            </a:r>
            <a:r>
              <a:rPr lang="nl-NL" sz="2000" dirty="0" smtClean="0"/>
              <a:t> market </a:t>
            </a:r>
            <a:r>
              <a:rPr lang="nl-NL" sz="2000" dirty="0" smtClean="0">
                <a:sym typeface="Wingdings" panose="05000000000000000000" pitchFamily="2" charset="2"/>
              </a:rPr>
              <a:t> </a:t>
            </a:r>
            <a:r>
              <a:rPr lang="nl-NL" sz="2000" dirty="0" err="1" smtClean="0">
                <a:sym typeface="Wingdings" panose="05000000000000000000" pitchFamily="2" charset="2"/>
              </a:rPr>
              <a:t>scale</a:t>
            </a:r>
            <a:r>
              <a:rPr lang="nl-NL" sz="2000" dirty="0" smtClean="0">
                <a:sym typeface="Wingdings" panose="05000000000000000000" pitchFamily="2" charset="2"/>
              </a:rPr>
              <a:t> </a:t>
            </a:r>
            <a:r>
              <a:rPr lang="nl-NL" sz="2000" dirty="0" err="1" smtClean="0">
                <a:sym typeface="Wingdings" panose="05000000000000000000" pitchFamily="2" charset="2"/>
              </a:rPr>
              <a:t>inefficiencies</a:t>
            </a:r>
            <a:endParaRPr lang="nl-NL" sz="20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505" y="1340768"/>
            <a:ext cx="4682430" cy="254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3057" y="4293096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 smtClean="0">
                <a:sym typeface="Wingdings" panose="05000000000000000000" pitchFamily="2" charset="2"/>
              </a:rPr>
              <a:t>Empirically</a:t>
            </a:r>
            <a:r>
              <a:rPr lang="nl-NL" dirty="0">
                <a:sym typeface="Wingdings" panose="05000000000000000000" pitchFamily="2" charset="2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 err="1">
                <a:sym typeface="Wingdings" panose="05000000000000000000" pitchFamily="2" charset="2"/>
              </a:rPr>
              <a:t>Negative</a:t>
            </a:r>
            <a:r>
              <a:rPr lang="nl-NL" sz="2000" dirty="0">
                <a:sym typeface="Wingdings" panose="05000000000000000000" pitchFamily="2" charset="2"/>
              </a:rPr>
              <a:t> or zero </a:t>
            </a:r>
            <a:r>
              <a:rPr lang="nl-NL" sz="2000" dirty="0" err="1">
                <a:sym typeface="Wingdings" panose="05000000000000000000" pitchFamily="2" charset="2"/>
              </a:rPr>
              <a:t>profits</a:t>
            </a:r>
            <a:r>
              <a:rPr lang="nl-NL" sz="2000" dirty="0">
                <a:sym typeface="Wingdings" panose="05000000000000000000" pitchFamily="2" charset="2"/>
              </a:rPr>
              <a:t> are hard </a:t>
            </a:r>
            <a:r>
              <a:rPr lang="nl-NL" sz="2000" dirty="0" err="1">
                <a:sym typeface="Wingdings" panose="05000000000000000000" pitchFamily="2" charset="2"/>
              </a:rPr>
              <a:t>to</a:t>
            </a:r>
            <a:r>
              <a:rPr lang="nl-NL" sz="2000" dirty="0">
                <a:sym typeface="Wingdings" panose="05000000000000000000" pitchFamily="2" charset="2"/>
              </a:rPr>
              <a:t> deal </a:t>
            </a:r>
            <a:r>
              <a:rPr lang="nl-NL" sz="2000" dirty="0" err="1">
                <a:sym typeface="Wingdings" panose="05000000000000000000" pitchFamily="2" charset="2"/>
              </a:rPr>
              <a:t>with</a:t>
            </a:r>
            <a:r>
              <a:rPr lang="nl-NL" sz="2000" dirty="0">
                <a:sym typeface="Wingdings" panose="05000000000000000000" pitchFamily="2" charset="2"/>
              </a:rPr>
              <a:t>, in </a:t>
            </a:r>
            <a:r>
              <a:rPr lang="nl-NL" sz="2000" dirty="0" err="1">
                <a:sym typeface="Wingdings" panose="05000000000000000000" pitchFamily="2" charset="2"/>
              </a:rPr>
              <a:t>particular</a:t>
            </a:r>
            <a:r>
              <a:rPr lang="nl-NL" sz="2000" dirty="0">
                <a:sym typeface="Wingdings" panose="05000000000000000000" pitchFamily="2" charset="2"/>
              </a:rPr>
              <a:t> </a:t>
            </a:r>
            <a:r>
              <a:rPr lang="nl-NL" sz="2000" dirty="0" err="1">
                <a:sym typeface="Wingdings" panose="05000000000000000000" pitchFamily="2" charset="2"/>
              </a:rPr>
              <a:t>regarding</a:t>
            </a:r>
            <a:r>
              <a:rPr lang="nl-NL" sz="2000" dirty="0">
                <a:sym typeface="Wingdings" panose="05000000000000000000" pitchFamily="2" charset="2"/>
              </a:rPr>
              <a:t> </a:t>
            </a:r>
            <a:r>
              <a:rPr lang="nl-NL" sz="2000" dirty="0" err="1">
                <a:sym typeface="Wingdings" panose="05000000000000000000" pitchFamily="2" charset="2"/>
              </a:rPr>
              <a:t>the</a:t>
            </a:r>
            <a:r>
              <a:rPr lang="nl-NL" sz="2000" dirty="0">
                <a:sym typeface="Wingdings" panose="05000000000000000000" pitchFamily="2" charset="2"/>
              </a:rPr>
              <a:t> first order </a:t>
            </a:r>
            <a:r>
              <a:rPr lang="nl-NL" sz="2000" dirty="0" err="1">
                <a:sym typeface="Wingdings" panose="05000000000000000000" pitchFamily="2" charset="2"/>
              </a:rPr>
              <a:t>conditions</a:t>
            </a:r>
            <a:r>
              <a:rPr lang="nl-NL" sz="2000" dirty="0">
                <a:sym typeface="Wingdings" panose="05000000000000000000" pitchFamily="2" charset="2"/>
              </a:rPr>
              <a:t> (</a:t>
            </a:r>
            <a:r>
              <a:rPr lang="nl-NL" sz="2000" dirty="0" err="1">
                <a:sym typeface="Wingdings" panose="05000000000000000000" pitchFamily="2" charset="2"/>
              </a:rPr>
              <a:t>Hotelling’s</a:t>
            </a:r>
            <a:r>
              <a:rPr lang="nl-NL" sz="2000" dirty="0">
                <a:sym typeface="Wingdings" panose="05000000000000000000" pitchFamily="2" charset="2"/>
              </a:rPr>
              <a:t> Lemma)</a:t>
            </a:r>
            <a:endParaRPr lang="nl-N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7584" y="1340768"/>
                <a:ext cx="30106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/>
                        </a:rPr>
                        <m:t>𝜋</m:t>
                      </m:r>
                      <m:r>
                        <a:rPr lang="nl-NL" b="0" i="1" smtClean="0">
                          <a:latin typeface="Cambria Math"/>
                        </a:rPr>
                        <m:t>=</m:t>
                      </m:r>
                      <m:r>
                        <a:rPr lang="nl-NL" b="0" i="1" smtClean="0">
                          <a:latin typeface="Cambria Math"/>
                        </a:rPr>
                        <m:t>𝑅</m:t>
                      </m:r>
                      <m:r>
                        <a:rPr lang="nl-NL" b="0" i="1" smtClean="0">
                          <a:latin typeface="Cambria Math"/>
                        </a:rPr>
                        <m:t>−</m:t>
                      </m:r>
                      <m:r>
                        <a:rPr lang="nl-NL" b="0" i="1" smtClean="0">
                          <a:latin typeface="Cambria Math"/>
                        </a:rPr>
                        <m:t>𝐶</m:t>
                      </m:r>
                      <m:r>
                        <a:rPr lang="nl-NL" b="0" i="1" smtClean="0">
                          <a:latin typeface="Cambria Math"/>
                        </a:rPr>
                        <m:t>=</m:t>
                      </m:r>
                      <m:r>
                        <a:rPr lang="nl-NL" b="0" i="1" smtClean="0">
                          <a:latin typeface="Cambria Math"/>
                        </a:rPr>
                        <m:t>𝜋</m:t>
                      </m:r>
                      <m:r>
                        <a:rPr lang="nl-NL" b="0" i="1" smtClean="0">
                          <a:latin typeface="Cambria Math"/>
                        </a:rPr>
                        <m:t>(</m:t>
                      </m:r>
                      <m:r>
                        <a:rPr lang="nl-NL" b="0" i="1" smtClean="0">
                          <a:latin typeface="Cambria Math"/>
                        </a:rPr>
                        <m:t>𝑝</m:t>
                      </m:r>
                      <m:r>
                        <a:rPr lang="nl-NL" b="0" i="1" smtClean="0">
                          <a:latin typeface="Cambria Math"/>
                        </a:rPr>
                        <m:t>,</m:t>
                      </m:r>
                      <m:r>
                        <a:rPr lang="nl-NL" b="0" i="1" smtClean="0">
                          <a:latin typeface="Cambria Math"/>
                        </a:rPr>
                        <m:t>𝑤</m:t>
                      </m:r>
                      <m:r>
                        <a:rPr lang="nl-NL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340768"/>
                <a:ext cx="3010696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705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Rechthoek 19"/>
          <p:cNvSpPr/>
          <p:nvPr/>
        </p:nvSpPr>
        <p:spPr>
          <a:xfrm>
            <a:off x="179512" y="332656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nl-NL" sz="3200" b="1" dirty="0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The </a:t>
            </a:r>
            <a:r>
              <a:rPr lang="nl-NL" sz="3200" b="1" dirty="0" err="1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profit</a:t>
            </a:r>
            <a:r>
              <a:rPr lang="nl-NL" sz="3200" b="1" dirty="0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ratio </a:t>
            </a:r>
            <a:r>
              <a:rPr lang="nl-NL" sz="3200" b="1" dirty="0" err="1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function</a:t>
            </a:r>
            <a:r>
              <a:rPr lang="nl-NL" sz="3200" b="1" dirty="0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(return </a:t>
            </a:r>
            <a:r>
              <a:rPr lang="nl-NL" sz="3200" b="1" dirty="0" err="1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to</a:t>
            </a:r>
            <a:r>
              <a:rPr lang="nl-NL" sz="3200" b="1" dirty="0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nl-NL" sz="3200" b="1" dirty="0" err="1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the</a:t>
            </a:r>
            <a:r>
              <a:rPr lang="nl-NL" sz="3200" b="1" dirty="0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nl-NL" sz="3200" b="1" dirty="0" err="1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outlay</a:t>
            </a:r>
            <a:r>
              <a:rPr lang="nl-NL" sz="3200" b="1" dirty="0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nl-NL" sz="3200" b="1" dirty="0" err="1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function</a:t>
            </a:r>
            <a:r>
              <a:rPr lang="nl-NL" sz="3200" b="1" dirty="0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)</a:t>
            </a:r>
            <a:endParaRPr lang="nl-NL" sz="3200" b="1" dirty="0">
              <a:solidFill>
                <a:srgbClr val="00B0F0"/>
              </a:solidFill>
              <a:latin typeface="+mj-lt"/>
              <a:ea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7526" y="1776209"/>
                <a:ext cx="3936462" cy="33102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/>
                        </a:rPr>
                        <m:t>𝑝𝑟</m:t>
                      </m:r>
                      <m:r>
                        <a:rPr lang="nl-NL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/>
                            </a:rPr>
                            <m:t>𝑝𝑦</m:t>
                          </m:r>
                        </m:num>
                        <m:den>
                          <m:r>
                            <a:rPr lang="nl-NL" b="0" i="1" smtClean="0">
                              <a:latin typeface="Cambria Math"/>
                            </a:rPr>
                            <m:t>𝑤𝑥</m:t>
                          </m:r>
                        </m:den>
                      </m:f>
                      <m:r>
                        <a:rPr lang="nl-NL" b="0" i="1" smtClean="0">
                          <a:latin typeface="Cambria Math"/>
                        </a:rPr>
                        <m:t>=</m:t>
                      </m:r>
                      <m:r>
                        <a:rPr lang="nl-NL" b="0" i="1" smtClean="0">
                          <a:latin typeface="Cambria Math"/>
                        </a:rPr>
                        <m:t>𝑔</m:t>
                      </m:r>
                      <m:r>
                        <a:rPr lang="nl-NL" b="0" i="1" smtClean="0">
                          <a:latin typeface="Cambria Math"/>
                        </a:rPr>
                        <m:t>(</m:t>
                      </m:r>
                      <m:r>
                        <a:rPr lang="nl-NL" b="0" i="1" smtClean="0">
                          <a:latin typeface="Cambria Math"/>
                        </a:rPr>
                        <m:t>𝑝</m:t>
                      </m:r>
                      <m:r>
                        <a:rPr lang="nl-NL" b="0" i="1" smtClean="0">
                          <a:latin typeface="Cambria Math"/>
                        </a:rPr>
                        <m:t>,</m:t>
                      </m:r>
                      <m:r>
                        <a:rPr lang="nl-NL" b="0" i="1" smtClean="0">
                          <a:latin typeface="Cambria Math"/>
                        </a:rPr>
                        <m:t>𝑤</m:t>
                      </m:r>
                      <m:r>
                        <a:rPr lang="nl-NL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nl-NL" dirty="0" smtClean="0"/>
              </a:p>
              <a:p>
                <a:endParaRPr lang="nl-NL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nl-NL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</a:t>
                </a:r>
                <a:r>
                  <a:rPr lang="nl-NL" dirty="0" smtClean="0"/>
                  <a:t> = </a:t>
                </a:r>
                <a:r>
                  <a:rPr lang="nl-NL" dirty="0" err="1" smtClean="0"/>
                  <a:t>profit</a:t>
                </a:r>
                <a:r>
                  <a:rPr lang="nl-NL" dirty="0" smtClean="0"/>
                  <a:t> ratio</a:t>
                </a:r>
              </a:p>
              <a:p>
                <a:r>
                  <a:rPr lang="nl-NL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nl-NL" dirty="0" smtClean="0"/>
                  <a:t>  = vector of output </a:t>
                </a:r>
                <a:r>
                  <a:rPr lang="nl-NL" dirty="0" err="1" smtClean="0"/>
                  <a:t>prices</a:t>
                </a:r>
                <a:endParaRPr lang="nl-NL" dirty="0" smtClean="0"/>
              </a:p>
              <a:p>
                <a:r>
                  <a:rPr lang="nl-NL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nl-NL" dirty="0" smtClean="0"/>
                  <a:t>  = services </a:t>
                </a:r>
                <a:r>
                  <a:rPr lang="nl-NL" dirty="0" err="1" smtClean="0"/>
                  <a:t>produced</a:t>
                </a:r>
                <a:endParaRPr lang="nl-NL" dirty="0" smtClean="0"/>
              </a:p>
              <a:p>
                <a:r>
                  <a:rPr lang="nl-NL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</a:t>
                </a:r>
                <a:r>
                  <a:rPr lang="nl-NL" dirty="0" smtClean="0"/>
                  <a:t> = input </a:t>
                </a:r>
                <a:r>
                  <a:rPr lang="nl-NL" dirty="0" err="1" smtClean="0"/>
                  <a:t>price</a:t>
                </a:r>
                <a:endParaRPr lang="nl-NL" dirty="0" smtClean="0"/>
              </a:p>
              <a:p>
                <a:r>
                  <a:rPr lang="nl-NL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nl-NL" dirty="0" smtClean="0"/>
                  <a:t>  = resources </a:t>
                </a:r>
                <a:r>
                  <a:rPr lang="nl-NL" dirty="0" err="1" smtClean="0"/>
                  <a:t>used</a:t>
                </a:r>
                <a:endParaRPr lang="nl-NL" dirty="0" smtClean="0"/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26" y="1776209"/>
                <a:ext cx="3936462" cy="3310202"/>
              </a:xfrm>
              <a:prstGeom prst="rect">
                <a:avLst/>
              </a:prstGeom>
              <a:blipFill rotWithShape="1">
                <a:blip r:embed="rId2"/>
                <a:stretch>
                  <a:fillRect l="-2481" r="-139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764046" y="1409874"/>
            <a:ext cx="42004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Balk, B. (2010). An assumption-free framework for measuring </a:t>
            </a:r>
            <a:r>
              <a:rPr lang="en-US" sz="1400" dirty="0" err="1"/>
              <a:t>procuctivity</a:t>
            </a:r>
            <a:r>
              <a:rPr lang="en-US" sz="1400" dirty="0"/>
              <a:t> change. </a:t>
            </a:r>
            <a:r>
              <a:rPr lang="en-US" sz="1400" i="1" dirty="0"/>
              <a:t>Income and Wealth</a:t>
            </a:r>
            <a:r>
              <a:rPr lang="en-US" sz="1400" dirty="0"/>
              <a:t>, </a:t>
            </a:r>
            <a:r>
              <a:rPr lang="en-US" sz="1400" i="1" dirty="0"/>
              <a:t>56</a:t>
            </a:r>
            <a:r>
              <a:rPr lang="en-US" sz="1400" dirty="0"/>
              <a:t>(1), 33</a:t>
            </a:r>
            <a:r>
              <a:rPr lang="en-US" sz="1400" dirty="0" smtClean="0"/>
              <a:t>.</a:t>
            </a:r>
          </a:p>
          <a:p>
            <a:endParaRPr lang="nl-NL" sz="1400" dirty="0"/>
          </a:p>
          <a:p>
            <a:r>
              <a:rPr lang="en-US" sz="1400" dirty="0" err="1"/>
              <a:t>Färe</a:t>
            </a:r>
            <a:r>
              <a:rPr lang="en-US" sz="1400" dirty="0"/>
              <a:t>, R., </a:t>
            </a:r>
            <a:r>
              <a:rPr lang="en-US" sz="1400" dirty="0" err="1"/>
              <a:t>Grosskopf</a:t>
            </a:r>
            <a:r>
              <a:rPr lang="en-US" sz="1400" dirty="0"/>
              <a:t>, S., &amp; </a:t>
            </a:r>
            <a:r>
              <a:rPr lang="en-US" sz="1400" dirty="0" err="1"/>
              <a:t>Zaim</a:t>
            </a:r>
            <a:r>
              <a:rPr lang="en-US" sz="1400" dirty="0"/>
              <a:t>, O. (2002). Hyperbolic efficiency and return to the dollar. </a:t>
            </a:r>
            <a:r>
              <a:rPr lang="en-US" sz="1400" i="1" dirty="0"/>
              <a:t>European Journal of Operational Research</a:t>
            </a:r>
            <a:r>
              <a:rPr lang="en-US" sz="1400" dirty="0"/>
              <a:t>, </a:t>
            </a:r>
            <a:r>
              <a:rPr lang="en-US" sz="1400" i="1" dirty="0"/>
              <a:t>136</a:t>
            </a:r>
            <a:r>
              <a:rPr lang="en-US" sz="1400" dirty="0"/>
              <a:t>(3), 671–679. </a:t>
            </a:r>
            <a:endParaRPr lang="en-US" sz="1400" dirty="0" smtClean="0"/>
          </a:p>
          <a:p>
            <a:endParaRPr lang="nl-NL" sz="1400" dirty="0"/>
          </a:p>
          <a:p>
            <a:r>
              <a:rPr lang="en-US" sz="1400" dirty="0" err="1"/>
              <a:t>Georgescu-Roegen</a:t>
            </a:r>
            <a:r>
              <a:rPr lang="en-US" sz="1400" dirty="0"/>
              <a:t>, N. (1951). The aggregate linear production function and its applications to von Neumann’s economic model. </a:t>
            </a:r>
            <a:r>
              <a:rPr lang="en-US" sz="1400" i="1" dirty="0"/>
              <a:t>Activity Analysis of Production and Allocation</a:t>
            </a:r>
            <a:r>
              <a:rPr lang="en-US" sz="1400" dirty="0"/>
              <a:t>, (13</a:t>
            </a:r>
            <a:r>
              <a:rPr lang="en-US" sz="1400" dirty="0" smtClean="0"/>
              <a:t>).</a:t>
            </a:r>
          </a:p>
          <a:p>
            <a:endParaRPr lang="nl-NL" sz="1400" dirty="0"/>
          </a:p>
          <a:p>
            <a:r>
              <a:rPr lang="en-US" sz="1400" dirty="0" err="1"/>
              <a:t>Kumbhakar</a:t>
            </a:r>
            <a:r>
              <a:rPr lang="en-US" sz="1400" dirty="0"/>
              <a:t>, S. C. (2011). Estimation of production technology when the objective is to </a:t>
            </a:r>
            <a:r>
              <a:rPr lang="en-US" sz="1400" dirty="0" smtClean="0"/>
              <a:t>maximize </a:t>
            </a:r>
            <a:r>
              <a:rPr lang="en-US" sz="1400" dirty="0"/>
              <a:t>return to the outlay. </a:t>
            </a:r>
            <a:r>
              <a:rPr lang="en-US" sz="1400" i="1" dirty="0"/>
              <a:t>European Journal of Operation Research</a:t>
            </a:r>
            <a:r>
              <a:rPr lang="en-US" sz="1400" dirty="0"/>
              <a:t>, </a:t>
            </a:r>
            <a:r>
              <a:rPr lang="en-US" sz="1400" i="1" dirty="0"/>
              <a:t>208</a:t>
            </a:r>
            <a:r>
              <a:rPr lang="en-US" sz="1400" dirty="0"/>
              <a:t>, 170–176.</a:t>
            </a:r>
            <a:endParaRPr lang="nl-NL" sz="1400" dirty="0"/>
          </a:p>
          <a:p>
            <a:r>
              <a:rPr lang="en-US" sz="1200" dirty="0"/>
              <a:t> 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55443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Rechthoek 19"/>
          <p:cNvSpPr/>
          <p:nvPr/>
        </p:nvSpPr>
        <p:spPr>
          <a:xfrm>
            <a:off x="179512" y="332656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nl-NL" sz="3200" b="1" dirty="0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1st and 2nd order </a:t>
            </a:r>
            <a:r>
              <a:rPr lang="nl-NL" sz="3200" b="1" dirty="0" err="1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conditions</a:t>
            </a:r>
            <a:endParaRPr lang="nl-NL" sz="3200" b="1" dirty="0">
              <a:solidFill>
                <a:srgbClr val="00B0F0"/>
              </a:solidFill>
              <a:latin typeface="+mj-lt"/>
              <a:ea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81871" y="3933056"/>
                <a:ext cx="4426981" cy="874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/>
                        </a:rPr>
                        <m:t>𝐼</m:t>
                      </m:r>
                      <m:sSub>
                        <m:sSub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nl-NL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nl-NL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nl-NL" b="0" i="1" smtClean="0">
                              <a:latin typeface="Cambria Math"/>
                            </a:rPr>
                            <m:t>𝐶</m:t>
                          </m:r>
                        </m:den>
                      </m:f>
                      <m:r>
                        <a:rPr lang="nl-NL" b="0" i="0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/>
                            </a:rPr>
                            <m:t>log</m:t>
                          </m:r>
                          <m:r>
                            <a:rPr lang="nl-NL" b="0" i="1" smtClean="0">
                              <a:latin typeface="Cambria Math"/>
                            </a:rPr>
                            <m:t>⁡(</m:t>
                          </m:r>
                          <m:r>
                            <a:rPr lang="nl-NL" b="0" i="1" smtClean="0">
                              <a:latin typeface="Cambria Math"/>
                            </a:rPr>
                            <m:t>𝑝𝑟</m:t>
                          </m:r>
                          <m:d>
                            <m:d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nl-NL" b="0" i="1" smtClean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nl-NL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nl-NL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</m:d>
                          <m:r>
                            <a:rPr lang="nl-NL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nl-NL" b="0" i="1" smtClean="0">
                              <a:latin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/>
                            </a:rPr>
                            <m:t>log</m:t>
                          </m:r>
                          <m:r>
                            <a:rPr lang="nl-NL" b="0" i="1" smtClean="0">
                              <a:latin typeface="Cambria Math"/>
                            </a:rPr>
                            <m:t>⁡(</m:t>
                          </m:r>
                          <m:sSub>
                            <m:sSub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nl-NL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871" y="3933056"/>
                <a:ext cx="4426981" cy="87459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54518" y="2151354"/>
                <a:ext cx="4430700" cy="874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/>
                        </a:rPr>
                        <m:t>𝑂</m:t>
                      </m:r>
                      <m:sSub>
                        <m:sSub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nl-NL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nl-NL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nl-NL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nl-NL" b="0" i="0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/>
                            </a:rPr>
                            <m:t>log</m:t>
                          </m:r>
                          <m:r>
                            <a:rPr lang="nl-NL" b="0" i="1" smtClean="0">
                              <a:latin typeface="Cambria Math"/>
                            </a:rPr>
                            <m:t>⁡(</m:t>
                          </m:r>
                          <m:r>
                            <a:rPr lang="nl-NL" b="0" i="1" smtClean="0">
                              <a:latin typeface="Cambria Math"/>
                            </a:rPr>
                            <m:t>𝑝𝑟</m:t>
                          </m:r>
                          <m:d>
                            <m:d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nl-NL" b="0" i="1" smtClean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nl-NL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nl-NL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</m:d>
                          <m:r>
                            <a:rPr lang="nl-NL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nl-NL" b="0" i="1" smtClean="0">
                              <a:latin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/>
                            </a:rPr>
                            <m:t>log</m:t>
                          </m:r>
                          <m:r>
                            <a:rPr lang="nl-NL" b="0" i="1" smtClean="0">
                              <a:latin typeface="Cambria Math"/>
                            </a:rPr>
                            <m:t>⁡(</m:t>
                          </m:r>
                          <m:sSub>
                            <m:sSub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nl-NL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518" y="2151354"/>
                <a:ext cx="4430700" cy="8745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868144" y="1124744"/>
            <a:ext cx="30598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 smtClean="0"/>
              <a:t>Homogeneous</a:t>
            </a:r>
            <a:r>
              <a:rPr lang="nl-NL" dirty="0" smtClean="0"/>
              <a:t> </a:t>
            </a:r>
            <a:r>
              <a:rPr lang="nl-NL" dirty="0" err="1" smtClean="0"/>
              <a:t>degree</a:t>
            </a:r>
            <a:r>
              <a:rPr lang="nl-NL" dirty="0" smtClean="0"/>
              <a:t> 1 in output </a:t>
            </a:r>
            <a:r>
              <a:rPr lang="nl-NL" dirty="0" err="1" smtClean="0"/>
              <a:t>prices</a:t>
            </a:r>
            <a:r>
              <a:rPr lang="nl-NL" dirty="0" smtClean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 smtClean="0"/>
              <a:t>Homogeneous</a:t>
            </a:r>
            <a:r>
              <a:rPr lang="nl-NL" dirty="0" smtClean="0"/>
              <a:t> </a:t>
            </a:r>
            <a:r>
              <a:rPr lang="nl-NL" dirty="0" err="1" smtClean="0"/>
              <a:t>degree</a:t>
            </a:r>
            <a:r>
              <a:rPr lang="nl-NL" dirty="0" smtClean="0"/>
              <a:t> -1 in input </a:t>
            </a:r>
            <a:r>
              <a:rPr lang="nl-NL" dirty="0" err="1" smtClean="0"/>
              <a:t>prices</a:t>
            </a:r>
            <a:r>
              <a:rPr lang="nl-NL" dirty="0" smtClean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Non-</a:t>
            </a:r>
            <a:r>
              <a:rPr lang="nl-NL" dirty="0" err="1" smtClean="0"/>
              <a:t>decreasing</a:t>
            </a:r>
            <a:r>
              <a:rPr lang="nl-NL" dirty="0" smtClean="0"/>
              <a:t> and convex in output </a:t>
            </a:r>
            <a:r>
              <a:rPr lang="nl-NL" dirty="0" err="1" smtClean="0"/>
              <a:t>prices</a:t>
            </a:r>
            <a:r>
              <a:rPr lang="nl-NL" dirty="0" smtClean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Non-</a:t>
            </a:r>
            <a:r>
              <a:rPr lang="nl-NL" dirty="0" err="1" smtClean="0"/>
              <a:t>increasing</a:t>
            </a:r>
            <a:r>
              <a:rPr lang="nl-NL" dirty="0" smtClean="0"/>
              <a:t> and convex in input </a:t>
            </a:r>
            <a:r>
              <a:rPr lang="nl-NL" dirty="0" err="1" smtClean="0"/>
              <a:t>prices</a:t>
            </a:r>
            <a:r>
              <a:rPr lang="nl-NL" dirty="0" smtClean="0"/>
              <a:t>;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352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Rechthoek 19"/>
          <p:cNvSpPr/>
          <p:nvPr/>
        </p:nvSpPr>
        <p:spPr>
          <a:xfrm>
            <a:off x="179512" y="332656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nl-NL" sz="3200" b="1" dirty="0" err="1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Drinking</a:t>
            </a:r>
            <a:r>
              <a:rPr lang="nl-NL" sz="3200" b="1" dirty="0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water sector (I)</a:t>
            </a:r>
            <a:endParaRPr lang="nl-NL" sz="3200" b="1" dirty="0">
              <a:solidFill>
                <a:srgbClr val="00B0F0"/>
              </a:solidFill>
              <a:latin typeface="+mj-lt"/>
              <a:ea typeface="Times New Roman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146" y="1052737"/>
            <a:ext cx="3644087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46541"/>
            <a:ext cx="4536503" cy="43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27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981075"/>
            <a:ext cx="7540625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hoek 19"/>
          <p:cNvSpPr/>
          <p:nvPr/>
        </p:nvSpPr>
        <p:spPr>
          <a:xfrm>
            <a:off x="179512" y="332656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nl-NL" sz="3200" b="1" dirty="0" err="1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Drinking</a:t>
            </a:r>
            <a:r>
              <a:rPr lang="nl-NL" sz="3200" b="1" dirty="0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water sector (II)</a:t>
            </a:r>
            <a:endParaRPr lang="nl-NL" sz="3200" b="1" dirty="0">
              <a:solidFill>
                <a:srgbClr val="00B0F0"/>
              </a:solidFill>
              <a:latin typeface="+mj-lt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443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hthoek 19"/>
          <p:cNvSpPr/>
          <p:nvPr/>
        </p:nvSpPr>
        <p:spPr>
          <a:xfrm>
            <a:off x="179512" y="332656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nl-NL" sz="3200" b="1" dirty="0" err="1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Drinking</a:t>
            </a:r>
            <a:r>
              <a:rPr lang="nl-NL" sz="3200" b="1" dirty="0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water sector (III)</a:t>
            </a:r>
            <a:endParaRPr lang="nl-NL" sz="3200" b="1" dirty="0">
              <a:solidFill>
                <a:srgbClr val="00B0F0"/>
              </a:solidFill>
              <a:latin typeface="+mj-lt"/>
              <a:ea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1875" y="1052736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Funding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The costs of drinking water companies are fully covered by the proceeds from the sale of drinking </a:t>
            </a:r>
            <a:r>
              <a:rPr lang="en-US" sz="1800" dirty="0" smtClean="0"/>
              <a:t>water;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The </a:t>
            </a:r>
            <a:r>
              <a:rPr lang="en-US" sz="1800" dirty="0"/>
              <a:t>drinking water tariff consists of a fixed amount per connection per year (fixed rate) and a variable rate for consumption per cubic meter. </a:t>
            </a:r>
            <a:endParaRPr lang="nl-NL" sz="1800" dirty="0"/>
          </a:p>
          <a:p>
            <a:endParaRPr lang="en-US" dirty="0" smtClean="0"/>
          </a:p>
          <a:p>
            <a:r>
              <a:rPr lang="en-US" dirty="0" smtClean="0"/>
              <a:t>Regulatory </a:t>
            </a:r>
            <a:r>
              <a:rPr lang="en-US" dirty="0"/>
              <a:t>environment</a:t>
            </a:r>
            <a:endParaRPr lang="nl-NL" dirty="0"/>
          </a:p>
          <a:p>
            <a:r>
              <a:rPr lang="en-US" sz="1800" dirty="0"/>
              <a:t>Main legislative framework: Drinking Water Act (2011)</a:t>
            </a:r>
            <a:endParaRPr lang="nl-NL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ownership restricted to local/regional </a:t>
            </a:r>
            <a:r>
              <a:rPr lang="en-US" sz="1800" dirty="0" smtClean="0"/>
              <a:t>authorities (the </a:t>
            </a:r>
            <a:r>
              <a:rPr lang="en-US" sz="1800" dirty="0"/>
              <a:t>drinking water companies are public limited </a:t>
            </a:r>
            <a:r>
              <a:rPr lang="en-US" sz="1800" dirty="0" smtClean="0"/>
              <a:t>companies);</a:t>
            </a:r>
            <a:endParaRPr lang="nl-NL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companies governed by local/regional shareholders (municipalities and </a:t>
            </a:r>
            <a:r>
              <a:rPr lang="en-US" sz="1800" dirty="0" smtClean="0"/>
              <a:t>provinces);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supervision </a:t>
            </a:r>
            <a:r>
              <a:rPr lang="en-US" sz="1800" dirty="0"/>
              <a:t>by national government </a:t>
            </a:r>
            <a:r>
              <a:rPr lang="en-US" sz="1800" dirty="0" smtClean="0"/>
              <a:t>with </a:t>
            </a:r>
            <a:r>
              <a:rPr lang="en-US" sz="1800" dirty="0"/>
              <a:t>main focus on water quality, continuity (public health) and </a:t>
            </a:r>
            <a:r>
              <a:rPr lang="en-US" sz="1800" dirty="0" smtClean="0"/>
              <a:t>efficiency;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There is a mandatory benchmarking every three years.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409608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8027</TotalTime>
  <Words>1117</Words>
  <Application>Microsoft Office PowerPoint</Application>
  <PresentationFormat>On-screen Show (4:3)</PresentationFormat>
  <Paragraphs>321</Paragraphs>
  <Slides>20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Default Design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Bikker Euro RSCG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Bikker Euro RSCG</dc:creator>
  <cp:lastModifiedBy>Jos Blank - TBM</cp:lastModifiedBy>
  <cp:revision>632</cp:revision>
  <cp:lastPrinted>2016-01-28T11:39:26Z</cp:lastPrinted>
  <dcterms:created xsi:type="dcterms:W3CDTF">2003-10-16T11:42:10Z</dcterms:created>
  <dcterms:modified xsi:type="dcterms:W3CDTF">2017-06-09T09:03:46Z</dcterms:modified>
</cp:coreProperties>
</file>