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charts/chart1.xml" ContentType="application/vnd.openxmlformats-officedocument.drawingml.chart+xml"/>
  <Override PartName="/ppt/theme/themeOverride3.xml" ContentType="application/vnd.openxmlformats-officedocument.themeOverride+xml"/>
  <Override PartName="/ppt/charts/chart2.xml" ContentType="application/vnd.openxmlformats-officedocument.drawingml.chart+xml"/>
  <Override PartName="/ppt/theme/themeOverride4.xml" ContentType="application/vnd.openxmlformats-officedocument.themeOverrid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theme/themeOverride5.xml" ContentType="application/vnd.openxmlformats-officedocument.themeOverride+xml"/>
  <Override PartName="/ppt/notesSlides/notesSlide3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theme/themeOverride6.xml" ContentType="application/vnd.openxmlformats-officedocument.themeOverride+xml"/>
  <Override PartName="/ppt/charts/chart6.xml" ContentType="application/vnd.openxmlformats-officedocument.drawingml.chart+xml"/>
  <Override PartName="/ppt/theme/themeOverride7.xml" ContentType="application/vnd.openxmlformats-officedocument.themeOverr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bookmarkIdSeed="3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9" r:id="rId2"/>
    <p:sldId id="325" r:id="rId3"/>
    <p:sldId id="370" r:id="rId4"/>
    <p:sldId id="360" r:id="rId5"/>
    <p:sldId id="361" r:id="rId6"/>
    <p:sldId id="378" r:id="rId7"/>
    <p:sldId id="384" r:id="rId8"/>
    <p:sldId id="380" r:id="rId9"/>
    <p:sldId id="372" r:id="rId10"/>
    <p:sldId id="353" r:id="rId11"/>
    <p:sldId id="371" r:id="rId12"/>
    <p:sldId id="374" r:id="rId13"/>
    <p:sldId id="366" r:id="rId14"/>
    <p:sldId id="367" r:id="rId15"/>
    <p:sldId id="368" r:id="rId16"/>
    <p:sldId id="354" r:id="rId17"/>
    <p:sldId id="369" r:id="rId18"/>
    <p:sldId id="355" r:id="rId19"/>
    <p:sldId id="375" r:id="rId20"/>
    <p:sldId id="376" r:id="rId21"/>
    <p:sldId id="382" r:id="rId22"/>
    <p:sldId id="385" r:id="rId23"/>
    <p:sldId id="356" r:id="rId24"/>
    <p:sldId id="383" r:id="rId25"/>
    <p:sldId id="327" r:id="rId26"/>
  </p:sldIdLst>
  <p:sldSz cx="9144000" cy="6858000" type="screen4x3"/>
  <p:notesSz cx="7053263" cy="93091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os Blank - TBM" initials="JB-T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CC"/>
    <a:srgbClr val="9BC4E5"/>
    <a:srgbClr val="FFFF66"/>
    <a:srgbClr val="C3DBEF"/>
    <a:srgbClr val="404040"/>
    <a:srgbClr val="A6A6A6"/>
    <a:srgbClr val="A8D08D"/>
    <a:srgbClr val="F4B183"/>
    <a:srgbClr val="B2ECBD"/>
    <a:srgbClr val="B678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681" autoAdjust="0"/>
    <p:restoredTop sz="79290" autoAdjust="0"/>
  </p:normalViewPr>
  <p:slideViewPr>
    <p:cSldViewPr>
      <p:cViewPr varScale="1">
        <p:scale>
          <a:sx n="109" d="100"/>
          <a:sy n="109" d="100"/>
        </p:scale>
        <p:origin x="-870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3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4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5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6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3751974418301355E-2"/>
          <c:y val="1.8463804947598413E-2"/>
          <c:w val="0.91765045429734859"/>
          <c:h val="0.87881959874828719"/>
        </c:manualLayout>
      </c:layout>
      <c:lineChart>
        <c:grouping val="standard"/>
        <c:varyColors val="0"/>
        <c:ser>
          <c:idx val="0"/>
          <c:order val="0"/>
          <c:tx>
            <c:v>Politie</c:v>
          </c:tx>
          <c:spPr>
            <a:ln w="50800" cap="rnd">
              <a:solidFill>
                <a:srgbClr val="F4B183"/>
              </a:solidFill>
              <a:round/>
            </a:ln>
            <a:effectLst/>
          </c:spPr>
          <c:marker>
            <c:symbol val="none"/>
          </c:marker>
          <c:cat>
            <c:numRef>
              <c:f>'fig58'!$A$2:$A$36</c:f>
              <c:numCache>
                <c:formatCode>General</c:formatCode>
                <c:ptCount val="35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</c:numCache>
            </c:numRef>
          </c:cat>
          <c:val>
            <c:numRef>
              <c:f>'fig58'!$B$2:$B$36</c:f>
              <c:numCache>
                <c:formatCode>General</c:formatCode>
                <c:ptCount val="35"/>
                <c:pt idx="0">
                  <c:v>100</c:v>
                </c:pt>
                <c:pt idx="1">
                  <c:v>105.75283813476562</c:v>
                </c:pt>
                <c:pt idx="2">
                  <c:v>109.67446899414062</c:v>
                </c:pt>
                <c:pt idx="3">
                  <c:v>109.93587493896484</c:v>
                </c:pt>
                <c:pt idx="4">
                  <c:v>119.41284942626953</c:v>
                </c:pt>
                <c:pt idx="5">
                  <c:v>130.48402404785156</c:v>
                </c:pt>
                <c:pt idx="6">
                  <c:v>138.49732971191406</c:v>
                </c:pt>
                <c:pt idx="7">
                  <c:v>138.9759521484375</c:v>
                </c:pt>
                <c:pt idx="8">
                  <c:v>136.51150512695312</c:v>
                </c:pt>
                <c:pt idx="9">
                  <c:v>136.41952514648438</c:v>
                </c:pt>
                <c:pt idx="10">
                  <c:v>135.55813598632812</c:v>
                </c:pt>
                <c:pt idx="11">
                  <c:v>132.84437561035156</c:v>
                </c:pt>
                <c:pt idx="12">
                  <c:v>131.80482482910156</c:v>
                </c:pt>
                <c:pt idx="13">
                  <c:v>130.54736328125</c:v>
                </c:pt>
                <c:pt idx="14">
                  <c:v>124.81403350830078</c:v>
                </c:pt>
                <c:pt idx="15">
                  <c:v>120.49702453613281</c:v>
                </c:pt>
                <c:pt idx="16">
                  <c:v>115.03353881835937</c:v>
                </c:pt>
                <c:pt idx="17">
                  <c:v>121.70751953125</c:v>
                </c:pt>
                <c:pt idx="18">
                  <c:v>119.78945159912109</c:v>
                </c:pt>
                <c:pt idx="19">
                  <c:v>115.99069976806641</c:v>
                </c:pt>
                <c:pt idx="20">
                  <c:v>113.33332824707031</c:v>
                </c:pt>
                <c:pt idx="21">
                  <c:v>112.64424896240234</c:v>
                </c:pt>
                <c:pt idx="22">
                  <c:v>115.27330780029297</c:v>
                </c:pt>
                <c:pt idx="23">
                  <c:v>113.885986328125</c:v>
                </c:pt>
                <c:pt idx="24">
                  <c:v>108.56242370605469</c:v>
                </c:pt>
                <c:pt idx="25">
                  <c:v>108.21041870117187</c:v>
                </c:pt>
                <c:pt idx="26">
                  <c:v>105.12081909179687</c:v>
                </c:pt>
                <c:pt idx="27">
                  <c:v>103.08087158203125</c:v>
                </c:pt>
                <c:pt idx="28">
                  <c:v>99.614990234375</c:v>
                </c:pt>
                <c:pt idx="29">
                  <c:v>97.837295532226563</c:v>
                </c:pt>
                <c:pt idx="30">
                  <c:v>97.047561645507813</c:v>
                </c:pt>
                <c:pt idx="31">
                  <c:v>96.875282287597656</c:v>
                </c:pt>
                <c:pt idx="32">
                  <c:v>94.653228759765625</c:v>
                </c:pt>
                <c:pt idx="33">
                  <c:v>99.975616455078125</c:v>
                </c:pt>
                <c:pt idx="34">
                  <c:v>99.036796569824219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B46F-4DDB-BB64-2C9DC871279A}"/>
            </c:ext>
          </c:extLst>
        </c:ser>
        <c:ser>
          <c:idx val="1"/>
          <c:order val="1"/>
          <c:tx>
            <c:v>Rechterlijke macht</c:v>
          </c:tx>
          <c:spPr>
            <a:ln w="50800"/>
          </c:spPr>
          <c:marker>
            <c:symbol val="none"/>
          </c:marker>
          <c:cat>
            <c:numRef>
              <c:f>'fig58'!$A$2:$A$36</c:f>
              <c:numCache>
                <c:formatCode>General</c:formatCode>
                <c:ptCount val="35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</c:numCache>
            </c:numRef>
          </c:cat>
          <c:val>
            <c:numRef>
              <c:f>'fig58'!$C$2:$C$36</c:f>
              <c:numCache>
                <c:formatCode>General</c:formatCode>
                <c:ptCount val="35"/>
                <c:pt idx="0">
                  <c:v>100</c:v>
                </c:pt>
                <c:pt idx="1">
                  <c:v>106.31137084960937</c:v>
                </c:pt>
                <c:pt idx="2">
                  <c:v>110.63819122314453</c:v>
                </c:pt>
                <c:pt idx="3">
                  <c:v>110.21791839599609</c:v>
                </c:pt>
                <c:pt idx="4">
                  <c:v>102.83493804931641</c:v>
                </c:pt>
                <c:pt idx="5">
                  <c:v>94.452072143554688</c:v>
                </c:pt>
                <c:pt idx="6">
                  <c:v>88.436775207519531</c:v>
                </c:pt>
                <c:pt idx="7">
                  <c:v>83.749275207519531</c:v>
                </c:pt>
                <c:pt idx="8">
                  <c:v>81.303428649902344</c:v>
                </c:pt>
                <c:pt idx="9">
                  <c:v>80.000579833984375</c:v>
                </c:pt>
                <c:pt idx="10">
                  <c:v>79.850212097167969</c:v>
                </c:pt>
                <c:pt idx="11">
                  <c:v>78.604843139648438</c:v>
                </c:pt>
                <c:pt idx="12">
                  <c:v>66.468864440917969</c:v>
                </c:pt>
                <c:pt idx="13">
                  <c:v>62.929336547851563</c:v>
                </c:pt>
                <c:pt idx="14">
                  <c:v>61.819610595703125</c:v>
                </c:pt>
                <c:pt idx="15">
                  <c:v>70.122077941894531</c:v>
                </c:pt>
                <c:pt idx="16">
                  <c:v>66.914299011230469</c:v>
                </c:pt>
                <c:pt idx="17">
                  <c:v>61.249298095703125</c:v>
                </c:pt>
                <c:pt idx="18">
                  <c:v>56.758724212646484</c:v>
                </c:pt>
                <c:pt idx="19">
                  <c:v>52.612117767333984</c:v>
                </c:pt>
                <c:pt idx="20">
                  <c:v>50.207077026367188</c:v>
                </c:pt>
                <c:pt idx="21">
                  <c:v>48.765678405761719</c:v>
                </c:pt>
                <c:pt idx="22">
                  <c:v>50.190662384033203</c:v>
                </c:pt>
                <c:pt idx="23">
                  <c:v>54.412799835205078</c:v>
                </c:pt>
                <c:pt idx="24">
                  <c:v>55.290218353271484</c:v>
                </c:pt>
                <c:pt idx="25">
                  <c:v>54.475093841552734</c:v>
                </c:pt>
                <c:pt idx="26">
                  <c:v>54.149715423583984</c:v>
                </c:pt>
                <c:pt idx="27">
                  <c:v>52.561927795410156</c:v>
                </c:pt>
                <c:pt idx="28">
                  <c:v>53.707996368408203</c:v>
                </c:pt>
                <c:pt idx="29">
                  <c:v>54.926620483398437</c:v>
                </c:pt>
                <c:pt idx="30">
                  <c:v>53.427303314208984</c:v>
                </c:pt>
                <c:pt idx="31">
                  <c:v>55.205326080322266</c:v>
                </c:pt>
                <c:pt idx="32">
                  <c:v>52.183124542236328</c:v>
                </c:pt>
                <c:pt idx="33">
                  <c:v>54.139602661132813</c:v>
                </c:pt>
                <c:pt idx="34">
                  <c:v>58.361377716064453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B46F-4DDB-BB64-2C9DC871279A}"/>
            </c:ext>
          </c:extLst>
        </c:ser>
        <c:ser>
          <c:idx val="2"/>
          <c:order val="2"/>
          <c:tx>
            <c:v>Gevangeniswezen</c:v>
          </c:tx>
          <c:spPr>
            <a:ln w="50800" cap="rnd">
              <a:solidFill>
                <a:srgbClr val="A8D08D"/>
              </a:solidFill>
              <a:round/>
            </a:ln>
            <a:effectLst/>
          </c:spPr>
          <c:marker>
            <c:symbol val="none"/>
          </c:marker>
          <c:cat>
            <c:numRef>
              <c:f>'fig58'!$A$2:$A$36</c:f>
              <c:numCache>
                <c:formatCode>General</c:formatCode>
                <c:ptCount val="35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</c:numCache>
            </c:numRef>
          </c:cat>
          <c:val>
            <c:numRef>
              <c:f>'fig58'!$D$2:$D$36</c:f>
              <c:numCache>
                <c:formatCode>General</c:formatCode>
                <c:ptCount val="35"/>
                <c:pt idx="0">
                  <c:v>100</c:v>
                </c:pt>
                <c:pt idx="1">
                  <c:v>103.32913208007812</c:v>
                </c:pt>
                <c:pt idx="2">
                  <c:v>104.16037750244141</c:v>
                </c:pt>
                <c:pt idx="3">
                  <c:v>118.3360595703125</c:v>
                </c:pt>
                <c:pt idx="4">
                  <c:v>120.82305145263672</c:v>
                </c:pt>
                <c:pt idx="5">
                  <c:v>126.13463592529297</c:v>
                </c:pt>
                <c:pt idx="6">
                  <c:v>122.10671997070312</c:v>
                </c:pt>
                <c:pt idx="7">
                  <c:v>113.94452667236328</c:v>
                </c:pt>
                <c:pt idx="8">
                  <c:v>118.5999755859375</c:v>
                </c:pt>
                <c:pt idx="9">
                  <c:v>125.92697906494141</c:v>
                </c:pt>
                <c:pt idx="10">
                  <c:v>140.38380432128906</c:v>
                </c:pt>
                <c:pt idx="11">
                  <c:v>146.35679626464844</c:v>
                </c:pt>
                <c:pt idx="12">
                  <c:v>142.45913696289062</c:v>
                </c:pt>
                <c:pt idx="13">
                  <c:v>130.58705139160156</c:v>
                </c:pt>
                <c:pt idx="14">
                  <c:v>136.78996276855469</c:v>
                </c:pt>
                <c:pt idx="15">
                  <c:v>146.594970703125</c:v>
                </c:pt>
                <c:pt idx="16">
                  <c:v>155.77058410644531</c:v>
                </c:pt>
                <c:pt idx="17">
                  <c:v>149.29302978515625</c:v>
                </c:pt>
                <c:pt idx="18">
                  <c:v>145.88615417480469</c:v>
                </c:pt>
                <c:pt idx="19">
                  <c:v>148.40690612792969</c:v>
                </c:pt>
                <c:pt idx="20">
                  <c:v>142.10943603515625</c:v>
                </c:pt>
                <c:pt idx="21">
                  <c:v>148.14561462402344</c:v>
                </c:pt>
                <c:pt idx="22">
                  <c:v>146.56057739257812</c:v>
                </c:pt>
                <c:pt idx="23">
                  <c:v>128.06777954101562</c:v>
                </c:pt>
                <c:pt idx="24">
                  <c:v>142.89437866210937</c:v>
                </c:pt>
                <c:pt idx="25">
                  <c:v>153.63417053222656</c:v>
                </c:pt>
                <c:pt idx="26">
                  <c:v>169.39826965332031</c:v>
                </c:pt>
                <c:pt idx="27">
                  <c:v>152.76579284667969</c:v>
                </c:pt>
                <c:pt idx="28">
                  <c:v>141.59317016601562</c:v>
                </c:pt>
                <c:pt idx="29">
                  <c:v>164.50236511230469</c:v>
                </c:pt>
                <c:pt idx="30">
                  <c:v>176.40086364746094</c:v>
                </c:pt>
                <c:pt idx="31">
                  <c:v>157.58615112304687</c:v>
                </c:pt>
                <c:pt idx="32">
                  <c:v>153.400390625</c:v>
                </c:pt>
                <c:pt idx="33">
                  <c:v>137.98344421386719</c:v>
                </c:pt>
                <c:pt idx="34">
                  <c:v>135.47203063964844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2-B46F-4DDB-BB64-2C9DC87127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2839552"/>
        <c:axId val="32841088"/>
      </c:lineChart>
      <c:catAx>
        <c:axId val="32839552"/>
        <c:scaling>
          <c:orientation val="minMax"/>
        </c:scaling>
        <c:delete val="0"/>
        <c:axPos val="b"/>
        <c:numFmt formatCode="General" sourceLinked="1"/>
        <c:majorTickMark val="none"/>
        <c:minorTickMark val="in"/>
        <c:tickLblPos val="nextTo"/>
        <c:spPr>
          <a:noFill/>
          <a:ln w="9525" cap="flat" cmpd="sng" algn="ctr">
            <a:solidFill>
              <a:srgbClr val="E7E6E6">
                <a:lumMod val="75000"/>
              </a:srgb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nl-NL"/>
          </a:p>
        </c:txPr>
        <c:crossAx val="32841088"/>
        <c:crosses val="autoZero"/>
        <c:auto val="1"/>
        <c:lblAlgn val="ctr"/>
        <c:lblOffset val="100"/>
        <c:tickLblSkip val="5"/>
        <c:noMultiLvlLbl val="0"/>
      </c:catAx>
      <c:valAx>
        <c:axId val="32841088"/>
        <c:scaling>
          <c:orientation val="minMax"/>
        </c:scaling>
        <c:delete val="0"/>
        <c:axPos val="l"/>
        <c:numFmt formatCode="General" sourceLinked="1"/>
        <c:majorTickMark val="in"/>
        <c:minorTickMark val="none"/>
        <c:tickLblPos val="nextTo"/>
        <c:spPr>
          <a:noFill/>
          <a:ln w="12700">
            <a:solidFill>
              <a:srgbClr val="E7E6E6">
                <a:lumMod val="75000"/>
              </a:srgbClr>
            </a:solidFill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nl-NL"/>
          </a:p>
        </c:txPr>
        <c:crossAx val="32839552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r"/>
      <c:layout>
        <c:manualLayout>
          <c:xMode val="edge"/>
          <c:yMode val="edge"/>
          <c:x val="0.10224628171478571"/>
          <c:y val="0.71458082281300228"/>
          <c:w val="0.25217738407699036"/>
          <c:h val="0.13058066986457811"/>
        </c:manualLayout>
      </c:layout>
      <c:overlay val="1"/>
      <c:spPr>
        <a:noFill/>
      </c:spPr>
      <c:txPr>
        <a:bodyPr/>
        <a:lstStyle/>
        <a:p>
          <a:pPr>
            <a:defRPr sz="900">
              <a:solidFill>
                <a:schemeClr val="accent6">
                  <a:lumMod val="25000"/>
                </a:schemeClr>
              </a:solidFill>
              <a:latin typeface="Corbel" panose="020B0503020204020204" pitchFamily="34" charset="0"/>
              <a:cs typeface="Arial" panose="020B0604020202020204" pitchFamily="34" charset="0"/>
            </a:defRPr>
          </a:pPr>
          <a:endParaRPr lang="nl-NL"/>
        </a:p>
      </c:txPr>
    </c:legend>
    <c:plotVisOnly val="1"/>
    <c:dispBlanksAs val="gap"/>
    <c:showDLblsOverMax val="0"/>
  </c:chart>
  <c:spPr>
    <a:solidFill>
      <a:schemeClr val="bg1"/>
    </a:solidFill>
    <a:ln w="12700" cap="flat" cmpd="sng" algn="ctr">
      <a:noFill/>
      <a:round/>
    </a:ln>
    <a:effectLst/>
  </c:spPr>
  <c:txPr>
    <a:bodyPr/>
    <a:lstStyle/>
    <a:p>
      <a:pPr>
        <a:defRPr/>
      </a:pPr>
      <a:endParaRPr lang="nl-NL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9.2568115535479251E-2"/>
          <c:y val="0.16642639518056479"/>
          <c:w val="0.8001985667138698"/>
          <c:h val="0.69029598193842157"/>
        </c:manualLayout>
      </c:layout>
      <c:scatterChart>
        <c:scatterStyle val="smoothMarker"/>
        <c:varyColors val="0"/>
        <c:ser>
          <c:idx val="1"/>
          <c:order val="0"/>
          <c:tx>
            <c:strRef>
              <c:f>Sheet1!$C$4</c:f>
              <c:strCache>
                <c:ptCount val="1"/>
                <c:pt idx="0">
                  <c:v>U-vorm</c:v>
                </c:pt>
              </c:strCache>
            </c:strRef>
          </c:tx>
          <c:marker>
            <c:symbol val="none"/>
          </c:marker>
          <c:xVal>
            <c:numRef>
              <c:f>Sheet1!$A$5:$A$34</c:f>
              <c:numCache>
                <c:formatCode>General</c:formatCode>
                <c:ptCount val="30"/>
                <c:pt idx="0">
                  <c:v>0.1</c:v>
                </c:pt>
                <c:pt idx="1">
                  <c:v>0.2</c:v>
                </c:pt>
                <c:pt idx="2">
                  <c:v>0.30000000000000032</c:v>
                </c:pt>
                <c:pt idx="3">
                  <c:v>0.4</c:v>
                </c:pt>
                <c:pt idx="4">
                  <c:v>0.5</c:v>
                </c:pt>
                <c:pt idx="5">
                  <c:v>0.60000000000000064</c:v>
                </c:pt>
                <c:pt idx="6">
                  <c:v>0.70000000000000062</c:v>
                </c:pt>
                <c:pt idx="7">
                  <c:v>0.8</c:v>
                </c:pt>
                <c:pt idx="8">
                  <c:v>0.9</c:v>
                </c:pt>
                <c:pt idx="9">
                  <c:v>1</c:v>
                </c:pt>
                <c:pt idx="10">
                  <c:v>1.1000000000000001</c:v>
                </c:pt>
                <c:pt idx="11">
                  <c:v>1.2</c:v>
                </c:pt>
                <c:pt idx="12">
                  <c:v>1.3</c:v>
                </c:pt>
                <c:pt idx="13">
                  <c:v>1.4</c:v>
                </c:pt>
                <c:pt idx="14">
                  <c:v>1.5</c:v>
                </c:pt>
                <c:pt idx="15">
                  <c:v>1.6</c:v>
                </c:pt>
                <c:pt idx="16">
                  <c:v>1.7</c:v>
                </c:pt>
                <c:pt idx="17">
                  <c:v>1.8</c:v>
                </c:pt>
                <c:pt idx="18">
                  <c:v>1.9000000000000001</c:v>
                </c:pt>
                <c:pt idx="19">
                  <c:v>2</c:v>
                </c:pt>
                <c:pt idx="20">
                  <c:v>2.1</c:v>
                </c:pt>
                <c:pt idx="21">
                  <c:v>2.2000000000000002</c:v>
                </c:pt>
                <c:pt idx="22">
                  <c:v>2.2999999999999998</c:v>
                </c:pt>
                <c:pt idx="23">
                  <c:v>2.4</c:v>
                </c:pt>
                <c:pt idx="24">
                  <c:v>2.5</c:v>
                </c:pt>
                <c:pt idx="25">
                  <c:v>2.6</c:v>
                </c:pt>
                <c:pt idx="26">
                  <c:v>2.7</c:v>
                </c:pt>
                <c:pt idx="27">
                  <c:v>2.8</c:v>
                </c:pt>
                <c:pt idx="28">
                  <c:v>2.9</c:v>
                </c:pt>
                <c:pt idx="29">
                  <c:v>3</c:v>
                </c:pt>
              </c:numCache>
            </c:numRef>
          </c:xVal>
          <c:yVal>
            <c:numRef>
              <c:f>Sheet1!$C$5:$C$34</c:f>
              <c:numCache>
                <c:formatCode>General</c:formatCode>
                <c:ptCount val="30"/>
                <c:pt idx="0">
                  <c:v>29.742740725630629</c:v>
                </c:pt>
                <c:pt idx="1">
                  <c:v>16.271871014448415</c:v>
                </c:pt>
                <c:pt idx="2">
                  <c:v>11.869508541185095</c:v>
                </c:pt>
                <c:pt idx="3">
                  <c:v>9.7404832544880566</c:v>
                </c:pt>
                <c:pt idx="4">
                  <c:v>8.5262290303376336</c:v>
                </c:pt>
                <c:pt idx="5">
                  <c:v>7.7743171183135429</c:v>
                </c:pt>
                <c:pt idx="6">
                  <c:v>7.2912495979096237</c:v>
                </c:pt>
                <c:pt idx="7">
                  <c:v>6.9806605803450807</c:v>
                </c:pt>
                <c:pt idx="8">
                  <c:v>6.7893860358117903</c:v>
                </c:pt>
                <c:pt idx="9">
                  <c:v>6.6858944422792685</c:v>
                </c:pt>
                <c:pt idx="10">
                  <c:v>6.6504852384632258</c:v>
                </c:pt>
                <c:pt idx="11">
                  <c:v>6.6703907619136409</c:v>
                </c:pt>
                <c:pt idx="12">
                  <c:v>6.7371415698006416</c:v>
                </c:pt>
                <c:pt idx="13">
                  <c:v>6.8450636905459827</c:v>
                </c:pt>
                <c:pt idx="14">
                  <c:v>6.9903798164850475</c:v>
                </c:pt>
                <c:pt idx="15">
                  <c:v>7.1706504642467737</c:v>
                </c:pt>
                <c:pt idx="16">
                  <c:v>7.3844153745107119</c:v>
                </c:pt>
                <c:pt idx="17">
                  <c:v>7.6309575472654911</c:v>
                </c:pt>
                <c:pt idx="18">
                  <c:v>7.9101450078291586</c:v>
                </c:pt>
                <c:pt idx="19">
                  <c:v>8.2223233855484938</c:v>
                </c:pt>
                <c:pt idx="20">
                  <c:v>8.5682426674049168</c:v>
                </c:pt>
                <c:pt idx="21">
                  <c:v>8.9490075658010948</c:v>
                </c:pt>
                <c:pt idx="22">
                  <c:v>9.3660446413054252</c:v>
                </c:pt>
                <c:pt idx="23">
                  <c:v>9.8210816371117193</c:v>
                </c:pt>
                <c:pt idx="24">
                  <c:v>10.316135966877226</c:v>
                </c:pt>
                <c:pt idx="25">
                  <c:v>10.853510271311036</c:v>
                </c:pt>
                <c:pt idx="26">
                  <c:v>11.435793610991499</c:v>
                </c:pt>
                <c:pt idx="27">
                  <c:v>12.065867308517706</c:v>
                </c:pt>
                <c:pt idx="28">
                  <c:v>12.746914763731855</c:v>
                </c:pt>
                <c:pt idx="29">
                  <c:v>13.482434786689172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B402-4016-A78F-D71F48CA392C}"/>
            </c:ext>
          </c:extLst>
        </c:ser>
        <c:ser>
          <c:idx val="4"/>
          <c:order val="1"/>
          <c:tx>
            <c:strRef>
              <c:f>Sheet1!$F$4</c:f>
              <c:strCache>
                <c:ptCount val="1"/>
                <c:pt idx="0">
                  <c:v>L-vorm</c:v>
                </c:pt>
              </c:strCache>
            </c:strRef>
          </c:tx>
          <c:marker>
            <c:symbol val="none"/>
          </c:marker>
          <c:xVal>
            <c:numRef>
              <c:f>Sheet1!$A$5:$A$34</c:f>
              <c:numCache>
                <c:formatCode>General</c:formatCode>
                <c:ptCount val="30"/>
                <c:pt idx="0">
                  <c:v>0.1</c:v>
                </c:pt>
                <c:pt idx="1">
                  <c:v>0.2</c:v>
                </c:pt>
                <c:pt idx="2">
                  <c:v>0.30000000000000032</c:v>
                </c:pt>
                <c:pt idx="3">
                  <c:v>0.4</c:v>
                </c:pt>
                <c:pt idx="4">
                  <c:v>0.5</c:v>
                </c:pt>
                <c:pt idx="5">
                  <c:v>0.60000000000000064</c:v>
                </c:pt>
                <c:pt idx="6">
                  <c:v>0.70000000000000062</c:v>
                </c:pt>
                <c:pt idx="7">
                  <c:v>0.8</c:v>
                </c:pt>
                <c:pt idx="8">
                  <c:v>0.9</c:v>
                </c:pt>
                <c:pt idx="9">
                  <c:v>1</c:v>
                </c:pt>
                <c:pt idx="10">
                  <c:v>1.1000000000000001</c:v>
                </c:pt>
                <c:pt idx="11">
                  <c:v>1.2</c:v>
                </c:pt>
                <c:pt idx="12">
                  <c:v>1.3</c:v>
                </c:pt>
                <c:pt idx="13">
                  <c:v>1.4</c:v>
                </c:pt>
                <c:pt idx="14">
                  <c:v>1.5</c:v>
                </c:pt>
                <c:pt idx="15">
                  <c:v>1.6</c:v>
                </c:pt>
                <c:pt idx="16">
                  <c:v>1.7</c:v>
                </c:pt>
                <c:pt idx="17">
                  <c:v>1.8</c:v>
                </c:pt>
                <c:pt idx="18">
                  <c:v>1.9000000000000001</c:v>
                </c:pt>
                <c:pt idx="19">
                  <c:v>2</c:v>
                </c:pt>
                <c:pt idx="20">
                  <c:v>2.1</c:v>
                </c:pt>
                <c:pt idx="21">
                  <c:v>2.2000000000000002</c:v>
                </c:pt>
                <c:pt idx="22">
                  <c:v>2.2999999999999998</c:v>
                </c:pt>
                <c:pt idx="23">
                  <c:v>2.4</c:v>
                </c:pt>
                <c:pt idx="24">
                  <c:v>2.5</c:v>
                </c:pt>
                <c:pt idx="25">
                  <c:v>2.6</c:v>
                </c:pt>
                <c:pt idx="26">
                  <c:v>2.7</c:v>
                </c:pt>
                <c:pt idx="27">
                  <c:v>2.8</c:v>
                </c:pt>
                <c:pt idx="28">
                  <c:v>2.9</c:v>
                </c:pt>
                <c:pt idx="29">
                  <c:v>3</c:v>
                </c:pt>
              </c:numCache>
            </c:numRef>
          </c:xVal>
          <c:yVal>
            <c:numRef>
              <c:f>Sheet1!$F$5:$F$34</c:f>
              <c:numCache>
                <c:formatCode>General</c:formatCode>
                <c:ptCount val="30"/>
                <c:pt idx="0">
                  <c:v>28.292170143515587</c:v>
                </c:pt>
                <c:pt idx="1">
                  <c:v>14.723397755327619</c:v>
                </c:pt>
                <c:pt idx="2">
                  <c:v>10.216180677643354</c:v>
                </c:pt>
                <c:pt idx="3">
                  <c:v>7.9748331902904734</c:v>
                </c:pt>
                <c:pt idx="4">
                  <c:v>6.6402338454730954</c:v>
                </c:pt>
                <c:pt idx="5">
                  <c:v>5.759355774604459</c:v>
                </c:pt>
                <c:pt idx="6">
                  <c:v>5.1380567508132602</c:v>
                </c:pt>
                <c:pt idx="7">
                  <c:v>4.6792767215760804</c:v>
                </c:pt>
                <c:pt idx="8">
                  <c:v>4.3291036686613475</c:v>
                </c:pt>
                <c:pt idx="9">
                  <c:v>4.0551999668446754</c:v>
                </c:pt>
                <c:pt idx="10">
                  <c:v>3.8369961972695927</c:v>
                </c:pt>
                <c:pt idx="11">
                  <c:v>3.6607880674323057</c:v>
                </c:pt>
                <c:pt idx="12">
                  <c:v>3.5170963039555065</c:v>
                </c:pt>
                <c:pt idx="13">
                  <c:v>3.3991580322413237</c:v>
                </c:pt>
                <c:pt idx="14">
                  <c:v>3.30202161626341</c:v>
                </c:pt>
                <c:pt idx="15">
                  <c:v>3.2219809451466812</c:v>
                </c:pt>
                <c:pt idx="16">
                  <c:v>3.1562093947776328</c:v>
                </c:pt>
                <c:pt idx="17">
                  <c:v>3.1025158134866975</c:v>
                </c:pt>
                <c:pt idx="18">
                  <c:v>3.059177576001368</c:v>
                </c:pt>
                <c:pt idx="19">
                  <c:v>3.0248237322064799</c:v>
                </c:pt>
                <c:pt idx="20">
                  <c:v>2.9983515528698392</c:v>
                </c:pt>
                <c:pt idx="21">
                  <c:v>2.978865846450522</c:v>
                </c:pt>
                <c:pt idx="22">
                  <c:v>2.9656341170829408</c:v>
                </c:pt>
                <c:pt idx="23">
                  <c:v>2.9580529438152561</c:v>
                </c:pt>
                <c:pt idx="24">
                  <c:v>2.955622439572251</c:v>
                </c:pt>
                <c:pt idx="25">
                  <c:v>2.9579266149534607</c:v>
                </c:pt>
                <c:pt idx="26">
                  <c:v>2.9646181164060565</c:v>
                </c:pt>
                <c:pt idx="27">
                  <c:v>2.9754062456027475</c:v>
                </c:pt>
                <c:pt idx="28">
                  <c:v>2.9900474684356748</c:v>
                </c:pt>
                <c:pt idx="29">
                  <c:v>3.0083378331447075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B402-4016-A78F-D71F48CA39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775168"/>
        <c:axId val="6776704"/>
      </c:scatterChart>
      <c:valAx>
        <c:axId val="67751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6776704"/>
        <c:crosses val="autoZero"/>
        <c:crossBetween val="midCat"/>
      </c:valAx>
      <c:valAx>
        <c:axId val="6776704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6775168"/>
        <c:crosses val="autoZero"/>
        <c:crossBetween val="midCat"/>
      </c:valAx>
    </c:plotArea>
    <c:plotVisOnly val="1"/>
    <c:dispBlanksAs val="gap"/>
    <c:showDLblsOverMax val="0"/>
  </c:chart>
  <c:spPr>
    <a:ln>
      <a:noFill/>
    </a:ln>
  </c:spPr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574349375286832"/>
          <c:y val="7.2814056137719629E-2"/>
          <c:w val="0.7805221205020334"/>
          <c:h val="0.57033002720501724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'kosten per Inst'!$B$2</c:f>
              <c:strCache>
                <c:ptCount val="1"/>
                <c:pt idx="0">
                  <c:v>1985</c:v>
                </c:pt>
              </c:strCache>
            </c:strRef>
          </c:tx>
          <c:invertIfNegative val="0"/>
          <c:cat>
            <c:strRef>
              <c:f>'kosten per Inst'!$A$3:$A$13</c:f>
              <c:strCache>
                <c:ptCount val="11"/>
                <c:pt idx="0">
                  <c:v>Universitair onderwijs</c:v>
                </c:pt>
                <c:pt idx="1">
                  <c:v>Basisonderwijs</c:v>
                </c:pt>
                <c:pt idx="2">
                  <c:v>Huisartsenpraktijken</c:v>
                </c:pt>
                <c:pt idx="3">
                  <c:v>Verpleeg- en verzorgingshuizen</c:v>
                </c:pt>
                <c:pt idx="4">
                  <c:v>Ziekenhuizen</c:v>
                </c:pt>
                <c:pt idx="5">
                  <c:v>Voortgezet onderwijs</c:v>
                </c:pt>
                <c:pt idx="6">
                  <c:v>Rechterlijke macht</c:v>
                </c:pt>
                <c:pt idx="7">
                  <c:v>Drinkwater</c:v>
                </c:pt>
                <c:pt idx="8">
                  <c:v>Hoger beroepsonderwijs</c:v>
                </c:pt>
                <c:pt idx="9">
                  <c:v>Middelbaar beroepsonderwijs</c:v>
                </c:pt>
                <c:pt idx="10">
                  <c:v>Politie</c:v>
                </c:pt>
              </c:strCache>
            </c:strRef>
          </c:cat>
          <c:val>
            <c:numRef>
              <c:f>'kosten per Inst'!$B$3:$B$13</c:f>
              <c:numCache>
                <c:formatCode>General</c:formatCode>
                <c:ptCount val="11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  <c:pt idx="6">
                  <c:v>100</c:v>
                </c:pt>
                <c:pt idx="7" formatCode="0">
                  <c:v>100</c:v>
                </c:pt>
                <c:pt idx="8">
                  <c:v>100</c:v>
                </c:pt>
                <c:pt idx="9">
                  <c:v>100</c:v>
                </c:pt>
                <c:pt idx="10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9E1-49A2-811B-2C310F5B8B38}"/>
            </c:ext>
          </c:extLst>
        </c:ser>
        <c:ser>
          <c:idx val="1"/>
          <c:order val="1"/>
          <c:tx>
            <c:strRef>
              <c:f>'kosten per Inst'!$C$2</c:f>
              <c:strCache>
                <c:ptCount val="1"/>
                <c:pt idx="0">
                  <c:v>2000</c:v>
                </c:pt>
              </c:strCache>
            </c:strRef>
          </c:tx>
          <c:invertIfNegative val="0"/>
          <c:cat>
            <c:strRef>
              <c:f>'kosten per Inst'!$A$3:$A$13</c:f>
              <c:strCache>
                <c:ptCount val="11"/>
                <c:pt idx="0">
                  <c:v>Universitair onderwijs</c:v>
                </c:pt>
                <c:pt idx="1">
                  <c:v>Basisonderwijs</c:v>
                </c:pt>
                <c:pt idx="2">
                  <c:v>Huisartsenpraktijken</c:v>
                </c:pt>
                <c:pt idx="3">
                  <c:v>Verpleeg- en verzorgingshuizen</c:v>
                </c:pt>
                <c:pt idx="4">
                  <c:v>Ziekenhuizen</c:v>
                </c:pt>
                <c:pt idx="5">
                  <c:v>Voortgezet onderwijs</c:v>
                </c:pt>
                <c:pt idx="6">
                  <c:v>Rechterlijke macht</c:v>
                </c:pt>
                <c:pt idx="7">
                  <c:v>Drinkwater</c:v>
                </c:pt>
                <c:pt idx="8">
                  <c:v>Hoger beroepsonderwijs</c:v>
                </c:pt>
                <c:pt idx="9">
                  <c:v>Middelbaar beroepsonderwijs</c:v>
                </c:pt>
                <c:pt idx="10">
                  <c:v>Politie</c:v>
                </c:pt>
              </c:strCache>
            </c:strRef>
          </c:cat>
          <c:val>
            <c:numRef>
              <c:f>'kosten per Inst'!$C$3:$C$13</c:f>
              <c:numCache>
                <c:formatCode>0</c:formatCode>
                <c:ptCount val="11"/>
                <c:pt idx="0">
                  <c:v>122.1176259572911</c:v>
                </c:pt>
                <c:pt idx="1">
                  <c:v>156.18495490571758</c:v>
                </c:pt>
                <c:pt idx="2">
                  <c:v>157.47548194786643</c:v>
                </c:pt>
                <c:pt idx="3">
                  <c:v>138.76322779904672</c:v>
                </c:pt>
                <c:pt idx="4">
                  <c:v>232.67002886514783</c:v>
                </c:pt>
                <c:pt idx="5">
                  <c:v>315.72619702937976</c:v>
                </c:pt>
                <c:pt idx="6">
                  <c:v>277.30691589000725</c:v>
                </c:pt>
                <c:pt idx="7">
                  <c:v>397.95435628484921</c:v>
                </c:pt>
                <c:pt idx="8">
                  <c:v>530.2528427520956</c:v>
                </c:pt>
                <c:pt idx="9">
                  <c:v>919.32300371803342</c:v>
                </c:pt>
                <c:pt idx="10">
                  <c:v>742.15117652612332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9E1-49A2-811B-2C310F5B8B38}"/>
            </c:ext>
          </c:extLst>
        </c:ser>
        <c:ser>
          <c:idx val="2"/>
          <c:order val="2"/>
          <c:tx>
            <c:strRef>
              <c:f>'kosten per Inst'!$D$2</c:f>
              <c:strCache>
                <c:ptCount val="1"/>
                <c:pt idx="0">
                  <c:v>2012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'kosten per Inst'!$A$3:$A$13</c:f>
              <c:strCache>
                <c:ptCount val="11"/>
                <c:pt idx="0">
                  <c:v>Universitair onderwijs</c:v>
                </c:pt>
                <c:pt idx="1">
                  <c:v>Basisonderwijs</c:v>
                </c:pt>
                <c:pt idx="2">
                  <c:v>Huisartsenpraktijken</c:v>
                </c:pt>
                <c:pt idx="3">
                  <c:v>Verpleeg- en verzorgingshuizen</c:v>
                </c:pt>
                <c:pt idx="4">
                  <c:v>Ziekenhuizen</c:v>
                </c:pt>
                <c:pt idx="5">
                  <c:v>Voortgezet onderwijs</c:v>
                </c:pt>
                <c:pt idx="6">
                  <c:v>Rechterlijke macht</c:v>
                </c:pt>
                <c:pt idx="7">
                  <c:v>Drinkwater</c:v>
                </c:pt>
                <c:pt idx="8">
                  <c:v>Hoger beroepsonderwijs</c:v>
                </c:pt>
                <c:pt idx="9">
                  <c:v>Middelbaar beroepsonderwijs</c:v>
                </c:pt>
                <c:pt idx="10">
                  <c:v>Politie</c:v>
                </c:pt>
              </c:strCache>
            </c:strRef>
          </c:cat>
          <c:val>
            <c:numRef>
              <c:f>'kosten per Inst'!$D$3:$D$13</c:f>
              <c:numCache>
                <c:formatCode>0</c:formatCode>
                <c:ptCount val="11"/>
                <c:pt idx="0">
                  <c:v>149.698518347114</c:v>
                </c:pt>
                <c:pt idx="1">
                  <c:v>201.84821884472987</c:v>
                </c:pt>
                <c:pt idx="2">
                  <c:v>209.57221008160749</c:v>
                </c:pt>
                <c:pt idx="3">
                  <c:v>399.38563254527566</c:v>
                </c:pt>
                <c:pt idx="4">
                  <c:v>516.30921999843838</c:v>
                </c:pt>
                <c:pt idx="5">
                  <c:v>554.02755628191233</c:v>
                </c:pt>
                <c:pt idx="6">
                  <c:v>622.18875788979881</c:v>
                </c:pt>
                <c:pt idx="7">
                  <c:v>783.56716406186865</c:v>
                </c:pt>
                <c:pt idx="8">
                  <c:v>1248.341791980276</c:v>
                </c:pt>
                <c:pt idx="9">
                  <c:v>1317.4544421443445</c:v>
                </c:pt>
                <c:pt idx="10">
                  <c:v>2196.7004748869258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9E1-49A2-811B-2C310F5B8B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3143936"/>
        <c:axId val="43145472"/>
        <c:axId val="32856256"/>
      </c:bar3DChart>
      <c:catAx>
        <c:axId val="431439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43145472"/>
        <c:crosses val="autoZero"/>
        <c:auto val="1"/>
        <c:lblAlgn val="ctr"/>
        <c:lblOffset val="100"/>
        <c:noMultiLvlLbl val="0"/>
      </c:catAx>
      <c:valAx>
        <c:axId val="431454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3143936"/>
        <c:crosses val="autoZero"/>
        <c:crossBetween val="between"/>
      </c:valAx>
      <c:serAx>
        <c:axId val="32856256"/>
        <c:scaling>
          <c:orientation val="minMax"/>
        </c:scaling>
        <c:delete val="0"/>
        <c:axPos val="b"/>
        <c:majorTickMark val="out"/>
        <c:minorTickMark val="none"/>
        <c:tickLblPos val="nextTo"/>
        <c:crossAx val="43145472"/>
        <c:crosses val="autoZero"/>
      </c:serAx>
    </c:plotArea>
    <c:plotVisOnly val="1"/>
    <c:dispBlanksAs val="gap"/>
    <c:showDLblsOverMax val="0"/>
  </c:chart>
  <c:spPr>
    <a:noFill/>
    <a:ln>
      <a:noFill/>
    </a:ln>
  </c:sp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20"/>
      <c:rotY val="20"/>
      <c:depthPercent val="10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339330744768115E-2"/>
          <c:y val="9.9754454163061931E-2"/>
          <c:w val="0.90984681385779487"/>
          <c:h val="0.5157496199196820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'Optimum Size'!$G$2</c:f>
              <c:strCache>
                <c:ptCount val="1"/>
                <c:pt idx="0">
                  <c:v>Optimum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73D-48E0-AAB2-7F43210508D5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73D-48E0-AAB2-7F43210508D5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73D-48E0-AAB2-7F43210508D5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973D-48E0-AAB2-7F43210508D5}"/>
              </c:ext>
            </c:extLst>
          </c:dPt>
          <c:dPt>
            <c:idx val="4"/>
            <c:invertIfNegative val="0"/>
            <c:bubble3D val="0"/>
            <c:spPr>
              <a:solidFill>
                <a:srgbClr val="FF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973D-48E0-AAB2-7F43210508D5}"/>
              </c:ext>
            </c:extLst>
          </c:dPt>
          <c:dPt>
            <c:idx val="5"/>
            <c:invertIfNegative val="0"/>
            <c:bubble3D val="0"/>
            <c:spPr>
              <a:solidFill>
                <a:srgbClr val="FF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973D-48E0-AAB2-7F43210508D5}"/>
              </c:ext>
            </c:extLst>
          </c:dPt>
          <c:dPt>
            <c:idx val="6"/>
            <c:invertIfNegative val="0"/>
            <c:bubble3D val="0"/>
            <c:spPr>
              <a:solidFill>
                <a:srgbClr val="FFC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973D-48E0-AAB2-7F43210508D5}"/>
              </c:ext>
            </c:extLst>
          </c:dPt>
          <c:dPt>
            <c:idx val="7"/>
            <c:invertIfNegative val="0"/>
            <c:bubble3D val="0"/>
            <c:spPr>
              <a:solidFill>
                <a:srgbClr val="FFC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973D-48E0-AAB2-7F43210508D5}"/>
              </c:ext>
            </c:extLst>
          </c:dPt>
          <c:dPt>
            <c:idx val="8"/>
            <c:invertIfNegative val="0"/>
            <c:bubble3D val="0"/>
            <c:spPr>
              <a:solidFill>
                <a:srgbClr val="FFC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973D-48E0-AAB2-7F43210508D5}"/>
              </c:ext>
            </c:extLst>
          </c:dPt>
          <c:dPt>
            <c:idx val="9"/>
            <c:invertIfNegative val="0"/>
            <c:bubble3D val="0"/>
            <c:spPr>
              <a:solidFill>
                <a:srgbClr val="92D050"/>
              </a:solidFill>
              <a:ln w="25400" cap="flat" cmpd="sng" algn="ctr">
                <a:solidFill>
                  <a:schemeClr val="accent3"/>
                </a:solidFill>
                <a:prstDash val="solid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973D-48E0-AAB2-7F43210508D5}"/>
              </c:ext>
            </c:extLst>
          </c:dPt>
          <c:dPt>
            <c:idx val="10"/>
            <c:invertIfNegative val="0"/>
            <c:bubble3D val="0"/>
            <c:spPr>
              <a:solidFill>
                <a:srgbClr val="92D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973D-48E0-AAB2-7F43210508D5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'Optimum Size'!$A$3:$A$13</c:f>
              <c:strCache>
                <c:ptCount val="11"/>
                <c:pt idx="0">
                  <c:v>Rechterlijke macht</c:v>
                </c:pt>
                <c:pt idx="1">
                  <c:v>Drinkwater</c:v>
                </c:pt>
                <c:pt idx="2">
                  <c:v>Verpleeg- en verzorgingshuizen</c:v>
                </c:pt>
                <c:pt idx="3">
                  <c:v>Politie</c:v>
                </c:pt>
                <c:pt idx="4">
                  <c:v>Hoger beroepsonderwijs</c:v>
                </c:pt>
                <c:pt idx="5">
                  <c:v>Ziekenhuizen</c:v>
                </c:pt>
                <c:pt idx="6">
                  <c:v>Middelbaar beroepsonderwijs</c:v>
                </c:pt>
                <c:pt idx="7">
                  <c:v>Voortgezet onderwijs</c:v>
                </c:pt>
                <c:pt idx="8">
                  <c:v>Universitair onderwijs</c:v>
                </c:pt>
                <c:pt idx="9">
                  <c:v>Basisonderwijs</c:v>
                </c:pt>
                <c:pt idx="10">
                  <c:v>Huisartsenpraktijken</c:v>
                </c:pt>
              </c:strCache>
            </c:strRef>
          </c:cat>
          <c:val>
            <c:numRef>
              <c:f>'Optimum Size'!$G$3:$G$13</c:f>
              <c:numCache>
                <c:formatCode>0</c:formatCode>
                <c:ptCount val="11"/>
                <c:pt idx="0">
                  <c:v>9.2843326885880089</c:v>
                </c:pt>
                <c:pt idx="1">
                  <c:v>23.546725533480501</c:v>
                </c:pt>
                <c:pt idx="2">
                  <c:v>23.983169705469845</c:v>
                </c:pt>
                <c:pt idx="3">
                  <c:v>33.306419055308837</c:v>
                </c:pt>
                <c:pt idx="4">
                  <c:v>43.356215780550848</c:v>
                </c:pt>
                <c:pt idx="5">
                  <c:v>48.221271949777098</c:v>
                </c:pt>
                <c:pt idx="6">
                  <c:v>62.330623306233058</c:v>
                </c:pt>
                <c:pt idx="7">
                  <c:v>74.94706938600487</c:v>
                </c:pt>
                <c:pt idx="8">
                  <c:v>111.24170239533844</c:v>
                </c:pt>
                <c:pt idx="9">
                  <c:v>291.76162825264078</c:v>
                </c:pt>
                <c:pt idx="10">
                  <c:v>560.44832826747722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6-973D-48E0-AAB2-7F43210508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3104896"/>
        <c:axId val="43106688"/>
        <c:axId val="0"/>
      </c:bar3DChart>
      <c:catAx>
        <c:axId val="431048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3106688"/>
        <c:crosses val="autoZero"/>
        <c:auto val="1"/>
        <c:lblAlgn val="ctr"/>
        <c:lblOffset val="100"/>
        <c:noMultiLvlLbl val="0"/>
      </c:catAx>
      <c:valAx>
        <c:axId val="43106688"/>
        <c:scaling>
          <c:orientation val="minMax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crossAx val="43104896"/>
        <c:crosses val="autoZero"/>
        <c:crossBetween val="between"/>
      </c:valAx>
      <c:spPr>
        <a:ln>
          <a:noFill/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 err="1" smtClean="0"/>
              <a:t>Elasticiteiten</a:t>
            </a:r>
            <a:r>
              <a:rPr lang="en-US" dirty="0" smtClean="0"/>
              <a:t> van </a:t>
            </a:r>
            <a:r>
              <a:rPr lang="en-US" dirty="0" err="1" smtClean="0"/>
              <a:t>Verdoorn</a:t>
            </a:r>
            <a:endParaRPr lang="en-US" dirty="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sort!$B$1</c:f>
              <c:strCache>
                <c:ptCount val="1"/>
                <c:pt idx="0">
                  <c:v>Elasticiteit</c:v>
                </c:pt>
              </c:strCache>
            </c:strRef>
          </c:tx>
          <c:invertIfNegative val="0"/>
          <c:cat>
            <c:strRef>
              <c:f>sort!$A$2:$A$14</c:f>
              <c:strCache>
                <c:ptCount val="13"/>
                <c:pt idx="0">
                  <c:v>Hoger beroepsonderwijs</c:v>
                </c:pt>
                <c:pt idx="1">
                  <c:v>Wetenschappelijk onderwijs</c:v>
                </c:pt>
                <c:pt idx="2">
                  <c:v>Gehandicaptenzorg</c:v>
                </c:pt>
                <c:pt idx="3">
                  <c:v>Geestelijke gezondheidszorg</c:v>
                </c:pt>
                <c:pt idx="4">
                  <c:v>Drinkwater</c:v>
                </c:pt>
                <c:pt idx="5">
                  <c:v>Voortgezet onderwijs</c:v>
                </c:pt>
                <c:pt idx="6">
                  <c:v>Primair onderwijs</c:v>
                </c:pt>
                <c:pt idx="7">
                  <c:v>Rechtsspraak</c:v>
                </c:pt>
                <c:pt idx="8">
                  <c:v>Middelbaar beroepsonderwijs</c:v>
                </c:pt>
                <c:pt idx="9">
                  <c:v>Gevangeniswezen</c:v>
                </c:pt>
                <c:pt idx="10">
                  <c:v>Ziekenhuizen</c:v>
                </c:pt>
                <c:pt idx="11">
                  <c:v>Politie</c:v>
                </c:pt>
                <c:pt idx="12">
                  <c:v>Verpleging, verzorging en thuiszorg</c:v>
                </c:pt>
              </c:strCache>
            </c:strRef>
          </c:cat>
          <c:val>
            <c:numRef>
              <c:f>sort!$B$2:$B$14</c:f>
              <c:numCache>
                <c:formatCode>0.00</c:formatCode>
                <c:ptCount val="13"/>
                <c:pt idx="0">
                  <c:v>0.01</c:v>
                </c:pt>
                <c:pt idx="1">
                  <c:v>0.19</c:v>
                </c:pt>
                <c:pt idx="2">
                  <c:v>0.19</c:v>
                </c:pt>
                <c:pt idx="3">
                  <c:v>0.22</c:v>
                </c:pt>
                <c:pt idx="4">
                  <c:v>0.27</c:v>
                </c:pt>
                <c:pt idx="5">
                  <c:v>0.28000000000000003</c:v>
                </c:pt>
                <c:pt idx="6">
                  <c:v>0.3</c:v>
                </c:pt>
                <c:pt idx="7">
                  <c:v>0.36</c:v>
                </c:pt>
                <c:pt idx="8">
                  <c:v>0.4</c:v>
                </c:pt>
                <c:pt idx="9">
                  <c:v>0.41</c:v>
                </c:pt>
                <c:pt idx="10">
                  <c:v>0.47</c:v>
                </c:pt>
                <c:pt idx="11">
                  <c:v>0.52</c:v>
                </c:pt>
                <c:pt idx="12">
                  <c:v>0.54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3408768"/>
        <c:axId val="43443328"/>
      </c:barChart>
      <c:catAx>
        <c:axId val="43408768"/>
        <c:scaling>
          <c:orientation val="minMax"/>
        </c:scaling>
        <c:delete val="0"/>
        <c:axPos val="b"/>
        <c:majorTickMark val="out"/>
        <c:minorTickMark val="none"/>
        <c:tickLblPos val="nextTo"/>
        <c:crossAx val="43443328"/>
        <c:crosses val="autoZero"/>
        <c:auto val="1"/>
        <c:lblAlgn val="ctr"/>
        <c:lblOffset val="100"/>
        <c:noMultiLvlLbl val="0"/>
      </c:catAx>
      <c:valAx>
        <c:axId val="43443328"/>
        <c:scaling>
          <c:orientation val="minMax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crossAx val="43408768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6795591848743519E-2"/>
          <c:y val="0.33316317482024382"/>
          <c:w val="0.85616341872333435"/>
          <c:h val="0.5525830404170984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'j11 sort'!$B$1</c:f>
              <c:strCache>
                <c:ptCount val="1"/>
                <c:pt idx="0">
                  <c:v>j11</c:v>
                </c:pt>
              </c:strCache>
            </c:strRef>
          </c:tx>
          <c:invertIfNegative val="0"/>
          <c:cat>
            <c:strRef>
              <c:f>'j11 sort'!$A$2:$A$14</c:f>
              <c:strCache>
                <c:ptCount val="13"/>
                <c:pt idx="0">
                  <c:v>Ziekenhuizen</c:v>
                </c:pt>
                <c:pt idx="1">
                  <c:v>Middelbaar beroepsonderwijs</c:v>
                </c:pt>
                <c:pt idx="2">
                  <c:v>Wetenschappelijk onderwijs</c:v>
                </c:pt>
                <c:pt idx="3">
                  <c:v>Drinkwater</c:v>
                </c:pt>
                <c:pt idx="4">
                  <c:v>Gevangeniswezen</c:v>
                </c:pt>
                <c:pt idx="5">
                  <c:v>Voortgezet onderwijs</c:v>
                </c:pt>
                <c:pt idx="6">
                  <c:v>Geestelijke gezondheidszorg</c:v>
                </c:pt>
                <c:pt idx="7">
                  <c:v>Gehandicaptenzorg</c:v>
                </c:pt>
                <c:pt idx="8">
                  <c:v>Politie</c:v>
                </c:pt>
                <c:pt idx="9">
                  <c:v>Verpleging, verzorging en thuiszorg</c:v>
                </c:pt>
                <c:pt idx="10">
                  <c:v>Rechtsspraak</c:v>
                </c:pt>
                <c:pt idx="11">
                  <c:v>Hoger beroepsonderwijs</c:v>
                </c:pt>
                <c:pt idx="12">
                  <c:v>Primair onderwijs</c:v>
                </c:pt>
              </c:strCache>
            </c:strRef>
          </c:cat>
          <c:val>
            <c:numRef>
              <c:f>'j11 sort'!$B$2:$B$14</c:f>
              <c:numCache>
                <c:formatCode>0.00</c:formatCode>
                <c:ptCount val="13"/>
                <c:pt idx="0">
                  <c:v>-0.5</c:v>
                </c:pt>
                <c:pt idx="1">
                  <c:v>-0.39</c:v>
                </c:pt>
                <c:pt idx="2">
                  <c:v>-0.28999999999999998</c:v>
                </c:pt>
                <c:pt idx="3">
                  <c:v>-0.23</c:v>
                </c:pt>
                <c:pt idx="4">
                  <c:v>-0.2</c:v>
                </c:pt>
                <c:pt idx="5">
                  <c:v>-0.13</c:v>
                </c:pt>
                <c:pt idx="6">
                  <c:v>-0.13</c:v>
                </c:pt>
                <c:pt idx="7">
                  <c:v>-0.08</c:v>
                </c:pt>
                <c:pt idx="8">
                  <c:v>0.17</c:v>
                </c:pt>
                <c:pt idx="9">
                  <c:v>0.36</c:v>
                </c:pt>
                <c:pt idx="10">
                  <c:v>0.4</c:v>
                </c:pt>
                <c:pt idx="11">
                  <c:v>0.42</c:v>
                </c:pt>
                <c:pt idx="12">
                  <c:v>0.5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3526016"/>
        <c:axId val="43527552"/>
      </c:barChart>
      <c:catAx>
        <c:axId val="43526016"/>
        <c:scaling>
          <c:orientation val="minMax"/>
        </c:scaling>
        <c:delete val="0"/>
        <c:axPos val="b"/>
        <c:majorTickMark val="out"/>
        <c:minorTickMark val="none"/>
        <c:tickLblPos val="high"/>
        <c:crossAx val="43527552"/>
        <c:crosses val="autoZero"/>
        <c:auto val="1"/>
        <c:lblAlgn val="ctr"/>
        <c:lblOffset val="100"/>
        <c:noMultiLvlLbl val="0"/>
      </c:catAx>
      <c:valAx>
        <c:axId val="43527552"/>
        <c:scaling>
          <c:orientation val="minMax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crossAx val="43526016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0.51326</cdr:x>
      <cdr:y>0.88967</cdr:y>
    </cdr:from>
    <cdr:to>
      <cdr:x>0.74594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148569" y="3226964"/>
          <a:ext cx="1427369" cy="40018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nl-NL" sz="2000" dirty="0"/>
            <a:t>Productie</a:t>
          </a:r>
        </a:p>
      </cdr:txBody>
    </cdr:sp>
  </cdr:relSizeAnchor>
  <cdr:relSizeAnchor xmlns:cdr="http://schemas.openxmlformats.org/drawingml/2006/chartDrawing">
    <cdr:from>
      <cdr:x>0</cdr:x>
      <cdr:y>0.45746</cdr:y>
    </cdr:from>
    <cdr:to>
      <cdr:x>0.09736</cdr:x>
      <cdr:y>0.65259</cdr:y>
    </cdr:to>
    <cdr:sp macro="" textlink="">
      <cdr:nvSpPr>
        <cdr:cNvPr id="3" name="TextBox 2"/>
        <cdr:cNvSpPr txBox="1"/>
      </cdr:nvSpPr>
      <cdr:spPr>
        <a:xfrm xmlns:a="http://schemas.openxmlformats.org/drawingml/2006/main" rot="16200000">
          <a:off x="-278151" y="1726942"/>
          <a:ext cx="707765" cy="5724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nl-NL" sz="2000" dirty="0"/>
            <a:t>Gemiddelde  kosten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56414" cy="46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/>
              </a:defRPr>
            </a:lvl1pPr>
          </a:lstStyle>
          <a:p>
            <a:endParaRPr lang="nl-NL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96850" y="0"/>
            <a:ext cx="3056414" cy="46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/>
              </a:defRPr>
            </a:lvl1pPr>
          </a:lstStyle>
          <a:p>
            <a:endParaRPr lang="nl-NL"/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3645"/>
            <a:ext cx="3056414" cy="46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/>
              </a:defRPr>
            </a:lvl1pPr>
          </a:lstStyle>
          <a:p>
            <a:endParaRPr lang="nl-NL"/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96850" y="8843645"/>
            <a:ext cx="3056414" cy="46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/>
              </a:defRPr>
            </a:lvl1pPr>
          </a:lstStyle>
          <a:p>
            <a:fld id="{AE90C053-4458-45D9-98A0-572BB0E8093E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399868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56414" cy="46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/>
              </a:defRPr>
            </a:lvl1pPr>
          </a:lstStyle>
          <a:p>
            <a:endParaRPr 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6850" y="0"/>
            <a:ext cx="3056414" cy="46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/>
              </a:defRPr>
            </a:lvl1pPr>
          </a:lstStyle>
          <a:p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8563" y="698500"/>
            <a:ext cx="4656137" cy="34909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0436" y="4421823"/>
            <a:ext cx="5172393" cy="4189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3645"/>
            <a:ext cx="3056414" cy="46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/>
              </a:defRPr>
            </a:lvl1pPr>
          </a:lstStyle>
          <a:p>
            <a:endParaRPr lang="en-US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6850" y="8843645"/>
            <a:ext cx="3056414" cy="46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/>
              </a:defRPr>
            </a:lvl1pPr>
          </a:lstStyle>
          <a:p>
            <a:fld id="{C2C8CD11-CF31-49F2-B8DE-5497F5617B1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9643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68257A-B8B9-485B-BE90-923168ABD965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38551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We hebben een maand geleden ook een onderzoek afgerond. Dat onderzoek gaat over schoolgebouwen. </a:t>
            </a:r>
          </a:p>
          <a:p>
            <a:endParaRPr lang="nl-NL" dirty="0"/>
          </a:p>
          <a:p>
            <a:r>
              <a:rPr lang="nl-NL" dirty="0"/>
              <a:t>Of om preciezer te zijn: over de kosten van schoolgebouwen. </a:t>
            </a:r>
          </a:p>
          <a:p>
            <a:endParaRPr lang="nl-NL" dirty="0"/>
          </a:p>
          <a:p>
            <a:r>
              <a:rPr lang="nl-NL" dirty="0"/>
              <a:t>Even kort wat over het stelsel. Dat werkt als volgt. Schoolgebouwen zijn een gezamenlijke verantwoordelijkheid van gemeenten en schoolbesturen.</a:t>
            </a:r>
          </a:p>
          <a:p>
            <a:endParaRPr lang="nl-NL" dirty="0"/>
          </a:p>
          <a:p>
            <a:r>
              <a:rPr lang="nl-NL" dirty="0"/>
              <a:t>Dat is zo sinds 1997: toen zijn verantwoordelijkheden gedecentraliseerd van het Rijk naar gemeenten, en een aantal verantwoordelijkheden die gemeenten al hadden naar schoolbesturen.</a:t>
            </a:r>
          </a:p>
          <a:p>
            <a:endParaRPr lang="nl-NL" dirty="0"/>
          </a:p>
          <a:p>
            <a:r>
              <a:rPr lang="nl-NL" dirty="0"/>
              <a:t>Gemeenten doen de nieuwbouw, uitbreiding, grootschalige renovaties, echt de langdurige investeringsposten. </a:t>
            </a:r>
          </a:p>
          <a:p>
            <a:endParaRPr lang="nl-NL" dirty="0"/>
          </a:p>
          <a:p>
            <a:r>
              <a:rPr lang="nl-NL" dirty="0"/>
              <a:t>Zodra we het schoolgebouw ingaan, is het schoolbestuur aan zet. Zij betalen de energierekening en verzorgen het onderhoud. </a:t>
            </a:r>
          </a:p>
          <a:p>
            <a:endParaRPr lang="nl-NL" dirty="0"/>
          </a:p>
          <a:p>
            <a:r>
              <a:rPr lang="nl-NL" dirty="0"/>
              <a:t>Even om een indruk van de orde van </a:t>
            </a:r>
            <a:r>
              <a:rPr lang="nl-NL" dirty="0" err="1"/>
              <a:t>grotote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8CD11-CF31-49F2-B8DE-5497F5617B1E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462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Even </a:t>
            </a:r>
            <a:r>
              <a:rPr lang="en-US" dirty="0" err="1"/>
              <a:t>toelichten</a:t>
            </a:r>
            <a:r>
              <a:rPr lang="en-US" dirty="0"/>
              <a:t>:</a:t>
            </a:r>
          </a:p>
          <a:p>
            <a:pPr marL="215759" indent="-215759">
              <a:buFont typeface="+mj-lt"/>
              <a:buAutoNum type="arabicPeriod"/>
            </a:pPr>
            <a:r>
              <a:rPr lang="en-US" dirty="0" err="1"/>
              <a:t>Ik</a:t>
            </a:r>
            <a:r>
              <a:rPr lang="en-US" dirty="0"/>
              <a:t> </a:t>
            </a:r>
            <a:r>
              <a:rPr lang="en-US" dirty="0" err="1"/>
              <a:t>heb</a:t>
            </a:r>
            <a:r>
              <a:rPr lang="en-US" dirty="0"/>
              <a:t> de </a:t>
            </a:r>
            <a:r>
              <a:rPr lang="en-US" dirty="0" err="1"/>
              <a:t>optimale</a:t>
            </a:r>
            <a:r>
              <a:rPr lang="en-US" baseline="0" dirty="0"/>
              <a:t> </a:t>
            </a:r>
            <a:r>
              <a:rPr lang="en-US" baseline="0" dirty="0" err="1"/>
              <a:t>schaal</a:t>
            </a:r>
            <a:r>
              <a:rPr lang="en-US" baseline="0" dirty="0"/>
              <a:t> </a:t>
            </a:r>
            <a:r>
              <a:rPr lang="en-US" baseline="0" dirty="0" err="1"/>
              <a:t>gedeeld</a:t>
            </a:r>
            <a:r>
              <a:rPr lang="en-US" baseline="0" dirty="0"/>
              <a:t> door de </a:t>
            </a:r>
            <a:r>
              <a:rPr lang="en-US" baseline="0" dirty="0" err="1"/>
              <a:t>feitelijke</a:t>
            </a:r>
            <a:r>
              <a:rPr lang="en-US" baseline="0" dirty="0"/>
              <a:t> </a:t>
            </a:r>
            <a:r>
              <a:rPr lang="en-US" baseline="0" dirty="0" err="1"/>
              <a:t>schaal</a:t>
            </a:r>
            <a:r>
              <a:rPr lang="en-US" baseline="0" dirty="0"/>
              <a:t> (</a:t>
            </a:r>
            <a:r>
              <a:rPr lang="en-US" baseline="0" dirty="0" err="1"/>
              <a:t>zie</a:t>
            </a:r>
            <a:r>
              <a:rPr lang="en-US" baseline="0" dirty="0"/>
              <a:t> het begin);</a:t>
            </a:r>
          </a:p>
          <a:p>
            <a:pPr marL="215759" indent="-215759">
              <a:buFont typeface="+mj-lt"/>
              <a:buAutoNum type="arabicPeriod"/>
            </a:pPr>
            <a:r>
              <a:rPr lang="en-US" baseline="0" dirty="0" err="1"/>
              <a:t>Een</a:t>
            </a:r>
            <a:r>
              <a:rPr lang="en-US" baseline="0" dirty="0"/>
              <a:t> </a:t>
            </a:r>
            <a:r>
              <a:rPr lang="en-US" baseline="0" dirty="0" err="1"/>
              <a:t>waarde</a:t>
            </a:r>
            <a:r>
              <a:rPr lang="en-US" baseline="0" dirty="0"/>
              <a:t> </a:t>
            </a:r>
            <a:r>
              <a:rPr lang="en-US" baseline="0" dirty="0" err="1"/>
              <a:t>boven</a:t>
            </a:r>
            <a:r>
              <a:rPr lang="en-US" baseline="0" dirty="0"/>
              <a:t> de 100% </a:t>
            </a:r>
            <a:r>
              <a:rPr lang="en-US" baseline="0" dirty="0" err="1"/>
              <a:t>geeft</a:t>
            </a:r>
            <a:r>
              <a:rPr lang="en-US" baseline="0" dirty="0"/>
              <a:t> </a:t>
            </a:r>
            <a:r>
              <a:rPr lang="en-US" baseline="0" dirty="0" err="1"/>
              <a:t>aan</a:t>
            </a:r>
            <a:r>
              <a:rPr lang="en-US" baseline="0" dirty="0"/>
              <a:t> </a:t>
            </a:r>
            <a:r>
              <a:rPr lang="en-US" baseline="0" dirty="0" err="1"/>
              <a:t>dat</a:t>
            </a:r>
            <a:r>
              <a:rPr lang="en-US" baseline="0" dirty="0"/>
              <a:t> </a:t>
            </a:r>
            <a:r>
              <a:rPr lang="en-US" baseline="0" dirty="0" err="1"/>
              <a:t>er</a:t>
            </a:r>
            <a:r>
              <a:rPr lang="en-US" baseline="0" dirty="0"/>
              <a:t> nog </a:t>
            </a:r>
            <a:r>
              <a:rPr lang="en-US" baseline="0" dirty="0" err="1"/>
              <a:t>opgeschaald</a:t>
            </a:r>
            <a:r>
              <a:rPr lang="en-US" baseline="0" dirty="0"/>
              <a:t> </a:t>
            </a:r>
            <a:r>
              <a:rPr lang="en-US" baseline="0" dirty="0" err="1"/>
              <a:t>kan</a:t>
            </a:r>
            <a:r>
              <a:rPr lang="en-US" baseline="0" dirty="0"/>
              <a:t> </a:t>
            </a:r>
            <a:r>
              <a:rPr lang="en-US" baseline="0" dirty="0" err="1"/>
              <a:t>worden</a:t>
            </a:r>
            <a:r>
              <a:rPr lang="en-US" baseline="0" dirty="0"/>
              <a:t>:</a:t>
            </a:r>
          </a:p>
          <a:p>
            <a:pPr marL="215759" indent="-215759">
              <a:buFont typeface="+mj-lt"/>
              <a:buAutoNum type="arabicPeriod"/>
            </a:pPr>
            <a:r>
              <a:rPr lang="en-US" baseline="0" dirty="0"/>
              <a:t>560% </a:t>
            </a:r>
            <a:r>
              <a:rPr lang="en-US" baseline="0" dirty="0" err="1"/>
              <a:t>wil</a:t>
            </a:r>
            <a:r>
              <a:rPr lang="en-US" baseline="0" dirty="0"/>
              <a:t> </a:t>
            </a:r>
            <a:r>
              <a:rPr lang="en-US" baseline="0" dirty="0" err="1"/>
              <a:t>zeggen</a:t>
            </a:r>
            <a:r>
              <a:rPr lang="en-US" baseline="0" dirty="0"/>
              <a:t>, </a:t>
            </a:r>
            <a:r>
              <a:rPr lang="en-US" baseline="0" dirty="0" err="1"/>
              <a:t>instellingen</a:t>
            </a:r>
            <a:r>
              <a:rPr lang="en-US" baseline="0" dirty="0"/>
              <a:t> </a:t>
            </a:r>
            <a:r>
              <a:rPr lang="en-US" baseline="0" dirty="0" err="1"/>
              <a:t>zouden</a:t>
            </a:r>
            <a:r>
              <a:rPr lang="en-US" baseline="0" dirty="0"/>
              <a:t> </a:t>
            </a:r>
            <a:r>
              <a:rPr lang="en-US" baseline="0" dirty="0" err="1"/>
              <a:t>bijna</a:t>
            </a:r>
            <a:r>
              <a:rPr lang="en-US" baseline="0" dirty="0"/>
              <a:t> 6 </a:t>
            </a:r>
            <a:r>
              <a:rPr lang="en-US" baseline="0" dirty="0" err="1"/>
              <a:t>keer</a:t>
            </a:r>
            <a:r>
              <a:rPr lang="en-US" baseline="0" dirty="0"/>
              <a:t> zo </a:t>
            </a:r>
            <a:r>
              <a:rPr lang="en-US" baseline="0" dirty="0" err="1"/>
              <a:t>groot</a:t>
            </a:r>
            <a:r>
              <a:rPr lang="en-US" baseline="0" dirty="0"/>
              <a:t> </a:t>
            </a:r>
            <a:r>
              <a:rPr lang="en-US" baseline="0" dirty="0" err="1"/>
              <a:t>moeten</a:t>
            </a:r>
            <a:r>
              <a:rPr lang="en-US" baseline="0" dirty="0"/>
              <a:t> </a:t>
            </a:r>
            <a:r>
              <a:rPr lang="en-US" baseline="0" dirty="0" err="1"/>
              <a:t>zijn</a:t>
            </a:r>
            <a:r>
              <a:rPr lang="en-US" baseline="0" dirty="0"/>
              <a:t> (</a:t>
            </a:r>
            <a:r>
              <a:rPr lang="en-US" baseline="0" dirty="0" err="1"/>
              <a:t>groen</a:t>
            </a:r>
            <a:r>
              <a:rPr lang="en-US" baseline="0" dirty="0"/>
              <a:t>);</a:t>
            </a:r>
          </a:p>
          <a:p>
            <a:pPr marL="215759" indent="-215759">
              <a:buFont typeface="+mj-lt"/>
              <a:buAutoNum type="arabicPeriod"/>
            </a:pPr>
            <a:r>
              <a:rPr lang="en-US" baseline="0" dirty="0"/>
              <a:t>Percentage </a:t>
            </a:r>
            <a:r>
              <a:rPr lang="en-US" baseline="0" dirty="0" err="1"/>
              <a:t>ver</a:t>
            </a:r>
            <a:r>
              <a:rPr lang="en-US" baseline="0" dirty="0"/>
              <a:t> </a:t>
            </a:r>
            <a:r>
              <a:rPr lang="en-US" baseline="0" dirty="0" err="1"/>
              <a:t>beneden</a:t>
            </a:r>
            <a:r>
              <a:rPr lang="en-US" baseline="0" dirty="0"/>
              <a:t> de 100 </a:t>
            </a:r>
            <a:r>
              <a:rPr lang="en-US" baseline="0" dirty="0" err="1"/>
              <a:t>moeten</a:t>
            </a:r>
            <a:r>
              <a:rPr lang="en-US" baseline="0" dirty="0"/>
              <a:t> </a:t>
            </a:r>
            <a:r>
              <a:rPr lang="en-US" baseline="0" dirty="0" err="1"/>
              <a:t>eigenlijk</a:t>
            </a:r>
            <a:r>
              <a:rPr lang="en-US" baseline="0" dirty="0"/>
              <a:t> </a:t>
            </a:r>
            <a:r>
              <a:rPr lang="en-US" baseline="0" dirty="0" err="1"/>
              <a:t>worden</a:t>
            </a:r>
            <a:r>
              <a:rPr lang="en-US" baseline="0" dirty="0"/>
              <a:t> </a:t>
            </a:r>
            <a:r>
              <a:rPr lang="en-US" baseline="0" dirty="0" err="1"/>
              <a:t>afgeschaald</a:t>
            </a:r>
            <a:r>
              <a:rPr lang="en-US" baseline="0" dirty="0"/>
              <a:t> (</a:t>
            </a:r>
            <a:r>
              <a:rPr lang="en-US" baseline="0" dirty="0" err="1"/>
              <a:t>Nederlands</a:t>
            </a:r>
            <a:r>
              <a:rPr lang="en-US" baseline="0" dirty="0"/>
              <a:t>???) )</a:t>
            </a:r>
            <a:r>
              <a:rPr lang="en-US" baseline="0" dirty="0" err="1"/>
              <a:t>aangeduid</a:t>
            </a:r>
            <a:r>
              <a:rPr lang="en-US" baseline="0" dirty="0"/>
              <a:t> met rood)</a:t>
            </a:r>
          </a:p>
          <a:p>
            <a:pPr marL="215759" indent="-215759">
              <a:buFont typeface="+mj-lt"/>
              <a:buAutoNum type="arabicPeriod"/>
            </a:pPr>
            <a:r>
              <a:rPr lang="en-US" baseline="0" dirty="0" err="1"/>
              <a:t>Een</a:t>
            </a:r>
            <a:r>
              <a:rPr lang="en-US" baseline="0" dirty="0"/>
              <a:t> </a:t>
            </a:r>
            <a:r>
              <a:rPr lang="en-US" baseline="0" dirty="0" err="1"/>
              <a:t>groep</a:t>
            </a:r>
            <a:r>
              <a:rPr lang="en-US" baseline="0" dirty="0"/>
              <a:t> in de </a:t>
            </a:r>
            <a:r>
              <a:rPr lang="en-US" baseline="0" dirty="0" err="1"/>
              <a:t>buurt</a:t>
            </a:r>
            <a:r>
              <a:rPr lang="en-US" baseline="0" dirty="0"/>
              <a:t> van de 100; </a:t>
            </a:r>
            <a:r>
              <a:rPr lang="en-US" baseline="0" dirty="0" err="1"/>
              <a:t>zitten</a:t>
            </a:r>
            <a:r>
              <a:rPr lang="en-US" baseline="0" dirty="0"/>
              <a:t> in de </a:t>
            </a:r>
            <a:r>
              <a:rPr lang="en-US" baseline="0" dirty="0" err="1"/>
              <a:t>buurt</a:t>
            </a:r>
            <a:r>
              <a:rPr lang="en-US" baseline="0" dirty="0"/>
              <a:t> van het optimum (</a:t>
            </a:r>
            <a:r>
              <a:rPr lang="en-US" baseline="0" dirty="0" err="1"/>
              <a:t>oranje</a:t>
            </a:r>
            <a:r>
              <a:rPr lang="en-US" baseline="0" dirty="0"/>
              <a:t>/</a:t>
            </a:r>
            <a:r>
              <a:rPr lang="en-US" baseline="0" dirty="0" err="1"/>
              <a:t>geel</a:t>
            </a:r>
            <a:r>
              <a:rPr lang="en-US" baseline="0" dirty="0"/>
              <a:t>)</a:t>
            </a:r>
          </a:p>
          <a:p>
            <a:pPr marL="215759" indent="-215759">
              <a:buFont typeface="+mj-lt"/>
              <a:buAutoNum type="arabicPeriod"/>
            </a:pPr>
            <a:r>
              <a:rPr lang="en-US" baseline="0" dirty="0" err="1"/>
              <a:t>Welke</a:t>
            </a:r>
            <a:r>
              <a:rPr lang="en-US" baseline="0" dirty="0"/>
              <a:t> </a:t>
            </a:r>
            <a:r>
              <a:rPr lang="en-US" baseline="0" dirty="0" err="1"/>
              <a:t>zijn</a:t>
            </a:r>
            <a:r>
              <a:rPr lang="en-US" baseline="0" dirty="0"/>
              <a:t> nu </a:t>
            </a:r>
            <a:r>
              <a:rPr lang="en-US" baseline="0" dirty="0" err="1"/>
              <a:t>echt</a:t>
            </a:r>
            <a:r>
              <a:rPr lang="en-US" baseline="0" dirty="0"/>
              <a:t> </a:t>
            </a:r>
            <a:r>
              <a:rPr lang="en-US" baseline="0" dirty="0" err="1"/>
              <a:t>te</a:t>
            </a:r>
            <a:r>
              <a:rPr lang="en-US" baseline="0" dirty="0"/>
              <a:t> </a:t>
            </a:r>
            <a:r>
              <a:rPr lang="en-US" baseline="0" dirty="0" err="1"/>
              <a:t>groot</a:t>
            </a:r>
            <a:r>
              <a:rPr lang="en-US" baseline="0" dirty="0"/>
              <a:t>: </a:t>
            </a:r>
            <a:r>
              <a:rPr lang="en-US" baseline="0" dirty="0" err="1"/>
              <a:t>rechterlijke</a:t>
            </a:r>
            <a:r>
              <a:rPr lang="en-US" baseline="0" dirty="0"/>
              <a:t> </a:t>
            </a:r>
            <a:r>
              <a:rPr lang="en-US" baseline="0" dirty="0" err="1"/>
              <a:t>macht</a:t>
            </a:r>
            <a:r>
              <a:rPr lang="en-US" baseline="0" dirty="0"/>
              <a:t>, </a:t>
            </a:r>
            <a:r>
              <a:rPr lang="en-US" baseline="0" dirty="0" err="1"/>
              <a:t>drinkwater</a:t>
            </a:r>
            <a:r>
              <a:rPr lang="en-US" baseline="0" dirty="0"/>
              <a:t>, V&amp;V, </a:t>
            </a:r>
            <a:r>
              <a:rPr lang="en-US" baseline="0" dirty="0" err="1"/>
              <a:t>politie</a:t>
            </a:r>
            <a:r>
              <a:rPr lang="en-US" baseline="0" dirty="0"/>
              <a:t>, HBO </a:t>
            </a:r>
            <a:r>
              <a:rPr lang="en-US" baseline="0" dirty="0" err="1"/>
              <a:t>en</a:t>
            </a:r>
            <a:r>
              <a:rPr lang="en-US" baseline="0" dirty="0"/>
              <a:t> </a:t>
            </a:r>
            <a:r>
              <a:rPr lang="en-US" baseline="0" dirty="0" err="1"/>
              <a:t>ziekenhuizen</a:t>
            </a:r>
            <a:endParaRPr lang="en-US" baseline="0" dirty="0"/>
          </a:p>
          <a:p>
            <a:pPr marL="215759" indent="-215759">
              <a:buFont typeface="+mj-lt"/>
              <a:buAutoNum type="arabicPeriod"/>
            </a:pPr>
            <a:r>
              <a:rPr lang="en-US" baseline="0" dirty="0" err="1"/>
              <a:t>Veel</a:t>
            </a:r>
            <a:r>
              <a:rPr lang="en-US" baseline="0" dirty="0"/>
              <a:t> </a:t>
            </a:r>
            <a:r>
              <a:rPr lang="en-US" baseline="0" dirty="0" err="1"/>
              <a:t>te</a:t>
            </a:r>
            <a:r>
              <a:rPr lang="en-US" baseline="0" dirty="0"/>
              <a:t> </a:t>
            </a:r>
            <a:r>
              <a:rPr lang="en-US" baseline="0" dirty="0" err="1"/>
              <a:t>klein</a:t>
            </a:r>
            <a:r>
              <a:rPr lang="en-US" baseline="0" dirty="0"/>
              <a:t> </a:t>
            </a:r>
            <a:r>
              <a:rPr lang="en-US" baseline="0" dirty="0" err="1"/>
              <a:t>zijn</a:t>
            </a:r>
            <a:r>
              <a:rPr lang="en-US" baseline="0" dirty="0"/>
              <a:t>: </a:t>
            </a:r>
            <a:r>
              <a:rPr lang="en-US" baseline="0" dirty="0" err="1"/>
              <a:t>huisartsenpraktijken</a:t>
            </a:r>
            <a:r>
              <a:rPr lang="en-US" baseline="0" dirty="0"/>
              <a:t> </a:t>
            </a:r>
            <a:r>
              <a:rPr lang="en-US" baseline="0" dirty="0" err="1"/>
              <a:t>en</a:t>
            </a:r>
            <a:r>
              <a:rPr lang="en-US" baseline="0" dirty="0"/>
              <a:t> </a:t>
            </a:r>
            <a:r>
              <a:rPr lang="en-US" baseline="0" dirty="0" err="1"/>
              <a:t>basisonderwijs</a:t>
            </a:r>
            <a:r>
              <a:rPr lang="en-US" baseline="0" dirty="0"/>
              <a:t> (al </a:t>
            </a:r>
            <a:r>
              <a:rPr lang="en-US" baseline="0" dirty="0" err="1"/>
              <a:t>eens</a:t>
            </a:r>
            <a:r>
              <a:rPr lang="en-US" baseline="0" dirty="0"/>
              <a:t> </a:t>
            </a:r>
            <a:r>
              <a:rPr lang="en-US" baseline="0" dirty="0" err="1"/>
              <a:t>geprobeerd</a:t>
            </a:r>
            <a:r>
              <a:rPr lang="en-US" baseline="0" dirty="0"/>
              <a:t> door de </a:t>
            </a:r>
            <a:r>
              <a:rPr lang="en-US" baseline="0" dirty="0" err="1"/>
              <a:t>staatssecretaris</a:t>
            </a:r>
            <a:r>
              <a:rPr lang="en-US" baseline="0" dirty="0"/>
              <a:t>)</a:t>
            </a:r>
          </a:p>
          <a:p>
            <a:pPr marL="215759" indent="-215759">
              <a:buFont typeface="+mj-lt"/>
              <a:buAutoNum type="arabicPeriod"/>
            </a:pPr>
            <a:r>
              <a:rPr lang="en-US" baseline="0" dirty="0"/>
              <a:t>VO, MBO </a:t>
            </a:r>
            <a:r>
              <a:rPr lang="en-US" baseline="0" dirty="0" err="1"/>
              <a:t>en</a:t>
            </a:r>
            <a:r>
              <a:rPr lang="en-US" baseline="0" dirty="0"/>
              <a:t> </a:t>
            </a:r>
            <a:r>
              <a:rPr lang="en-US" baseline="0" dirty="0" err="1"/>
              <a:t>universitair</a:t>
            </a:r>
            <a:r>
              <a:rPr lang="en-US" baseline="0" dirty="0"/>
              <a:t> </a:t>
            </a:r>
            <a:r>
              <a:rPr lang="en-US" baseline="0" dirty="0" err="1"/>
              <a:t>onderwijs</a:t>
            </a:r>
            <a:r>
              <a:rPr lang="en-US" baseline="0" dirty="0"/>
              <a:t> in de </a:t>
            </a:r>
            <a:r>
              <a:rPr lang="en-US" baseline="0" dirty="0" err="1"/>
              <a:t>gele</a:t>
            </a:r>
            <a:r>
              <a:rPr lang="en-US" baseline="0" dirty="0"/>
              <a:t> zone.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BB00A-71ED-40C6-A1CF-164C43AE5CE4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77332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8CD11-CF31-49F2-B8DE-5497F5617B1E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871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164288" y="5594863"/>
            <a:ext cx="1905000" cy="2286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116DD048-F10D-4843-BFFC-56611981F43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91525" y="396000"/>
            <a:ext cx="8172000" cy="828000"/>
          </a:xfrm>
          <a:prstGeom prst="rect">
            <a:avLst/>
          </a:prstGeom>
        </p:spPr>
        <p:txBody>
          <a:bodyPr/>
          <a:lstStyle/>
          <a:p>
            <a:r>
              <a:rPr lang="nl-NL" dirty="0"/>
              <a:t>Titel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491524" y="1295401"/>
            <a:ext cx="8172000" cy="4680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 marL="0" indent="0">
              <a:buFontTx/>
              <a:buNone/>
              <a:defRPr/>
            </a:lvl2pPr>
            <a:lvl3pPr marL="0" indent="0">
              <a:buFontTx/>
              <a:buNone/>
              <a:defRPr/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 baseline="0"/>
            </a:lvl5pPr>
          </a:lstStyle>
          <a:p>
            <a:pPr lvl="0"/>
            <a:r>
              <a:rPr lang="nl-NL" dirty="0"/>
              <a:t>Klik om de tekst te bewerken</a:t>
            </a:r>
          </a:p>
          <a:p>
            <a:pPr lvl="1"/>
            <a:r>
              <a:rPr lang="nl-NL" dirty="0"/>
              <a:t>Tweede niveau tekst</a:t>
            </a:r>
          </a:p>
          <a:p>
            <a:pPr lvl="2"/>
            <a:r>
              <a:rPr lang="nl-NL" dirty="0"/>
              <a:t>Derde niveau tekst</a:t>
            </a:r>
          </a:p>
          <a:p>
            <a:pPr lvl="3"/>
            <a:r>
              <a:rPr lang="nl-NL" dirty="0"/>
              <a:t>Vierde niveau tekst</a:t>
            </a:r>
          </a:p>
          <a:p>
            <a:pPr lvl="4"/>
            <a:r>
              <a:rPr lang="nl-NL" dirty="0"/>
              <a:t>Vijfde niveau tekst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817200" y="6217570"/>
            <a:ext cx="756000" cy="240380"/>
          </a:xfrm>
          <a:prstGeom prst="rect">
            <a:avLst/>
          </a:prstGeom>
        </p:spPr>
        <p:txBody>
          <a:bodyPr/>
          <a:lstStyle/>
          <a:p>
            <a:fld id="{F10973AC-957D-C346-BA56-D82065FA2AEB}" type="datetimeFigureOut">
              <a:rPr lang="nl-NL" smtClean="0"/>
              <a:pPr/>
              <a:t>31-5-2017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573200" y="6217570"/>
            <a:ext cx="5102920" cy="240380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C05E-DB9A-EB4A-A776-575FA40369A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1903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 r="-9162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0"/>
          <p:cNvSpPr>
            <a:spLocks noChangeArrowheads="1"/>
          </p:cNvSpPr>
          <p:nvPr userDrawn="1"/>
        </p:nvSpPr>
        <p:spPr bwMode="auto">
          <a:xfrm>
            <a:off x="-10800" y="5886450"/>
            <a:ext cx="9154800" cy="971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nl-NL" dirty="0"/>
              <a:t>    </a:t>
            </a:r>
            <a:r>
              <a:rPr lang="nl-NL" b="1" dirty="0">
                <a:solidFill>
                  <a:srgbClr val="0099CC"/>
                </a:solidFill>
                <a:latin typeface="Corbel" panose="020B0503020204020204" pitchFamily="34" charset="0"/>
              </a:rPr>
              <a:t>IPSE Studies</a:t>
            </a:r>
            <a:endParaRPr lang="nl-NL" dirty="0">
              <a:latin typeface="Corbel" panose="020B0503020204020204" pitchFamily="34" charset="0"/>
            </a:endParaRPr>
          </a:p>
        </p:txBody>
      </p:sp>
      <p:sp>
        <p:nvSpPr>
          <p:cNvPr id="16" name="Rectangle 62"/>
          <p:cNvSpPr>
            <a:spLocks noChangeArrowheads="1"/>
          </p:cNvSpPr>
          <p:nvPr userDrawn="1"/>
        </p:nvSpPr>
        <p:spPr bwMode="ltGray">
          <a:xfrm>
            <a:off x="5400" y="5594863"/>
            <a:ext cx="9144000" cy="287336"/>
          </a:xfrm>
          <a:prstGeom prst="rect">
            <a:avLst/>
          </a:prstGeom>
          <a:solidFill>
            <a:srgbClr val="0099CC"/>
          </a:solidFill>
          <a:ln w="9525">
            <a:solidFill>
              <a:srgbClr val="0099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nl-NL">
              <a:solidFill>
                <a:srgbClr val="808080"/>
              </a:solidFill>
              <a:latin typeface="Times"/>
            </a:endParaRPr>
          </a:p>
        </p:txBody>
      </p:sp>
      <p:sp>
        <p:nvSpPr>
          <p:cNvPr id="17" name="Rectangle 6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164288" y="5594863"/>
            <a:ext cx="1905000" cy="2286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116DD048-F10D-4843-BFFC-56611981F43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200" b="1">
          <a:solidFill>
            <a:srgbClr val="0099CC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 b="1">
          <a:solidFill>
            <a:srgbClr val="0099CC"/>
          </a:solidFill>
          <a:latin typeface="Tahoma" charset="0"/>
        </a:defRPr>
      </a:lvl2pPr>
      <a:lvl3pPr algn="l" rtl="0" fontAlgn="base">
        <a:spcBef>
          <a:spcPct val="0"/>
        </a:spcBef>
        <a:spcAft>
          <a:spcPct val="0"/>
        </a:spcAft>
        <a:defRPr sz="3200" b="1">
          <a:solidFill>
            <a:srgbClr val="0099CC"/>
          </a:solidFill>
          <a:latin typeface="Tahoma" charset="0"/>
        </a:defRPr>
      </a:lvl3pPr>
      <a:lvl4pPr algn="l" rtl="0" fontAlgn="base">
        <a:spcBef>
          <a:spcPct val="0"/>
        </a:spcBef>
        <a:spcAft>
          <a:spcPct val="0"/>
        </a:spcAft>
        <a:defRPr sz="3200" b="1">
          <a:solidFill>
            <a:srgbClr val="0099CC"/>
          </a:solidFill>
          <a:latin typeface="Tahoma" charset="0"/>
        </a:defRPr>
      </a:lvl4pPr>
      <a:lvl5pPr algn="l" rtl="0" fontAlgn="base">
        <a:spcBef>
          <a:spcPct val="0"/>
        </a:spcBef>
        <a:spcAft>
          <a:spcPct val="0"/>
        </a:spcAft>
        <a:defRPr sz="3200" b="1">
          <a:solidFill>
            <a:srgbClr val="0099CC"/>
          </a:solidFill>
          <a:latin typeface="Tahoma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0099CC"/>
          </a:solidFill>
          <a:latin typeface="Tahoma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0099CC"/>
          </a:solidFill>
          <a:latin typeface="Tahoma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0099CC"/>
          </a:solidFill>
          <a:latin typeface="Tahoma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0099CC"/>
          </a:solidFill>
          <a:latin typeface="Tahoma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Times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Times"/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imes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imes"/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Times"/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Times"/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Times"/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Times"/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Times"/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emf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0.png"/><Relationship Id="rId4" Type="http://schemas.openxmlformats.org/officeDocument/2006/relationships/image" Target="../media/image17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psestudies.nl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/>
        </p:nvSpPr>
        <p:spPr>
          <a:xfrm>
            <a:off x="1115616" y="908720"/>
            <a:ext cx="741682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nl-NL" sz="3200" dirty="0">
                <a:latin typeface="+mj-lt"/>
                <a:ea typeface="Times New Roman"/>
                <a:cs typeface="Times New Roman"/>
              </a:rPr>
              <a:t>Productiviteit Publieke Sector in Beeld</a:t>
            </a:r>
          </a:p>
          <a:p>
            <a:pPr>
              <a:spcAft>
                <a:spcPts val="1800"/>
              </a:spcAft>
            </a:pPr>
            <a:r>
              <a:rPr lang="nl-NL" sz="2000" dirty="0">
                <a:latin typeface="+mj-lt"/>
                <a:ea typeface="Times New Roman"/>
                <a:cs typeface="Times New Roman"/>
              </a:rPr>
              <a:t>Tussen wetenschap en beleid</a:t>
            </a:r>
            <a:endParaRPr lang="nl-NL" sz="2000" dirty="0">
              <a:latin typeface="+mn-lt"/>
              <a:ea typeface="Times New Roman"/>
              <a:cs typeface="Times New Roman"/>
            </a:endParaRPr>
          </a:p>
          <a:p>
            <a:pPr>
              <a:spcAft>
                <a:spcPts val="1800"/>
              </a:spcAft>
            </a:pPr>
            <a:endParaRPr lang="nl-NL" sz="2000" dirty="0">
              <a:latin typeface="Cambria"/>
              <a:ea typeface="Times New Roman"/>
              <a:cs typeface="Times New Roman"/>
            </a:endParaRPr>
          </a:p>
          <a:p>
            <a:pPr>
              <a:spcAft>
                <a:spcPts val="1800"/>
              </a:spcAft>
            </a:pPr>
            <a:endParaRPr lang="nl-NL" sz="2000" dirty="0">
              <a:latin typeface="Cambria"/>
              <a:ea typeface="Times New Roman"/>
              <a:cs typeface="Times New Roman"/>
            </a:endParaRPr>
          </a:p>
          <a:p>
            <a:pPr>
              <a:spcAft>
                <a:spcPts val="1800"/>
              </a:spcAft>
            </a:pPr>
            <a:r>
              <a:rPr lang="nl-NL" sz="1800" dirty="0">
                <a:latin typeface="Corbel" panose="020B0503020204020204" pitchFamily="34" charset="0"/>
                <a:ea typeface="Times New Roman"/>
                <a:cs typeface="Arial" panose="020B0604020202020204" pitchFamily="34" charset="0"/>
              </a:rPr>
              <a:t>1 juni 2017</a:t>
            </a:r>
            <a:br>
              <a:rPr lang="nl-NL" sz="1800" dirty="0">
                <a:latin typeface="Corbel" panose="020B0503020204020204" pitchFamily="34" charset="0"/>
                <a:ea typeface="Times New Roman"/>
                <a:cs typeface="Arial" panose="020B0604020202020204" pitchFamily="34" charset="0"/>
              </a:rPr>
            </a:br>
            <a:r>
              <a:rPr lang="nl-NL" sz="1800" dirty="0">
                <a:latin typeface="Corbel" panose="020B0503020204020204" pitchFamily="34" charset="0"/>
                <a:ea typeface="Times New Roman"/>
                <a:cs typeface="Arial" panose="020B0604020202020204" pitchFamily="34" charset="0"/>
              </a:rPr>
              <a:t>Jubileum congres IPSE Studies</a:t>
            </a:r>
            <a:r>
              <a:rPr lang="nl-NL" sz="1800" i="1" dirty="0">
                <a:latin typeface="Corbel" panose="020B0503020204020204" pitchFamily="34" charset="0"/>
                <a:ea typeface="Times New Roman"/>
                <a:cs typeface="Arial" panose="020B0604020202020204" pitchFamily="34" charset="0"/>
              </a:rPr>
              <a:t/>
            </a:r>
            <a:br>
              <a:rPr lang="nl-NL" sz="1800" i="1" dirty="0">
                <a:latin typeface="Corbel" panose="020B0503020204020204" pitchFamily="34" charset="0"/>
                <a:ea typeface="Times New Roman"/>
                <a:cs typeface="Arial" panose="020B0604020202020204" pitchFamily="34" charset="0"/>
              </a:rPr>
            </a:br>
            <a:endParaRPr lang="nl-NL" sz="1800" i="1" dirty="0">
              <a:latin typeface="Corbel" panose="020B0503020204020204" pitchFamily="34" charset="0"/>
              <a:ea typeface="Times New Roman"/>
              <a:cs typeface="Arial" panose="020B0604020202020204" pitchFamily="34" charset="0"/>
            </a:endParaRPr>
          </a:p>
          <a:p>
            <a:pPr>
              <a:spcAft>
                <a:spcPts val="1800"/>
              </a:spcAft>
            </a:pPr>
            <a:r>
              <a:rPr lang="nl-NL" sz="1800" dirty="0">
                <a:latin typeface="Corbel" panose="020B0503020204020204" pitchFamily="34" charset="0"/>
                <a:ea typeface="Times New Roman"/>
                <a:cs typeface="Arial" panose="020B0604020202020204" pitchFamily="34" charset="0"/>
              </a:rPr>
              <a:t>Prof. Jos LT </a:t>
            </a:r>
            <a:r>
              <a:rPr lang="nl-NL" sz="1800" dirty="0" smtClean="0">
                <a:latin typeface="Corbel" panose="020B0503020204020204" pitchFamily="34" charset="0"/>
                <a:ea typeface="Times New Roman"/>
                <a:cs typeface="Arial" panose="020B0604020202020204" pitchFamily="34" charset="0"/>
              </a:rPr>
              <a:t>Blank</a:t>
            </a:r>
          </a:p>
          <a:p>
            <a:pPr>
              <a:spcAft>
                <a:spcPts val="1800"/>
              </a:spcAft>
            </a:pPr>
            <a:r>
              <a:rPr lang="nl-NL" sz="1800" dirty="0" smtClean="0">
                <a:solidFill>
                  <a:srgbClr val="FF0000"/>
                </a:solidFill>
                <a:latin typeface="Corbel" panose="020B0503020204020204" pitchFamily="34" charset="0"/>
                <a:ea typeface="Times New Roman"/>
                <a:cs typeface="Arial" panose="020B0604020202020204" pitchFamily="34" charset="0"/>
              </a:rPr>
              <a:t>www.ipsestudies.nl</a:t>
            </a:r>
            <a:r>
              <a:rPr lang="nl-NL" sz="1800" dirty="0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/>
            </a:r>
            <a:br>
              <a:rPr lang="nl-NL" sz="1800" dirty="0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</a:br>
            <a:endParaRPr lang="nl-NL" sz="2800" dirty="0">
              <a:solidFill>
                <a:srgbClr val="FF000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412776"/>
            <a:ext cx="2952328" cy="4051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680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16DD048-F10D-4843-BFFC-56611981F43F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Rechthoek 19"/>
          <p:cNvSpPr/>
          <p:nvPr/>
        </p:nvSpPr>
        <p:spPr>
          <a:xfrm>
            <a:off x="395536" y="332656"/>
            <a:ext cx="80584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Aft>
                <a:spcPts val="1800"/>
              </a:spcAft>
            </a:pPr>
            <a:r>
              <a:rPr lang="nl-NL" sz="3200" b="1" dirty="0">
                <a:solidFill>
                  <a:srgbClr val="0099CC"/>
                </a:solidFill>
                <a:latin typeface="Tahoma"/>
                <a:ea typeface="+mj-ea"/>
                <a:cs typeface="+mj-cs"/>
              </a:rPr>
              <a:t>De ziekte van Baumol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416" y="512068"/>
            <a:ext cx="1743075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620035"/>
            <a:ext cx="1513750" cy="1003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496444"/>
            <a:ext cx="1351316" cy="112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283527" y="3140968"/>
            <a:ext cx="15748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William Baumol</a:t>
            </a:r>
            <a:endParaRPr lang="nl-NL" sz="16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3430588"/>
            <a:ext cx="5056291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7101"/>
            <a:ext cx="6408712" cy="467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0243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C05E-DB9A-EB4A-A776-575FA40369A3}" type="slidenum">
              <a:rPr lang="nl-NL" smtClean="0"/>
              <a:pPr/>
              <a:t>11</a:t>
            </a:fld>
            <a:endParaRPr lang="nl-NL"/>
          </a:p>
        </p:txBody>
      </p:sp>
      <p:sp>
        <p:nvSpPr>
          <p:cNvPr id="5" name="Rechthoek 19"/>
          <p:cNvSpPr>
            <a:spLocks noGrp="1"/>
          </p:cNvSpPr>
          <p:nvPr>
            <p:ph type="title"/>
          </p:nvPr>
        </p:nvSpPr>
        <p:spPr>
          <a:xfrm>
            <a:off x="491525" y="396000"/>
            <a:ext cx="8172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Aft>
                <a:spcPts val="1800"/>
              </a:spcAft>
            </a:pPr>
            <a:r>
              <a:rPr lang="nl-NL" kern="1200" dirty="0">
                <a:latin typeface="Tahoma"/>
                <a:ea typeface="+mj-ea"/>
                <a:cs typeface="+mj-cs"/>
              </a:rPr>
              <a:t>De ziekte van Baumol is te genezen: een bewijs uit het ongerijmde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5850165"/>
              </p:ext>
            </p:extLst>
          </p:nvPr>
        </p:nvGraphicFramePr>
        <p:xfrm>
          <a:off x="899592" y="1628800"/>
          <a:ext cx="6624736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483768" y="6093296"/>
            <a:ext cx="6660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Blank, J. L. T., &amp; Heezik van, A. A. S. (2017). </a:t>
            </a:r>
            <a:r>
              <a:rPr lang="en-US" sz="1400" i="1" dirty="0" err="1"/>
              <a:t>Productiviteit</a:t>
            </a:r>
            <a:r>
              <a:rPr lang="en-US" sz="1400" i="1" dirty="0"/>
              <a:t> van </a:t>
            </a:r>
            <a:r>
              <a:rPr lang="en-US" sz="1400" i="1" dirty="0" err="1"/>
              <a:t>overheidsbeleid</a:t>
            </a:r>
            <a:r>
              <a:rPr lang="en-US" sz="1400" i="1" dirty="0"/>
              <a:t>, </a:t>
            </a:r>
            <a:r>
              <a:rPr lang="en-US" sz="1400" i="1" dirty="0" err="1"/>
              <a:t>deel</a:t>
            </a:r>
            <a:r>
              <a:rPr lang="en-US" sz="1400" i="1" dirty="0"/>
              <a:t> III: de </a:t>
            </a:r>
            <a:r>
              <a:rPr lang="en-US" sz="1400" i="1" dirty="0" err="1"/>
              <a:t>Nederlandse</a:t>
            </a:r>
            <a:r>
              <a:rPr lang="en-US" sz="1400" i="1" dirty="0"/>
              <a:t> </a:t>
            </a:r>
            <a:r>
              <a:rPr lang="en-US" sz="1400" i="1" dirty="0" err="1"/>
              <a:t>veiligheid</a:t>
            </a:r>
            <a:r>
              <a:rPr lang="en-US" sz="1400" i="1" dirty="0"/>
              <a:t> </a:t>
            </a:r>
            <a:r>
              <a:rPr lang="en-US" sz="1400" i="1" dirty="0" err="1"/>
              <a:t>en</a:t>
            </a:r>
            <a:r>
              <a:rPr lang="en-US" sz="1400" i="1" dirty="0"/>
              <a:t> </a:t>
            </a:r>
            <a:r>
              <a:rPr lang="en-US" sz="1400" i="1" dirty="0" err="1"/>
              <a:t>justitie</a:t>
            </a:r>
            <a:r>
              <a:rPr lang="en-US" sz="1400" i="1" dirty="0"/>
              <a:t>, 1980-2014</a:t>
            </a:r>
            <a:r>
              <a:rPr lang="en-US" sz="1400" dirty="0"/>
              <a:t>. </a:t>
            </a:r>
            <a:r>
              <a:rPr lang="en-US" sz="1400" dirty="0" err="1"/>
              <a:t>Eburon</a:t>
            </a:r>
            <a:r>
              <a:rPr lang="en-US" sz="1400" dirty="0"/>
              <a:t>, Delft</a:t>
            </a:r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866586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172000" cy="828000"/>
          </a:xfrm>
        </p:spPr>
        <p:txBody>
          <a:bodyPr/>
          <a:lstStyle/>
          <a:p>
            <a:r>
              <a:rPr lang="en-GB" kern="1200" dirty="0" err="1">
                <a:latin typeface="Tahoma"/>
              </a:rPr>
              <a:t>Ziekte</a:t>
            </a:r>
            <a:r>
              <a:rPr lang="en-GB" kern="1200" dirty="0">
                <a:latin typeface="Tahoma"/>
              </a:rPr>
              <a:t> van Baumol is te </a:t>
            </a:r>
            <a:r>
              <a:rPr lang="en-GB" kern="1200" dirty="0" err="1">
                <a:latin typeface="Tahoma"/>
              </a:rPr>
              <a:t>genezen</a:t>
            </a:r>
            <a:endParaRPr lang="nl-NL" kern="1200" dirty="0">
              <a:latin typeface="Tahom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556792"/>
            <a:ext cx="8172000" cy="46800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/>
              <a:t>Ziekte komt voor, maar is te genezen (vorm van obesitas);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/>
              <a:t>Ziekte zit bij beleidsmakers tussen de oren;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/>
              <a:t>Medicijn: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000" dirty="0"/>
              <a:t>een afgewogen dieet (niet te veel geld);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000" dirty="0"/>
              <a:t>een beetje sporten (competitie);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000" dirty="0"/>
              <a:t>een serieuze coach en scheidsrechter (advies en toezicht).</a:t>
            </a:r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C05E-DB9A-EB4A-A776-575FA40369A3}" type="slidenum">
              <a:rPr lang="nl-NL" smtClean="0"/>
              <a:pPr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7053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16DD048-F10D-4843-BFFC-56611981F43F}" type="slidenum">
              <a:rPr lang="en-US" smtClean="0">
                <a:solidFill>
                  <a:srgbClr val="000000"/>
                </a:solidFill>
              </a:rPr>
              <a:pPr/>
              <a:t>13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693028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9CC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9CC"/>
                </a:solidFill>
                <a:latin typeface="Tahoma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9CC"/>
                </a:solidFill>
                <a:latin typeface="Tahoma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9CC"/>
                </a:solidFill>
                <a:latin typeface="Tahoma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9CC"/>
                </a:solidFill>
                <a:latin typeface="Tahoma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9CC"/>
                </a:solidFill>
                <a:latin typeface="Tahoma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9CC"/>
                </a:solidFill>
                <a:latin typeface="Tahoma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9CC"/>
                </a:solidFill>
                <a:latin typeface="Tahoma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9CC"/>
                </a:solidFill>
                <a:latin typeface="Tahoma" charset="0"/>
              </a:defRPr>
            </a:lvl9pPr>
          </a:lstStyle>
          <a:p>
            <a:pPr defTabSz="914400"/>
            <a:r>
              <a:rPr lang="en-US" dirty="0">
                <a:latin typeface="Tahoma"/>
              </a:rPr>
              <a:t>Big is not so beautiful</a:t>
            </a:r>
            <a:endParaRPr lang="nl-NL" dirty="0">
              <a:latin typeface="Tahoma"/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474530035"/>
              </p:ext>
            </p:extLst>
          </p:nvPr>
        </p:nvGraphicFramePr>
        <p:xfrm>
          <a:off x="251520" y="1341464"/>
          <a:ext cx="6445189" cy="36271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1188027" y="1924061"/>
            <a:ext cx="2752770" cy="844081"/>
            <a:chOff x="1188027" y="1924061"/>
            <a:chExt cx="2752770" cy="844081"/>
          </a:xfrm>
        </p:grpSpPr>
        <p:sp>
          <p:nvSpPr>
            <p:cNvPr id="6" name="TextBox 5"/>
            <p:cNvSpPr txBox="1"/>
            <p:nvPr/>
          </p:nvSpPr>
          <p:spPr>
            <a:xfrm>
              <a:off x="1710128" y="1924061"/>
              <a:ext cx="21133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/>
                <a:t>Lage</a:t>
              </a:r>
              <a:r>
                <a:rPr lang="en-US" sz="1600" dirty="0"/>
                <a:t> </a:t>
              </a:r>
              <a:r>
                <a:rPr lang="en-US" sz="1600" dirty="0" err="1"/>
                <a:t>bezettingsgraad</a:t>
              </a:r>
              <a:endParaRPr lang="nl-NL" sz="1600" dirty="0"/>
            </a:p>
          </p:txBody>
        </p:sp>
        <p:sp>
          <p:nvSpPr>
            <p:cNvPr id="7" name="Left Arrow 6"/>
            <p:cNvSpPr/>
            <p:nvPr/>
          </p:nvSpPr>
          <p:spPr bwMode="auto">
            <a:xfrm rot="19739674">
              <a:off x="1188027" y="2390664"/>
              <a:ext cx="431673" cy="182934"/>
            </a:xfrm>
            <a:prstGeom prst="leftArrow">
              <a:avLst/>
            </a:prstGeom>
            <a:solidFill>
              <a:schemeClr val="accent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797069" y="2292551"/>
              <a:ext cx="21437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/>
                <a:t>Geringe</a:t>
              </a:r>
              <a:r>
                <a:rPr lang="en-US" sz="1600" dirty="0"/>
                <a:t> </a:t>
              </a:r>
              <a:r>
                <a:rPr lang="en-US" sz="1600" dirty="0" err="1"/>
                <a:t>arbeidsdeling</a:t>
              </a:r>
              <a:endParaRPr lang="nl-NL" sz="1600" dirty="0"/>
            </a:p>
          </p:txBody>
        </p:sp>
        <p:sp>
          <p:nvSpPr>
            <p:cNvPr id="14" name="Left Arrow 13"/>
            <p:cNvSpPr/>
            <p:nvPr/>
          </p:nvSpPr>
          <p:spPr bwMode="auto">
            <a:xfrm rot="19574506">
              <a:off x="1308647" y="2588358"/>
              <a:ext cx="363801" cy="179784"/>
            </a:xfrm>
            <a:prstGeom prst="leftArrow">
              <a:avLst/>
            </a:prstGeom>
            <a:solidFill>
              <a:schemeClr val="accent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161102" y="274638"/>
            <a:ext cx="2908186" cy="5320225"/>
            <a:chOff x="6161102" y="274638"/>
            <a:chExt cx="2908186" cy="532022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5676" y="274638"/>
              <a:ext cx="1009650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6161102" y="1809211"/>
              <a:ext cx="2908186" cy="37856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/>
                <a:t>In contrast, most of the sociologists and psychologists insistently warn us of its inherent dangers - dangers to the integrity of the individual when he feels as nothing more than a small cog in a vast machine and when the human relationships of his daily working life become increasingly </a:t>
              </a:r>
              <a:r>
                <a:rPr lang="en-US" sz="1600" dirty="0" err="1"/>
                <a:t>dehumanised</a:t>
              </a:r>
              <a:r>
                <a:rPr lang="en-US" sz="1600" dirty="0"/>
                <a:t>; dangers also to efficiency and productivity, stemming from ever-growing Parkinsonian bureaucracies. </a:t>
              </a:r>
              <a:endParaRPr lang="nl-NL" sz="16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347536" y="772357"/>
              <a:ext cx="149144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/>
                <a:t>EF Schumacher, 1973,”Small is </a:t>
              </a:r>
              <a:r>
                <a:rPr lang="nl-NL" sz="1400" dirty="0" err="1"/>
                <a:t>beautiful</a:t>
              </a:r>
              <a:r>
                <a:rPr lang="nl-NL" sz="1400" dirty="0"/>
                <a:t>….”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618912" y="2678250"/>
            <a:ext cx="2805335" cy="1137757"/>
            <a:chOff x="2618912" y="2678250"/>
            <a:chExt cx="2805335" cy="1137757"/>
          </a:xfrm>
        </p:grpSpPr>
        <p:sp>
          <p:nvSpPr>
            <p:cNvPr id="16" name="TextBox 15"/>
            <p:cNvSpPr txBox="1"/>
            <p:nvPr/>
          </p:nvSpPr>
          <p:spPr>
            <a:xfrm>
              <a:off x="2618912" y="3201334"/>
              <a:ext cx="14728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/>
                <a:t>Betrokkenheid</a:t>
              </a:r>
              <a:endParaRPr lang="en-US" sz="16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355315" y="2946785"/>
              <a:ext cx="13160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en-US" sz="1600" dirty="0" err="1">
                  <a:solidFill>
                    <a:srgbClr val="000000"/>
                  </a:solidFill>
                </a:rPr>
                <a:t>Bureaucratie</a:t>
              </a: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067785" y="2678250"/>
              <a:ext cx="13564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600" dirty="0"/>
                <a:t>Management</a:t>
              </a:r>
            </a:p>
          </p:txBody>
        </p:sp>
        <p:sp>
          <p:nvSpPr>
            <p:cNvPr id="20" name="Right Arrow 19"/>
            <p:cNvSpPr/>
            <p:nvPr/>
          </p:nvSpPr>
          <p:spPr bwMode="auto">
            <a:xfrm rot="3239881">
              <a:off x="3634143" y="3539258"/>
              <a:ext cx="398854" cy="154643"/>
            </a:xfrm>
            <a:prstGeom prst="rightArrow">
              <a:avLst/>
            </a:prstGeom>
            <a:solidFill>
              <a:srgbClr val="00206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21" name="Right Arrow 20"/>
            <p:cNvSpPr/>
            <p:nvPr/>
          </p:nvSpPr>
          <p:spPr bwMode="auto">
            <a:xfrm rot="3140653">
              <a:off x="4343704" y="3342169"/>
              <a:ext cx="414782" cy="172348"/>
            </a:xfrm>
            <a:prstGeom prst="rightArrow">
              <a:avLst/>
            </a:prstGeom>
            <a:solidFill>
              <a:srgbClr val="00206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22" name="Right Arrow 21"/>
            <p:cNvSpPr/>
            <p:nvPr/>
          </p:nvSpPr>
          <p:spPr bwMode="auto">
            <a:xfrm rot="3510102">
              <a:off x="4950733" y="3082908"/>
              <a:ext cx="417250" cy="144261"/>
            </a:xfrm>
            <a:prstGeom prst="rightArrow">
              <a:avLst/>
            </a:prstGeom>
            <a:solidFill>
              <a:srgbClr val="00206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411761" y="6165304"/>
            <a:ext cx="648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Schumacher, Ernst Friedrich. </a:t>
            </a:r>
            <a:r>
              <a:rPr lang="en-US" sz="1200" i="1" dirty="0"/>
              <a:t>Small is beautiful: a study of economics as if people really mattered</a:t>
            </a:r>
            <a:r>
              <a:rPr lang="en-US" sz="1200" dirty="0"/>
              <a:t>. Blond &amp; Briggs, 1973.</a:t>
            </a:r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368621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16DD048-F10D-4843-BFFC-56611981F43F}" type="slidenum">
              <a:rPr lang="en-US" smtClean="0">
                <a:solidFill>
                  <a:srgbClr val="000000"/>
                </a:solidFill>
              </a:rPr>
              <a:pPr/>
              <a:t>14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9CC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9CC"/>
                </a:solidFill>
                <a:latin typeface="Tahoma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9CC"/>
                </a:solidFill>
                <a:latin typeface="Tahoma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9CC"/>
                </a:solidFill>
                <a:latin typeface="Tahoma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9CC"/>
                </a:solidFill>
                <a:latin typeface="Tahoma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9CC"/>
                </a:solidFill>
                <a:latin typeface="Tahoma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9CC"/>
                </a:solidFill>
                <a:latin typeface="Tahoma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9CC"/>
                </a:solidFill>
                <a:latin typeface="Tahoma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9CC"/>
                </a:solidFill>
                <a:latin typeface="Tahoma" charset="0"/>
              </a:defRPr>
            </a:lvl9pPr>
          </a:lstStyle>
          <a:p>
            <a:pPr defTabSz="914400"/>
            <a:r>
              <a:rPr lang="en-US" dirty="0" err="1">
                <a:latin typeface="Tahoma"/>
              </a:rPr>
              <a:t>Schaalvergroting</a:t>
            </a:r>
            <a:r>
              <a:rPr lang="en-US" dirty="0">
                <a:latin typeface="Tahoma"/>
              </a:rPr>
              <a:t> in de </a:t>
            </a:r>
            <a:r>
              <a:rPr lang="en-US" dirty="0" err="1">
                <a:latin typeface="Tahoma"/>
              </a:rPr>
              <a:t>publieke</a:t>
            </a:r>
            <a:r>
              <a:rPr lang="en-US" dirty="0">
                <a:latin typeface="Tahoma"/>
              </a:rPr>
              <a:t> sector</a:t>
            </a:r>
            <a:endParaRPr lang="nl-NL" dirty="0">
              <a:latin typeface="Tahoma"/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592099128"/>
              </p:ext>
            </p:extLst>
          </p:nvPr>
        </p:nvGraphicFramePr>
        <p:xfrm>
          <a:off x="1083733" y="1660124"/>
          <a:ext cx="6080555" cy="46898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/>
          <p:cNvSpPr/>
          <p:nvPr/>
        </p:nvSpPr>
        <p:spPr>
          <a:xfrm>
            <a:off x="390618" y="1446048"/>
            <a:ext cx="85491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600" b="1" dirty="0"/>
              <a:t>Ontwikkeling gemiddelde schaal 1985-2012  (indexcijfers, 1985 = 100)</a:t>
            </a:r>
          </a:p>
        </p:txBody>
      </p:sp>
      <p:sp>
        <p:nvSpPr>
          <p:cNvPr id="6" name="TextBox 5"/>
          <p:cNvSpPr txBox="1"/>
          <p:nvPr/>
        </p:nvSpPr>
        <p:spPr>
          <a:xfrm rot="10800000" flipV="1">
            <a:off x="3995935" y="6093296"/>
            <a:ext cx="4943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Blank, J. L. T. (2015). </a:t>
            </a:r>
            <a:r>
              <a:rPr lang="en-US" sz="1200" i="1" dirty="0" err="1"/>
              <a:t>Illusies</a:t>
            </a:r>
            <a:r>
              <a:rPr lang="en-US" sz="1200" i="1" dirty="0"/>
              <a:t> over </a:t>
            </a:r>
            <a:r>
              <a:rPr lang="en-US" sz="1200" i="1" dirty="0" err="1"/>
              <a:t>fusies</a:t>
            </a:r>
            <a:r>
              <a:rPr lang="en-US" sz="1200" i="1" dirty="0"/>
              <a:t>. </a:t>
            </a:r>
            <a:r>
              <a:rPr lang="en-US" sz="1200" i="1" dirty="0" err="1"/>
              <a:t>Een</a:t>
            </a:r>
            <a:r>
              <a:rPr lang="en-US" sz="1200" i="1" dirty="0"/>
              <a:t> </a:t>
            </a:r>
            <a:r>
              <a:rPr lang="en-US" sz="1200" i="1" dirty="0" err="1"/>
              <a:t>kritische</a:t>
            </a:r>
            <a:r>
              <a:rPr lang="en-US" sz="1200" i="1" dirty="0"/>
              <a:t> </a:t>
            </a:r>
            <a:r>
              <a:rPr lang="en-US" sz="1200" i="1" dirty="0" err="1"/>
              <a:t>beschouwing</a:t>
            </a:r>
            <a:r>
              <a:rPr lang="en-US" sz="1200" i="1" dirty="0"/>
              <a:t> over de </a:t>
            </a:r>
            <a:r>
              <a:rPr lang="en-US" sz="1200" i="1" dirty="0" err="1"/>
              <a:t>schaalvergroting</a:t>
            </a:r>
            <a:r>
              <a:rPr lang="en-US" sz="1200" i="1" dirty="0"/>
              <a:t> in de </a:t>
            </a:r>
            <a:r>
              <a:rPr lang="en-US" sz="1200" i="1" dirty="0" err="1"/>
              <a:t>Nederlandse</a:t>
            </a:r>
            <a:r>
              <a:rPr lang="en-US" sz="1200" i="1" dirty="0"/>
              <a:t> </a:t>
            </a:r>
            <a:r>
              <a:rPr lang="en-US" sz="1200" i="1" dirty="0" err="1"/>
              <a:t>publieke</a:t>
            </a:r>
            <a:r>
              <a:rPr lang="en-US" sz="1200" i="1" dirty="0"/>
              <a:t> sector (</a:t>
            </a:r>
            <a:r>
              <a:rPr lang="en-US" sz="1200" i="1" dirty="0" err="1"/>
              <a:t>oratie</a:t>
            </a:r>
            <a:r>
              <a:rPr lang="en-US" sz="1200" i="1" dirty="0"/>
              <a:t>)</a:t>
            </a:r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2505470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937" y="404664"/>
            <a:ext cx="8172000" cy="471508"/>
          </a:xfrm>
        </p:spPr>
        <p:txBody>
          <a:bodyPr/>
          <a:lstStyle/>
          <a:p>
            <a:r>
              <a:rPr lang="nl-NL" kern="1200" dirty="0">
                <a:latin typeface="Tahoma"/>
              </a:rPr>
              <a:t>Opschalingsfactor naar de optimale schaal (in procenten)</a:t>
            </a:r>
            <a:br>
              <a:rPr lang="nl-NL" kern="1200" dirty="0">
                <a:latin typeface="Tahoma"/>
              </a:rPr>
            </a:br>
            <a:endParaRPr lang="nl-NL" kern="1200" dirty="0">
              <a:latin typeface="Tahoma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0350608"/>
              </p:ext>
            </p:extLst>
          </p:nvPr>
        </p:nvGraphicFramePr>
        <p:xfrm>
          <a:off x="179512" y="1196752"/>
          <a:ext cx="8675076" cy="4372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941168"/>
            <a:ext cx="7100659" cy="633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402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16DD048-F10D-4843-BFFC-56611981F43F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Rechthoek 19"/>
          <p:cNvSpPr/>
          <p:nvPr/>
        </p:nvSpPr>
        <p:spPr>
          <a:xfrm>
            <a:off x="395536" y="332656"/>
            <a:ext cx="80584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Aft>
                <a:spcPts val="1800"/>
              </a:spcAft>
            </a:pPr>
            <a:r>
              <a:rPr lang="nl-NL" sz="3200" b="1" dirty="0">
                <a:solidFill>
                  <a:srgbClr val="0099CC"/>
                </a:solidFill>
                <a:latin typeface="Tahoma"/>
                <a:ea typeface="+mj-ea"/>
                <a:cs typeface="+mj-cs"/>
              </a:rPr>
              <a:t>Transitiekosten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6804248" y="692696"/>
            <a:ext cx="792088" cy="1368152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9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?</a:t>
            </a:r>
            <a:endParaRPr kumimoji="0" lang="nl-NL" sz="9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7584" y="1376772"/>
            <a:ext cx="6636753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Overgangen</a:t>
            </a:r>
            <a:r>
              <a:rPr lang="en-GB" dirty="0"/>
              <a:t> </a:t>
            </a:r>
            <a:r>
              <a:rPr lang="en-GB" dirty="0" err="1"/>
              <a:t>binnen</a:t>
            </a:r>
            <a:r>
              <a:rPr lang="en-GB" dirty="0"/>
              <a:t>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dirty="0" err="1"/>
              <a:t>Economische</a:t>
            </a:r>
            <a:r>
              <a:rPr lang="en-GB" dirty="0"/>
              <a:t> </a:t>
            </a:r>
            <a:r>
              <a:rPr lang="en-GB" dirty="0" err="1"/>
              <a:t>systeem</a:t>
            </a:r>
            <a:r>
              <a:rPr lang="en-GB" dirty="0"/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dirty="0" err="1"/>
              <a:t>Sectoraal</a:t>
            </a:r>
            <a:r>
              <a:rPr lang="en-GB" dirty="0"/>
              <a:t> </a:t>
            </a:r>
            <a:r>
              <a:rPr lang="en-GB" dirty="0" err="1"/>
              <a:t>systeem</a:t>
            </a:r>
            <a:r>
              <a:rPr lang="en-GB" dirty="0"/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dirty="0" err="1"/>
              <a:t>Bedrijfsorganisatie</a:t>
            </a:r>
            <a:r>
              <a:rPr lang="en-GB" dirty="0"/>
              <a:t> (intern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strategisch</a:t>
            </a:r>
            <a:r>
              <a:rPr lang="en-GB" dirty="0"/>
              <a:t>);</a:t>
            </a:r>
          </a:p>
          <a:p>
            <a:endParaRPr lang="en-GB" dirty="0"/>
          </a:p>
          <a:p>
            <a:r>
              <a:rPr lang="en-GB" dirty="0" err="1"/>
              <a:t>Deze</a:t>
            </a:r>
            <a:r>
              <a:rPr lang="en-GB" dirty="0"/>
              <a:t> </a:t>
            </a:r>
            <a:r>
              <a:rPr lang="en-GB" dirty="0" err="1"/>
              <a:t>zijn</a:t>
            </a:r>
            <a:r>
              <a:rPr lang="en-GB" dirty="0"/>
              <a:t> </a:t>
            </a:r>
            <a:r>
              <a:rPr lang="en-GB" dirty="0" err="1"/>
              <a:t>aanzienlijk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worden</a:t>
            </a:r>
            <a:r>
              <a:rPr lang="en-GB" dirty="0"/>
              <a:t> </a:t>
            </a:r>
            <a:r>
              <a:rPr lang="en-GB" dirty="0" err="1"/>
              <a:t>onderschat</a:t>
            </a:r>
            <a:r>
              <a:rPr lang="en-GB" dirty="0"/>
              <a:t>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dirty="0" err="1"/>
              <a:t>Aanpassing</a:t>
            </a:r>
            <a:r>
              <a:rPr lang="en-GB" dirty="0"/>
              <a:t> </a:t>
            </a:r>
            <a:r>
              <a:rPr lang="en-GB" dirty="0" err="1"/>
              <a:t>systemen</a:t>
            </a:r>
            <a:r>
              <a:rPr lang="en-GB" dirty="0"/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dirty="0" err="1"/>
              <a:t>Kapitaalvernietiging</a:t>
            </a:r>
            <a:r>
              <a:rPr lang="en-GB" dirty="0"/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dirty="0" err="1"/>
              <a:t>Harmonisatie</a:t>
            </a:r>
            <a:r>
              <a:rPr lang="en-GB" dirty="0"/>
              <a:t> </a:t>
            </a:r>
            <a:r>
              <a:rPr lang="en-GB" dirty="0" err="1" smtClean="0"/>
              <a:t>arbeidsvoorwaarden</a:t>
            </a:r>
            <a:r>
              <a:rPr lang="en-GB" dirty="0" smtClean="0"/>
              <a:t> (</a:t>
            </a:r>
            <a:r>
              <a:rPr lang="en-GB" dirty="0" err="1" smtClean="0"/>
              <a:t>bij</a:t>
            </a:r>
            <a:r>
              <a:rPr lang="en-GB" dirty="0" smtClean="0"/>
              <a:t> </a:t>
            </a:r>
            <a:r>
              <a:rPr lang="en-GB" dirty="0" err="1" smtClean="0"/>
              <a:t>fusie</a:t>
            </a:r>
            <a:r>
              <a:rPr lang="en-GB" dirty="0" smtClean="0"/>
              <a:t>).</a:t>
            </a:r>
            <a:endParaRPr lang="en-GB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1385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16DD048-F10D-4843-BFFC-56611981F43F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Rechthoek 19"/>
          <p:cNvSpPr/>
          <p:nvPr/>
        </p:nvSpPr>
        <p:spPr>
          <a:xfrm>
            <a:off x="395536" y="332656"/>
            <a:ext cx="80584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Aft>
                <a:spcPts val="1800"/>
              </a:spcAft>
            </a:pPr>
            <a:r>
              <a:rPr lang="nl-NL" sz="3200" b="1" dirty="0">
                <a:solidFill>
                  <a:srgbClr val="0099CC"/>
                </a:solidFill>
                <a:latin typeface="Tahoma"/>
                <a:ea typeface="+mj-ea"/>
                <a:cs typeface="+mj-cs"/>
              </a:rPr>
              <a:t>Transitiekosten (voorbeelden)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9512" y="1376772"/>
            <a:ext cx="69847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000" dirty="0" err="1"/>
              <a:t>Gemeenten</a:t>
            </a:r>
            <a:r>
              <a:rPr lang="en-GB" sz="2000" dirty="0"/>
              <a:t> (</a:t>
            </a:r>
            <a:r>
              <a:rPr lang="en-GB" sz="2000" dirty="0" err="1"/>
              <a:t>burgerzaken</a:t>
            </a:r>
            <a:r>
              <a:rPr lang="en-GB" sz="2000" dirty="0"/>
              <a:t>): </a:t>
            </a:r>
            <a:r>
              <a:rPr lang="en-GB" sz="2000" dirty="0" err="1"/>
              <a:t>Fusies</a:t>
            </a:r>
            <a:r>
              <a:rPr lang="en-GB" sz="2000" dirty="0"/>
              <a:t> </a:t>
            </a:r>
            <a:r>
              <a:rPr lang="en-GB" sz="2000" dirty="0">
                <a:sym typeface="Wingdings" panose="05000000000000000000" pitchFamily="2" charset="2"/>
              </a:rPr>
              <a:t> 7 </a:t>
            </a:r>
            <a:r>
              <a:rPr lang="en-GB" sz="2000" dirty="0" err="1">
                <a:sym typeface="Wingdings" panose="05000000000000000000" pitchFamily="2" charset="2"/>
              </a:rPr>
              <a:t>jaar</a:t>
            </a:r>
            <a:r>
              <a:rPr lang="en-GB" sz="2000" dirty="0">
                <a:sym typeface="Wingdings" panose="05000000000000000000" pitchFamily="2" charset="2"/>
              </a:rPr>
              <a:t> </a:t>
            </a:r>
            <a:r>
              <a:rPr lang="en-GB" sz="2000" dirty="0" err="1">
                <a:sym typeface="Wingdings" panose="05000000000000000000" pitchFamily="2" charset="2"/>
              </a:rPr>
              <a:t>lagere</a:t>
            </a:r>
            <a:r>
              <a:rPr lang="en-GB" sz="2000" dirty="0">
                <a:sym typeface="Wingdings" panose="05000000000000000000" pitchFamily="2" charset="2"/>
              </a:rPr>
              <a:t> </a:t>
            </a:r>
            <a:r>
              <a:rPr lang="en-GB" sz="2000" dirty="0" err="1">
                <a:sym typeface="Wingdings" panose="05000000000000000000" pitchFamily="2" charset="2"/>
              </a:rPr>
              <a:t>doelmatigheid</a:t>
            </a:r>
            <a:r>
              <a:rPr lang="en-GB" sz="2000" dirty="0">
                <a:sym typeface="Wingdings" panose="05000000000000000000" pitchFamily="2" charset="2"/>
              </a:rPr>
              <a:t>;</a:t>
            </a:r>
          </a:p>
          <a:p>
            <a:endParaRPr lang="en-US" sz="1600" dirty="0"/>
          </a:p>
          <a:p>
            <a:endParaRPr lang="nl-N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960" y="2780928"/>
            <a:ext cx="4327376" cy="2827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3202673"/>
            <a:ext cx="482561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000" dirty="0" err="1">
                <a:sym typeface="Wingdings" panose="05000000000000000000" pitchFamily="2" charset="2"/>
              </a:rPr>
              <a:t>Verzelfstandiging</a:t>
            </a:r>
            <a:r>
              <a:rPr lang="en-GB" sz="2000" dirty="0">
                <a:sym typeface="Wingdings" panose="05000000000000000000" pitchFamily="2" charset="2"/>
              </a:rPr>
              <a:t> van de </a:t>
            </a:r>
            <a:r>
              <a:rPr lang="en-GB" sz="2000" dirty="0" err="1">
                <a:sym typeface="Wingdings" panose="05000000000000000000" pitchFamily="2" charset="2"/>
              </a:rPr>
              <a:t>spoorwegen</a:t>
            </a:r>
            <a:r>
              <a:rPr lang="en-GB" sz="2000" dirty="0">
                <a:sym typeface="Wingdings" panose="05000000000000000000" pitchFamily="2" charset="2"/>
              </a:rPr>
              <a:t>;</a:t>
            </a:r>
            <a:endParaRPr lang="en-GB" sz="1600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1600" dirty="0"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000" dirty="0" err="1">
                <a:sym typeface="Wingdings" panose="05000000000000000000" pitchFamily="2" charset="2"/>
              </a:rPr>
              <a:t>Invoering</a:t>
            </a:r>
            <a:r>
              <a:rPr lang="en-GB" sz="2000" dirty="0">
                <a:sym typeface="Wingdings" panose="05000000000000000000" pitchFamily="2" charset="2"/>
              </a:rPr>
              <a:t> van de ROC’s (</a:t>
            </a:r>
            <a:r>
              <a:rPr lang="en-GB" sz="2000" dirty="0" err="1">
                <a:sym typeface="Wingdings" panose="05000000000000000000" pitchFamily="2" charset="2"/>
              </a:rPr>
              <a:t>zie</a:t>
            </a:r>
            <a:r>
              <a:rPr lang="en-GB" sz="2000" dirty="0">
                <a:sym typeface="Wingdings" panose="05000000000000000000" pitchFamily="2" charset="2"/>
              </a:rPr>
              <a:t> </a:t>
            </a:r>
            <a:r>
              <a:rPr lang="en-GB" sz="2000" dirty="0" err="1">
                <a:sym typeface="Wingdings" panose="05000000000000000000" pitchFamily="2" charset="2"/>
              </a:rPr>
              <a:t>figuur</a:t>
            </a:r>
            <a:r>
              <a:rPr lang="en-GB" sz="2000" dirty="0" smtClean="0">
                <a:sym typeface="Wingdings" panose="05000000000000000000" pitchFamily="2" charset="2"/>
              </a:rPr>
              <a:t>).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sz="2000" dirty="0">
              <a:sym typeface="Wingdings" panose="05000000000000000000" pitchFamily="2" charset="2"/>
            </a:endParaRPr>
          </a:p>
          <a:p>
            <a:r>
              <a:rPr lang="en-GB" sz="2000" dirty="0" smtClean="0">
                <a:sym typeface="Wingdings" panose="05000000000000000000" pitchFamily="2" charset="2"/>
              </a:rPr>
              <a:t> </a:t>
            </a:r>
            <a:r>
              <a:rPr lang="en-GB" sz="2000" dirty="0" err="1" smtClean="0">
                <a:sym typeface="Wingdings" panose="05000000000000000000" pitchFamily="2" charset="2"/>
              </a:rPr>
              <a:t>Hervormen</a:t>
            </a:r>
            <a:r>
              <a:rPr lang="en-GB" sz="2000" dirty="0" smtClean="0">
                <a:sym typeface="Wingdings" panose="05000000000000000000" pitchFamily="2" charset="2"/>
              </a:rPr>
              <a:t> in </a:t>
            </a:r>
            <a:r>
              <a:rPr lang="en-GB" sz="2000" dirty="0" err="1" smtClean="0">
                <a:sym typeface="Wingdings" panose="05000000000000000000" pitchFamily="2" charset="2"/>
              </a:rPr>
              <a:t>crisistijd</a:t>
            </a:r>
            <a:r>
              <a:rPr lang="en-GB" sz="2000" dirty="0" smtClean="0">
                <a:sym typeface="Wingdings" panose="05000000000000000000" pitchFamily="2" charset="2"/>
              </a:rPr>
              <a:t>?</a:t>
            </a:r>
            <a:endParaRPr lang="en-GB" sz="2000" dirty="0">
              <a:sym typeface="Wingdings" panose="05000000000000000000" pitchFamily="2" charset="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67944" y="6021287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/>
              <a:t>Hulst, B. L. van, &amp; Blank, J. L. T. (2016). </a:t>
            </a:r>
            <a:r>
              <a:rPr lang="en-US" sz="1400" dirty="0" err="1"/>
              <a:t>Verstandig</a:t>
            </a:r>
            <a:r>
              <a:rPr lang="en-US" sz="1400" dirty="0"/>
              <a:t> </a:t>
            </a:r>
            <a:r>
              <a:rPr lang="en-US" sz="1400" dirty="0" err="1"/>
              <a:t>fuseren</a:t>
            </a:r>
            <a:r>
              <a:rPr lang="en-US" sz="1400" dirty="0"/>
              <a:t>. </a:t>
            </a:r>
            <a:r>
              <a:rPr lang="en-US" sz="1400" i="1" dirty="0"/>
              <a:t>TPC</a:t>
            </a:r>
            <a:r>
              <a:rPr lang="en-US" sz="1400" dirty="0"/>
              <a:t>, </a:t>
            </a:r>
            <a:r>
              <a:rPr lang="en-US" sz="1400" i="1" dirty="0"/>
              <a:t>14</a:t>
            </a:r>
            <a:r>
              <a:rPr lang="en-US" sz="1400" dirty="0"/>
              <a:t>(3), 10–14</a:t>
            </a:r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2563863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16DD048-F10D-4843-BFFC-56611981F43F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Rechthoek 19"/>
          <p:cNvSpPr/>
          <p:nvPr/>
        </p:nvSpPr>
        <p:spPr>
          <a:xfrm>
            <a:off x="395536" y="332656"/>
            <a:ext cx="80584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Aft>
                <a:spcPts val="1800"/>
              </a:spcAft>
            </a:pPr>
            <a:r>
              <a:rPr lang="nl-NL" sz="3200" b="1" dirty="0">
                <a:solidFill>
                  <a:srgbClr val="0099CC"/>
                </a:solidFill>
                <a:latin typeface="Tahoma"/>
                <a:ea typeface="+mj-ea"/>
                <a:cs typeface="+mj-cs"/>
              </a:rPr>
              <a:t>Wet van Verdoorn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7705" y="4393472"/>
            <a:ext cx="4680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Verdoorn </a:t>
            </a:r>
            <a:r>
              <a:rPr lang="nl-NL" dirty="0">
                <a:sym typeface="Wingdings" panose="05000000000000000000" pitchFamily="2" charset="2"/>
              </a:rPr>
              <a:t></a:t>
            </a:r>
            <a:r>
              <a:rPr lang="nl-NL" dirty="0"/>
              <a:t> 0,45 a 0,50;</a:t>
            </a:r>
          </a:p>
          <a:p>
            <a:r>
              <a:rPr lang="nl-NL" dirty="0"/>
              <a:t>In Publieke Sector ???</a:t>
            </a:r>
          </a:p>
        </p:txBody>
      </p:sp>
      <p:pic>
        <p:nvPicPr>
          <p:cNvPr id="2050" name="Picture 2" descr="C:\Users\jltblank\Downloads\WP_20170508_13_53_13_Pro (2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87"/>
          <a:stretch/>
        </p:blipFill>
        <p:spPr bwMode="auto">
          <a:xfrm>
            <a:off x="6300192" y="542670"/>
            <a:ext cx="2153816" cy="343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00192" y="4005064"/>
            <a:ext cx="1936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/>
              <a:t>Pieter Verdoorn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5576" y="1628800"/>
            <a:ext cx="5416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Groei productie </a:t>
            </a:r>
            <a:r>
              <a:rPr lang="nl-NL" dirty="0">
                <a:sym typeface="Wingdings" panose="05000000000000000000" pitchFamily="2" charset="2"/>
              </a:rPr>
              <a:t> groei productiviteit </a:t>
            </a:r>
            <a:endParaRPr lang="nl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755576" y="2143961"/>
                <a:ext cx="404117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800" i="1" smtClean="0">
                          <a:latin typeface="Cambria Math"/>
                          <a:ea typeface="Cambria Math"/>
                        </a:rPr>
                        <m:t>∆</m:t>
                      </m:r>
                      <m:func>
                        <m:funcPr>
                          <m:ctrlPr>
                            <a:rPr lang="nl-NL" sz="2800" b="0" i="1" smtClean="0">
                              <a:latin typeface="Cambria Math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nl-NL" sz="2800" b="0" i="0" smtClean="0">
                              <a:latin typeface="Cambria Math"/>
                              <a:ea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nl-NL" sz="28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nl-NL" sz="2800" b="0" i="1" smtClean="0">
                                  <a:latin typeface="Cambria Math"/>
                                  <a:ea typeface="Cambria Math"/>
                                </a:rPr>
                                <m:t>𝜋</m:t>
                              </m:r>
                            </m:e>
                          </m:d>
                        </m:e>
                      </m:func>
                      <m:r>
                        <a:rPr lang="nl-NL" sz="28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nl-NL" sz="2800" b="0" i="1" smtClean="0">
                          <a:latin typeface="Cambria Math"/>
                          <a:ea typeface="Cambria Math"/>
                        </a:rPr>
                        <m:t>𝑎</m:t>
                      </m:r>
                      <m:r>
                        <a:rPr lang="nl-NL" sz="2800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nl-NL" sz="2800" b="0" i="1" smtClean="0">
                          <a:latin typeface="Cambria Math"/>
                          <a:ea typeface="Cambria Math"/>
                        </a:rPr>
                        <m:t>𝑏</m:t>
                      </m:r>
                      <m:r>
                        <a:rPr lang="nl-NL" sz="2800" b="0" i="1" smtClean="0">
                          <a:latin typeface="Cambria Math"/>
                          <a:ea typeface="Cambria Math"/>
                        </a:rPr>
                        <m:t>∗∆</m:t>
                      </m:r>
                      <m:r>
                        <m:rPr>
                          <m:sty m:val="p"/>
                        </m:rPr>
                        <a:rPr lang="nl-NL" sz="2800" b="0" i="0" smtClean="0">
                          <a:latin typeface="Cambria Math"/>
                          <a:ea typeface="Cambria Math"/>
                        </a:rPr>
                        <m:t>ln</m:t>
                      </m:r>
                      <m:r>
                        <a:rPr lang="nl-NL" sz="2800" b="0" i="1" smtClean="0">
                          <a:latin typeface="Cambria Math"/>
                          <a:ea typeface="Cambria Math"/>
                        </a:rPr>
                        <m:t>⁡(</m:t>
                      </m:r>
                      <m:r>
                        <a:rPr lang="nl-NL" sz="2800" b="0" i="1" smtClean="0">
                          <a:latin typeface="Cambria Math"/>
                          <a:ea typeface="Cambria Math"/>
                        </a:rPr>
                        <m:t>𝑦</m:t>
                      </m:r>
                      <m:r>
                        <a:rPr lang="nl-NL" sz="2800" b="0" i="1" smtClean="0">
                          <a:latin typeface="Cambria Math"/>
                          <a:ea typeface="Cambria Math"/>
                        </a:rPr>
                        <m:t>)</m:t>
                      </m:r>
                    </m:oMath>
                  </m:oMathPara>
                </a14:m>
                <a:endParaRPr lang="nl-NL" sz="28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2143961"/>
                <a:ext cx="4041171" cy="52322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755576" y="2996952"/>
                <a:ext cx="4344907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nl-NL" i="1">
                        <a:latin typeface="Cambria Math"/>
                        <a:ea typeface="Cambria Math"/>
                      </a:rPr>
                      <m:t>𝜋</m:t>
                    </m:r>
                  </m:oMath>
                </a14:m>
                <a:r>
                  <a:rPr lang="nl-NL" dirty="0"/>
                  <a:t>=productiviteit; </a:t>
                </a:r>
                <a14:m>
                  <m:oMath xmlns:m="http://schemas.openxmlformats.org/officeDocument/2006/math">
                    <m:r>
                      <a:rPr lang="nl-NL" i="1">
                        <a:latin typeface="Cambria Math"/>
                        <a:ea typeface="Cambria Math"/>
                      </a:rPr>
                      <m:t>𝑦</m:t>
                    </m:r>
                  </m:oMath>
                </a14:m>
                <a:r>
                  <a:rPr lang="nl-NL" dirty="0"/>
                  <a:t>=productie;</a:t>
                </a:r>
              </a:p>
              <a:p>
                <a14:m>
                  <m:oMath xmlns:m="http://schemas.openxmlformats.org/officeDocument/2006/math">
                    <m:r>
                      <a:rPr lang="nl-NL" i="1">
                        <a:latin typeface="Cambria Math"/>
                        <a:ea typeface="Cambria Math"/>
                      </a:rPr>
                      <m:t>𝑏</m:t>
                    </m:r>
                  </m:oMath>
                </a14:m>
                <a:r>
                  <a:rPr lang="nl-NL" dirty="0"/>
                  <a:t> = coëfficiënt van Verdoorn;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2996952"/>
                <a:ext cx="4344907" cy="830997"/>
              </a:xfrm>
              <a:prstGeom prst="rect">
                <a:avLst/>
              </a:prstGeom>
              <a:blipFill rotWithShape="1">
                <a:blip r:embed="rId4"/>
                <a:stretch>
                  <a:fillRect l="-421" t="-6618" r="-1262" b="-15441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755576" y="3774231"/>
                <a:ext cx="363413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nl-NL" i="1">
                        <a:latin typeface="Cambria Math"/>
                        <a:ea typeface="Cambria Math"/>
                      </a:rPr>
                      <m:t>∆</m:t>
                    </m:r>
                  </m:oMath>
                </a14:m>
                <a:r>
                  <a:rPr lang="nl-NL" dirty="0"/>
                  <a:t> = verschil/verandering;</a:t>
                </a: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3774231"/>
                <a:ext cx="3634136" cy="461665"/>
              </a:xfrm>
              <a:prstGeom prst="rect">
                <a:avLst/>
              </a:prstGeom>
              <a:blipFill rotWithShape="1">
                <a:blip r:embed="rId5"/>
                <a:stretch>
                  <a:fillRect l="-503" t="-11842" r="-1510" b="-27632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1385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Tahoma"/>
              </a:rPr>
              <a:t>Waarom is Verdoorn zo belangrijk?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1524" y="1295401"/>
            <a:ext cx="8172000" cy="1485527"/>
          </a:xfrm>
        </p:spPr>
        <p:txBody>
          <a:bodyPr/>
          <a:lstStyle/>
          <a:p>
            <a:r>
              <a:rPr lang="nl-NL" dirty="0"/>
              <a:t>Probleem van de weggelaten variabelen:</a:t>
            </a:r>
          </a:p>
          <a:p>
            <a:endParaRPr lang="nl-NL" dirty="0"/>
          </a:p>
          <a:p>
            <a:r>
              <a:rPr lang="nl-NL" dirty="0">
                <a:sym typeface="Wingdings" panose="05000000000000000000" pitchFamily="2" charset="2"/>
              </a:rPr>
              <a:t> Onzuivere schatting overige effecten.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C05E-DB9A-EB4A-A776-575FA40369A3}" type="slidenum">
              <a:rPr lang="nl-NL" smtClean="0"/>
              <a:pPr/>
              <a:t>19</a:t>
            </a:fld>
            <a:endParaRPr lang="nl-NL"/>
          </a:p>
        </p:txBody>
      </p:sp>
      <p:sp>
        <p:nvSpPr>
          <p:cNvPr id="5" name="TextBox 4"/>
          <p:cNvSpPr txBox="1"/>
          <p:nvPr/>
        </p:nvSpPr>
        <p:spPr>
          <a:xfrm>
            <a:off x="467544" y="3501008"/>
            <a:ext cx="56105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Twee sprekende voorbeelden: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nl-NL" dirty="0"/>
              <a:t>Invoering van de SUWI-wet (2001);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nl-NL" dirty="0"/>
              <a:t>Marktwerking ziekenhuizen (2006);</a:t>
            </a:r>
          </a:p>
        </p:txBody>
      </p:sp>
    </p:spTree>
    <p:extLst>
      <p:ext uri="{BB962C8B-B14F-4D97-AF65-F5344CB8AC3E}">
        <p14:creationId xmlns:p14="http://schemas.microsoft.com/office/powerpoint/2010/main" val="20794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16DD048-F10D-4843-BFFC-56611981F43F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Rechthoek 19"/>
          <p:cNvSpPr/>
          <p:nvPr/>
        </p:nvSpPr>
        <p:spPr>
          <a:xfrm>
            <a:off x="395536" y="332656"/>
            <a:ext cx="80584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Aft>
                <a:spcPts val="1800"/>
              </a:spcAft>
            </a:pPr>
            <a:r>
              <a:rPr lang="nl-NL" sz="3200" b="1" dirty="0">
                <a:solidFill>
                  <a:srgbClr val="00B0F0"/>
                </a:solidFill>
                <a:latin typeface="+mj-lt"/>
                <a:ea typeface="Times New Roman"/>
                <a:cs typeface="Times New Roman"/>
              </a:rPr>
              <a:t>Opzet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716360" y="947252"/>
            <a:ext cx="7416824" cy="5074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FontTx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Times"/>
              <a:buChar char="•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Times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Times"/>
              <a:buChar char="•"/>
              <a:defRPr sz="2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Times"/>
              <a:buChar char="•"/>
              <a:defRPr sz="2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Times"/>
              <a:buChar char="•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Times"/>
              <a:buChar char="•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Times"/>
              <a:buChar char="•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Times"/>
              <a:buChar char="•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342900" lvl="0" indent="-34290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nl-NL" sz="2000" b="0" dirty="0">
                <a:solidFill>
                  <a:srgbClr val="000000"/>
                </a:solidFill>
                <a:latin typeface="Tahoma" charset="0"/>
              </a:rPr>
              <a:t>De wetenschap van productiviteitsmeting in de PS;</a:t>
            </a:r>
          </a:p>
          <a:p>
            <a:pPr marL="1085850" lvl="1" indent="-34290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GB" sz="1600" b="0" dirty="0" err="1">
                <a:solidFill>
                  <a:srgbClr val="000000"/>
                </a:solidFill>
                <a:latin typeface="Tahoma" charset="0"/>
              </a:rPr>
              <a:t>Technische</a:t>
            </a:r>
            <a:r>
              <a:rPr lang="en-GB" sz="1600" b="0" dirty="0">
                <a:solidFill>
                  <a:srgbClr val="000000"/>
                </a:solidFill>
                <a:latin typeface="Tahoma" charset="0"/>
              </a:rPr>
              <a:t> </a:t>
            </a:r>
            <a:r>
              <a:rPr lang="en-GB" sz="1600" b="0" dirty="0" err="1">
                <a:solidFill>
                  <a:srgbClr val="000000"/>
                </a:solidFill>
                <a:latin typeface="Tahoma" charset="0"/>
              </a:rPr>
              <a:t>en</a:t>
            </a:r>
            <a:r>
              <a:rPr lang="en-GB" sz="1600" b="0" dirty="0">
                <a:solidFill>
                  <a:srgbClr val="000000"/>
                </a:solidFill>
                <a:latin typeface="Tahoma" charset="0"/>
              </a:rPr>
              <a:t> </a:t>
            </a:r>
            <a:r>
              <a:rPr lang="en-GB" sz="1600" b="0" dirty="0" err="1">
                <a:solidFill>
                  <a:srgbClr val="000000"/>
                </a:solidFill>
                <a:latin typeface="Tahoma" charset="0"/>
              </a:rPr>
              <a:t>economische</a:t>
            </a:r>
            <a:r>
              <a:rPr lang="en-GB" sz="1600" b="0" dirty="0">
                <a:solidFill>
                  <a:srgbClr val="000000"/>
                </a:solidFill>
                <a:latin typeface="Tahoma" charset="0"/>
              </a:rPr>
              <a:t> </a:t>
            </a:r>
            <a:r>
              <a:rPr lang="en-GB" sz="1600" b="0" dirty="0" err="1">
                <a:solidFill>
                  <a:srgbClr val="000000"/>
                </a:solidFill>
                <a:latin typeface="Tahoma" charset="0"/>
              </a:rPr>
              <a:t>relatie</a:t>
            </a:r>
            <a:r>
              <a:rPr lang="en-GB" sz="1600" b="0" dirty="0">
                <a:solidFill>
                  <a:srgbClr val="000000"/>
                </a:solidFill>
                <a:latin typeface="Tahoma" charset="0"/>
              </a:rPr>
              <a:t> input-output;</a:t>
            </a:r>
          </a:p>
          <a:p>
            <a:pPr marL="1085850" lvl="1" indent="-34290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GB" sz="1600" b="0" dirty="0" err="1">
                <a:solidFill>
                  <a:srgbClr val="000000"/>
                </a:solidFill>
                <a:latin typeface="Tahoma" charset="0"/>
              </a:rPr>
              <a:t>Relatie</a:t>
            </a:r>
            <a:r>
              <a:rPr lang="en-GB" sz="1600" b="0" dirty="0">
                <a:solidFill>
                  <a:srgbClr val="000000"/>
                </a:solidFill>
                <a:latin typeface="Tahoma" charset="0"/>
              </a:rPr>
              <a:t> met </a:t>
            </a:r>
            <a:r>
              <a:rPr lang="en-GB" sz="1600" b="0" dirty="0" err="1">
                <a:solidFill>
                  <a:srgbClr val="000000"/>
                </a:solidFill>
                <a:latin typeface="Tahoma" charset="0"/>
              </a:rPr>
              <a:t>beleid</a:t>
            </a:r>
            <a:r>
              <a:rPr lang="en-GB" sz="1600" b="0" dirty="0">
                <a:solidFill>
                  <a:srgbClr val="000000"/>
                </a:solidFill>
                <a:latin typeface="Tahoma" charset="0"/>
              </a:rPr>
              <a:t> </a:t>
            </a:r>
            <a:r>
              <a:rPr lang="en-GB" sz="1600" b="0" dirty="0" err="1">
                <a:solidFill>
                  <a:srgbClr val="000000"/>
                </a:solidFill>
                <a:latin typeface="Tahoma" charset="0"/>
              </a:rPr>
              <a:t>en</a:t>
            </a:r>
            <a:r>
              <a:rPr lang="en-GB" sz="1600" b="0" dirty="0">
                <a:solidFill>
                  <a:srgbClr val="000000"/>
                </a:solidFill>
                <a:latin typeface="Tahoma" charset="0"/>
              </a:rPr>
              <a:t> </a:t>
            </a:r>
            <a:r>
              <a:rPr lang="en-GB" sz="1600" b="0" dirty="0" err="1">
                <a:solidFill>
                  <a:srgbClr val="000000"/>
                </a:solidFill>
                <a:latin typeface="Tahoma" charset="0"/>
              </a:rPr>
              <a:t>economisch</a:t>
            </a:r>
            <a:r>
              <a:rPr lang="en-GB" sz="1600" b="0" dirty="0">
                <a:solidFill>
                  <a:srgbClr val="000000"/>
                </a:solidFill>
                <a:latin typeface="Tahoma" charset="0"/>
              </a:rPr>
              <a:t> </a:t>
            </a:r>
            <a:r>
              <a:rPr lang="en-GB" sz="1600" b="0" dirty="0" err="1">
                <a:solidFill>
                  <a:srgbClr val="000000"/>
                </a:solidFill>
                <a:latin typeface="Tahoma" charset="0"/>
              </a:rPr>
              <a:t>raamwerk</a:t>
            </a:r>
            <a:r>
              <a:rPr lang="en-GB" sz="1600" b="0" dirty="0">
                <a:solidFill>
                  <a:srgbClr val="000000"/>
                </a:solidFill>
                <a:latin typeface="Tahoma" charset="0"/>
              </a:rPr>
              <a:t>;</a:t>
            </a:r>
          </a:p>
          <a:p>
            <a:pPr marL="1085850" lvl="1" indent="-34290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GB" sz="1600" b="0" dirty="0" err="1">
                <a:solidFill>
                  <a:srgbClr val="000000"/>
                </a:solidFill>
                <a:latin typeface="Tahoma" charset="0"/>
              </a:rPr>
              <a:t>Modellering</a:t>
            </a:r>
            <a:r>
              <a:rPr lang="en-GB" sz="1600" b="0" dirty="0">
                <a:solidFill>
                  <a:srgbClr val="000000"/>
                </a:solidFill>
                <a:latin typeface="Tahoma" charset="0"/>
              </a:rPr>
              <a:t> </a:t>
            </a:r>
            <a:r>
              <a:rPr lang="en-GB" sz="1600" b="0" dirty="0" err="1">
                <a:solidFill>
                  <a:srgbClr val="000000"/>
                </a:solidFill>
                <a:latin typeface="Tahoma" charset="0"/>
              </a:rPr>
              <a:t>en</a:t>
            </a:r>
            <a:r>
              <a:rPr lang="en-GB" sz="1600" b="0" dirty="0">
                <a:solidFill>
                  <a:srgbClr val="000000"/>
                </a:solidFill>
                <a:latin typeface="Tahoma" charset="0"/>
              </a:rPr>
              <a:t> </a:t>
            </a:r>
            <a:r>
              <a:rPr lang="en-GB" sz="1600" b="0" dirty="0" err="1" smtClean="0">
                <a:solidFill>
                  <a:srgbClr val="000000"/>
                </a:solidFill>
                <a:latin typeface="Tahoma" charset="0"/>
              </a:rPr>
              <a:t>schatting</a:t>
            </a:r>
            <a:r>
              <a:rPr lang="en-GB" sz="1600" b="0" dirty="0" smtClean="0">
                <a:solidFill>
                  <a:srgbClr val="000000"/>
                </a:solidFill>
                <a:latin typeface="Tahoma" charset="0"/>
              </a:rPr>
              <a:t> (</a:t>
            </a:r>
            <a:r>
              <a:rPr lang="en-GB" sz="1600" dirty="0" err="1">
                <a:solidFill>
                  <a:srgbClr val="00B0F0"/>
                </a:solidFill>
                <a:latin typeface="Tahoma" charset="0"/>
              </a:rPr>
              <a:t>E</a:t>
            </a:r>
            <a:r>
              <a:rPr lang="en-GB" sz="1600" b="0" dirty="0" err="1" smtClean="0">
                <a:solidFill>
                  <a:srgbClr val="00B0F0"/>
                </a:solidFill>
                <a:latin typeface="Tahoma" charset="0"/>
              </a:rPr>
              <a:t>conomengalerij</a:t>
            </a:r>
            <a:r>
              <a:rPr lang="en-GB" sz="1600" b="0" dirty="0" smtClean="0">
                <a:solidFill>
                  <a:srgbClr val="00B0F0"/>
                </a:solidFill>
                <a:latin typeface="Tahoma" charset="0"/>
              </a:rPr>
              <a:t> I</a:t>
            </a:r>
            <a:r>
              <a:rPr lang="en-GB" sz="1600" b="0" dirty="0" smtClean="0">
                <a:solidFill>
                  <a:srgbClr val="000000"/>
                </a:solidFill>
                <a:latin typeface="Tahoma" charset="0"/>
              </a:rPr>
              <a:t>);</a:t>
            </a:r>
            <a:endParaRPr lang="en-GB" sz="1600" b="0" dirty="0">
              <a:solidFill>
                <a:srgbClr val="000000"/>
              </a:solidFill>
              <a:latin typeface="Tahoma" charset="0"/>
            </a:endParaRPr>
          </a:p>
          <a:p>
            <a:pPr marL="1085850" lvl="1" indent="-34290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GB" sz="1600" b="0" dirty="0" err="1">
                <a:solidFill>
                  <a:srgbClr val="000000"/>
                </a:solidFill>
                <a:latin typeface="Tahoma" charset="0"/>
              </a:rPr>
              <a:t>Resultaten</a:t>
            </a:r>
            <a:r>
              <a:rPr lang="en-GB" sz="1600" b="0" dirty="0">
                <a:solidFill>
                  <a:srgbClr val="000000"/>
                </a:solidFill>
                <a:latin typeface="Tahoma" charset="0"/>
              </a:rPr>
              <a:t> </a:t>
            </a:r>
            <a:r>
              <a:rPr lang="en-GB" sz="1600" b="0" dirty="0" err="1">
                <a:solidFill>
                  <a:srgbClr val="000000"/>
                </a:solidFill>
                <a:latin typeface="Tahoma" charset="0"/>
              </a:rPr>
              <a:t>en</a:t>
            </a:r>
            <a:r>
              <a:rPr lang="en-GB" sz="1600" b="0" dirty="0">
                <a:solidFill>
                  <a:srgbClr val="000000"/>
                </a:solidFill>
                <a:latin typeface="Tahoma" charset="0"/>
              </a:rPr>
              <a:t> </a:t>
            </a:r>
            <a:r>
              <a:rPr lang="en-GB" sz="1600" b="0" dirty="0" err="1">
                <a:solidFill>
                  <a:srgbClr val="000000"/>
                </a:solidFill>
                <a:latin typeface="Tahoma" charset="0"/>
              </a:rPr>
              <a:t>beleid</a:t>
            </a:r>
            <a:r>
              <a:rPr lang="en-GB" sz="1600" b="0" dirty="0">
                <a:solidFill>
                  <a:srgbClr val="000000"/>
                </a:solidFill>
                <a:latin typeface="Tahoma" charset="0"/>
              </a:rPr>
              <a:t>;</a:t>
            </a:r>
          </a:p>
          <a:p>
            <a:pPr marL="342900" lvl="0" indent="-342900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GB" sz="2000" b="0" dirty="0">
              <a:solidFill>
                <a:srgbClr val="000000"/>
              </a:solidFill>
              <a:latin typeface="Tahoma" charset="0"/>
            </a:endParaRPr>
          </a:p>
          <a:p>
            <a:pPr marL="342900" lvl="0" indent="-34290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nl-NL" sz="2000" b="0" dirty="0">
                <a:solidFill>
                  <a:srgbClr val="000000"/>
                </a:solidFill>
                <a:latin typeface="Tahoma" charset="0"/>
              </a:rPr>
              <a:t>Wetenschappelijke </a:t>
            </a:r>
            <a:r>
              <a:rPr lang="nl-NL" sz="2000" b="0" dirty="0" smtClean="0">
                <a:solidFill>
                  <a:srgbClr val="000000"/>
                </a:solidFill>
                <a:latin typeface="Tahoma" charset="0"/>
              </a:rPr>
              <a:t>resultaten (een reflectie): </a:t>
            </a:r>
            <a:endParaRPr lang="nl-NL" sz="2000" b="0" dirty="0">
              <a:solidFill>
                <a:srgbClr val="000000"/>
              </a:solidFill>
              <a:latin typeface="Tahoma" charset="0"/>
            </a:endParaRPr>
          </a:p>
          <a:p>
            <a:pPr marL="1085850" lvl="1" indent="-34290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nl-NL" sz="1600" b="0" dirty="0" smtClean="0">
                <a:solidFill>
                  <a:srgbClr val="00B0F0"/>
                </a:solidFill>
                <a:latin typeface="Tahoma" charset="0"/>
              </a:rPr>
              <a:t>Economengalerij II</a:t>
            </a:r>
            <a:r>
              <a:rPr lang="nl-NL" sz="1600" b="0" dirty="0" smtClean="0">
                <a:solidFill>
                  <a:srgbClr val="000000"/>
                </a:solidFill>
                <a:latin typeface="Tahoma" charset="0"/>
              </a:rPr>
              <a:t>; </a:t>
            </a:r>
            <a:endParaRPr lang="nl-NL" sz="1600" b="0" dirty="0">
              <a:solidFill>
                <a:srgbClr val="000000"/>
              </a:solidFill>
              <a:latin typeface="Tahoma" charset="0"/>
            </a:endParaRPr>
          </a:p>
          <a:p>
            <a:pPr marL="1085850" lvl="1" indent="-34290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nl-NL" sz="1600" dirty="0">
                <a:solidFill>
                  <a:srgbClr val="000000"/>
                </a:solidFill>
                <a:latin typeface="Tahoma" charset="0"/>
              </a:rPr>
              <a:t>Beleidsmatige implicaties; </a:t>
            </a:r>
          </a:p>
          <a:p>
            <a:pPr marL="342900" lvl="0" indent="-342900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nl-NL" sz="2000" b="0" dirty="0">
              <a:solidFill>
                <a:srgbClr val="000000"/>
              </a:solidFill>
              <a:latin typeface="Tahoma" charset="0"/>
            </a:endParaRPr>
          </a:p>
          <a:p>
            <a:pPr marL="342900" lvl="0" indent="-34290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nl-NL" sz="2000" b="0" dirty="0" smtClean="0">
                <a:solidFill>
                  <a:srgbClr val="000000"/>
                </a:solidFill>
                <a:latin typeface="Tahoma" charset="0"/>
              </a:rPr>
              <a:t>Komende </a:t>
            </a:r>
            <a:r>
              <a:rPr lang="nl-NL" sz="2000" b="0" dirty="0">
                <a:solidFill>
                  <a:srgbClr val="000000"/>
                </a:solidFill>
                <a:latin typeface="Tahoma" charset="0"/>
              </a:rPr>
              <a:t>10 jaar IPSE Studies?</a:t>
            </a:r>
          </a:p>
          <a:p>
            <a:pPr marL="1085850" lvl="1" indent="-34290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GB" sz="1600" dirty="0" err="1">
                <a:solidFill>
                  <a:srgbClr val="000000"/>
                </a:solidFill>
                <a:latin typeface="Tahoma" charset="0"/>
              </a:rPr>
              <a:t>Onderwerpen</a:t>
            </a:r>
            <a:r>
              <a:rPr lang="en-GB" sz="1600" dirty="0">
                <a:solidFill>
                  <a:srgbClr val="000000"/>
                </a:solidFill>
                <a:latin typeface="Tahoma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Tahoma" charset="0"/>
              </a:rPr>
              <a:t>en</a:t>
            </a:r>
            <a:r>
              <a:rPr lang="en-GB" sz="1600" dirty="0">
                <a:solidFill>
                  <a:srgbClr val="000000"/>
                </a:solidFill>
                <a:latin typeface="Tahoma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Tahoma" charset="0"/>
              </a:rPr>
              <a:t>onderzoekslijnen</a:t>
            </a:r>
            <a:r>
              <a:rPr lang="en-GB" sz="1600" dirty="0">
                <a:solidFill>
                  <a:srgbClr val="000000"/>
                </a:solidFill>
                <a:latin typeface="Tahoma" charset="0"/>
              </a:rPr>
              <a:t> (</a:t>
            </a:r>
            <a:r>
              <a:rPr lang="en-GB" sz="1600" dirty="0" err="1">
                <a:solidFill>
                  <a:srgbClr val="00B0F0"/>
                </a:solidFill>
                <a:latin typeface="Tahoma" charset="0"/>
              </a:rPr>
              <a:t>Economengalerij</a:t>
            </a:r>
            <a:r>
              <a:rPr lang="en-GB" sz="1600" dirty="0">
                <a:solidFill>
                  <a:srgbClr val="00B0F0"/>
                </a:solidFill>
                <a:latin typeface="Tahoma" charset="0"/>
              </a:rPr>
              <a:t> III</a:t>
            </a:r>
            <a:r>
              <a:rPr lang="en-GB" sz="1600" dirty="0">
                <a:solidFill>
                  <a:srgbClr val="000000"/>
                </a:solidFill>
                <a:latin typeface="Tahoma" charset="0"/>
              </a:rPr>
              <a:t>);</a:t>
            </a:r>
          </a:p>
          <a:p>
            <a:pPr marL="1085850" lvl="1" indent="-342900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nl-NL" sz="1600" b="0" dirty="0">
              <a:solidFill>
                <a:srgbClr val="000000"/>
              </a:solidFill>
              <a:latin typeface="Tahoma" charset="0"/>
            </a:endParaRPr>
          </a:p>
          <a:p>
            <a:pPr marL="1085850" lvl="1" indent="-342900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nl-NL" sz="1600" dirty="0">
              <a:solidFill>
                <a:srgbClr val="000000"/>
              </a:solidFill>
              <a:latin typeface="Tahoma" charset="0"/>
            </a:endParaRP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nl-NL" sz="2000" b="0" dirty="0">
                <a:solidFill>
                  <a:srgbClr val="000000"/>
                </a:solidFill>
                <a:latin typeface="Tahoma" charset="0"/>
              </a:rPr>
              <a:t>Observaties bij beleid en bestuur;</a:t>
            </a:r>
          </a:p>
          <a:p>
            <a:pPr marL="1085850" lvl="1" indent="-34290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nl-NL" sz="1600" dirty="0">
                <a:solidFill>
                  <a:srgbClr val="000000"/>
                </a:solidFill>
                <a:latin typeface="Tahoma" charset="0"/>
              </a:rPr>
              <a:t>Beleid en productiviteit(</a:t>
            </a:r>
            <a:r>
              <a:rPr lang="nl-NL" sz="1600" dirty="0" err="1">
                <a:solidFill>
                  <a:srgbClr val="000000"/>
                </a:solidFill>
                <a:latin typeface="Tahoma" charset="0"/>
              </a:rPr>
              <a:t>sonderzoek</a:t>
            </a:r>
            <a:r>
              <a:rPr lang="nl-NL" sz="1600" dirty="0">
                <a:solidFill>
                  <a:srgbClr val="000000"/>
                </a:solidFill>
                <a:latin typeface="Tahoma" charset="0"/>
              </a:rPr>
              <a:t>);</a:t>
            </a: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nl-NL" sz="800" b="0" dirty="0">
              <a:solidFill>
                <a:srgbClr val="000000"/>
              </a:solidFill>
              <a:latin typeface="Tahoma" charset="0"/>
            </a:endParaRP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GB" sz="2000" b="0" dirty="0" smtClean="0">
                <a:solidFill>
                  <a:srgbClr val="000000"/>
                </a:solidFill>
                <a:latin typeface="Tahoma" charset="0"/>
              </a:rPr>
              <a:t>Slot</a:t>
            </a:r>
            <a:r>
              <a:rPr lang="en-GB" sz="2000" b="0" dirty="0">
                <a:solidFill>
                  <a:srgbClr val="000000"/>
                </a:solidFill>
                <a:latin typeface="Tahoma" charset="0"/>
              </a:rPr>
              <a:t>.</a:t>
            </a:r>
          </a:p>
          <a:p>
            <a:pPr marL="1085850" lvl="1" indent="-342900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GB" sz="1600" dirty="0">
              <a:solidFill>
                <a:srgbClr val="000000"/>
              </a:solidFill>
              <a:latin typeface="Tahoma" charset="0"/>
            </a:endParaRPr>
          </a:p>
          <a:p>
            <a:pPr lvl="1" indent="0">
              <a:spcBef>
                <a:spcPct val="0"/>
              </a:spcBef>
              <a:buNone/>
            </a:pPr>
            <a:endParaRPr lang="nl-NL" sz="1600" b="0" dirty="0">
              <a:solidFill>
                <a:srgbClr val="000000"/>
              </a:solidFill>
              <a:latin typeface="Tahoma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b="0" dirty="0">
              <a:latin typeface="Corbel" panose="020B0503020204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sz="2000" b="0" dirty="0">
              <a:latin typeface="Corbel" panose="020B0503020204020204" pitchFamily="34" charset="0"/>
            </a:endParaRPr>
          </a:p>
          <a:p>
            <a:pPr marL="1085850" lvl="1" indent="-342900">
              <a:buFont typeface="Wingdings" panose="05000000000000000000" pitchFamily="2" charset="2"/>
              <a:buChar char="Ø"/>
            </a:pPr>
            <a:endParaRPr lang="en-GB" sz="2000" i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42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Tahoma"/>
              </a:rPr>
              <a:t>Verdoorn in de publieke sector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C05E-DB9A-EB4A-A776-575FA40369A3}" type="slidenum">
              <a:rPr lang="nl-NL" smtClean="0"/>
              <a:pPr/>
              <a:t>20</a:t>
            </a:fld>
            <a:endParaRPr lang="nl-NL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1082648"/>
              </p:ext>
            </p:extLst>
          </p:nvPr>
        </p:nvGraphicFramePr>
        <p:xfrm>
          <a:off x="492125" y="1295400"/>
          <a:ext cx="8170863" cy="4679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4969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524" y="396000"/>
            <a:ext cx="8472963" cy="828000"/>
          </a:xfrm>
        </p:spPr>
        <p:txBody>
          <a:bodyPr/>
          <a:lstStyle/>
          <a:p>
            <a:r>
              <a:rPr lang="nl-NL" dirty="0">
                <a:latin typeface="Tahoma"/>
              </a:rPr>
              <a:t>Technische ontwikkeling (niet-neutraal) </a:t>
            </a:r>
            <a:br>
              <a:rPr lang="nl-NL" dirty="0">
                <a:latin typeface="Tahoma"/>
              </a:rPr>
            </a:br>
            <a:r>
              <a:rPr lang="nl-NL" sz="2000" dirty="0">
                <a:latin typeface="Tahoma"/>
              </a:rPr>
              <a:t>(jaarlijkse verandering aandeel arbeid in %-punten)</a:t>
            </a:r>
            <a:endParaRPr lang="nl-NL" dirty="0">
              <a:latin typeface="Tahom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C05E-DB9A-EB4A-A776-575FA40369A3}" type="slidenum">
              <a:rPr lang="nl-NL" smtClean="0"/>
              <a:pPr/>
              <a:t>21</a:t>
            </a:fld>
            <a:endParaRPr lang="nl-NL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931" y="1495359"/>
            <a:ext cx="1586873" cy="2235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092280" y="3717032"/>
            <a:ext cx="1821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/>
              <a:t>Joan Robinson</a:t>
            </a:r>
          </a:p>
        </p:txBody>
      </p:sp>
      <p:graphicFrame>
        <p:nvGraphicFramePr>
          <p:cNvPr id="9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8140118"/>
              </p:ext>
            </p:extLst>
          </p:nvPr>
        </p:nvGraphicFramePr>
        <p:xfrm>
          <a:off x="179512" y="1700808"/>
          <a:ext cx="6600155" cy="34297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2"/>
          <p:cNvSpPr/>
          <p:nvPr/>
        </p:nvSpPr>
        <p:spPr>
          <a:xfrm>
            <a:off x="3236612" y="5900540"/>
            <a:ext cx="56886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Blank, J. L. T., &amp; van Hulst, B. L. (2017). Balancing the health workforce: breaking down overall technical change into factor technical change for </a:t>
            </a:r>
            <a:r>
              <a:rPr lang="en-US" sz="1400" dirty="0" err="1"/>
              <a:t>labour</a:t>
            </a:r>
            <a:r>
              <a:rPr lang="en-US" sz="1400" dirty="0"/>
              <a:t> - an empirical application to the Dutch hospital industry. </a:t>
            </a:r>
            <a:r>
              <a:rPr lang="en-US" sz="1400" i="1" dirty="0"/>
              <a:t>Human Resources for Health</a:t>
            </a:r>
            <a:r>
              <a:rPr lang="en-US" sz="1400" dirty="0"/>
              <a:t>, </a:t>
            </a:r>
            <a:r>
              <a:rPr lang="en-US" sz="1400" i="1" dirty="0"/>
              <a:t>15</a:t>
            </a:r>
            <a:r>
              <a:rPr lang="en-US" sz="1400" dirty="0"/>
              <a:t>(1), 15. </a:t>
            </a:r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122530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Samenvattend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 err="1" smtClean="0"/>
              <a:t>Ziekte</a:t>
            </a:r>
            <a:r>
              <a:rPr lang="en-US" dirty="0" smtClean="0"/>
              <a:t> van Baumol is te </a:t>
            </a:r>
            <a:r>
              <a:rPr lang="en-US" dirty="0" err="1" smtClean="0"/>
              <a:t>genezen</a:t>
            </a:r>
            <a:r>
              <a:rPr lang="en-US" dirty="0" smtClean="0"/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 err="1" smtClean="0"/>
              <a:t>Schaalvergroting</a:t>
            </a:r>
            <a:r>
              <a:rPr lang="en-US" dirty="0" smtClean="0"/>
              <a:t> te </a:t>
            </a:r>
            <a:r>
              <a:rPr lang="en-US" dirty="0" err="1" smtClean="0"/>
              <a:t>ver</a:t>
            </a:r>
            <a:r>
              <a:rPr lang="en-US" dirty="0" smtClean="0"/>
              <a:t> </a:t>
            </a:r>
            <a:r>
              <a:rPr lang="en-US" dirty="0" err="1" smtClean="0"/>
              <a:t>doorgeschoten</a:t>
            </a:r>
            <a:r>
              <a:rPr lang="en-US" dirty="0" smtClean="0"/>
              <a:t> (</a:t>
            </a:r>
            <a:r>
              <a:rPr lang="en-US" dirty="0" err="1" smtClean="0"/>
              <a:t>evt</a:t>
            </a:r>
            <a:r>
              <a:rPr lang="en-US" dirty="0" smtClean="0"/>
              <a:t>. </a:t>
            </a:r>
            <a:r>
              <a:rPr lang="en-US" dirty="0" err="1" smtClean="0"/>
              <a:t>uitzonderingen</a:t>
            </a:r>
            <a:r>
              <a:rPr lang="en-US" dirty="0" smtClean="0"/>
              <a:t>);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 err="1" smtClean="0"/>
              <a:t>Denk</a:t>
            </a:r>
            <a:r>
              <a:rPr lang="en-US" dirty="0" smtClean="0"/>
              <a:t> </a:t>
            </a:r>
            <a:r>
              <a:rPr lang="en-US" dirty="0" err="1" smtClean="0"/>
              <a:t>bij</a:t>
            </a:r>
            <a:r>
              <a:rPr lang="en-US" dirty="0" smtClean="0"/>
              <a:t> </a:t>
            </a:r>
            <a:r>
              <a:rPr lang="en-US" dirty="0" err="1" smtClean="0"/>
              <a:t>hervormingen</a:t>
            </a:r>
            <a:r>
              <a:rPr lang="en-US" dirty="0" smtClean="0"/>
              <a:t> </a:t>
            </a:r>
            <a:r>
              <a:rPr lang="en-US" dirty="0" err="1" smtClean="0"/>
              <a:t>ook</a:t>
            </a:r>
            <a:r>
              <a:rPr lang="en-US" dirty="0" smtClean="0"/>
              <a:t> </a:t>
            </a:r>
            <a:r>
              <a:rPr lang="en-US" dirty="0" err="1" smtClean="0"/>
              <a:t>aan</a:t>
            </a:r>
            <a:r>
              <a:rPr lang="en-US" dirty="0" smtClean="0"/>
              <a:t> </a:t>
            </a:r>
            <a:r>
              <a:rPr lang="en-US" dirty="0" err="1" smtClean="0"/>
              <a:t>transitiekosten</a:t>
            </a:r>
            <a:r>
              <a:rPr lang="en-US" dirty="0" smtClean="0"/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 err="1" smtClean="0"/>
              <a:t>Bij</a:t>
            </a:r>
            <a:r>
              <a:rPr lang="en-US" dirty="0" smtClean="0"/>
              <a:t> </a:t>
            </a:r>
            <a:r>
              <a:rPr lang="en-US" dirty="0" err="1" smtClean="0"/>
              <a:t>evaluaties</a:t>
            </a:r>
            <a:r>
              <a:rPr lang="en-US" dirty="0" smtClean="0"/>
              <a:t>: </a:t>
            </a:r>
            <a:r>
              <a:rPr lang="en-US" dirty="0" err="1" smtClean="0"/>
              <a:t>houd</a:t>
            </a:r>
            <a:r>
              <a:rPr lang="en-US" dirty="0" smtClean="0"/>
              <a:t> </a:t>
            </a:r>
            <a:r>
              <a:rPr lang="en-US" dirty="0" err="1" smtClean="0"/>
              <a:t>rekening</a:t>
            </a:r>
            <a:r>
              <a:rPr lang="en-US" dirty="0" smtClean="0"/>
              <a:t> met wet van </a:t>
            </a:r>
            <a:r>
              <a:rPr lang="en-US" dirty="0" err="1" smtClean="0"/>
              <a:t>Verdoorn</a:t>
            </a:r>
            <a:r>
              <a:rPr lang="en-US" dirty="0" smtClean="0"/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 smtClean="0"/>
              <a:t>Technische </a:t>
            </a:r>
            <a:r>
              <a:rPr lang="en-US" dirty="0" err="1" smtClean="0"/>
              <a:t>veranderingen</a:t>
            </a:r>
            <a:r>
              <a:rPr lang="en-US" dirty="0" smtClean="0"/>
              <a:t> </a:t>
            </a:r>
            <a:r>
              <a:rPr lang="nl-NL" dirty="0"/>
              <a:t>beïnvloeden</a:t>
            </a:r>
            <a:r>
              <a:rPr lang="en-US" dirty="0" smtClean="0"/>
              <a:t> de </a:t>
            </a:r>
            <a:r>
              <a:rPr lang="en-US" dirty="0" err="1" smtClean="0"/>
              <a:t>productiestructuur</a:t>
            </a:r>
            <a:r>
              <a:rPr lang="en-US" dirty="0" smtClean="0"/>
              <a:t> (</a:t>
            </a:r>
            <a:r>
              <a:rPr lang="en-US" dirty="0" err="1" smtClean="0"/>
              <a:t>denk</a:t>
            </a:r>
            <a:r>
              <a:rPr lang="en-US" dirty="0" smtClean="0"/>
              <a:t> </a:t>
            </a:r>
            <a:r>
              <a:rPr lang="en-US" dirty="0" err="1" smtClean="0"/>
              <a:t>aan</a:t>
            </a:r>
            <a:r>
              <a:rPr lang="en-US" dirty="0" smtClean="0"/>
              <a:t> </a:t>
            </a:r>
            <a:r>
              <a:rPr lang="en-US" dirty="0" err="1" smtClean="0"/>
              <a:t>arbeidsmarktramingen</a:t>
            </a:r>
            <a:r>
              <a:rPr lang="en-US" dirty="0" smtClean="0"/>
              <a:t>);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C05E-DB9A-EB4A-A776-575FA40369A3}" type="slidenum">
              <a:rPr lang="nl-NL" smtClean="0"/>
              <a:pPr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286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16DD048-F10D-4843-BFFC-56611981F43F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3" name="Rechthoek 19"/>
          <p:cNvSpPr/>
          <p:nvPr/>
        </p:nvSpPr>
        <p:spPr>
          <a:xfrm>
            <a:off x="395536" y="332656"/>
            <a:ext cx="80584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Aft>
                <a:spcPts val="1800"/>
              </a:spcAft>
            </a:pPr>
            <a:r>
              <a:rPr lang="en-GB" sz="3200" b="1" kern="0" dirty="0" err="1">
                <a:solidFill>
                  <a:srgbClr val="0099CC"/>
                </a:solidFill>
                <a:latin typeface="Tahoma"/>
                <a:ea typeface="+mj-ea"/>
                <a:cs typeface="+mj-cs"/>
              </a:rPr>
              <a:t>Toekomstig</a:t>
            </a:r>
            <a:r>
              <a:rPr lang="en-GB" sz="3200" b="1" kern="0" dirty="0">
                <a:solidFill>
                  <a:srgbClr val="0099CC"/>
                </a:solidFill>
                <a:latin typeface="Tahoma"/>
                <a:ea typeface="+mj-ea"/>
                <a:cs typeface="+mj-cs"/>
              </a:rPr>
              <a:t> </a:t>
            </a:r>
            <a:r>
              <a:rPr lang="en-GB" sz="3200" b="1" kern="0" dirty="0" err="1">
                <a:solidFill>
                  <a:srgbClr val="0099CC"/>
                </a:solidFill>
                <a:latin typeface="Tahoma"/>
                <a:ea typeface="+mj-ea"/>
                <a:cs typeface="+mj-cs"/>
              </a:rPr>
              <a:t>onderzoek</a:t>
            </a:r>
            <a:r>
              <a:rPr lang="en-GB" sz="3200" b="1" kern="0" dirty="0">
                <a:solidFill>
                  <a:srgbClr val="0099CC"/>
                </a:solidFill>
                <a:latin typeface="Tahoma"/>
                <a:ea typeface="+mj-ea"/>
                <a:cs typeface="+mj-cs"/>
              </a:rPr>
              <a:t> IPSE Studies</a:t>
            </a:r>
            <a:endParaRPr lang="nl-NL" sz="2800" dirty="0">
              <a:solidFill>
                <a:srgbClr val="00B0F0"/>
              </a:solidFill>
              <a:latin typeface="Cambria" panose="02040503050406030204" pitchFamily="18" charset="0"/>
              <a:ea typeface="Times New Roman"/>
              <a:cs typeface="Times New Roman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564905"/>
            <a:ext cx="1296144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80729"/>
            <a:ext cx="1296144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95736" y="1268760"/>
            <a:ext cx="42691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/>
              <a:t>Dale </a:t>
            </a:r>
            <a:r>
              <a:rPr lang="nl-NL" sz="2000" dirty="0" err="1" smtClean="0"/>
              <a:t>Jorgenson</a:t>
            </a:r>
            <a:r>
              <a:rPr lang="nl-NL" sz="2000" dirty="0" smtClean="0"/>
              <a:t> + Thomas </a:t>
            </a:r>
            <a:r>
              <a:rPr lang="nl-NL" sz="2000" dirty="0" err="1" smtClean="0"/>
              <a:t>Piketty</a:t>
            </a:r>
            <a:r>
              <a:rPr lang="nl-NL" sz="2000" dirty="0" smtClean="0"/>
              <a:t>:</a:t>
            </a:r>
            <a:endParaRPr lang="nl-NL" sz="2000" dirty="0"/>
          </a:p>
          <a:p>
            <a:r>
              <a:rPr lang="nl-NL" sz="2000" dirty="0"/>
              <a:t>Kapitaalinzet beter </a:t>
            </a:r>
            <a:r>
              <a:rPr lang="nl-NL" sz="2000" dirty="0" smtClean="0"/>
              <a:t>meten</a:t>
            </a:r>
          </a:p>
          <a:p>
            <a:r>
              <a:rPr lang="en-GB" sz="2000" dirty="0" err="1" smtClean="0"/>
              <a:t>Maatschappelijk</a:t>
            </a:r>
            <a:r>
              <a:rPr lang="en-GB" sz="2000" dirty="0" smtClean="0"/>
              <a:t> </a:t>
            </a:r>
            <a:r>
              <a:rPr lang="en-GB" sz="2000" dirty="0" err="1" smtClean="0"/>
              <a:t>kapitaal</a:t>
            </a:r>
            <a:r>
              <a:rPr lang="en-GB" sz="2000" dirty="0" smtClean="0"/>
              <a:t> </a:t>
            </a:r>
            <a:r>
              <a:rPr lang="en-GB" sz="2000" dirty="0" err="1" smtClean="0"/>
              <a:t>omvangrijk</a:t>
            </a:r>
            <a:endParaRPr lang="nl-NL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195736" y="2981997"/>
            <a:ext cx="46085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 err="1"/>
              <a:t>Elinor</a:t>
            </a:r>
            <a:r>
              <a:rPr lang="nl-NL" sz="2000" dirty="0"/>
              <a:t> </a:t>
            </a:r>
            <a:r>
              <a:rPr lang="nl-NL" sz="2000" dirty="0" err="1"/>
              <a:t>Ostrom</a:t>
            </a:r>
            <a:r>
              <a:rPr lang="nl-NL" sz="2000" dirty="0"/>
              <a:t>:</a:t>
            </a:r>
          </a:p>
          <a:p>
            <a:r>
              <a:rPr lang="nl-NL" sz="2000" dirty="0" err="1"/>
              <a:t>Coproducers</a:t>
            </a:r>
            <a:r>
              <a:rPr lang="nl-NL" sz="2000" dirty="0"/>
              <a:t>, maatschappelijke kosten (participatiemaatschappij)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183539"/>
            <a:ext cx="1296144" cy="1477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195736" y="4509119"/>
            <a:ext cx="53386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/>
              <a:t>Oliver Williamson:</a:t>
            </a:r>
          </a:p>
          <a:p>
            <a:r>
              <a:rPr lang="nl-NL" sz="2000" dirty="0"/>
              <a:t>Transactiekosten, begrensde rationaliteit, economisch opportunisme</a:t>
            </a:r>
          </a:p>
          <a:p>
            <a:endParaRPr lang="nl-NL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995456"/>
            <a:ext cx="1238538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385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172000" cy="828000"/>
          </a:xfrm>
        </p:spPr>
        <p:txBody>
          <a:bodyPr/>
          <a:lstStyle/>
          <a:p>
            <a:r>
              <a:rPr lang="nl-NL" dirty="0">
                <a:latin typeface="Tahoma"/>
              </a:rPr>
              <a:t>Observaties beleid en productiviteit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052736"/>
            <a:ext cx="8172000" cy="46800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nl-NL" sz="2000" dirty="0"/>
              <a:t>Er is al veel kennis beschikbaar (thema’s en sectoren);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000" dirty="0"/>
              <a:t>Beleid is te veel gebaseerd op dogma’s en </a:t>
            </a:r>
            <a:r>
              <a:rPr lang="nl-NL" sz="2000" i="1" dirty="0" err="1"/>
              <a:t>good</a:t>
            </a:r>
            <a:r>
              <a:rPr lang="nl-NL" sz="2000" i="1" dirty="0"/>
              <a:t> </a:t>
            </a:r>
            <a:r>
              <a:rPr lang="nl-NL" sz="2000" i="1" dirty="0" err="1"/>
              <a:t>faith</a:t>
            </a:r>
            <a:r>
              <a:rPr lang="nl-NL" sz="2000" dirty="0" smtClean="0"/>
              <a:t>;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000" dirty="0" err="1" smtClean="0"/>
              <a:t>Retrospectie</a:t>
            </a:r>
            <a:r>
              <a:rPr lang="nl-NL" sz="2000" dirty="0"/>
              <a:t>, introspectie en reflectie niet de sterkste eigenschappen van beleidsmakers en bestuurders;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000" dirty="0" smtClean="0"/>
              <a:t>Bestuurders en managers sterk </a:t>
            </a:r>
            <a:r>
              <a:rPr lang="nl-NL" sz="2000" dirty="0"/>
              <a:t>output-georiënteerd (lobbyen en geld ophalen</a:t>
            </a:r>
            <a:r>
              <a:rPr lang="nl-NL" sz="2000" dirty="0" smtClean="0"/>
              <a:t>);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 err="1" smtClean="0"/>
              <a:t>Beleidsmakers</a:t>
            </a:r>
            <a:r>
              <a:rPr lang="en-GB" sz="2000" dirty="0" smtClean="0"/>
              <a:t> </a:t>
            </a:r>
            <a:r>
              <a:rPr lang="en-GB" sz="2000" dirty="0" err="1" smtClean="0"/>
              <a:t>sterke</a:t>
            </a:r>
            <a:r>
              <a:rPr lang="en-GB" sz="2000" dirty="0" smtClean="0"/>
              <a:t> focus op </a:t>
            </a:r>
            <a:r>
              <a:rPr lang="en-GB" sz="2000" dirty="0" err="1" smtClean="0"/>
              <a:t>uitgaven</a:t>
            </a:r>
            <a:r>
              <a:rPr lang="en-GB" sz="2000" dirty="0" smtClean="0"/>
              <a:t>, </a:t>
            </a:r>
            <a:r>
              <a:rPr lang="en-GB" sz="2000" dirty="0" err="1" smtClean="0"/>
              <a:t>niet</a:t>
            </a:r>
            <a:r>
              <a:rPr lang="en-GB" sz="2000" dirty="0" smtClean="0"/>
              <a:t> op </a:t>
            </a:r>
            <a:r>
              <a:rPr lang="en-GB" sz="2000" dirty="0" err="1" smtClean="0"/>
              <a:t>kosten</a:t>
            </a:r>
            <a:r>
              <a:rPr lang="en-GB" sz="2000" dirty="0" smtClean="0"/>
              <a:t> (</a:t>
            </a:r>
            <a:r>
              <a:rPr lang="en-GB" sz="2000" dirty="0" err="1" smtClean="0"/>
              <a:t>verlegging</a:t>
            </a:r>
            <a:r>
              <a:rPr lang="en-GB" sz="2000" dirty="0" smtClean="0"/>
              <a:t> van </a:t>
            </a:r>
            <a:r>
              <a:rPr lang="en-GB" sz="2000" dirty="0" err="1" smtClean="0"/>
              <a:t>publiek</a:t>
            </a:r>
            <a:r>
              <a:rPr lang="en-GB" sz="2000" dirty="0" smtClean="0"/>
              <a:t> </a:t>
            </a:r>
            <a:r>
              <a:rPr lang="en-GB" sz="2000" dirty="0" err="1" smtClean="0"/>
              <a:t>naar</a:t>
            </a:r>
            <a:r>
              <a:rPr lang="en-GB" sz="2000" dirty="0" smtClean="0"/>
              <a:t> </a:t>
            </a:r>
            <a:r>
              <a:rPr lang="en-GB" sz="2000" dirty="0" err="1" smtClean="0"/>
              <a:t>privaat</a:t>
            </a:r>
            <a:r>
              <a:rPr lang="en-GB" sz="2000" dirty="0" smtClean="0"/>
              <a:t>; </a:t>
            </a:r>
            <a:r>
              <a:rPr lang="en-GB" sz="2000" dirty="0" err="1" smtClean="0"/>
              <a:t>volumereductie</a:t>
            </a:r>
            <a:r>
              <a:rPr lang="en-GB" sz="2000" dirty="0" smtClean="0"/>
              <a:t>);</a:t>
            </a:r>
            <a:endParaRPr lang="nl-NL" sz="2000" dirty="0"/>
          </a:p>
          <a:p>
            <a:pPr marL="457200" indent="-457200">
              <a:buFont typeface="+mj-lt"/>
              <a:buAutoNum type="arabicPeriod"/>
            </a:pPr>
            <a:r>
              <a:rPr lang="nl-NL" sz="2000" dirty="0"/>
              <a:t>Hoe dichter je bij de Rijksoverheid komt, des te lastiger wordt ‘t om rationaliteit in beleidsafwegingen te krijgen.</a:t>
            </a:r>
          </a:p>
          <a:p>
            <a:pPr marL="457200" indent="-457200">
              <a:buFont typeface="+mj-lt"/>
              <a:buAutoNum type="arabicPeriod"/>
            </a:pPr>
            <a:endParaRPr lang="nl-NL" dirty="0"/>
          </a:p>
          <a:p>
            <a:r>
              <a:rPr lang="nl-NL" dirty="0">
                <a:sym typeface="Wingdings" panose="05000000000000000000" pitchFamily="2" charset="2"/>
              </a:rPr>
              <a:t> </a:t>
            </a:r>
            <a:r>
              <a:rPr lang="nl-NL" sz="2000" dirty="0">
                <a:sym typeface="Wingdings" panose="05000000000000000000" pitchFamily="2" charset="2"/>
              </a:rPr>
              <a:t>Waarom? en: hoe te veranderen?</a:t>
            </a:r>
            <a:endParaRPr lang="nl-NL" sz="2000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C05E-DB9A-EB4A-A776-575FA40369A3}" type="slidenum">
              <a:rPr lang="nl-NL" smtClean="0"/>
              <a:pPr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08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16DD048-F10D-4843-BFFC-56611981F43F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539552" y="476672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9CC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9CC"/>
                </a:solidFill>
                <a:latin typeface="Tahoma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9CC"/>
                </a:solidFill>
                <a:latin typeface="Tahoma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9CC"/>
                </a:solidFill>
                <a:latin typeface="Tahoma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9CC"/>
                </a:solidFill>
                <a:latin typeface="Tahoma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9CC"/>
                </a:solidFill>
                <a:latin typeface="Tahoma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9CC"/>
                </a:solidFill>
                <a:latin typeface="Tahoma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9CC"/>
                </a:solidFill>
                <a:latin typeface="Tahoma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9CC"/>
                </a:solidFill>
                <a:latin typeface="Tahoma" charset="0"/>
              </a:defRPr>
            </a:lvl9pPr>
          </a:lstStyle>
          <a:p>
            <a:pPr lvl="1">
              <a:spcAft>
                <a:spcPts val="1800"/>
              </a:spcAft>
            </a:pPr>
            <a:r>
              <a:rPr lang="nl-NL" kern="0" dirty="0" smtClean="0">
                <a:latin typeface="Tahoma"/>
                <a:ea typeface="+mj-ea"/>
                <a:cs typeface="+mj-cs"/>
              </a:rPr>
              <a:t>Slot</a:t>
            </a:r>
            <a:endParaRPr lang="nl-NL" kern="0" dirty="0">
              <a:latin typeface="Tahoma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5576" y="1700808"/>
            <a:ext cx="442518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Dank </a:t>
            </a:r>
            <a:r>
              <a:rPr lang="en-GB" dirty="0" err="1"/>
              <a:t>aan</a:t>
            </a:r>
            <a:r>
              <a:rPr lang="en-GB" dirty="0"/>
              <a:t>:</a:t>
            </a:r>
          </a:p>
          <a:p>
            <a:endParaRPr lang="en-GB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dirty="0"/>
              <a:t>CAOP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Ministerie</a:t>
            </a:r>
            <a:r>
              <a:rPr lang="en-GB" dirty="0"/>
              <a:t> van </a:t>
            </a:r>
            <a:r>
              <a:rPr lang="en-GB" dirty="0" smtClean="0"/>
              <a:t>BZK;</a:t>
            </a:r>
            <a:endParaRPr lang="en-GB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dirty="0" err="1" smtClean="0"/>
              <a:t>Sprekers</a:t>
            </a:r>
            <a:r>
              <a:rPr lang="en-GB" dirty="0" smtClean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 smtClean="0"/>
              <a:t>Panelleden</a:t>
            </a:r>
            <a:r>
              <a:rPr lang="en-GB" dirty="0" smtClean="0"/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dirty="0" err="1" smtClean="0"/>
              <a:t>Voorzitter</a:t>
            </a:r>
            <a:r>
              <a:rPr lang="en-GB" dirty="0" smtClean="0"/>
              <a:t>.</a:t>
            </a:r>
            <a:endParaRPr lang="en-GB" dirty="0"/>
          </a:p>
          <a:p>
            <a:endParaRPr lang="en-GB" dirty="0"/>
          </a:p>
          <a:p>
            <a:r>
              <a:rPr lang="en-GB" dirty="0" smtClean="0">
                <a:hlinkClick r:id="rId3"/>
              </a:rPr>
              <a:t>www.ipsestudies.nl</a:t>
            </a:r>
            <a:r>
              <a:rPr lang="en-GB" dirty="0" smtClean="0"/>
              <a:t>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5105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GB" sz="6000" dirty="0" err="1">
                <a:solidFill>
                  <a:srgbClr val="0099CC"/>
                </a:solidFill>
              </a:rPr>
              <a:t>Wetenschappelijk</a:t>
            </a:r>
            <a:r>
              <a:rPr lang="en-GB" sz="6000" dirty="0">
                <a:solidFill>
                  <a:srgbClr val="0099CC"/>
                </a:solidFill>
              </a:rPr>
              <a:t> </a:t>
            </a:r>
            <a:r>
              <a:rPr lang="en-GB" sz="6000" dirty="0" err="1">
                <a:solidFill>
                  <a:srgbClr val="0099CC"/>
                </a:solidFill>
              </a:rPr>
              <a:t>onderzoek</a:t>
            </a:r>
            <a:endParaRPr lang="nl-NL" sz="6000" dirty="0">
              <a:solidFill>
                <a:srgbClr val="0099C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C05E-DB9A-EB4A-A776-575FA40369A3}" type="slidenum">
              <a:rPr lang="nl-NL" smtClean="0"/>
              <a:pPr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882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16DD048-F10D-4843-BFFC-56611981F43F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Rechthoek 19"/>
          <p:cNvSpPr/>
          <p:nvPr/>
        </p:nvSpPr>
        <p:spPr>
          <a:xfrm>
            <a:off x="395536" y="332656"/>
            <a:ext cx="80584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Aft>
                <a:spcPts val="1800"/>
              </a:spcAft>
            </a:pPr>
            <a:r>
              <a:rPr lang="nl-NL" sz="3200" b="1" dirty="0">
                <a:solidFill>
                  <a:srgbClr val="0099CC"/>
                </a:solidFill>
                <a:latin typeface="+mj-lt"/>
                <a:ea typeface="+mj-ea"/>
                <a:cs typeface="+mj-cs"/>
              </a:rPr>
              <a:t>Productieproces (technisch)</a:t>
            </a:r>
          </a:p>
        </p:txBody>
      </p:sp>
      <p:sp>
        <p:nvSpPr>
          <p:cNvPr id="5" name="TextBox 4"/>
          <p:cNvSpPr txBox="1"/>
          <p:nvPr/>
        </p:nvSpPr>
        <p:spPr>
          <a:xfrm rot="10800000" flipV="1">
            <a:off x="2339752" y="5949280"/>
            <a:ext cx="66967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Blank, J. L. T., &amp; Valdmanis, V. G. (2017). </a:t>
            </a:r>
            <a:r>
              <a:rPr lang="en-US" sz="1400" i="1" dirty="0"/>
              <a:t>Principles of productivity measurement: an elementary introduction to </a:t>
            </a:r>
            <a:r>
              <a:rPr lang="en-US" sz="1400" i="1" dirty="0" err="1"/>
              <a:t>quantative</a:t>
            </a:r>
            <a:r>
              <a:rPr lang="en-US" sz="1400" i="1" dirty="0"/>
              <a:t> research on the productivity, efficiency, effectiveness and quality of the public sector</a:t>
            </a:r>
            <a:r>
              <a:rPr lang="en-US" sz="1400" dirty="0"/>
              <a:t>. Delft: IPSE Studies</a:t>
            </a:r>
            <a:endParaRPr lang="nl-NL" sz="14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628799"/>
            <a:ext cx="5760640" cy="2967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215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 r="-9162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16DD048-F10D-4843-BFFC-56611981F43F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Rechthoek 19"/>
          <p:cNvSpPr/>
          <p:nvPr/>
        </p:nvSpPr>
        <p:spPr>
          <a:xfrm>
            <a:off x="395536" y="332656"/>
            <a:ext cx="80584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Aft>
                <a:spcPts val="1800"/>
              </a:spcAft>
            </a:pPr>
            <a:r>
              <a:rPr lang="nl-NL" sz="3200" b="1" dirty="0">
                <a:solidFill>
                  <a:srgbClr val="0099CC"/>
                </a:solidFill>
                <a:latin typeface="+mj-lt"/>
                <a:ea typeface="+mj-ea"/>
                <a:cs typeface="+mj-cs"/>
              </a:rPr>
              <a:t>Productieproces (economisch)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2634" y="1844824"/>
            <a:ext cx="6264275" cy="31384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325527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 r="-9162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000" y="188640"/>
            <a:ext cx="8172000" cy="828000"/>
          </a:xfrm>
        </p:spPr>
        <p:txBody>
          <a:bodyPr/>
          <a:lstStyle/>
          <a:p>
            <a:r>
              <a:rPr lang="nl-NL" dirty="0"/>
              <a:t>Onderzoeksopzet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980728"/>
            <a:ext cx="3864452" cy="4392488"/>
          </a:xfrm>
          <a:ln>
            <a:solidFill>
              <a:srgbClr val="0099CC"/>
            </a:solidFill>
          </a:ln>
        </p:spPr>
        <p:txBody>
          <a:bodyPr/>
          <a:lstStyle/>
          <a:p>
            <a:r>
              <a:rPr lang="nl-NL" sz="2000" dirty="0"/>
              <a:t>Vragen:</a:t>
            </a:r>
          </a:p>
          <a:p>
            <a:pPr marL="457200" indent="-457200">
              <a:buAutoNum type="arabicPeriod"/>
            </a:pPr>
            <a:r>
              <a:rPr lang="nl-NL" sz="2000" dirty="0"/>
              <a:t>Hoeveel waar voor je geld?</a:t>
            </a:r>
          </a:p>
          <a:p>
            <a:pPr marL="623888" lvl="1" indent="-444500">
              <a:buFont typeface="+mj-lt"/>
              <a:buAutoNum type="alphaLcPeriod"/>
            </a:pPr>
            <a:r>
              <a:rPr lang="nl-NL" sz="1600" dirty="0"/>
              <a:t>Verantwoording naar burger;</a:t>
            </a:r>
          </a:p>
          <a:p>
            <a:pPr marL="623888" lvl="1" indent="-444500">
              <a:buFont typeface="+mj-lt"/>
              <a:buAutoNum type="alphaLcPeriod"/>
            </a:pPr>
            <a:r>
              <a:rPr lang="nl-NL" sz="1600" dirty="0"/>
              <a:t>Kostprijzen;</a:t>
            </a:r>
          </a:p>
          <a:p>
            <a:pPr marL="457200" indent="-457200">
              <a:buAutoNum type="arabicPeriod"/>
            </a:pPr>
            <a:r>
              <a:rPr lang="nl-NL" sz="2000" dirty="0"/>
              <a:t>Verschilt dat per instelling en waarom?</a:t>
            </a:r>
          </a:p>
          <a:p>
            <a:pPr marL="720725" lvl="1" indent="-457200">
              <a:buFont typeface="+mj-lt"/>
              <a:buAutoNum type="alphaLcPeriod"/>
            </a:pPr>
            <a:r>
              <a:rPr lang="nl-NL" sz="1600" dirty="0"/>
              <a:t>Bedrijfsvoering, interne organisatie, technologie, strategie (BITS);</a:t>
            </a:r>
          </a:p>
          <a:p>
            <a:pPr marL="720725" lvl="1" indent="-457200">
              <a:buFont typeface="+mj-lt"/>
              <a:buAutoNum type="alphaLcPeriod"/>
            </a:pPr>
            <a:r>
              <a:rPr lang="nl-NL" sz="1600" dirty="0"/>
              <a:t>Bekostiging, eigendom, markt (schaal), omgeving (BEMO);</a:t>
            </a:r>
          </a:p>
          <a:p>
            <a:pPr marL="457200" indent="-457200">
              <a:buAutoNum type="arabicPeriod"/>
            </a:pPr>
            <a:r>
              <a:rPr lang="nl-NL" sz="2000" dirty="0"/>
              <a:t>Verschilt dat door de tijd heen?</a:t>
            </a:r>
          </a:p>
          <a:p>
            <a:pPr marL="636587" lvl="1" indent="-457200">
              <a:buFont typeface="+mj-lt"/>
              <a:buAutoNum type="alphaLcPeriod"/>
            </a:pPr>
            <a:r>
              <a:rPr lang="nl-NL" sz="1600" dirty="0"/>
              <a:t>BEMO.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C05E-DB9A-EB4A-A776-575FA40369A3}" type="slidenum">
              <a:rPr lang="nl-NL" smtClean="0"/>
              <a:pPr/>
              <a:t>6</a:t>
            </a:fld>
            <a:endParaRPr lang="nl-NL"/>
          </a:p>
        </p:txBody>
      </p:sp>
      <p:sp>
        <p:nvSpPr>
          <p:cNvPr id="5" name="TextBox 4"/>
          <p:cNvSpPr txBox="1"/>
          <p:nvPr/>
        </p:nvSpPr>
        <p:spPr>
          <a:xfrm>
            <a:off x="5652120" y="1124744"/>
            <a:ext cx="3384376" cy="4031873"/>
          </a:xfrm>
          <a:prstGeom prst="rect">
            <a:avLst/>
          </a:prstGeom>
          <a:noFill/>
          <a:ln>
            <a:solidFill>
              <a:srgbClr val="0099CC"/>
            </a:solidFill>
          </a:ln>
        </p:spPr>
        <p:txBody>
          <a:bodyPr wrap="square" rtlCol="0">
            <a:spAutoFit/>
          </a:bodyPr>
          <a:lstStyle/>
          <a:p>
            <a:r>
              <a:rPr lang="nl-NL" sz="2000" dirty="0"/>
              <a:t>Economisch raamwerk:</a:t>
            </a:r>
          </a:p>
          <a:p>
            <a:pPr marL="457200" indent="-457200">
              <a:buAutoNum type="arabicPeriod"/>
            </a:pPr>
            <a:r>
              <a:rPr lang="nl-NL" sz="2000" dirty="0"/>
              <a:t>micro-economie;</a:t>
            </a:r>
          </a:p>
          <a:p>
            <a:pPr marL="914400" lvl="1" indent="-457200">
              <a:buFont typeface="+mj-lt"/>
              <a:buAutoNum type="alphaLcPeriod"/>
            </a:pPr>
            <a:r>
              <a:rPr lang="nl-NL" sz="1600" dirty="0"/>
              <a:t>Relatie middelen en productie;</a:t>
            </a:r>
          </a:p>
          <a:p>
            <a:pPr marL="914400" lvl="1" indent="-457200">
              <a:buFont typeface="+mj-lt"/>
              <a:buAutoNum type="alphaLcPeriod"/>
            </a:pPr>
            <a:r>
              <a:rPr lang="nl-NL" sz="1600" dirty="0"/>
              <a:t>Economisch gedrag;</a:t>
            </a:r>
          </a:p>
          <a:p>
            <a:pPr marL="914400" lvl="1" indent="-457200">
              <a:buFont typeface="+mj-lt"/>
              <a:buAutoNum type="alphaLcPeriod"/>
            </a:pPr>
            <a:r>
              <a:rPr lang="nl-NL" sz="1600" dirty="0"/>
              <a:t>Economische beperkingen;</a:t>
            </a:r>
          </a:p>
          <a:p>
            <a:pPr marL="457200" indent="-457200">
              <a:buAutoNum type="arabicPeriod"/>
            </a:pPr>
            <a:r>
              <a:rPr lang="nl-NL" sz="2000" dirty="0"/>
              <a:t>Institutionele economie;</a:t>
            </a:r>
          </a:p>
          <a:p>
            <a:pPr marL="914400" lvl="1" indent="-457200">
              <a:buFont typeface="+mj-lt"/>
              <a:buAutoNum type="alphaLcPeriod"/>
            </a:pPr>
            <a:r>
              <a:rPr lang="nl-NL" sz="1600" dirty="0"/>
              <a:t>Sociale inbedding;</a:t>
            </a:r>
          </a:p>
          <a:p>
            <a:pPr marL="457200" indent="-457200">
              <a:buAutoNum type="arabicPeriod"/>
            </a:pPr>
            <a:r>
              <a:rPr lang="nl-NL" sz="2000" dirty="0"/>
              <a:t>Industriële economie;</a:t>
            </a:r>
          </a:p>
          <a:p>
            <a:pPr marL="914400" lvl="1" indent="-457200">
              <a:buFont typeface="+mj-lt"/>
              <a:buAutoNum type="alphaLcPeriod"/>
            </a:pPr>
            <a:r>
              <a:rPr lang="nl-NL" sz="1600" dirty="0"/>
              <a:t>Schaal;</a:t>
            </a:r>
          </a:p>
          <a:p>
            <a:pPr marL="914400" lvl="1" indent="-457200">
              <a:buFont typeface="+mj-lt"/>
              <a:buAutoNum type="alphaLcPeriod"/>
            </a:pPr>
            <a:r>
              <a:rPr lang="nl-NL" sz="1600" dirty="0"/>
              <a:t>Concurrentie.</a:t>
            </a:r>
          </a:p>
          <a:p>
            <a:pPr marL="457200" indent="-457200">
              <a:buAutoNum type="arabicPeriod"/>
            </a:pPr>
            <a:endParaRPr lang="nl-NL" sz="2000" dirty="0"/>
          </a:p>
          <a:p>
            <a:pPr marL="457200" indent="-457200">
              <a:buAutoNum type="arabicPeriod"/>
            </a:pPr>
            <a:endParaRPr lang="nl-NL" sz="2000" dirty="0"/>
          </a:p>
        </p:txBody>
      </p:sp>
      <p:sp>
        <p:nvSpPr>
          <p:cNvPr id="6" name="Right Arrow 5"/>
          <p:cNvSpPr/>
          <p:nvPr/>
        </p:nvSpPr>
        <p:spPr bwMode="auto">
          <a:xfrm>
            <a:off x="4572000" y="3140680"/>
            <a:ext cx="792088" cy="360328"/>
          </a:xfrm>
          <a:prstGeom prst="rightArrow">
            <a:avLst/>
          </a:prstGeom>
          <a:solidFill>
            <a:srgbClr val="0099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9280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172000" cy="828000"/>
          </a:xfrm>
        </p:spPr>
        <p:txBody>
          <a:bodyPr/>
          <a:lstStyle/>
          <a:p>
            <a:r>
              <a:rPr lang="nl-NL" dirty="0"/>
              <a:t>Onderzoeksopzet (II)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C05E-DB9A-EB4A-A776-575FA40369A3}" type="slidenum">
              <a:rPr lang="nl-NL" smtClean="0"/>
              <a:pPr/>
              <a:t>7</a:t>
            </a:fld>
            <a:endParaRPr lang="nl-NL"/>
          </a:p>
        </p:txBody>
      </p:sp>
      <p:grpSp>
        <p:nvGrpSpPr>
          <p:cNvPr id="13" name="Group 12"/>
          <p:cNvGrpSpPr/>
          <p:nvPr/>
        </p:nvGrpSpPr>
        <p:grpSpPr>
          <a:xfrm>
            <a:off x="1319871" y="908720"/>
            <a:ext cx="3165809" cy="4686105"/>
            <a:chOff x="1319871" y="908720"/>
            <a:chExt cx="3165809" cy="4686105"/>
          </a:xfrm>
        </p:grpSpPr>
        <p:sp>
          <p:nvSpPr>
            <p:cNvPr id="7" name="Right Arrow 6"/>
            <p:cNvSpPr/>
            <p:nvPr/>
          </p:nvSpPr>
          <p:spPr bwMode="auto">
            <a:xfrm>
              <a:off x="3621584" y="3129750"/>
              <a:ext cx="864096" cy="360040"/>
            </a:xfrm>
            <a:prstGeom prst="rightArrow">
              <a:avLst/>
            </a:prstGeom>
            <a:solidFill>
              <a:srgbClr val="0099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5219" y="908720"/>
              <a:ext cx="1045369" cy="9326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2656" y="3489790"/>
              <a:ext cx="1027932" cy="10279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3628" y="4607865"/>
              <a:ext cx="986960" cy="986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1619672" y="1205771"/>
              <a:ext cx="15327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dirty="0"/>
                <a:t>Paul Douglas</a:t>
              </a:r>
              <a:endParaRPr lang="nl-NL" sz="1600" b="1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835696" y="5101345"/>
              <a:ext cx="137890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600" b="1" dirty="0" err="1"/>
                <a:t>Knox</a:t>
              </a:r>
              <a:r>
                <a:rPr lang="nl-NL" sz="1600" b="1" dirty="0"/>
                <a:t> </a:t>
              </a:r>
              <a:r>
                <a:rPr lang="nl-NL" sz="1600" b="1" dirty="0" err="1"/>
                <a:t>Lovell</a:t>
              </a:r>
              <a:endParaRPr lang="nl-NL" sz="1600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005228" y="3979803"/>
              <a:ext cx="11160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600" b="1" dirty="0"/>
                <a:t>Rolf </a:t>
              </a:r>
              <a:r>
                <a:rPr lang="nl-NL" sz="1600" b="1" dirty="0" err="1"/>
                <a:t>Färe</a:t>
              </a:r>
              <a:endParaRPr lang="nl-NL" sz="1600" b="1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319871" y="2251611"/>
              <a:ext cx="19559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600" b="1" dirty="0"/>
                <a:t>Ronald </a:t>
              </a:r>
              <a:r>
                <a:rPr lang="nl-NL" sz="1600" b="1" dirty="0" err="1"/>
                <a:t>Shephard</a:t>
              </a:r>
              <a:endParaRPr lang="nl-NL" sz="1600" b="1" dirty="0"/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1800215"/>
              <a:ext cx="1041945" cy="1335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91" y="3129750"/>
            <a:ext cx="2877561" cy="536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105" y="1174202"/>
            <a:ext cx="4462463" cy="434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992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C05E-DB9A-EB4A-A776-575FA40369A3}" type="slidenum">
              <a:rPr lang="nl-NL" smtClean="0"/>
              <a:pPr/>
              <a:t>8</a:t>
            </a:fld>
            <a:endParaRPr lang="nl-NL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Onderzoeksopzet</a:t>
            </a:r>
            <a:r>
              <a:rPr lang="en-GB" dirty="0" smtClean="0"/>
              <a:t> (III)</a:t>
            </a:r>
            <a:endParaRPr lang="nl-NL" dirty="0"/>
          </a:p>
        </p:txBody>
      </p:sp>
      <p:grpSp>
        <p:nvGrpSpPr>
          <p:cNvPr id="11" name="Group 10"/>
          <p:cNvGrpSpPr/>
          <p:nvPr/>
        </p:nvGrpSpPr>
        <p:grpSpPr>
          <a:xfrm>
            <a:off x="236492" y="980728"/>
            <a:ext cx="8706943" cy="4560887"/>
            <a:chOff x="189531" y="1364580"/>
            <a:chExt cx="8706943" cy="4560887"/>
          </a:xfrm>
        </p:grpSpPr>
        <p:sp>
          <p:nvSpPr>
            <p:cNvPr id="6" name="Right Arrow 5"/>
            <p:cNvSpPr/>
            <p:nvPr/>
          </p:nvSpPr>
          <p:spPr bwMode="auto">
            <a:xfrm>
              <a:off x="3953632" y="2610620"/>
              <a:ext cx="834392" cy="484632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7" name="Oval Callout 6"/>
            <p:cNvSpPr/>
            <p:nvPr/>
          </p:nvSpPr>
          <p:spPr bwMode="auto">
            <a:xfrm>
              <a:off x="1259632" y="3645024"/>
              <a:ext cx="1872208" cy="1188712"/>
            </a:xfrm>
            <a:prstGeom prst="wedgeEllipseCallout">
              <a:avLst>
                <a:gd name="adj1" fmla="val 134765"/>
                <a:gd name="adj2" fmla="val -40621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6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ahoma" charset="0"/>
                </a:rPr>
                <a:t>Hier</a:t>
              </a:r>
              <a:r>
                <a:rPr kumimoji="0" lang="en-GB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charset="0"/>
                </a:rPr>
                <a:t> </a:t>
              </a:r>
              <a:r>
                <a:rPr kumimoji="0" lang="en-GB" sz="16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ahoma" charset="0"/>
                </a:rPr>
                <a:t>nadruk</a:t>
              </a:r>
              <a:r>
                <a:rPr kumimoji="0" lang="en-GB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charset="0"/>
                </a:rPr>
                <a:t> op </a:t>
              </a:r>
              <a:r>
                <a:rPr kumimoji="0" lang="en-GB" sz="16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ahoma" charset="0"/>
                </a:rPr>
                <a:t>beleid</a:t>
              </a:r>
              <a:r>
                <a:rPr kumimoji="0" lang="en-GB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charset="0"/>
                </a:rPr>
                <a:t> </a:t>
              </a: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charset="0"/>
                </a:rPr>
                <a:t>(a t/m d)</a:t>
              </a:r>
              <a:endParaRPr kumimoji="0" lang="nl-NL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531" y="2474058"/>
              <a:ext cx="3530600" cy="676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024" y="1364580"/>
              <a:ext cx="4108450" cy="456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83451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GB" sz="4800" b="1" kern="1200" dirty="0" err="1">
                <a:solidFill>
                  <a:srgbClr val="0099CC"/>
                </a:solidFill>
                <a:latin typeface="Tahoma"/>
                <a:ea typeface="+mj-ea"/>
                <a:cs typeface="+mj-cs"/>
              </a:rPr>
              <a:t>Wetenschappelijke</a:t>
            </a:r>
            <a:r>
              <a:rPr lang="en-GB" sz="4800" b="1" kern="1200" dirty="0">
                <a:solidFill>
                  <a:srgbClr val="0099CC"/>
                </a:solidFill>
                <a:latin typeface="Tahoma"/>
                <a:ea typeface="+mj-ea"/>
                <a:cs typeface="+mj-cs"/>
              </a:rPr>
              <a:t> </a:t>
            </a:r>
            <a:r>
              <a:rPr lang="en-GB" sz="4800" b="1" kern="1200" dirty="0" err="1">
                <a:solidFill>
                  <a:srgbClr val="0099CC"/>
                </a:solidFill>
                <a:latin typeface="Tahoma"/>
                <a:ea typeface="+mj-ea"/>
                <a:cs typeface="+mj-cs"/>
              </a:rPr>
              <a:t>resultaten</a:t>
            </a:r>
            <a:endParaRPr lang="nl-NL" sz="4800" b="1" kern="1200" dirty="0">
              <a:solidFill>
                <a:srgbClr val="0099CC"/>
              </a:solidFill>
              <a:latin typeface="Tahoma"/>
              <a:ea typeface="+mj-ea"/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C05E-DB9A-EB4A-A776-575FA40369A3}" type="slidenum">
              <a:rPr lang="nl-NL" smtClean="0"/>
              <a:pPr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261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3.xml><?xml version="1.0" encoding="utf-8"?>
<a:themeOverride xmlns:a="http://schemas.openxmlformats.org/drawingml/2006/main">
  <a:clrScheme name="Custom 1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F4B183"/>
    </a:accent1>
    <a:accent2>
      <a:srgbClr val="C3DBEF"/>
    </a:accent2>
    <a:accent3>
      <a:srgbClr val="A8D08D"/>
    </a:accent3>
    <a:accent4>
      <a:srgbClr val="FADFCD"/>
    </a:accent4>
    <a:accent5>
      <a:srgbClr val="D8D8D8"/>
    </a:accent5>
    <a:accent6>
      <a:srgbClr val="D8D8D8"/>
    </a:accent6>
    <a:hlink>
      <a:srgbClr val="FADFCD"/>
    </a:hlink>
    <a:folHlink>
      <a:srgbClr val="D7E7F4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6838</TotalTime>
  <Words>1238</Words>
  <Application>Microsoft Office PowerPoint</Application>
  <PresentationFormat>On-screen Show (4:3)</PresentationFormat>
  <Paragraphs>211</Paragraphs>
  <Slides>25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Onderzoeksopzet</vt:lpstr>
      <vt:lpstr>Onderzoeksopzet (II)</vt:lpstr>
      <vt:lpstr>Onderzoeksopzet (III)</vt:lpstr>
      <vt:lpstr>PowerPoint Presentation</vt:lpstr>
      <vt:lpstr>PowerPoint Presentation</vt:lpstr>
      <vt:lpstr>De ziekte van Baumol is te genezen: een bewijs uit het ongerijmde</vt:lpstr>
      <vt:lpstr>Ziekte van Baumol is te genezen</vt:lpstr>
      <vt:lpstr>PowerPoint Presentation</vt:lpstr>
      <vt:lpstr>PowerPoint Presentation</vt:lpstr>
      <vt:lpstr>Opschalingsfactor naar de optimale schaal (in procenten) </vt:lpstr>
      <vt:lpstr>PowerPoint Presentation</vt:lpstr>
      <vt:lpstr>PowerPoint Presentation</vt:lpstr>
      <vt:lpstr>PowerPoint Presentation</vt:lpstr>
      <vt:lpstr>Waarom is Verdoorn zo belangrijk?</vt:lpstr>
      <vt:lpstr>Verdoorn in de publieke sector</vt:lpstr>
      <vt:lpstr>Technische ontwikkeling (niet-neutraal)  (jaarlijkse verandering aandeel arbeid in %-punten)</vt:lpstr>
      <vt:lpstr>Samenvattend</vt:lpstr>
      <vt:lpstr>PowerPoint Presentation</vt:lpstr>
      <vt:lpstr>Observaties beleid en productiviteit</vt:lpstr>
      <vt:lpstr>PowerPoint Presentation</vt:lpstr>
    </vt:vector>
  </TitlesOfParts>
  <Company>Bikker Euro RSCG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Bikker Euro RSCG</dc:creator>
  <cp:lastModifiedBy>Jos Blank - TBM</cp:lastModifiedBy>
  <cp:revision>572</cp:revision>
  <cp:lastPrinted>2016-01-28T11:39:26Z</cp:lastPrinted>
  <dcterms:created xsi:type="dcterms:W3CDTF">2003-10-16T11:42:10Z</dcterms:created>
  <dcterms:modified xsi:type="dcterms:W3CDTF">2017-05-31T11:18:24Z</dcterms:modified>
</cp:coreProperties>
</file>