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325" r:id="rId3"/>
    <p:sldId id="341" r:id="rId4"/>
    <p:sldId id="353" r:id="rId5"/>
    <p:sldId id="354" r:id="rId6"/>
    <p:sldId id="315" r:id="rId7"/>
    <p:sldId id="356" r:id="rId8"/>
    <p:sldId id="357" r:id="rId9"/>
    <p:sldId id="358" r:id="rId10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 Blank - TBM" initials="JB-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4E5"/>
    <a:srgbClr val="C3DBEF"/>
    <a:srgbClr val="A8D0A6"/>
    <a:srgbClr val="F4B183"/>
    <a:srgbClr val="0099CC"/>
    <a:srgbClr val="FFFF66"/>
    <a:srgbClr val="404040"/>
    <a:srgbClr val="A6A6A6"/>
    <a:srgbClr val="A8D08D"/>
    <a:srgbClr val="B2E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9" autoAdjust="0"/>
    <p:restoredTop sz="96738" autoAdjust="0"/>
  </p:normalViewPr>
  <p:slideViewPr>
    <p:cSldViewPr>
      <p:cViewPr varScale="1">
        <p:scale>
          <a:sx n="63" d="100"/>
          <a:sy n="63" d="100"/>
        </p:scale>
        <p:origin x="88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4042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4T09:09:51.491" idx="1">
    <p:pos x="10" y="10"/>
    <p:text>Misschien hier figuur uit trendstudies zorg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685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685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AE90C053-4458-45D9-98A0-572BB0E8093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98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85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36" y="4421823"/>
            <a:ext cx="517239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85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C2C8CD11-CF31-49F2-B8DE-5497F5617B1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855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6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5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07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28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0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6DD048-F10D-4843-BFFC-56611981F43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 r="-91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0"/>
          <p:cNvSpPr>
            <a:spLocks noChangeArrowheads="1"/>
          </p:cNvSpPr>
          <p:nvPr userDrawn="1"/>
        </p:nvSpPr>
        <p:spPr bwMode="auto">
          <a:xfrm>
            <a:off x="-10800" y="5886450"/>
            <a:ext cx="9154800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dirty="0"/>
              <a:t>    </a:t>
            </a:r>
            <a:r>
              <a:rPr lang="nl-NL" b="1" dirty="0">
                <a:solidFill>
                  <a:srgbClr val="0099CC"/>
                </a:solidFill>
                <a:latin typeface="Corbel" panose="020B0503020204020204" pitchFamily="34" charset="0"/>
              </a:rPr>
              <a:t>IPSE Studies</a:t>
            </a:r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ltGray">
          <a:xfrm>
            <a:off x="5400" y="5594863"/>
            <a:ext cx="9144000" cy="287336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1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6DD048-F10D-4843-BFFC-56611981F43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39552" y="548680"/>
            <a:ext cx="7848872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dirty="0">
                <a:latin typeface="Cambria" panose="02040503050406030204" pitchFamily="18" charset="0"/>
                <a:ea typeface="Times New Roman"/>
                <a:cs typeface="Times New Roman"/>
              </a:rPr>
              <a:t>Public Sector Productivity</a:t>
            </a:r>
          </a:p>
          <a:p>
            <a:pPr>
              <a:spcAft>
                <a:spcPts val="1800"/>
              </a:spcAft>
            </a:pPr>
            <a:r>
              <a:rPr lang="en-GB" dirty="0">
                <a:solidFill>
                  <a:srgbClr val="00B0F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A brief overview of research activities in the Netherlands</a:t>
            </a:r>
          </a:p>
          <a:p>
            <a:pPr>
              <a:spcAft>
                <a:spcPts val="1800"/>
              </a:spcAft>
            </a:pPr>
            <a:endParaRPr lang="en-GB" sz="2000" dirty="0"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endParaRPr lang="en-GB" sz="2000" dirty="0"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r>
              <a:rPr lang="en-GB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25-4-2017</a:t>
            </a:r>
            <a:br>
              <a:rPr lang="en-GB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GB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OECD Presentation</a:t>
            </a:r>
            <a:br>
              <a:rPr lang="en-GB" sz="1800" i="1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</a:br>
            <a:endParaRPr lang="en-GB" sz="1800" i="1" dirty="0">
              <a:latin typeface="Corbel" panose="020B0503020204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Drs Frans van Dongen</a:t>
            </a:r>
            <a:b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GB" sz="1800" dirty="0" err="1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Prof.</a:t>
            </a:r>
            <a:r>
              <a:rPr lang="en-GB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 Jos Blank</a:t>
            </a:r>
          </a:p>
          <a:p>
            <a:pPr>
              <a:spcAft>
                <a:spcPts val="0"/>
              </a:spcAft>
            </a:pPr>
            <a:r>
              <a:rPr lang="en-GB" sz="1800" dirty="0" err="1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Dr.</a:t>
            </a:r>
            <a:r>
              <a:rPr lang="en-GB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 Alex van Heezik</a:t>
            </a:r>
          </a:p>
          <a:p>
            <a:pPr>
              <a:spcAft>
                <a:spcPts val="0"/>
              </a:spcAft>
            </a:pPr>
            <a:r>
              <a:rPr lang="en-GB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Thomas Niaounakis MSc</a:t>
            </a:r>
          </a:p>
          <a:p>
            <a:pPr>
              <a:spcAft>
                <a:spcPts val="1800"/>
              </a:spcAft>
            </a:pP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56" y="1988840"/>
            <a:ext cx="2335264" cy="322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80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376557" y="26898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dirty="0">
                <a:solidFill>
                  <a:srgbClr val="00B0F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Institute for Public Sector Efficiency Studies (2007-…)</a:t>
            </a:r>
            <a:endParaRPr lang="nl-NL" dirty="0">
              <a:solidFill>
                <a:srgbClr val="00B0F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953342"/>
            <a:ext cx="759765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Academics</a:t>
            </a:r>
            <a:r>
              <a:rPr lang="nl-NL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 err="1"/>
              <a:t>Researchers</a:t>
            </a:r>
            <a:r>
              <a:rPr lang="nl-NL" sz="1600" dirty="0"/>
              <a:t> </a:t>
            </a:r>
            <a:r>
              <a:rPr lang="nl-NL" sz="1600" dirty="0" err="1"/>
              <a:t>affiliated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Delft University of Technology and Erasmus University of Rotterdam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/>
              <a:t>Chair at Erasmus Rotterdam 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/>
              <a:t>PhD </a:t>
            </a:r>
            <a:r>
              <a:rPr lang="nl-NL" sz="1600" dirty="0" err="1"/>
              <a:t>students</a:t>
            </a:r>
            <a:endParaRPr lang="nl-NL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/>
              <a:t>Publications in top-</a:t>
            </a:r>
            <a:r>
              <a:rPr lang="nl-NL" sz="1600" dirty="0" err="1"/>
              <a:t>ranked</a:t>
            </a:r>
            <a:r>
              <a:rPr lang="nl-NL" sz="1600" dirty="0"/>
              <a:t>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 err="1"/>
              <a:t>Broad</a:t>
            </a:r>
            <a:r>
              <a:rPr lang="nl-NL" sz="1600" dirty="0"/>
              <a:t> </a:t>
            </a:r>
            <a:r>
              <a:rPr lang="nl-NL" sz="1600" dirty="0" err="1"/>
              <a:t>international</a:t>
            </a:r>
            <a:r>
              <a:rPr lang="nl-NL" sz="1600" dirty="0"/>
              <a:t> </a:t>
            </a:r>
            <a:r>
              <a:rPr lang="nl-NL" sz="1600" dirty="0" err="1"/>
              <a:t>network</a:t>
            </a:r>
            <a:br>
              <a:rPr lang="nl-NL" sz="1600" dirty="0"/>
            </a:b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Policy </a:t>
            </a:r>
            <a:r>
              <a:rPr lang="nl-NL" dirty="0" err="1"/>
              <a:t>advisory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involvement</a:t>
            </a:r>
            <a:r>
              <a:rPr lang="nl-NL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/>
              <a:t>Large </a:t>
            </a:r>
            <a:r>
              <a:rPr lang="nl-NL" sz="1600" dirty="0" err="1"/>
              <a:t>network</a:t>
            </a:r>
            <a:r>
              <a:rPr lang="nl-NL" sz="1600" dirty="0"/>
              <a:t> in Public </a:t>
            </a:r>
            <a:r>
              <a:rPr lang="nl-NL" sz="1600" dirty="0" err="1"/>
              <a:t>administration</a:t>
            </a:r>
            <a:r>
              <a:rPr lang="nl-NL" sz="1600" dirty="0"/>
              <a:t> and Public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/>
              <a:t>Policy research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/>
              <a:t>Direct consultancy </a:t>
            </a:r>
            <a:r>
              <a:rPr lang="nl-NL" sz="1600" dirty="0" err="1"/>
              <a:t>for</a:t>
            </a:r>
            <a:r>
              <a:rPr lang="nl-NL" sz="1600" dirty="0"/>
              <a:t> policy makers and </a:t>
            </a:r>
            <a:r>
              <a:rPr lang="nl-NL" sz="1600" dirty="0" err="1"/>
              <a:t>politicians</a:t>
            </a:r>
            <a:endParaRPr lang="nl-NL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 err="1"/>
              <a:t>Articles</a:t>
            </a:r>
            <a:r>
              <a:rPr lang="nl-NL" sz="1600" dirty="0"/>
              <a:t> in professional </a:t>
            </a:r>
            <a:r>
              <a:rPr lang="nl-NL" sz="1600" dirty="0" err="1"/>
              <a:t>journals</a:t>
            </a:r>
            <a:br>
              <a:rPr lang="nl-NL" sz="1600" dirty="0"/>
            </a:b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Teaching: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/>
              <a:t>Bachelor and Master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/>
              <a:t>Masterclasses </a:t>
            </a:r>
            <a:r>
              <a:rPr lang="nl-NL" sz="1600" dirty="0" err="1"/>
              <a:t>for</a:t>
            </a:r>
            <a:r>
              <a:rPr lang="nl-NL" sz="1600" dirty="0"/>
              <a:t> Public Management and policy makers</a:t>
            </a:r>
          </a:p>
        </p:txBody>
      </p:sp>
    </p:spTree>
    <p:extLst>
      <p:ext uri="{BB962C8B-B14F-4D97-AF65-F5344CB8AC3E}">
        <p14:creationId xmlns:p14="http://schemas.microsoft.com/office/powerpoint/2010/main" val="21144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hthoek 19"/>
          <p:cNvSpPr/>
          <p:nvPr/>
        </p:nvSpPr>
        <p:spPr>
          <a:xfrm>
            <a:off x="390171" y="211283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Academics</a:t>
            </a:r>
            <a:endParaRPr lang="nl-NL" sz="2800" dirty="0">
              <a:solidFill>
                <a:srgbClr val="00B0F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24744"/>
            <a:ext cx="2740364" cy="377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24671" y="1052736"/>
            <a:ext cx="554461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 err="1">
                <a:solidFill>
                  <a:srgbClr val="000000"/>
                </a:solidFill>
              </a:rPr>
              <a:t>Quantitative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empirical</a:t>
            </a:r>
            <a:r>
              <a:rPr lang="nl-NL" dirty="0">
                <a:solidFill>
                  <a:srgbClr val="000000"/>
                </a:solidFill>
              </a:rPr>
              <a:t> research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State-of-</a:t>
            </a:r>
            <a:r>
              <a:rPr lang="nl-NL" dirty="0" err="1"/>
              <a:t>the</a:t>
            </a:r>
            <a:r>
              <a:rPr lang="nl-NL" dirty="0"/>
              <a:t>-art </a:t>
            </a:r>
            <a:r>
              <a:rPr lang="nl-NL" dirty="0" err="1"/>
              <a:t>methods</a:t>
            </a: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 err="1"/>
              <a:t>Cost</a:t>
            </a:r>
            <a:r>
              <a:rPr lang="nl-NL" sz="1600" dirty="0"/>
              <a:t> </a:t>
            </a:r>
            <a:r>
              <a:rPr lang="nl-NL" sz="1600" dirty="0" err="1"/>
              <a:t>function</a:t>
            </a:r>
            <a:r>
              <a:rPr lang="nl-NL" sz="1600" dirty="0"/>
              <a:t> </a:t>
            </a:r>
            <a:r>
              <a:rPr lang="nl-NL" sz="1600" dirty="0" err="1"/>
              <a:t>modelling</a:t>
            </a:r>
            <a:endParaRPr lang="nl-NL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/>
              <a:t>Frontier analyses (SFA, DEA, </a:t>
            </a:r>
            <a:r>
              <a:rPr lang="nl-NL" sz="1600" dirty="0" err="1"/>
              <a:t>Kernel</a:t>
            </a:r>
            <a:r>
              <a:rPr lang="nl-NL" sz="1600" dirty="0"/>
              <a:t> Est.)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Data </a:t>
            </a:r>
            <a:r>
              <a:rPr lang="nl-NL" dirty="0" err="1"/>
              <a:t>collection</a:t>
            </a: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 err="1"/>
              <a:t>Numerous</a:t>
            </a:r>
            <a:r>
              <a:rPr lang="nl-NL" sz="1600" dirty="0"/>
              <a:t> cross </a:t>
            </a:r>
            <a:r>
              <a:rPr lang="nl-NL" sz="1600" dirty="0" err="1"/>
              <a:t>section</a:t>
            </a:r>
            <a:r>
              <a:rPr lang="nl-NL" sz="1600" dirty="0"/>
              <a:t> data sets at </a:t>
            </a:r>
            <a:r>
              <a:rPr lang="nl-NL" sz="1600" dirty="0" err="1"/>
              <a:t>firm</a:t>
            </a:r>
            <a:r>
              <a:rPr lang="nl-NL" sz="1600" dirty="0"/>
              <a:t> level (</a:t>
            </a:r>
            <a:r>
              <a:rPr lang="nl-NL" sz="1600" dirty="0" err="1"/>
              <a:t>hospitals</a:t>
            </a:r>
            <a:r>
              <a:rPr lang="nl-NL" sz="1600" dirty="0"/>
              <a:t>, schools et cetera)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/>
              <a:t>Data set Public Sector (DPS): </a:t>
            </a:r>
            <a:r>
              <a:rPr lang="nl-NL" sz="1600" dirty="0" err="1"/>
              <a:t>meso</a:t>
            </a:r>
            <a:r>
              <a:rPr lang="nl-NL" sz="1600" dirty="0"/>
              <a:t> level data 1980-2015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 err="1"/>
              <a:t>Containing</a:t>
            </a:r>
            <a:r>
              <a:rPr lang="nl-NL" sz="1600" dirty="0"/>
              <a:t>: </a:t>
            </a:r>
            <a:r>
              <a:rPr lang="nl-NL" sz="1600" dirty="0" err="1"/>
              <a:t>costs</a:t>
            </a:r>
            <a:r>
              <a:rPr lang="nl-NL" sz="1600" dirty="0"/>
              <a:t>, </a:t>
            </a:r>
            <a:r>
              <a:rPr lang="nl-NL" sz="1600" dirty="0" err="1"/>
              <a:t>personnel</a:t>
            </a:r>
            <a:r>
              <a:rPr lang="nl-NL" sz="1600" dirty="0"/>
              <a:t>, performance, environment, governance</a:t>
            </a:r>
          </a:p>
        </p:txBody>
      </p:sp>
    </p:spTree>
    <p:extLst>
      <p:ext uri="{BB962C8B-B14F-4D97-AF65-F5344CB8AC3E}">
        <p14:creationId xmlns:p14="http://schemas.microsoft.com/office/powerpoint/2010/main" val="322134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>
                <a:solidFill>
                  <a:srgbClr val="000000"/>
                </a:solidFill>
                <a:latin typeface="Corbel" panose="020B0503020204020204" pitchFamily="34" charset="0"/>
              </a:rPr>
              <a:pPr/>
              <a:t>4</a:t>
            </a:fld>
            <a:endParaRPr lang="en-US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Empirical model (general approach)</a:t>
            </a:r>
            <a:endParaRPr lang="nl-NL" sz="2800" dirty="0">
              <a:solidFill>
                <a:srgbClr val="00B0F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sp>
        <p:nvSpPr>
          <p:cNvPr id="6" name="Rechthoek 2"/>
          <p:cNvSpPr/>
          <p:nvPr/>
        </p:nvSpPr>
        <p:spPr>
          <a:xfrm>
            <a:off x="395536" y="1216673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266293" y="1431544"/>
            <a:ext cx="5002214" cy="3756026"/>
            <a:chOff x="2395" y="989"/>
            <a:chExt cx="3151" cy="236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185" y="2779"/>
              <a:ext cx="1296" cy="5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 typeface="Webdings" pitchFamily="18" charset="2"/>
                <a:buNone/>
              </a:pPr>
              <a:r>
                <a:rPr lang="en-CA" altLang="nl-NL" b="0" dirty="0">
                  <a:solidFill>
                    <a:srgbClr val="000000"/>
                  </a:solidFill>
                  <a:latin typeface="Corbel" panose="020B0503020204020204" pitchFamily="34" charset="0"/>
                </a:rPr>
                <a:t>Environment</a:t>
              </a: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395" y="2779"/>
              <a:ext cx="1296" cy="5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 typeface="Webdings" pitchFamily="18" charset="2"/>
                <a:buNone/>
              </a:pPr>
              <a:r>
                <a:rPr lang="en-CA" altLang="nl-NL" b="0" dirty="0">
                  <a:solidFill>
                    <a:srgbClr val="000000"/>
                  </a:solidFill>
                  <a:latin typeface="Corbel" panose="020B0503020204020204" pitchFamily="34" charset="0"/>
                </a:rPr>
                <a:t>Technology</a:t>
              </a: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417" y="1890"/>
              <a:ext cx="1296" cy="5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 typeface="Webdings" pitchFamily="18" charset="2"/>
                <a:buNone/>
              </a:pPr>
              <a:r>
                <a:rPr lang="en-CA" altLang="nl-NL" b="0" dirty="0">
                  <a:solidFill>
                    <a:srgbClr val="000000"/>
                  </a:solidFill>
                  <a:latin typeface="Corbel" panose="020B0503020204020204" pitchFamily="34" charset="0"/>
                </a:rPr>
                <a:t>Efficiency</a:t>
              </a: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170" y="989"/>
              <a:ext cx="1296" cy="5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 typeface="Webdings" pitchFamily="18" charset="2"/>
                <a:buNone/>
              </a:pPr>
              <a:r>
                <a:rPr lang="en-CA" altLang="nl-NL" b="0" dirty="0">
                  <a:solidFill>
                    <a:srgbClr val="000000"/>
                  </a:solidFill>
                  <a:latin typeface="Corbel" panose="020B0503020204020204" pitchFamily="34" charset="0"/>
                </a:rPr>
                <a:t>Resource prices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154" y="1855"/>
              <a:ext cx="1392" cy="6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 typeface="Webdings" pitchFamily="18" charset="2"/>
                <a:buNone/>
              </a:pPr>
              <a:r>
                <a:rPr lang="en-CA" altLang="nl-NL" dirty="0">
                  <a:solidFill>
                    <a:srgbClr val="FFFFFF"/>
                  </a:solidFill>
                  <a:latin typeface="Corbel" panose="020B0503020204020204" pitchFamily="34" charset="0"/>
                </a:rPr>
                <a:t>Costs</a:t>
              </a:r>
            </a:p>
          </p:txBody>
        </p:sp>
      </p:grp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608234" y="1514573"/>
            <a:ext cx="2057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ebdings" pitchFamily="18" charset="2"/>
              <a:buNone/>
            </a:pPr>
            <a:r>
              <a:rPr lang="en-CA" altLang="nl-NL" b="0" dirty="0">
                <a:solidFill>
                  <a:srgbClr val="000000"/>
                </a:solidFill>
                <a:latin typeface="Corbel" panose="020B0503020204020204" pitchFamily="34" charset="0"/>
              </a:rPr>
              <a:t>Political preferences</a:t>
            </a: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3301218" y="1510976"/>
            <a:ext cx="2057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ebdings" pitchFamily="18" charset="2"/>
              <a:buNone/>
            </a:pPr>
            <a:r>
              <a:rPr lang="en-CA" altLang="nl-NL" b="0" dirty="0">
                <a:solidFill>
                  <a:srgbClr val="000000"/>
                </a:solidFill>
                <a:latin typeface="Corbel" panose="020B0503020204020204" pitchFamily="34" charset="0"/>
              </a:rPr>
              <a:t>Services</a:t>
            </a: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 rot="8022765" flipH="1" flipV="1">
            <a:off x="5460450" y="3993245"/>
            <a:ext cx="381000" cy="180975"/>
          </a:xfrm>
          <a:prstGeom prst="rightArrow">
            <a:avLst>
              <a:gd name="adj1" fmla="val 50000"/>
              <a:gd name="adj2" fmla="val 52632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nl-NL" b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 rot="10800000" flipH="1" flipV="1">
            <a:off x="5480482" y="3203193"/>
            <a:ext cx="381000" cy="180975"/>
          </a:xfrm>
          <a:prstGeom prst="rightArrow">
            <a:avLst>
              <a:gd name="adj1" fmla="val 50000"/>
              <a:gd name="adj2" fmla="val 5263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nl-NL" b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5400000" flipH="1" flipV="1">
            <a:off x="6946119" y="3928536"/>
            <a:ext cx="381000" cy="180975"/>
          </a:xfrm>
          <a:prstGeom prst="rightArrow">
            <a:avLst>
              <a:gd name="adj1" fmla="val 50000"/>
              <a:gd name="adj2" fmla="val 52632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nl-NL" b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 rot="16200000" flipH="1" flipV="1">
            <a:off x="6922305" y="2470326"/>
            <a:ext cx="381000" cy="180975"/>
          </a:xfrm>
          <a:prstGeom prst="rightArrow">
            <a:avLst>
              <a:gd name="adj1" fmla="val 50000"/>
              <a:gd name="adj2" fmla="val 52632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nl-NL" b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13385577" flipH="1" flipV="1">
            <a:off x="5480482" y="2393029"/>
            <a:ext cx="381000" cy="180975"/>
          </a:xfrm>
          <a:prstGeom prst="rightArrow">
            <a:avLst>
              <a:gd name="adj1" fmla="val 50000"/>
              <a:gd name="adj2" fmla="val 5263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nl-NL" b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13385577" flipH="1" flipV="1">
            <a:off x="2787923" y="2519607"/>
            <a:ext cx="381000" cy="180975"/>
          </a:xfrm>
          <a:prstGeom prst="rightArrow">
            <a:avLst>
              <a:gd name="adj1" fmla="val 50000"/>
              <a:gd name="adj2" fmla="val 5263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nl-NL" b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 rot="10800000" flipH="1" flipV="1">
            <a:off x="2777349" y="1855492"/>
            <a:ext cx="381000" cy="180975"/>
          </a:xfrm>
          <a:prstGeom prst="rightArrow">
            <a:avLst>
              <a:gd name="adj1" fmla="val 50000"/>
              <a:gd name="adj2" fmla="val 5263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nl-NL" b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608233" y="2861882"/>
            <a:ext cx="2057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ebdings" pitchFamily="18" charset="2"/>
              <a:buNone/>
            </a:pPr>
            <a:r>
              <a:rPr lang="en-CA" altLang="nl-NL" b="0" dirty="0">
                <a:solidFill>
                  <a:srgbClr val="000000"/>
                </a:solidFill>
                <a:latin typeface="Corbel" panose="020B0503020204020204" pitchFamily="34" charset="0"/>
              </a:rPr>
              <a:t>Management</a:t>
            </a: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564285" y="4271324"/>
            <a:ext cx="2057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ebdings" pitchFamily="18" charset="2"/>
              <a:buNone/>
            </a:pPr>
            <a:r>
              <a:rPr lang="en-CA" altLang="nl-NL" b="0" dirty="0">
                <a:solidFill>
                  <a:srgbClr val="000000"/>
                </a:solidFill>
                <a:latin typeface="Corbel" panose="020B0503020204020204" pitchFamily="34" charset="0"/>
              </a:rPr>
              <a:t>Governance</a:t>
            </a:r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 rot="10800000" flipH="1" flipV="1">
            <a:off x="2798355" y="3211131"/>
            <a:ext cx="381000" cy="180975"/>
          </a:xfrm>
          <a:prstGeom prst="rightArrow">
            <a:avLst>
              <a:gd name="adj1" fmla="val 50000"/>
              <a:gd name="adj2" fmla="val 5263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nl-NL" b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 rot="8869665" flipH="1" flipV="1">
            <a:off x="2777349" y="3980553"/>
            <a:ext cx="381000" cy="180975"/>
          </a:xfrm>
          <a:prstGeom prst="rightArrow">
            <a:avLst>
              <a:gd name="adj1" fmla="val 50000"/>
              <a:gd name="adj2" fmla="val 5263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nl-NL" b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9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568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FOME and BITS model</a:t>
            </a:r>
            <a:endParaRPr lang="nl-NL" sz="2800" dirty="0">
              <a:solidFill>
                <a:srgbClr val="00B0F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26485" y="2015248"/>
            <a:ext cx="4265495" cy="338554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Sector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675712" y="2015248"/>
            <a:ext cx="4299344" cy="338554"/>
          </a:xfrm>
          <a:prstGeom prst="rect">
            <a:avLst/>
          </a:prstGeom>
          <a:solidFill>
            <a:srgbClr val="A8D0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Organization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18673" y="2852936"/>
            <a:ext cx="1005840" cy="1005840"/>
          </a:xfrm>
          <a:prstGeom prst="rect">
            <a:avLst/>
          </a:prstGeom>
          <a:solidFill>
            <a:srgbClr val="F4B18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Funding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208821" y="2852936"/>
            <a:ext cx="1005840" cy="1005840"/>
          </a:xfrm>
          <a:prstGeom prst="rect">
            <a:avLst/>
          </a:prstGeom>
          <a:solidFill>
            <a:srgbClr val="F4B18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Ownership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295209" y="2852936"/>
            <a:ext cx="1005840" cy="1005840"/>
          </a:xfrm>
          <a:prstGeom prst="rect">
            <a:avLst/>
          </a:prstGeom>
          <a:solidFill>
            <a:srgbClr val="F4B18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Market</a:t>
            </a:r>
            <a:br>
              <a:rPr lang="en-US" sz="1200" dirty="0"/>
            </a:br>
            <a:r>
              <a:rPr lang="en-US" sz="1200" dirty="0"/>
              <a:t>structure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375329" y="2852936"/>
            <a:ext cx="1008112" cy="1005840"/>
          </a:xfrm>
          <a:prstGeom prst="rect">
            <a:avLst/>
          </a:prstGeom>
          <a:solidFill>
            <a:srgbClr val="F4B183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n-US" sz="1200" dirty="0"/>
              <a:t>Environment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646399" y="2852936"/>
            <a:ext cx="1005840" cy="1005840"/>
          </a:xfrm>
          <a:prstGeom prst="rect">
            <a:avLst/>
          </a:prstGeom>
          <a:solidFill>
            <a:srgbClr val="A8D0A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Business conduct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742992" y="2854464"/>
            <a:ext cx="1005840" cy="1005840"/>
          </a:xfrm>
          <a:prstGeom prst="rect">
            <a:avLst/>
          </a:prstGeom>
          <a:solidFill>
            <a:srgbClr val="A8D0A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Internal governance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825384" y="2852936"/>
            <a:ext cx="1005840" cy="1005840"/>
          </a:xfrm>
          <a:prstGeom prst="rect">
            <a:avLst/>
          </a:prstGeom>
          <a:solidFill>
            <a:srgbClr val="A8D0A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Technology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907776" y="2850404"/>
            <a:ext cx="1005840" cy="1005840"/>
          </a:xfrm>
          <a:prstGeom prst="rect">
            <a:avLst/>
          </a:prstGeom>
          <a:solidFill>
            <a:srgbClr val="A8D0A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nl-NL" sz="1200" dirty="0" err="1"/>
              <a:t>Strategy</a:t>
            </a:r>
            <a:endParaRPr lang="nl-NL" sz="1200" dirty="0"/>
          </a:p>
        </p:txBody>
      </p:sp>
      <p:sp>
        <p:nvSpPr>
          <p:cNvPr id="19" name="Tekstvak 18"/>
          <p:cNvSpPr txBox="1"/>
          <p:nvPr/>
        </p:nvSpPr>
        <p:spPr>
          <a:xfrm>
            <a:off x="107504" y="3939986"/>
            <a:ext cx="1005840" cy="1296144"/>
          </a:xfrm>
          <a:prstGeom prst="rect">
            <a:avLst/>
          </a:prstGeom>
          <a:solidFill>
            <a:srgbClr val="F4B183"/>
          </a:solidFill>
        </p:spPr>
        <p:txBody>
          <a:bodyPr wrap="square" rtlCol="0" anchor="t">
            <a:no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Parameters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Lumpsum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Performance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Sanctions</a:t>
            </a:r>
          </a:p>
          <a:p>
            <a:pPr algn="ctr"/>
            <a:endParaRPr lang="en-US" sz="800" dirty="0"/>
          </a:p>
        </p:txBody>
      </p:sp>
      <p:sp>
        <p:nvSpPr>
          <p:cNvPr id="20" name="Tekstvak 19"/>
          <p:cNvSpPr txBox="1"/>
          <p:nvPr/>
        </p:nvSpPr>
        <p:spPr>
          <a:xfrm>
            <a:off x="1203281" y="3939842"/>
            <a:ext cx="1005840" cy="1289747"/>
          </a:xfrm>
          <a:prstGeom prst="rect">
            <a:avLst/>
          </a:prstGeom>
          <a:solidFill>
            <a:srgbClr val="F4B183"/>
          </a:solidFill>
        </p:spPr>
        <p:txBody>
          <a:bodyPr wrap="square" rtlCol="0" anchor="t">
            <a:no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Service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Agency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Quango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Private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Profit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2283401" y="3933445"/>
            <a:ext cx="1005840" cy="1296144"/>
          </a:xfrm>
          <a:prstGeom prst="rect">
            <a:avLst/>
          </a:prstGeom>
          <a:solidFill>
            <a:srgbClr val="F4B183"/>
          </a:solidFill>
        </p:spPr>
        <p:txBody>
          <a:bodyPr wrap="square" rtlCol="0" anchor="t">
            <a:no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Demarcation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Competition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Scale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Prices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Surveillance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Chains</a:t>
            </a: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endParaRPr lang="en-US" sz="800" dirty="0"/>
          </a:p>
        </p:txBody>
      </p:sp>
      <p:sp>
        <p:nvSpPr>
          <p:cNvPr id="22" name="Tekstvak 21"/>
          <p:cNvSpPr txBox="1"/>
          <p:nvPr/>
        </p:nvSpPr>
        <p:spPr>
          <a:xfrm>
            <a:off x="3363521" y="3933445"/>
            <a:ext cx="1005840" cy="1296144"/>
          </a:xfrm>
          <a:prstGeom prst="rect">
            <a:avLst/>
          </a:prstGeom>
          <a:solidFill>
            <a:srgbClr val="F4B183"/>
          </a:solidFill>
        </p:spPr>
        <p:txBody>
          <a:bodyPr wrap="square" lIns="91440" rIns="0" rtlCol="0" anchor="t">
            <a:no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Contributions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Consumer-subsidies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Purchase obligation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Insurance</a:t>
            </a:r>
          </a:p>
          <a:p>
            <a:pPr algn="ctr"/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475656" y="11979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FOME model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5891552" y="119365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BITS model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4646399" y="3933445"/>
            <a:ext cx="1005840" cy="1289747"/>
          </a:xfrm>
          <a:prstGeom prst="rect">
            <a:avLst/>
          </a:prstGeom>
          <a:solidFill>
            <a:srgbClr val="A8D0A6"/>
          </a:solidFill>
        </p:spPr>
        <p:txBody>
          <a:bodyPr wrap="square" rtlCol="0" anchor="t">
            <a:no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HRM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Outsourcing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ICT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Allocation</a:t>
            </a:r>
            <a:br>
              <a:rPr lang="en-US" sz="800" dirty="0"/>
            </a:br>
            <a:endParaRPr lang="en-US" sz="800" dirty="0"/>
          </a:p>
        </p:txBody>
      </p:sp>
      <p:sp>
        <p:nvSpPr>
          <p:cNvPr id="26" name="Tekstvak 25"/>
          <p:cNvSpPr txBox="1"/>
          <p:nvPr/>
        </p:nvSpPr>
        <p:spPr>
          <a:xfrm>
            <a:off x="5742992" y="3946383"/>
            <a:ext cx="1005840" cy="1289747"/>
          </a:xfrm>
          <a:prstGeom prst="rect">
            <a:avLst/>
          </a:prstGeom>
          <a:solidFill>
            <a:srgbClr val="A8D0A6"/>
          </a:solidFill>
        </p:spPr>
        <p:txBody>
          <a:bodyPr wrap="square" rtlCol="0" anchor="t">
            <a:no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Governance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Management</a:t>
            </a:r>
            <a:br>
              <a:rPr lang="en-US" sz="800" dirty="0"/>
            </a:br>
            <a:r>
              <a:rPr lang="en-US" sz="800" dirty="0"/>
              <a:t>structure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Decentralization accountability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Supervisory Board</a:t>
            </a:r>
            <a:br>
              <a:rPr lang="en-US" sz="800" dirty="0"/>
            </a:br>
            <a:endParaRPr lang="en-US" sz="800" dirty="0"/>
          </a:p>
        </p:txBody>
      </p:sp>
      <p:sp>
        <p:nvSpPr>
          <p:cNvPr id="27" name="Tekstvak 26"/>
          <p:cNvSpPr txBox="1"/>
          <p:nvPr/>
        </p:nvSpPr>
        <p:spPr>
          <a:xfrm>
            <a:off x="6830985" y="3933445"/>
            <a:ext cx="1005840" cy="1289747"/>
          </a:xfrm>
          <a:prstGeom prst="rect">
            <a:avLst/>
          </a:prstGeom>
          <a:solidFill>
            <a:srgbClr val="A8D0A6"/>
          </a:solidFill>
        </p:spPr>
        <p:txBody>
          <a:bodyPr wrap="square" rtlCol="0" anchor="t">
            <a:no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R&amp;D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Diffusion of innovations</a:t>
            </a:r>
            <a:br>
              <a:rPr lang="en-US" sz="800" dirty="0"/>
            </a:br>
            <a:endParaRPr lang="en-US" sz="800" dirty="0"/>
          </a:p>
        </p:txBody>
      </p:sp>
      <p:sp>
        <p:nvSpPr>
          <p:cNvPr id="29" name="Tekstvak 28"/>
          <p:cNvSpPr txBox="1"/>
          <p:nvPr/>
        </p:nvSpPr>
        <p:spPr>
          <a:xfrm>
            <a:off x="7918889" y="3946382"/>
            <a:ext cx="1005840" cy="1289747"/>
          </a:xfrm>
          <a:prstGeom prst="rect">
            <a:avLst/>
          </a:prstGeom>
          <a:solidFill>
            <a:srgbClr val="A8D0A6"/>
          </a:solidFill>
        </p:spPr>
        <p:txBody>
          <a:bodyPr wrap="square" rtlCol="0" anchor="t">
            <a:no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Mergers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/>
              <a:t>Acquisitions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/>
              <a:t>Cooperation</a:t>
            </a:r>
            <a:br>
              <a:rPr lang="en-US" sz="800" dirty="0"/>
            </a:br>
            <a:endParaRPr lang="en-US" sz="800" dirty="0"/>
          </a:p>
        </p:txBody>
      </p:sp>
      <p:cxnSp>
        <p:nvCxnSpPr>
          <p:cNvPr id="31" name="Rechte verbindingslijn met pijl 30"/>
          <p:cNvCxnSpPr>
            <a:cxnSpLocks/>
          </p:cNvCxnSpPr>
          <p:nvPr/>
        </p:nvCxnSpPr>
        <p:spPr bwMode="auto">
          <a:xfrm flipV="1">
            <a:off x="664320" y="2348880"/>
            <a:ext cx="0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Rechte verbindingslijn met pijl 34"/>
          <p:cNvCxnSpPr>
            <a:cxnSpLocks/>
          </p:cNvCxnSpPr>
          <p:nvPr/>
        </p:nvCxnSpPr>
        <p:spPr bwMode="auto">
          <a:xfrm flipV="1">
            <a:off x="1731120" y="2348880"/>
            <a:ext cx="0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Rechte verbindingslijn met pijl 35"/>
          <p:cNvCxnSpPr>
            <a:cxnSpLocks/>
          </p:cNvCxnSpPr>
          <p:nvPr/>
        </p:nvCxnSpPr>
        <p:spPr bwMode="auto">
          <a:xfrm flipV="1">
            <a:off x="2798129" y="2348880"/>
            <a:ext cx="0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Rechte verbindingslijn met pijl 36"/>
          <p:cNvCxnSpPr>
            <a:cxnSpLocks/>
          </p:cNvCxnSpPr>
          <p:nvPr/>
        </p:nvCxnSpPr>
        <p:spPr bwMode="auto">
          <a:xfrm flipV="1">
            <a:off x="3866441" y="2348880"/>
            <a:ext cx="0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Rechte verbindingslijn met pijl 37"/>
          <p:cNvCxnSpPr>
            <a:cxnSpLocks/>
          </p:cNvCxnSpPr>
          <p:nvPr/>
        </p:nvCxnSpPr>
        <p:spPr bwMode="auto">
          <a:xfrm flipV="1">
            <a:off x="6300192" y="2347484"/>
            <a:ext cx="0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Rechte verbindingslijn met pijl 38"/>
          <p:cNvCxnSpPr>
            <a:cxnSpLocks/>
          </p:cNvCxnSpPr>
          <p:nvPr/>
        </p:nvCxnSpPr>
        <p:spPr bwMode="auto">
          <a:xfrm flipV="1">
            <a:off x="7339143" y="2347484"/>
            <a:ext cx="0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Rechte verbindingslijn met pijl 39"/>
          <p:cNvCxnSpPr>
            <a:cxnSpLocks/>
          </p:cNvCxnSpPr>
          <p:nvPr/>
        </p:nvCxnSpPr>
        <p:spPr bwMode="auto">
          <a:xfrm flipV="1">
            <a:off x="8421809" y="2347484"/>
            <a:ext cx="0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Rechte verbindingslijn met pijl 40"/>
          <p:cNvCxnSpPr>
            <a:cxnSpLocks/>
          </p:cNvCxnSpPr>
          <p:nvPr/>
        </p:nvCxnSpPr>
        <p:spPr bwMode="auto">
          <a:xfrm flipV="1">
            <a:off x="5148064" y="2347484"/>
            <a:ext cx="0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802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568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Example 1: Local government efficiency</a:t>
            </a:r>
            <a:endParaRPr lang="nl-NL" sz="2800" dirty="0">
              <a:solidFill>
                <a:srgbClr val="00B0F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4"/>
            <a:ext cx="2713097" cy="27089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2" y="2132856"/>
            <a:ext cx="2624439" cy="203394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539552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Registry offices: efficiency scores</a:t>
            </a:r>
            <a:endParaRPr lang="nl-NL" sz="18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553" y="1985272"/>
            <a:ext cx="3002855" cy="2181524"/>
          </a:xfrm>
          <a:prstGeom prst="rect">
            <a:avLst/>
          </a:prstGeom>
        </p:spPr>
      </p:pic>
      <p:sp>
        <p:nvSpPr>
          <p:cNvPr id="13" name="TextBox 4"/>
          <p:cNvSpPr txBox="1"/>
          <p:nvPr/>
        </p:nvSpPr>
        <p:spPr>
          <a:xfrm>
            <a:off x="3252649" y="444748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Waste collection: organizational form</a:t>
            </a:r>
            <a:endParaRPr lang="nl-NL" sz="1800" dirty="0"/>
          </a:p>
        </p:txBody>
      </p:sp>
      <p:sp>
        <p:nvSpPr>
          <p:cNvPr id="14" name="TextBox 4"/>
          <p:cNvSpPr txBox="1"/>
          <p:nvPr/>
        </p:nvSpPr>
        <p:spPr>
          <a:xfrm>
            <a:off x="6300192" y="4447485"/>
            <a:ext cx="2769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Tax collection: scale and inter-municipal cooperation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95752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6657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Example 2: Productivity and policy trends</a:t>
            </a:r>
            <a:endParaRPr lang="nl-NL" sz="2800" dirty="0">
              <a:solidFill>
                <a:srgbClr val="00B0F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164688" y="84360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Policy interventions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8000" r="2750" b="2751"/>
          <a:stretch/>
        </p:blipFill>
        <p:spPr>
          <a:xfrm>
            <a:off x="1164688" y="1305272"/>
            <a:ext cx="64545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3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Example 2: Productivity and policy trends</a:t>
            </a:r>
            <a:endParaRPr lang="nl-NL" sz="2800" dirty="0">
              <a:solidFill>
                <a:srgbClr val="00B0F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115616" y="119877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relationship between policy and productivity</a:t>
            </a:r>
            <a:endParaRPr lang="nl-NL" dirty="0"/>
          </a:p>
        </p:txBody>
      </p:sp>
      <p:pic>
        <p:nvPicPr>
          <p:cNvPr id="8" name="Afbeelding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88" y="1856635"/>
            <a:ext cx="5956300" cy="3542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38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Example 2: Productivity and policy trends</a:t>
            </a:r>
            <a:endParaRPr lang="nl-NL" sz="2800" dirty="0">
              <a:solidFill>
                <a:srgbClr val="00B0F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115616" y="119877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relationship between policy and productivity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3"/>
          <a:srcRect l="26923" t="43195" r="17629" b="22485"/>
          <a:stretch/>
        </p:blipFill>
        <p:spPr bwMode="auto">
          <a:xfrm>
            <a:off x="1820865" y="1931744"/>
            <a:ext cx="5142230" cy="3081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15633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4923</TotalTime>
  <Words>254</Words>
  <Application>Microsoft Office PowerPoint</Application>
  <PresentationFormat>Diavoorstelling (4:3)</PresentationFormat>
  <Paragraphs>115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Arial</vt:lpstr>
      <vt:lpstr>Cambria</vt:lpstr>
      <vt:lpstr>Corbel</vt:lpstr>
      <vt:lpstr>Tahoma</vt:lpstr>
      <vt:lpstr>Times</vt:lpstr>
      <vt:lpstr>Times New Roman</vt:lpstr>
      <vt:lpstr>Webdings</vt:lpstr>
      <vt:lpstr>Default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Bikker Euro RSCG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Bikker Euro RSCG</dc:creator>
  <cp:lastModifiedBy>Thomas Niaounakis</cp:lastModifiedBy>
  <cp:revision>483</cp:revision>
  <cp:lastPrinted>2016-01-28T11:39:26Z</cp:lastPrinted>
  <dcterms:created xsi:type="dcterms:W3CDTF">2003-10-16T11:42:10Z</dcterms:created>
  <dcterms:modified xsi:type="dcterms:W3CDTF">2017-04-21T10:09:26Z</dcterms:modified>
</cp:coreProperties>
</file>