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bookmarkIdSeed="3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259" r:id="rId2"/>
    <p:sldId id="325" r:id="rId3"/>
    <p:sldId id="341" r:id="rId4"/>
    <p:sldId id="335" r:id="rId5"/>
    <p:sldId id="315" r:id="rId6"/>
    <p:sldId id="352" r:id="rId7"/>
    <p:sldId id="347" r:id="rId8"/>
    <p:sldId id="348" r:id="rId9"/>
    <p:sldId id="351" r:id="rId10"/>
    <p:sldId id="343" r:id="rId11"/>
    <p:sldId id="345" r:id="rId12"/>
    <p:sldId id="328" r:id="rId13"/>
    <p:sldId id="337" r:id="rId14"/>
    <p:sldId id="339" r:id="rId15"/>
    <p:sldId id="346" r:id="rId16"/>
    <p:sldId id="320" r:id="rId17"/>
    <p:sldId id="313" r:id="rId18"/>
    <p:sldId id="336" r:id="rId19"/>
    <p:sldId id="327" r:id="rId20"/>
  </p:sldIdLst>
  <p:sldSz cx="9144000" cy="6858000" type="screen4x3"/>
  <p:notesSz cx="7053263" cy="93091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BC4E5"/>
    <a:srgbClr val="0099CC"/>
    <a:srgbClr val="FFFF66"/>
    <a:srgbClr val="C3DBEF"/>
    <a:srgbClr val="404040"/>
    <a:srgbClr val="A6A6A6"/>
    <a:srgbClr val="A8D08D"/>
    <a:srgbClr val="F4B183"/>
    <a:srgbClr val="B2ECBD"/>
    <a:srgbClr val="B6784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6681" autoAdjust="0"/>
    <p:restoredTop sz="79290" autoAdjust="0"/>
  </p:normalViewPr>
  <p:slideViewPr>
    <p:cSldViewPr>
      <p:cViewPr varScale="1">
        <p:scale>
          <a:sx n="99" d="100"/>
          <a:sy n="99" d="100"/>
        </p:scale>
        <p:origin x="1949" y="8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56414" cy="4654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"/>
              </a:defRPr>
            </a:lvl1pPr>
          </a:lstStyle>
          <a:p>
            <a:endParaRPr lang="nl-NL"/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96850" y="0"/>
            <a:ext cx="3056414" cy="4654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"/>
              </a:defRPr>
            </a:lvl1pPr>
          </a:lstStyle>
          <a:p>
            <a:endParaRPr lang="nl-NL"/>
          </a:p>
        </p:txBody>
      </p:sp>
      <p:sp>
        <p:nvSpPr>
          <p:cNvPr id="3174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43645"/>
            <a:ext cx="3056414" cy="4654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"/>
              </a:defRPr>
            </a:lvl1pPr>
          </a:lstStyle>
          <a:p>
            <a:endParaRPr lang="nl-NL"/>
          </a:p>
        </p:txBody>
      </p:sp>
      <p:sp>
        <p:nvSpPr>
          <p:cNvPr id="3174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96850" y="8843645"/>
            <a:ext cx="3056414" cy="4654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"/>
              </a:defRPr>
            </a:lvl1pPr>
          </a:lstStyle>
          <a:p>
            <a:fld id="{AE90C053-4458-45D9-98A0-572BB0E8093E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3998680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56414" cy="4654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"/>
              </a:defRPr>
            </a:lvl1pPr>
          </a:lstStyle>
          <a:p>
            <a:endParaRPr lang="en-US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96850" y="0"/>
            <a:ext cx="3056414" cy="4654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"/>
              </a:defRPr>
            </a:lvl1pPr>
          </a:lstStyle>
          <a:p>
            <a:endParaRPr lang="en-US"/>
          </a:p>
        </p:txBody>
      </p:sp>
      <p:sp>
        <p:nvSpPr>
          <p:cNvPr id="163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98563" y="698500"/>
            <a:ext cx="4656137" cy="349091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63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0436" y="4421823"/>
            <a:ext cx="5172393" cy="41890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63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43645"/>
            <a:ext cx="3056414" cy="4654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"/>
              </a:defRPr>
            </a:lvl1pPr>
          </a:lstStyle>
          <a:p>
            <a:endParaRPr lang="en-US"/>
          </a:p>
        </p:txBody>
      </p:sp>
      <p:sp>
        <p:nvSpPr>
          <p:cNvPr id="163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96850" y="8843645"/>
            <a:ext cx="3056414" cy="4654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"/>
              </a:defRPr>
            </a:lvl1pPr>
          </a:lstStyle>
          <a:p>
            <a:fld id="{C2C8CD11-CF31-49F2-B8DE-5497F5617B1E}" type="slidenum">
              <a:rPr lang="en-US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596433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768257A-B8B9-485B-BE90-923168ABD965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44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13855140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C8CD11-CF31-49F2-B8DE-5497F5617B1E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467061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C8CD11-CF31-49F2-B8DE-5497F5617B1E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893910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C8CD11-CF31-49F2-B8DE-5497F5617B1E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893910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768257A-B8B9-485B-BE90-923168ABD965}" type="slidenum">
              <a:rPr lang="en-US"/>
              <a:pPr/>
              <a:t>17</a:t>
            </a:fld>
            <a:endParaRPr lang="en-US"/>
          </a:p>
        </p:txBody>
      </p:sp>
      <p:sp>
        <p:nvSpPr>
          <p:cNvPr id="44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7882492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768257A-B8B9-485B-BE90-923168ABD965}" type="slidenum">
              <a:rPr lang="en-US"/>
              <a:pPr/>
              <a:t>18</a:t>
            </a:fld>
            <a:endParaRPr lang="en-US"/>
          </a:p>
        </p:txBody>
      </p:sp>
      <p:sp>
        <p:nvSpPr>
          <p:cNvPr id="44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7882492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C8CD11-CF31-49F2-B8DE-5497F5617B1E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88712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C8CD11-CF31-49F2-B8DE-5497F5617B1E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546274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C8CD11-CF31-49F2-B8DE-5497F5617B1E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887553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C8CD11-CF31-49F2-B8DE-5497F5617B1E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893910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C8CD11-CF31-49F2-B8DE-5497F5617B1E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893910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C8CD11-CF31-49F2-B8DE-5497F5617B1E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809396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C8CD11-CF31-49F2-B8DE-5497F5617B1E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505645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C8CD11-CF31-49F2-B8DE-5497F5617B1E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893910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C8CD11-CF31-49F2-B8DE-5497F5617B1E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89391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63"/>
          <p:cNvSpPr>
            <a:spLocks noGrp="1" noChangeArrowheads="1"/>
          </p:cNvSpPr>
          <p:nvPr>
            <p:ph type="sldNum" sz="quarter" idx="4"/>
          </p:nvPr>
        </p:nvSpPr>
        <p:spPr>
          <a:xfrm>
            <a:off x="7164288" y="5594863"/>
            <a:ext cx="1905000" cy="228600"/>
          </a:xfrm>
          <a:prstGeom prst="rect">
            <a:avLst/>
          </a:prstGeom>
        </p:spPr>
        <p:txBody>
          <a:bodyPr/>
          <a:lstStyle>
            <a:lvl1pPr>
              <a:defRPr sz="1400"/>
            </a:lvl1pPr>
          </a:lstStyle>
          <a:p>
            <a:fld id="{116DD048-F10D-4843-BFFC-56611981F43F}" type="slidenum">
              <a:rPr lang="en-US" smtClean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 r="-9162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60"/>
          <p:cNvSpPr>
            <a:spLocks noChangeArrowheads="1"/>
          </p:cNvSpPr>
          <p:nvPr userDrawn="1"/>
        </p:nvSpPr>
        <p:spPr bwMode="auto">
          <a:xfrm>
            <a:off x="-10800" y="5886450"/>
            <a:ext cx="9154800" cy="9715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nl-NL" dirty="0"/>
              <a:t>    </a:t>
            </a:r>
            <a:r>
              <a:rPr lang="nl-NL" b="1" dirty="0">
                <a:solidFill>
                  <a:srgbClr val="0099CC"/>
                </a:solidFill>
                <a:latin typeface="Corbel" panose="020B0503020204020204" pitchFamily="34" charset="0"/>
              </a:rPr>
              <a:t>IPSE Studies</a:t>
            </a:r>
            <a:r>
              <a:rPr lang="nl-NL" dirty="0">
                <a:latin typeface="Corbel" panose="020B0503020204020204" pitchFamily="34" charset="0"/>
              </a:rPr>
              <a:t> | CAOP, TU Delft</a:t>
            </a:r>
            <a:r>
              <a:rPr lang="nl-NL" baseline="0" dirty="0">
                <a:latin typeface="Corbel" panose="020B0503020204020204" pitchFamily="34" charset="0"/>
              </a:rPr>
              <a:t> en EUR</a:t>
            </a:r>
            <a:r>
              <a:rPr lang="nl-NL" b="1" dirty="0">
                <a:solidFill>
                  <a:srgbClr val="0099CC"/>
                </a:solidFill>
                <a:latin typeface="Corbel" panose="020B0503020204020204" pitchFamily="34" charset="0"/>
              </a:rPr>
              <a:t> </a:t>
            </a:r>
            <a:endParaRPr lang="nl-NL" dirty="0">
              <a:latin typeface="Corbel" panose="020B0503020204020204" pitchFamily="34" charset="0"/>
            </a:endParaRPr>
          </a:p>
        </p:txBody>
      </p:sp>
      <p:sp>
        <p:nvSpPr>
          <p:cNvPr id="16" name="Rectangle 62"/>
          <p:cNvSpPr>
            <a:spLocks noChangeArrowheads="1"/>
          </p:cNvSpPr>
          <p:nvPr userDrawn="1"/>
        </p:nvSpPr>
        <p:spPr bwMode="ltGray">
          <a:xfrm>
            <a:off x="5400" y="5594863"/>
            <a:ext cx="9144000" cy="287336"/>
          </a:xfrm>
          <a:prstGeom prst="rect">
            <a:avLst/>
          </a:prstGeom>
          <a:solidFill>
            <a:srgbClr val="0099CC"/>
          </a:solidFill>
          <a:ln w="9525">
            <a:solidFill>
              <a:srgbClr val="0099CC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nl-NL">
              <a:solidFill>
                <a:srgbClr val="808080"/>
              </a:solidFill>
              <a:latin typeface="Times"/>
            </a:endParaRPr>
          </a:p>
        </p:txBody>
      </p:sp>
      <p:sp>
        <p:nvSpPr>
          <p:cNvPr id="17" name="Rectangle 63"/>
          <p:cNvSpPr>
            <a:spLocks noGrp="1" noChangeArrowheads="1"/>
          </p:cNvSpPr>
          <p:nvPr>
            <p:ph type="sldNum" sz="quarter" idx="4"/>
          </p:nvPr>
        </p:nvSpPr>
        <p:spPr>
          <a:xfrm>
            <a:off x="7164288" y="5594863"/>
            <a:ext cx="1905000" cy="228600"/>
          </a:xfrm>
          <a:prstGeom prst="rect">
            <a:avLst/>
          </a:prstGeom>
        </p:spPr>
        <p:txBody>
          <a:bodyPr/>
          <a:lstStyle>
            <a:lvl1pPr>
              <a:defRPr sz="1400"/>
            </a:lvl1pPr>
          </a:lstStyle>
          <a:p>
            <a:fld id="{116DD048-F10D-4843-BFFC-56611981F43F}" type="slidenum">
              <a:rPr lang="en-US" smtClean="0"/>
              <a:pPr/>
              <a:t>‹nr.›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hdr="0" ftr="0" dt="0"/>
  <p:txStyles>
    <p:titleStyle>
      <a:lvl1pPr algn="l" rtl="0" fontAlgn="base">
        <a:spcBef>
          <a:spcPct val="0"/>
        </a:spcBef>
        <a:spcAft>
          <a:spcPct val="0"/>
        </a:spcAft>
        <a:defRPr sz="3200" b="1">
          <a:solidFill>
            <a:srgbClr val="0099CC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200" b="1">
          <a:solidFill>
            <a:srgbClr val="0099CC"/>
          </a:solidFill>
          <a:latin typeface="Tahoma" charset="0"/>
        </a:defRPr>
      </a:lvl2pPr>
      <a:lvl3pPr algn="l" rtl="0" fontAlgn="base">
        <a:spcBef>
          <a:spcPct val="0"/>
        </a:spcBef>
        <a:spcAft>
          <a:spcPct val="0"/>
        </a:spcAft>
        <a:defRPr sz="3200" b="1">
          <a:solidFill>
            <a:srgbClr val="0099CC"/>
          </a:solidFill>
          <a:latin typeface="Tahoma" charset="0"/>
        </a:defRPr>
      </a:lvl3pPr>
      <a:lvl4pPr algn="l" rtl="0" fontAlgn="base">
        <a:spcBef>
          <a:spcPct val="0"/>
        </a:spcBef>
        <a:spcAft>
          <a:spcPct val="0"/>
        </a:spcAft>
        <a:defRPr sz="3200" b="1">
          <a:solidFill>
            <a:srgbClr val="0099CC"/>
          </a:solidFill>
          <a:latin typeface="Tahoma" charset="0"/>
        </a:defRPr>
      </a:lvl4pPr>
      <a:lvl5pPr algn="l" rtl="0" fontAlgn="base">
        <a:spcBef>
          <a:spcPct val="0"/>
        </a:spcBef>
        <a:spcAft>
          <a:spcPct val="0"/>
        </a:spcAft>
        <a:defRPr sz="3200" b="1">
          <a:solidFill>
            <a:srgbClr val="0099CC"/>
          </a:solidFill>
          <a:latin typeface="Tahoma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 b="1">
          <a:solidFill>
            <a:srgbClr val="0099CC"/>
          </a:solidFill>
          <a:latin typeface="Tahoma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 b="1">
          <a:solidFill>
            <a:srgbClr val="0099CC"/>
          </a:solidFill>
          <a:latin typeface="Tahoma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 b="1">
          <a:solidFill>
            <a:srgbClr val="0099CC"/>
          </a:solidFill>
          <a:latin typeface="Tahoma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 b="1">
          <a:solidFill>
            <a:srgbClr val="0099CC"/>
          </a:solidFill>
          <a:latin typeface="Tahoma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Times"/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Times"/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Times"/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Times"/>
        <a:buChar char="•"/>
        <a:defRPr sz="24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Times"/>
        <a:buChar char="•"/>
        <a:defRPr sz="24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Font typeface="Times"/>
        <a:buChar char="•"/>
        <a:defRPr sz="24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Font typeface="Times"/>
        <a:buChar char="•"/>
        <a:defRPr sz="24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Font typeface="Times"/>
        <a:buChar char="•"/>
        <a:defRPr sz="24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Font typeface="Times"/>
        <a:buChar char="•"/>
        <a:defRPr sz="2400">
          <a:solidFill>
            <a:schemeClr val="tx1"/>
          </a:solidFill>
          <a:latin typeface="+mn-lt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JP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hoek 7"/>
          <p:cNvSpPr/>
          <p:nvPr/>
        </p:nvSpPr>
        <p:spPr>
          <a:xfrm>
            <a:off x="1115616" y="908720"/>
            <a:ext cx="7416824" cy="48167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1800"/>
              </a:spcAft>
            </a:pPr>
            <a:r>
              <a:rPr lang="nl-NL" sz="3200" dirty="0">
                <a:latin typeface="+mj-lt"/>
                <a:ea typeface="Times New Roman"/>
                <a:cs typeface="Times New Roman"/>
              </a:rPr>
              <a:t>Doelmatig huisvesten</a:t>
            </a:r>
          </a:p>
          <a:p>
            <a:pPr>
              <a:spcAft>
                <a:spcPts val="1800"/>
              </a:spcAft>
            </a:pPr>
            <a:r>
              <a:rPr lang="nl-NL" sz="2000" dirty="0">
                <a:latin typeface="+mj-lt"/>
                <a:ea typeface="Times New Roman"/>
                <a:cs typeface="Times New Roman"/>
              </a:rPr>
              <a:t>Een empirisch onderzoek naar de relatie tussen krimp, schaal, rolverdelingen en de doelmatigheid van onderwijshuisvesting in het basisonderwijs</a:t>
            </a:r>
            <a:endParaRPr lang="nl-NL" sz="2000" dirty="0">
              <a:latin typeface="+mn-lt"/>
              <a:ea typeface="Times New Roman"/>
              <a:cs typeface="Times New Roman"/>
            </a:endParaRPr>
          </a:p>
          <a:p>
            <a:pPr>
              <a:spcAft>
                <a:spcPts val="1800"/>
              </a:spcAft>
            </a:pPr>
            <a:endParaRPr lang="nl-NL" sz="2000" dirty="0">
              <a:latin typeface="Cambria"/>
              <a:ea typeface="Times New Roman"/>
              <a:cs typeface="Times New Roman"/>
            </a:endParaRPr>
          </a:p>
          <a:p>
            <a:pPr>
              <a:spcAft>
                <a:spcPts val="1800"/>
              </a:spcAft>
            </a:pPr>
            <a:endParaRPr lang="nl-NL" sz="2000" dirty="0">
              <a:latin typeface="Cambria"/>
              <a:ea typeface="Times New Roman"/>
              <a:cs typeface="Times New Roman"/>
            </a:endParaRPr>
          </a:p>
          <a:p>
            <a:pPr>
              <a:spcAft>
                <a:spcPts val="1800"/>
              </a:spcAft>
            </a:pPr>
            <a:r>
              <a:rPr lang="nl-NL" sz="1800" dirty="0">
                <a:latin typeface="Corbel" panose="020B0503020204020204" pitchFamily="34" charset="0"/>
                <a:ea typeface="Times New Roman"/>
                <a:cs typeface="Arial" panose="020B0604020202020204" pitchFamily="34" charset="0"/>
              </a:rPr>
              <a:t>23-3-2017</a:t>
            </a:r>
            <a:br>
              <a:rPr lang="nl-NL" sz="1800" dirty="0">
                <a:latin typeface="Corbel" panose="020B0503020204020204" pitchFamily="34" charset="0"/>
                <a:ea typeface="Times New Roman"/>
                <a:cs typeface="Arial" panose="020B0604020202020204" pitchFamily="34" charset="0"/>
              </a:rPr>
            </a:br>
            <a:r>
              <a:rPr lang="nl-NL" sz="1800" dirty="0">
                <a:latin typeface="Corbel" panose="020B0503020204020204" pitchFamily="34" charset="0"/>
                <a:ea typeface="Times New Roman"/>
                <a:cs typeface="Arial" panose="020B0604020202020204" pitchFamily="34" charset="0"/>
              </a:rPr>
              <a:t>Presentatie Programmaraad</a:t>
            </a:r>
            <a:br>
              <a:rPr lang="nl-NL" sz="1800" i="1" dirty="0">
                <a:latin typeface="Corbel" panose="020B0503020204020204" pitchFamily="34" charset="0"/>
                <a:ea typeface="Times New Roman"/>
                <a:cs typeface="Arial" panose="020B0604020202020204" pitchFamily="34" charset="0"/>
              </a:rPr>
            </a:br>
            <a:endParaRPr lang="nl-NL" sz="1800" i="1" dirty="0">
              <a:latin typeface="Corbel" panose="020B0503020204020204" pitchFamily="34" charset="0"/>
              <a:ea typeface="Times New Roman"/>
              <a:cs typeface="Arial" panose="020B0604020202020204" pitchFamily="34" charset="0"/>
            </a:endParaRPr>
          </a:p>
          <a:p>
            <a:pPr>
              <a:spcAft>
                <a:spcPts val="1800"/>
              </a:spcAft>
            </a:pPr>
            <a:r>
              <a:rPr lang="nl-NL" sz="1800" dirty="0">
                <a:latin typeface="Corbel" panose="020B0503020204020204" pitchFamily="34" charset="0"/>
                <a:ea typeface="Times New Roman"/>
                <a:cs typeface="Arial" panose="020B0604020202020204" pitchFamily="34" charset="0"/>
              </a:rPr>
              <a:t>Thomas Niaounakis,</a:t>
            </a:r>
            <a:r>
              <a:rPr lang="nl-NL" sz="1800" b="1" dirty="0">
                <a:latin typeface="Corbel" panose="020B0503020204020204" pitchFamily="34" charset="0"/>
                <a:ea typeface="Times New Roman"/>
                <a:cs typeface="Arial" panose="020B0604020202020204" pitchFamily="34" charset="0"/>
              </a:rPr>
              <a:t> </a:t>
            </a:r>
            <a:r>
              <a:rPr lang="nl-NL" sz="1800" dirty="0">
                <a:latin typeface="Corbel" panose="020B0503020204020204" pitchFamily="34" charset="0"/>
                <a:ea typeface="Times New Roman"/>
                <a:cs typeface="Arial" panose="020B0604020202020204" pitchFamily="34" charset="0"/>
              </a:rPr>
              <a:t>Bart van Hulst</a:t>
            </a:r>
            <a:br>
              <a:rPr lang="nl-NL" sz="1800" dirty="0">
                <a:solidFill>
                  <a:srgbClr val="FF0000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</a:br>
            <a:endParaRPr lang="nl-NL" sz="2800" dirty="0">
              <a:solidFill>
                <a:srgbClr val="FF0000"/>
              </a:solidFill>
              <a:latin typeface="Arial" panose="020B0604020202020204" pitchFamily="34" charset="0"/>
              <a:ea typeface="Times New Roman"/>
              <a:cs typeface="Arial" panose="020B0604020202020204" pitchFamily="34" charset="0"/>
            </a:endParaRPr>
          </a:p>
        </p:txBody>
      </p:sp>
      <p:pic>
        <p:nvPicPr>
          <p:cNvPr id="2050" name="Picture 2" descr="C:\Users\tniaounakis\Google Drive\IPSE-3 Schijf\Projecten\BZK14-17\C5200-04\Rapport\Figuren\nbb_foto_149212_2611x1748.jpe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056" y="2564904"/>
            <a:ext cx="3042171" cy="20366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168078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16DD048-F10D-4843-BFFC-56611981F43F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683568" y="404664"/>
            <a:ext cx="741682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>
              <a:spcAft>
                <a:spcPts val="1800"/>
              </a:spcAft>
            </a:pPr>
            <a:r>
              <a:rPr lang="en-US" sz="2800" dirty="0" err="1">
                <a:solidFill>
                  <a:srgbClr val="00B0F0"/>
                </a:solidFill>
                <a:latin typeface="Cambria" panose="02040503050406030204" pitchFamily="18" charset="0"/>
                <a:ea typeface="Times New Roman"/>
                <a:cs typeface="Times New Roman"/>
              </a:rPr>
              <a:t>Resultaten</a:t>
            </a:r>
            <a:r>
              <a:rPr lang="en-US" sz="2800" dirty="0">
                <a:solidFill>
                  <a:srgbClr val="00B0F0"/>
                </a:solidFill>
                <a:latin typeface="Cambria" panose="02040503050406030204" pitchFamily="18" charset="0"/>
                <a:ea typeface="Times New Roman"/>
                <a:cs typeface="Times New Roman"/>
              </a:rPr>
              <a:t> </a:t>
            </a:r>
            <a:r>
              <a:rPr lang="en-US" sz="2800" dirty="0" err="1">
                <a:solidFill>
                  <a:srgbClr val="00B0F0"/>
                </a:solidFill>
                <a:latin typeface="Cambria" panose="02040503050406030204" pitchFamily="18" charset="0"/>
                <a:ea typeface="Times New Roman"/>
                <a:cs typeface="Times New Roman"/>
              </a:rPr>
              <a:t>empirische</a:t>
            </a:r>
            <a:r>
              <a:rPr lang="en-US" sz="2800" dirty="0">
                <a:solidFill>
                  <a:srgbClr val="00B0F0"/>
                </a:solidFill>
                <a:latin typeface="Cambria" panose="02040503050406030204" pitchFamily="18" charset="0"/>
                <a:ea typeface="Times New Roman"/>
                <a:cs typeface="Times New Roman"/>
              </a:rPr>
              <a:t> </a:t>
            </a:r>
            <a:r>
              <a:rPr lang="en-US" sz="2800" dirty="0" err="1">
                <a:solidFill>
                  <a:srgbClr val="00B0F0"/>
                </a:solidFill>
                <a:latin typeface="Cambria" panose="02040503050406030204" pitchFamily="18" charset="0"/>
                <a:ea typeface="Times New Roman"/>
                <a:cs typeface="Times New Roman"/>
              </a:rPr>
              <a:t>analyse</a:t>
            </a:r>
            <a:endParaRPr lang="nl-NL" sz="2800" dirty="0">
              <a:solidFill>
                <a:srgbClr val="00B0F0"/>
              </a:solidFill>
              <a:latin typeface="Cambria" panose="02040503050406030204" pitchFamily="18" charset="0"/>
              <a:ea typeface="Times New Roman"/>
              <a:cs typeface="Times New Roman"/>
            </a:endParaRPr>
          </a:p>
        </p:txBody>
      </p:sp>
      <p:sp>
        <p:nvSpPr>
          <p:cNvPr id="6" name="Rechthoek 2"/>
          <p:cNvSpPr/>
          <p:nvPr/>
        </p:nvSpPr>
        <p:spPr>
          <a:xfrm>
            <a:off x="395536" y="1216673"/>
            <a:ext cx="8424936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eaLnBrk="1" hangingPunct="1">
              <a:buFont typeface="Arial" panose="020B0604020202020204" pitchFamily="34" charset="0"/>
              <a:buChar char="•"/>
            </a:pPr>
            <a:endParaRPr lang="en-GB" sz="2200" dirty="0">
              <a:latin typeface="Corbel" panose="020B0503020204020204" pitchFamily="34" charset="0"/>
            </a:endParaRPr>
          </a:p>
        </p:txBody>
      </p:sp>
      <p:grpSp>
        <p:nvGrpSpPr>
          <p:cNvPr id="34" name="Group 22"/>
          <p:cNvGrpSpPr>
            <a:grpSpLocks/>
          </p:cNvGrpSpPr>
          <p:nvPr/>
        </p:nvGrpSpPr>
        <p:grpSpPr bwMode="auto">
          <a:xfrm>
            <a:off x="478862" y="928358"/>
            <a:ext cx="8486846" cy="4300362"/>
            <a:chOff x="309" y="786"/>
            <a:chExt cx="5664" cy="2870"/>
          </a:xfrm>
        </p:grpSpPr>
        <p:sp>
          <p:nvSpPr>
            <p:cNvPr id="35" name="Rectangle 15"/>
            <p:cNvSpPr>
              <a:spLocks noChangeArrowheads="1"/>
            </p:cNvSpPr>
            <p:nvPr/>
          </p:nvSpPr>
          <p:spPr bwMode="auto">
            <a:xfrm>
              <a:off x="309" y="786"/>
              <a:ext cx="5664" cy="62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defRPr sz="14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Webdings" pitchFamily="18" charset="2"/>
                <a:buChar char="4"/>
                <a:defRPr sz="14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Webdings" pitchFamily="18" charset="2"/>
                <a:buChar char="4"/>
                <a:defRPr sz="14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Webdings" pitchFamily="18" charset="2"/>
                <a:buChar char="4"/>
                <a:defRPr sz="14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Webdings" pitchFamily="18" charset="2"/>
                <a:buChar char="4"/>
                <a:defRPr sz="14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>
                <a:buFont typeface="Webdings" pitchFamily="18" charset="2"/>
                <a:buNone/>
              </a:pPr>
              <a:r>
                <a:rPr lang="en-CA" altLang="nl-NL" dirty="0" err="1">
                  <a:latin typeface="Corbel" panose="020B0503020204020204" pitchFamily="34" charset="0"/>
                </a:rPr>
                <a:t>Geen</a:t>
              </a:r>
              <a:r>
                <a:rPr lang="en-CA" altLang="nl-NL" dirty="0">
                  <a:latin typeface="Corbel" panose="020B0503020204020204" pitchFamily="34" charset="0"/>
                </a:rPr>
                <a:t> significant effect van </a:t>
              </a:r>
              <a:r>
                <a:rPr lang="en-CA" altLang="nl-NL" dirty="0" err="1">
                  <a:latin typeface="Corbel" panose="020B0503020204020204" pitchFamily="34" charset="0"/>
                </a:rPr>
                <a:t>krimp</a:t>
              </a:r>
              <a:r>
                <a:rPr lang="en-CA" altLang="nl-NL" dirty="0">
                  <a:latin typeface="Corbel" panose="020B0503020204020204" pitchFamily="34" charset="0"/>
                </a:rPr>
                <a:t> op de </a:t>
              </a:r>
              <a:r>
                <a:rPr lang="en-CA" altLang="nl-NL" dirty="0" err="1">
                  <a:latin typeface="Corbel" panose="020B0503020204020204" pitchFamily="34" charset="0"/>
                </a:rPr>
                <a:t>doelmatigheid</a:t>
              </a:r>
              <a:r>
                <a:rPr lang="en-CA" altLang="nl-NL" dirty="0">
                  <a:latin typeface="Corbel" panose="020B0503020204020204" pitchFamily="34" charset="0"/>
                </a:rPr>
                <a:t> van </a:t>
              </a:r>
              <a:r>
                <a:rPr lang="en-CA" altLang="nl-NL" dirty="0" err="1">
                  <a:latin typeface="Corbel" panose="020B0503020204020204" pitchFamily="34" charset="0"/>
                </a:rPr>
                <a:t>gemeenten</a:t>
              </a:r>
              <a:endParaRPr lang="en-CA" altLang="nl-NL" dirty="0">
                <a:latin typeface="Corbel" panose="020B0503020204020204" pitchFamily="34" charset="0"/>
              </a:endParaRPr>
            </a:p>
            <a:p>
              <a:pPr algn="ctr">
                <a:buFont typeface="Webdings" pitchFamily="18" charset="2"/>
                <a:buNone/>
              </a:pPr>
              <a:endParaRPr lang="en-CA" altLang="nl-NL" dirty="0">
                <a:latin typeface="Corbel" panose="020B0503020204020204" pitchFamily="34" charset="0"/>
              </a:endParaRPr>
            </a:p>
            <a:p>
              <a:pPr algn="ctr">
                <a:buFont typeface="Webdings" pitchFamily="18" charset="2"/>
                <a:buNone/>
              </a:pPr>
              <a:r>
                <a:rPr lang="en-CA" altLang="nl-NL" dirty="0" err="1">
                  <a:latin typeface="Corbel" panose="020B0503020204020204" pitchFamily="34" charset="0"/>
                </a:rPr>
                <a:t>Validiteit</a:t>
              </a:r>
              <a:r>
                <a:rPr lang="en-CA" altLang="nl-NL" dirty="0">
                  <a:latin typeface="Corbel" panose="020B0503020204020204" pitchFamily="34" charset="0"/>
                </a:rPr>
                <a:t> - </a:t>
              </a:r>
              <a:r>
                <a:rPr lang="en-CA" altLang="nl-NL" dirty="0" err="1">
                  <a:latin typeface="Corbel" panose="020B0503020204020204" pitchFamily="34" charset="0"/>
                </a:rPr>
                <a:t>krimp</a:t>
              </a:r>
              <a:r>
                <a:rPr lang="en-CA" altLang="nl-NL" dirty="0">
                  <a:latin typeface="Corbel" panose="020B0503020204020204" pitchFamily="34" charset="0"/>
                </a:rPr>
                <a:t> in de </a:t>
              </a:r>
              <a:r>
                <a:rPr lang="en-CA" altLang="nl-NL" dirty="0" err="1">
                  <a:latin typeface="Corbel" panose="020B0503020204020204" pitchFamily="34" charset="0"/>
                </a:rPr>
                <a:t>praktijk</a:t>
              </a:r>
              <a:r>
                <a:rPr lang="en-CA" altLang="nl-NL" dirty="0">
                  <a:latin typeface="Corbel" panose="020B0503020204020204" pitchFamily="34" charset="0"/>
                </a:rPr>
                <a:t> </a:t>
              </a:r>
              <a:r>
                <a:rPr lang="en-CA" altLang="nl-NL" dirty="0" err="1">
                  <a:latin typeface="Corbel" panose="020B0503020204020204" pitchFamily="34" charset="0"/>
                </a:rPr>
                <a:t>aan</a:t>
              </a:r>
              <a:r>
                <a:rPr lang="en-CA" altLang="nl-NL" dirty="0">
                  <a:latin typeface="Corbel" panose="020B0503020204020204" pitchFamily="34" charset="0"/>
                </a:rPr>
                <a:t> de hand van </a:t>
              </a:r>
              <a:r>
                <a:rPr lang="en-CA" altLang="nl-NL" dirty="0" err="1">
                  <a:latin typeface="Corbel" panose="020B0503020204020204" pitchFamily="34" charset="0"/>
                </a:rPr>
                <a:t>vijf</a:t>
              </a:r>
              <a:r>
                <a:rPr lang="en-CA" altLang="nl-NL" dirty="0">
                  <a:latin typeface="Corbel" panose="020B0503020204020204" pitchFamily="34" charset="0"/>
                </a:rPr>
                <a:t> interviews:</a:t>
              </a:r>
            </a:p>
          </p:txBody>
        </p:sp>
        <p:sp>
          <p:nvSpPr>
            <p:cNvPr id="37" name="Rectangle 6"/>
            <p:cNvSpPr>
              <a:spLocks noChangeArrowheads="1"/>
            </p:cNvSpPr>
            <p:nvPr/>
          </p:nvSpPr>
          <p:spPr bwMode="auto">
            <a:xfrm>
              <a:off x="1293" y="1782"/>
              <a:ext cx="3552" cy="187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>
              <a:lvl1pPr marL="381000" indent="-381000">
                <a:defRPr sz="14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Webdings" pitchFamily="18" charset="2"/>
                <a:buChar char="4"/>
                <a:defRPr sz="14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Webdings" pitchFamily="18" charset="2"/>
                <a:buChar char="4"/>
                <a:defRPr sz="14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Webdings" pitchFamily="18" charset="2"/>
                <a:buChar char="4"/>
                <a:defRPr sz="14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Webdings" pitchFamily="18" charset="2"/>
                <a:buChar char="4"/>
                <a:defRPr sz="14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CA" altLang="nl-NL" b="0" dirty="0">
                  <a:latin typeface="Corbel" panose="020B0503020204020204" pitchFamily="34" charset="0"/>
                </a:rPr>
                <a:t>3/5 </a:t>
              </a:r>
              <a:r>
                <a:rPr lang="en-CA" altLang="nl-NL" b="0" dirty="0" err="1">
                  <a:latin typeface="Corbel" panose="020B0503020204020204" pitchFamily="34" charset="0"/>
                </a:rPr>
                <a:t>geeft</a:t>
              </a:r>
              <a:r>
                <a:rPr lang="en-CA" altLang="nl-NL" b="0" dirty="0">
                  <a:latin typeface="Corbel" panose="020B0503020204020204" pitchFamily="34" charset="0"/>
                </a:rPr>
                <a:t> </a:t>
              </a:r>
              <a:r>
                <a:rPr lang="en-CA" altLang="nl-NL" b="0" dirty="0" err="1">
                  <a:latin typeface="Corbel" panose="020B0503020204020204" pitchFamily="34" charset="0"/>
                </a:rPr>
                <a:t>aan</a:t>
              </a:r>
              <a:r>
                <a:rPr lang="en-CA" altLang="nl-NL" b="0" dirty="0">
                  <a:latin typeface="Corbel" panose="020B0503020204020204" pitchFamily="34" charset="0"/>
                </a:rPr>
                <a:t> </a:t>
              </a:r>
              <a:r>
                <a:rPr lang="en-CA" altLang="nl-NL" b="0" dirty="0" err="1">
                  <a:latin typeface="Corbel" panose="020B0503020204020204" pitchFamily="34" charset="0"/>
                </a:rPr>
                <a:t>nadrukkelijk</a:t>
              </a:r>
              <a:r>
                <a:rPr lang="en-CA" altLang="nl-NL" b="0" dirty="0">
                  <a:latin typeface="Corbel" panose="020B0503020204020204" pitchFamily="34" charset="0"/>
                </a:rPr>
                <a:t> </a:t>
              </a:r>
              <a:r>
                <a:rPr lang="en-CA" altLang="nl-NL" b="0" dirty="0" err="1">
                  <a:latin typeface="Corbel" panose="020B0503020204020204" pitchFamily="34" charset="0"/>
                </a:rPr>
                <a:t>te</a:t>
              </a:r>
              <a:r>
                <a:rPr lang="en-CA" altLang="nl-NL" b="0" dirty="0">
                  <a:latin typeface="Corbel" panose="020B0503020204020204" pitchFamily="34" charset="0"/>
                </a:rPr>
                <a:t> </a:t>
              </a:r>
              <a:r>
                <a:rPr lang="en-CA" altLang="nl-NL" b="0" dirty="0" err="1">
                  <a:latin typeface="Corbel" panose="020B0503020204020204" pitchFamily="34" charset="0"/>
                </a:rPr>
                <a:t>anticiperen</a:t>
              </a:r>
              <a:r>
                <a:rPr lang="en-CA" altLang="nl-NL" b="0" dirty="0">
                  <a:latin typeface="Corbel" panose="020B0503020204020204" pitchFamily="34" charset="0"/>
                </a:rPr>
                <a:t>: </a:t>
              </a:r>
              <a:r>
                <a:rPr lang="en-CA" altLang="nl-NL" b="0" dirty="0" err="1">
                  <a:latin typeface="Corbel" panose="020B0503020204020204" pitchFamily="34" charset="0"/>
                </a:rPr>
                <a:t>capaciteit</a:t>
              </a:r>
              <a:r>
                <a:rPr lang="en-CA" altLang="nl-NL" b="0" dirty="0">
                  <a:latin typeface="Corbel" panose="020B0503020204020204" pitchFamily="34" charset="0"/>
                </a:rPr>
                <a:t> </a:t>
              </a:r>
              <a:r>
                <a:rPr lang="en-CA" altLang="nl-NL" b="0" dirty="0" err="1">
                  <a:latin typeface="Corbel" panose="020B0503020204020204" pitchFamily="34" charset="0"/>
                </a:rPr>
                <a:t>wordt</a:t>
              </a:r>
              <a:r>
                <a:rPr lang="en-CA" altLang="nl-NL" b="0" dirty="0">
                  <a:latin typeface="Corbel" panose="020B0503020204020204" pitchFamily="34" charset="0"/>
                </a:rPr>
                <a:t> (</a:t>
              </a:r>
              <a:r>
                <a:rPr lang="en-CA" altLang="nl-NL" b="0" dirty="0" err="1">
                  <a:latin typeface="Corbel" panose="020B0503020204020204" pitchFamily="34" charset="0"/>
                </a:rPr>
                <a:t>beperkt</a:t>
              </a:r>
              <a:r>
                <a:rPr lang="en-CA" altLang="nl-NL" b="0" dirty="0">
                  <a:latin typeface="Corbel" panose="020B0503020204020204" pitchFamily="34" charset="0"/>
                </a:rPr>
                <a:t>) </a:t>
              </a:r>
              <a:r>
                <a:rPr lang="en-CA" altLang="nl-NL" b="0" dirty="0" err="1">
                  <a:latin typeface="Corbel" panose="020B0503020204020204" pitchFamily="34" charset="0"/>
                </a:rPr>
                <a:t>afgestemd</a:t>
              </a:r>
              <a:r>
                <a:rPr lang="en-CA" altLang="nl-NL" b="0" dirty="0">
                  <a:latin typeface="Corbel" panose="020B0503020204020204" pitchFamily="34" charset="0"/>
                </a:rPr>
                <a:t> op prognoses</a:t>
              </a:r>
            </a:p>
            <a:p>
              <a:endParaRPr lang="en-CA" altLang="nl-NL" b="0" dirty="0">
                <a:latin typeface="Corbel" panose="020B0503020204020204" pitchFamily="34" charset="0"/>
              </a:endParaRPr>
            </a:p>
            <a:p>
              <a:r>
                <a:rPr lang="en-CA" altLang="nl-NL" b="0" dirty="0">
                  <a:latin typeface="Corbel" panose="020B0503020204020204" pitchFamily="34" charset="0"/>
                </a:rPr>
                <a:t>4/5 </a:t>
              </a:r>
              <a:r>
                <a:rPr lang="en-CA" altLang="nl-NL" b="0" dirty="0" err="1">
                  <a:latin typeface="Corbel" panose="020B0503020204020204" pitchFamily="34" charset="0"/>
                </a:rPr>
                <a:t>voert</a:t>
              </a:r>
              <a:r>
                <a:rPr lang="en-CA" altLang="nl-NL" b="0" dirty="0">
                  <a:latin typeface="Corbel" panose="020B0503020204020204" pitchFamily="34" charset="0"/>
                </a:rPr>
                <a:t> </a:t>
              </a:r>
              <a:r>
                <a:rPr lang="en-CA" altLang="nl-NL" b="0" dirty="0" err="1">
                  <a:latin typeface="Corbel" panose="020B0503020204020204" pitchFamily="34" charset="0"/>
                </a:rPr>
                <a:t>actief</a:t>
              </a:r>
              <a:r>
                <a:rPr lang="en-CA" altLang="nl-NL" b="0" dirty="0">
                  <a:latin typeface="Corbel" panose="020B0503020204020204" pitchFamily="34" charset="0"/>
                </a:rPr>
                <a:t> </a:t>
              </a:r>
              <a:r>
                <a:rPr lang="en-CA" altLang="nl-NL" b="0" dirty="0" err="1">
                  <a:latin typeface="Corbel" panose="020B0503020204020204" pitchFamily="34" charset="0"/>
                </a:rPr>
                <a:t>beleid</a:t>
              </a:r>
              <a:r>
                <a:rPr lang="en-CA" altLang="nl-NL" b="0" dirty="0">
                  <a:latin typeface="Corbel" panose="020B0503020204020204" pitchFamily="34" charset="0"/>
                </a:rPr>
                <a:t> om </a:t>
              </a:r>
              <a:r>
                <a:rPr lang="en-CA" altLang="nl-NL" b="0" dirty="0" err="1">
                  <a:latin typeface="Corbel" panose="020B0503020204020204" pitchFamily="34" charset="0"/>
                </a:rPr>
                <a:t>effecten</a:t>
              </a:r>
              <a:r>
                <a:rPr lang="en-CA" altLang="nl-NL" b="0" dirty="0">
                  <a:latin typeface="Corbel" panose="020B0503020204020204" pitchFamily="34" charset="0"/>
                </a:rPr>
                <a:t> </a:t>
              </a:r>
              <a:r>
                <a:rPr lang="en-CA" altLang="nl-NL" b="0" dirty="0" err="1">
                  <a:latin typeface="Corbel" panose="020B0503020204020204" pitchFamily="34" charset="0"/>
                </a:rPr>
                <a:t>krimp</a:t>
              </a:r>
              <a:r>
                <a:rPr lang="en-CA" altLang="nl-NL" b="0" dirty="0">
                  <a:latin typeface="Corbel" panose="020B0503020204020204" pitchFamily="34" charset="0"/>
                </a:rPr>
                <a:t> </a:t>
              </a:r>
              <a:r>
                <a:rPr lang="en-CA" altLang="nl-NL" b="0" dirty="0" err="1">
                  <a:latin typeface="Corbel" panose="020B0503020204020204" pitchFamily="34" charset="0"/>
                </a:rPr>
                <a:t>te</a:t>
              </a:r>
              <a:r>
                <a:rPr lang="en-CA" altLang="nl-NL" b="0" dirty="0">
                  <a:latin typeface="Corbel" panose="020B0503020204020204" pitchFamily="34" charset="0"/>
                </a:rPr>
                <a:t> </a:t>
              </a:r>
              <a:r>
                <a:rPr lang="en-CA" altLang="nl-NL" b="0" dirty="0" err="1">
                  <a:latin typeface="Corbel" panose="020B0503020204020204" pitchFamily="34" charset="0"/>
                </a:rPr>
                <a:t>drukken</a:t>
              </a:r>
              <a:r>
                <a:rPr lang="en-CA" altLang="nl-NL" b="0" dirty="0">
                  <a:latin typeface="Corbel" panose="020B0503020204020204" pitchFamily="34" charset="0"/>
                </a:rPr>
                <a:t>:</a:t>
              </a:r>
            </a:p>
            <a:p>
              <a:pPr>
                <a:buFont typeface="+mj-lt"/>
                <a:buAutoNum type="arabicPeriod"/>
              </a:pPr>
              <a:r>
                <a:rPr lang="en-CA" altLang="nl-NL" b="0" dirty="0" err="1">
                  <a:latin typeface="Corbel" panose="020B0503020204020204" pitchFamily="34" charset="0"/>
                </a:rPr>
                <a:t>Scholen</a:t>
              </a:r>
              <a:r>
                <a:rPr lang="en-CA" altLang="nl-NL" b="0" dirty="0">
                  <a:latin typeface="Corbel" panose="020B0503020204020204" pitchFamily="34" charset="0"/>
                </a:rPr>
                <a:t> </a:t>
              </a:r>
              <a:r>
                <a:rPr lang="en-CA" altLang="nl-NL" b="0" dirty="0" err="1">
                  <a:latin typeface="Corbel" panose="020B0503020204020204" pitchFamily="34" charset="0"/>
                </a:rPr>
                <a:t>sluiten</a:t>
              </a:r>
              <a:r>
                <a:rPr lang="en-CA" altLang="nl-NL" b="0" dirty="0">
                  <a:latin typeface="Corbel" panose="020B0503020204020204" pitchFamily="34" charset="0"/>
                </a:rPr>
                <a:t>/</a:t>
              </a:r>
              <a:r>
                <a:rPr lang="en-CA" altLang="nl-NL" b="0" dirty="0" err="1">
                  <a:latin typeface="Corbel" panose="020B0503020204020204" pitchFamily="34" charset="0"/>
                </a:rPr>
                <a:t>samenvoegen</a:t>
              </a:r>
              <a:r>
                <a:rPr lang="en-CA" altLang="nl-NL" b="0" dirty="0">
                  <a:latin typeface="Corbel" panose="020B0503020204020204" pitchFamily="34" charset="0"/>
                </a:rPr>
                <a:t>;</a:t>
              </a:r>
            </a:p>
            <a:p>
              <a:pPr>
                <a:buFont typeface="+mj-lt"/>
                <a:buAutoNum type="arabicPeriod"/>
              </a:pPr>
              <a:endParaRPr lang="en-CA" altLang="nl-NL" b="0" dirty="0">
                <a:latin typeface="Corbel" panose="020B0503020204020204" pitchFamily="34" charset="0"/>
              </a:endParaRPr>
            </a:p>
            <a:p>
              <a:pPr>
                <a:buFont typeface="+mj-lt"/>
                <a:buAutoNum type="arabicPeriod"/>
              </a:pPr>
              <a:r>
                <a:rPr lang="en-CA" altLang="nl-NL" b="0" dirty="0" err="1">
                  <a:latin typeface="Corbel" panose="020B0503020204020204" pitchFamily="34" charset="0"/>
                </a:rPr>
                <a:t>Beschikbaar</a:t>
              </a:r>
              <a:r>
                <a:rPr lang="en-CA" altLang="nl-NL" b="0" dirty="0">
                  <a:latin typeface="Corbel" panose="020B0503020204020204" pitchFamily="34" charset="0"/>
                </a:rPr>
                <a:t> </a:t>
              </a:r>
              <a:r>
                <a:rPr lang="en-CA" altLang="nl-NL" b="0" dirty="0" err="1">
                  <a:latin typeface="Corbel" panose="020B0503020204020204" pitchFamily="34" charset="0"/>
                </a:rPr>
                <a:t>maken</a:t>
              </a:r>
              <a:r>
                <a:rPr lang="en-CA" altLang="nl-NL" b="0" dirty="0">
                  <a:latin typeface="Corbel" panose="020B0503020204020204" pitchFamily="34" charset="0"/>
                </a:rPr>
                <a:t> </a:t>
              </a:r>
              <a:r>
                <a:rPr lang="en-CA" altLang="nl-NL" b="0" dirty="0" err="1">
                  <a:latin typeface="Corbel" panose="020B0503020204020204" pitchFamily="34" charset="0"/>
                </a:rPr>
                <a:t>voor</a:t>
              </a:r>
              <a:r>
                <a:rPr lang="en-CA" altLang="nl-NL" b="0" dirty="0">
                  <a:latin typeface="Corbel" panose="020B0503020204020204" pitchFamily="34" charset="0"/>
                </a:rPr>
                <a:t> </a:t>
              </a:r>
              <a:r>
                <a:rPr lang="en-CA" altLang="nl-NL" b="0" dirty="0" err="1">
                  <a:latin typeface="Corbel" panose="020B0503020204020204" pitchFamily="34" charset="0"/>
                </a:rPr>
                <a:t>andere</a:t>
              </a:r>
              <a:r>
                <a:rPr lang="en-CA" altLang="nl-NL" b="0" dirty="0">
                  <a:latin typeface="Corbel" panose="020B0503020204020204" pitchFamily="34" charset="0"/>
                </a:rPr>
                <a:t> </a:t>
              </a:r>
              <a:r>
                <a:rPr lang="en-CA" altLang="nl-NL" b="0" dirty="0" err="1">
                  <a:latin typeface="Corbel" panose="020B0503020204020204" pitchFamily="34" charset="0"/>
                </a:rPr>
                <a:t>sociale</a:t>
              </a:r>
              <a:r>
                <a:rPr lang="en-CA" altLang="nl-NL" b="0" dirty="0">
                  <a:latin typeface="Corbel" panose="020B0503020204020204" pitchFamily="34" charset="0"/>
                </a:rPr>
                <a:t> </a:t>
              </a:r>
              <a:r>
                <a:rPr lang="en-CA" altLang="nl-NL" b="0" dirty="0" err="1">
                  <a:latin typeface="Corbel" panose="020B0503020204020204" pitchFamily="34" charset="0"/>
                </a:rPr>
                <a:t>functies</a:t>
              </a:r>
              <a:r>
                <a:rPr lang="en-CA" altLang="nl-NL" b="0" dirty="0">
                  <a:latin typeface="Corbel" panose="020B0503020204020204" pitchFamily="34" charset="0"/>
                </a:rPr>
                <a:t>, </a:t>
              </a:r>
              <a:r>
                <a:rPr lang="en-CA" altLang="nl-NL" b="0" dirty="0" err="1">
                  <a:latin typeface="Corbel" panose="020B0503020204020204" pitchFamily="34" charset="0"/>
                </a:rPr>
                <a:t>zoals</a:t>
              </a:r>
              <a:r>
                <a:rPr lang="en-CA" altLang="nl-NL" b="0" dirty="0">
                  <a:latin typeface="Corbel" panose="020B0503020204020204" pitchFamily="34" charset="0"/>
                </a:rPr>
                <a:t> </a:t>
              </a:r>
              <a:r>
                <a:rPr lang="en-CA" altLang="nl-NL" b="0" dirty="0" err="1">
                  <a:latin typeface="Corbel" panose="020B0503020204020204" pitchFamily="34" charset="0"/>
                </a:rPr>
                <a:t>kinderopvang</a:t>
              </a:r>
              <a:r>
                <a:rPr lang="en-CA" altLang="nl-NL" b="0" dirty="0">
                  <a:latin typeface="Corbel" panose="020B0503020204020204" pitchFamily="34" charset="0"/>
                </a:rPr>
                <a:t>, </a:t>
              </a:r>
              <a:r>
                <a:rPr lang="en-CA" altLang="nl-NL" b="0" dirty="0" err="1">
                  <a:latin typeface="Corbel" panose="020B0503020204020204" pitchFamily="34" charset="0"/>
                </a:rPr>
                <a:t>wijkteams</a:t>
              </a:r>
              <a:r>
                <a:rPr lang="en-CA" altLang="nl-NL" b="0" dirty="0">
                  <a:latin typeface="Corbel" panose="020B0503020204020204" pitchFamily="34" charset="0"/>
                </a:rPr>
                <a:t> </a:t>
              </a:r>
              <a:r>
                <a:rPr lang="en-CA" altLang="nl-NL" b="0" dirty="0" err="1">
                  <a:latin typeface="Corbel" panose="020B0503020204020204" pitchFamily="34" charset="0"/>
                </a:rPr>
                <a:t>en</a:t>
              </a:r>
              <a:r>
                <a:rPr lang="en-CA" altLang="nl-NL" b="0" dirty="0">
                  <a:latin typeface="Corbel" panose="020B0503020204020204" pitchFamily="34" charset="0"/>
                </a:rPr>
                <a:t> </a:t>
              </a:r>
              <a:r>
                <a:rPr lang="en-CA" altLang="nl-NL" b="0" dirty="0" err="1">
                  <a:latin typeface="Corbel" panose="020B0503020204020204" pitchFamily="34" charset="0"/>
                </a:rPr>
                <a:t>woningcorporaties</a:t>
              </a:r>
              <a:r>
                <a:rPr lang="en-CA" altLang="nl-NL" b="0" dirty="0">
                  <a:latin typeface="Corbel" panose="020B0503020204020204" pitchFamily="34" charset="0"/>
                </a:rPr>
                <a:t>;</a:t>
              </a:r>
            </a:p>
            <a:p>
              <a:pPr>
                <a:buFont typeface="+mj-lt"/>
                <a:buAutoNum type="arabicPeriod"/>
              </a:pPr>
              <a:endParaRPr lang="en-CA" altLang="nl-NL" b="0" dirty="0">
                <a:latin typeface="Corbel" panose="020B0503020204020204" pitchFamily="34" charset="0"/>
              </a:endParaRPr>
            </a:p>
            <a:p>
              <a:pPr>
                <a:buFont typeface="+mj-lt"/>
                <a:buAutoNum type="arabicPeriod"/>
              </a:pPr>
              <a:r>
                <a:rPr lang="en-CA" altLang="nl-NL" b="0" dirty="0" err="1">
                  <a:latin typeface="Corbel" panose="020B0503020204020204" pitchFamily="34" charset="0"/>
                </a:rPr>
                <a:t>Enkele</a:t>
              </a:r>
              <a:r>
                <a:rPr lang="en-CA" altLang="nl-NL" b="0" dirty="0">
                  <a:latin typeface="Corbel" panose="020B0503020204020204" pitchFamily="34" charset="0"/>
                </a:rPr>
                <a:t> </a:t>
              </a:r>
              <a:r>
                <a:rPr lang="en-CA" altLang="nl-NL" b="0" dirty="0" err="1">
                  <a:latin typeface="Corbel" panose="020B0503020204020204" pitchFamily="34" charset="0"/>
                </a:rPr>
                <a:t>gemeente</a:t>
              </a:r>
              <a:r>
                <a:rPr lang="en-CA" altLang="nl-NL" b="0" dirty="0">
                  <a:latin typeface="Corbel" panose="020B0503020204020204" pitchFamily="34" charset="0"/>
                </a:rPr>
                <a:t> </a:t>
              </a:r>
              <a:r>
                <a:rPr lang="en-CA" altLang="nl-NL" b="0" dirty="0" err="1">
                  <a:latin typeface="Corbel" panose="020B0503020204020204" pitchFamily="34" charset="0"/>
                </a:rPr>
                <a:t>verhuurt</a:t>
              </a:r>
              <a:r>
                <a:rPr lang="en-CA" altLang="nl-NL" b="0" dirty="0">
                  <a:latin typeface="Corbel" panose="020B0503020204020204" pitchFamily="34" charset="0"/>
                </a:rPr>
                <a:t> </a:t>
              </a:r>
              <a:r>
                <a:rPr lang="en-CA" altLang="nl-NL" b="0" dirty="0" err="1">
                  <a:latin typeface="Corbel" panose="020B0503020204020204" pitchFamily="34" charset="0"/>
                </a:rPr>
                <a:t>ook</a:t>
              </a:r>
              <a:r>
                <a:rPr lang="en-CA" altLang="nl-NL" b="0" dirty="0">
                  <a:latin typeface="Corbel" panose="020B0503020204020204" pitchFamily="34" charset="0"/>
                </a:rPr>
                <a:t> </a:t>
              </a:r>
              <a:r>
                <a:rPr lang="en-CA" altLang="nl-NL" b="0" dirty="0" err="1">
                  <a:latin typeface="Corbel" panose="020B0503020204020204" pitchFamily="34" charset="0"/>
                </a:rPr>
                <a:t>aan</a:t>
              </a:r>
              <a:r>
                <a:rPr lang="en-CA" altLang="nl-NL" b="0" dirty="0">
                  <a:latin typeface="Corbel" panose="020B0503020204020204" pitchFamily="34" charset="0"/>
                </a:rPr>
                <a:t> </a:t>
              </a:r>
              <a:r>
                <a:rPr lang="en-CA" altLang="nl-NL" b="0" dirty="0" err="1">
                  <a:latin typeface="Corbel" panose="020B0503020204020204" pitchFamily="34" charset="0"/>
                </a:rPr>
                <a:t>externe</a:t>
              </a:r>
              <a:r>
                <a:rPr lang="en-CA" altLang="nl-NL" b="0" dirty="0">
                  <a:latin typeface="Corbel" panose="020B0503020204020204" pitchFamily="34" charset="0"/>
                </a:rPr>
                <a:t> </a:t>
              </a:r>
              <a:r>
                <a:rPr lang="en-CA" altLang="nl-NL" b="0" dirty="0" err="1">
                  <a:latin typeface="Corbel" panose="020B0503020204020204" pitchFamily="34" charset="0"/>
                </a:rPr>
                <a:t>partijen</a:t>
              </a:r>
              <a:r>
                <a:rPr lang="en-CA" altLang="nl-NL" b="0" dirty="0">
                  <a:latin typeface="Corbel" panose="020B0503020204020204" pitchFamily="34" charset="0"/>
                </a:rPr>
                <a:t> </a:t>
              </a:r>
              <a:r>
                <a:rPr lang="en-CA" altLang="nl-NL" b="0" dirty="0" err="1">
                  <a:latin typeface="Corbel" panose="020B0503020204020204" pitchFamily="34" charset="0"/>
                </a:rPr>
                <a:t>zoals</a:t>
              </a:r>
              <a:r>
                <a:rPr lang="en-CA" altLang="nl-NL" b="0" dirty="0">
                  <a:latin typeface="Corbel" panose="020B0503020204020204" pitchFamily="34" charset="0"/>
                </a:rPr>
                <a:t> </a:t>
              </a:r>
              <a:r>
                <a:rPr lang="en-CA" altLang="nl-NL" b="0" dirty="0" err="1">
                  <a:latin typeface="Corbel" panose="020B0503020204020204" pitchFamily="34" charset="0"/>
                </a:rPr>
                <a:t>fysiotherapie</a:t>
              </a:r>
              <a:r>
                <a:rPr lang="en-CA" altLang="nl-NL" b="0" dirty="0">
                  <a:latin typeface="Corbel" panose="020B0503020204020204" pitchFamily="34" charset="0"/>
                </a:rPr>
                <a:t> </a:t>
              </a:r>
              <a:r>
                <a:rPr lang="en-CA" altLang="nl-NL" b="0" dirty="0" err="1">
                  <a:latin typeface="Corbel" panose="020B0503020204020204" pitchFamily="34" charset="0"/>
                </a:rPr>
                <a:t>en</a:t>
              </a:r>
              <a:r>
                <a:rPr lang="en-CA" altLang="nl-NL" b="0" dirty="0">
                  <a:latin typeface="Corbel" panose="020B0503020204020204" pitchFamily="34" charset="0"/>
                </a:rPr>
                <a:t> </a:t>
              </a:r>
              <a:r>
                <a:rPr lang="en-CA" altLang="nl-NL" b="0" dirty="0" err="1">
                  <a:latin typeface="Corbel" panose="020B0503020204020204" pitchFamily="34" charset="0"/>
                </a:rPr>
                <a:t>huisartsenpraktijk</a:t>
              </a:r>
              <a:endParaRPr lang="en-CA" altLang="nl-NL" b="0" dirty="0">
                <a:latin typeface="Corbel" panose="020B0503020204020204" pitchFamily="34" charset="0"/>
              </a:endParaRPr>
            </a:p>
            <a:p>
              <a:pPr>
                <a:buFont typeface="+mj-lt"/>
                <a:buAutoNum type="arabicPeriod"/>
              </a:pPr>
              <a:endParaRPr lang="en-CA" altLang="nl-NL" b="0" dirty="0">
                <a:latin typeface="Corbel" panose="020B0503020204020204" pitchFamily="34" charset="0"/>
              </a:endParaRPr>
            </a:p>
            <a:p>
              <a:pPr marL="0" indent="0"/>
              <a:r>
                <a:rPr lang="en-CA" altLang="nl-NL" b="0" dirty="0" err="1">
                  <a:latin typeface="Corbel" panose="020B0503020204020204" pitchFamily="34" charset="0"/>
                </a:rPr>
                <a:t>Kortom</a:t>
              </a:r>
              <a:r>
                <a:rPr lang="en-CA" altLang="nl-NL" b="0" dirty="0">
                  <a:latin typeface="Corbel" panose="020B0503020204020204" pitchFamily="34" charset="0"/>
                </a:rPr>
                <a:t>: </a:t>
              </a:r>
              <a:r>
                <a:rPr lang="en-CA" altLang="nl-NL" b="0" dirty="0" err="1">
                  <a:latin typeface="Corbel" panose="020B0503020204020204" pitchFamily="34" charset="0"/>
                </a:rPr>
                <a:t>actief</a:t>
              </a:r>
              <a:r>
                <a:rPr lang="en-CA" altLang="nl-NL" b="0" dirty="0">
                  <a:latin typeface="Corbel" panose="020B0503020204020204" pitchFamily="34" charset="0"/>
                </a:rPr>
                <a:t> </a:t>
              </a:r>
              <a:r>
                <a:rPr lang="en-CA" altLang="nl-NL" b="0" dirty="0" err="1">
                  <a:latin typeface="Corbel" panose="020B0503020204020204" pitchFamily="34" charset="0"/>
                </a:rPr>
                <a:t>beleid</a:t>
              </a:r>
              <a:r>
                <a:rPr lang="en-CA" altLang="nl-NL" b="0" dirty="0">
                  <a:latin typeface="Corbel" panose="020B0503020204020204" pitchFamily="34" charset="0"/>
                </a:rPr>
                <a:t> </a:t>
              </a:r>
              <a:r>
                <a:rPr lang="en-CA" altLang="nl-NL" b="0" dirty="0" err="1">
                  <a:latin typeface="Corbel" panose="020B0503020204020204" pitchFamily="34" charset="0"/>
                </a:rPr>
                <a:t>gemeenten</a:t>
              </a:r>
              <a:r>
                <a:rPr lang="en-CA" altLang="nl-NL" b="0" dirty="0">
                  <a:latin typeface="Corbel" panose="020B0503020204020204" pitchFamily="34" charset="0"/>
                </a:rPr>
                <a:t> </a:t>
              </a:r>
              <a:r>
                <a:rPr lang="en-CA" altLang="nl-NL" b="0" dirty="0" err="1">
                  <a:latin typeface="Corbel" panose="020B0503020204020204" pitchFamily="34" charset="0"/>
                </a:rPr>
                <a:t>voorkomt</a:t>
              </a:r>
              <a:r>
                <a:rPr lang="en-CA" altLang="nl-NL" b="0" dirty="0">
                  <a:latin typeface="Corbel" panose="020B0503020204020204" pitchFamily="34" charset="0"/>
                </a:rPr>
                <a:t> </a:t>
              </a:r>
              <a:r>
                <a:rPr lang="en-CA" altLang="nl-NL" b="0" dirty="0" err="1">
                  <a:latin typeface="Corbel" panose="020B0503020204020204" pitchFamily="34" charset="0"/>
                </a:rPr>
                <a:t>financiële</a:t>
              </a:r>
              <a:r>
                <a:rPr lang="en-CA" altLang="nl-NL" b="0" dirty="0">
                  <a:latin typeface="Corbel" panose="020B0503020204020204" pitchFamily="34" charset="0"/>
                </a:rPr>
                <a:t> strop</a:t>
              </a:r>
            </a:p>
            <a:p>
              <a:pPr>
                <a:buFont typeface="+mj-lt"/>
                <a:buAutoNum type="arabicPeriod"/>
              </a:pPr>
              <a:endParaRPr lang="en-CA" altLang="nl-NL" b="0" dirty="0">
                <a:latin typeface="Corbel" panose="020B0503020204020204" pitchFamily="34" charset="0"/>
              </a:endParaRPr>
            </a:p>
            <a:p>
              <a:pPr>
                <a:buFont typeface="+mj-lt"/>
                <a:buAutoNum type="arabicPeriod"/>
              </a:pPr>
              <a:endParaRPr lang="en-CA" altLang="nl-NL" b="0" dirty="0">
                <a:latin typeface="Corbel" panose="020B0503020204020204" pitchFamily="34" charset="0"/>
              </a:endParaRPr>
            </a:p>
            <a:p>
              <a:endParaRPr lang="en-CA" altLang="nl-NL" dirty="0"/>
            </a:p>
            <a:p>
              <a:endParaRPr lang="en-CA" altLang="nl-NL" dirty="0"/>
            </a:p>
            <a:p>
              <a:endParaRPr lang="en-CA" altLang="nl-NL" dirty="0"/>
            </a:p>
            <a:p>
              <a:endParaRPr lang="en-CA" altLang="nl-NL" dirty="0"/>
            </a:p>
            <a:p>
              <a:endParaRPr lang="en-CA" altLang="nl-NL" dirty="0"/>
            </a:p>
          </p:txBody>
        </p:sp>
        <p:sp>
          <p:nvSpPr>
            <p:cNvPr id="38" name="AutoShape 8"/>
            <p:cNvSpPr>
              <a:spLocks noChangeArrowheads="1"/>
            </p:cNvSpPr>
            <p:nvPr/>
          </p:nvSpPr>
          <p:spPr bwMode="auto">
            <a:xfrm flipV="1">
              <a:off x="1289" y="1542"/>
              <a:ext cx="3552" cy="144"/>
            </a:xfrm>
            <a:prstGeom prst="triangle">
              <a:avLst>
                <a:gd name="adj" fmla="val 50000"/>
              </a:avLst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14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Webdings" pitchFamily="18" charset="2"/>
                <a:buChar char="4"/>
                <a:defRPr sz="14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Webdings" pitchFamily="18" charset="2"/>
                <a:buChar char="4"/>
                <a:defRPr sz="14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Webdings" pitchFamily="18" charset="2"/>
                <a:buChar char="4"/>
                <a:defRPr sz="14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Webdings" pitchFamily="18" charset="2"/>
                <a:buChar char="4"/>
                <a:defRPr sz="14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en-CA" altLang="nl-NL"/>
            </a:p>
          </p:txBody>
        </p:sp>
      </p:grpSp>
    </p:spTree>
    <p:extLst>
      <p:ext uri="{BB962C8B-B14F-4D97-AF65-F5344CB8AC3E}">
        <p14:creationId xmlns:p14="http://schemas.microsoft.com/office/powerpoint/2010/main" val="93593283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16DD048-F10D-4843-BFFC-56611981F43F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683568" y="404664"/>
            <a:ext cx="741682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>
              <a:spcAft>
                <a:spcPts val="1800"/>
              </a:spcAft>
            </a:pPr>
            <a:r>
              <a:rPr lang="en-US" sz="2800" dirty="0" err="1">
                <a:solidFill>
                  <a:srgbClr val="00B0F0"/>
                </a:solidFill>
                <a:latin typeface="Cambria" panose="02040503050406030204" pitchFamily="18" charset="0"/>
                <a:ea typeface="Times New Roman"/>
                <a:cs typeface="Times New Roman"/>
              </a:rPr>
              <a:t>Validiteit</a:t>
            </a:r>
            <a:r>
              <a:rPr lang="en-US" sz="2800" dirty="0">
                <a:solidFill>
                  <a:srgbClr val="00B0F0"/>
                </a:solidFill>
                <a:latin typeface="Cambria" panose="02040503050406030204" pitchFamily="18" charset="0"/>
                <a:ea typeface="Times New Roman"/>
                <a:cs typeface="Times New Roman"/>
              </a:rPr>
              <a:t>: </a:t>
            </a:r>
            <a:r>
              <a:rPr lang="en-US" sz="2800" dirty="0" err="1">
                <a:solidFill>
                  <a:srgbClr val="00B0F0"/>
                </a:solidFill>
                <a:latin typeface="Cambria" panose="02040503050406030204" pitchFamily="18" charset="0"/>
                <a:ea typeface="Times New Roman"/>
                <a:cs typeface="Times New Roman"/>
              </a:rPr>
              <a:t>knelpunten</a:t>
            </a:r>
            <a:r>
              <a:rPr lang="en-US" sz="2800" dirty="0">
                <a:solidFill>
                  <a:srgbClr val="00B0F0"/>
                </a:solidFill>
                <a:latin typeface="Cambria" panose="02040503050406030204" pitchFamily="18" charset="0"/>
                <a:ea typeface="Times New Roman"/>
                <a:cs typeface="Times New Roman"/>
              </a:rPr>
              <a:t> </a:t>
            </a:r>
            <a:r>
              <a:rPr lang="en-US" sz="2800" dirty="0" err="1">
                <a:solidFill>
                  <a:srgbClr val="00B0F0"/>
                </a:solidFill>
                <a:latin typeface="Cambria" panose="02040503050406030204" pitchFamily="18" charset="0"/>
                <a:ea typeface="Times New Roman"/>
                <a:cs typeface="Times New Roman"/>
              </a:rPr>
              <a:t>bij</a:t>
            </a:r>
            <a:r>
              <a:rPr lang="en-US" sz="2800" dirty="0">
                <a:solidFill>
                  <a:srgbClr val="00B0F0"/>
                </a:solidFill>
                <a:latin typeface="Cambria" panose="02040503050406030204" pitchFamily="18" charset="0"/>
                <a:ea typeface="Times New Roman"/>
                <a:cs typeface="Times New Roman"/>
              </a:rPr>
              <a:t> </a:t>
            </a:r>
            <a:r>
              <a:rPr lang="en-US" sz="2800" dirty="0" err="1">
                <a:solidFill>
                  <a:srgbClr val="00B0F0"/>
                </a:solidFill>
                <a:latin typeface="Cambria" panose="02040503050406030204" pitchFamily="18" charset="0"/>
                <a:ea typeface="Times New Roman"/>
                <a:cs typeface="Times New Roman"/>
              </a:rPr>
              <a:t>krimp</a:t>
            </a:r>
            <a:endParaRPr lang="nl-NL" sz="2800" dirty="0">
              <a:solidFill>
                <a:srgbClr val="00B0F0"/>
              </a:solidFill>
              <a:latin typeface="Cambria" panose="02040503050406030204" pitchFamily="18" charset="0"/>
              <a:ea typeface="Times New Roman"/>
              <a:cs typeface="Times New Roman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259632" y="1340768"/>
            <a:ext cx="72008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err="1">
                <a:latin typeface="Corbel" panose="020B0503020204020204" pitchFamily="34" charset="0"/>
              </a:rPr>
              <a:t>Knelpunten</a:t>
            </a:r>
            <a:r>
              <a:rPr lang="en-GB" dirty="0">
                <a:latin typeface="Corbel" panose="020B0503020204020204" pitchFamily="34" charset="0"/>
              </a:rPr>
              <a:t> die </a:t>
            </a:r>
            <a:r>
              <a:rPr lang="en-GB" dirty="0" err="1">
                <a:latin typeface="Corbel" panose="020B0503020204020204" pitchFamily="34" charset="0"/>
              </a:rPr>
              <a:t>genoemd</a:t>
            </a:r>
            <a:r>
              <a:rPr lang="en-GB" dirty="0">
                <a:latin typeface="Corbel" panose="020B0503020204020204" pitchFamily="34" charset="0"/>
              </a:rPr>
              <a:t> </a:t>
            </a:r>
            <a:r>
              <a:rPr lang="en-GB" dirty="0" err="1">
                <a:latin typeface="Corbel" panose="020B0503020204020204" pitchFamily="34" charset="0"/>
              </a:rPr>
              <a:t>worden</a:t>
            </a:r>
            <a:r>
              <a:rPr lang="en-GB" dirty="0">
                <a:latin typeface="Corbel" panose="020B0503020204020204" pitchFamily="34" charset="0"/>
              </a:rPr>
              <a:t>:</a:t>
            </a:r>
          </a:p>
          <a:p>
            <a:endParaRPr lang="en-GB" dirty="0">
              <a:latin typeface="Corbel" panose="020B0503020204020204" pitchFamily="34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en-GB" dirty="0" err="1">
                <a:latin typeface="Corbel" panose="020B0503020204020204" pitchFamily="34" charset="0"/>
              </a:rPr>
              <a:t>Samenwerking</a:t>
            </a:r>
            <a:r>
              <a:rPr lang="en-GB" dirty="0">
                <a:latin typeface="Corbel" panose="020B0503020204020204" pitchFamily="34" charset="0"/>
              </a:rPr>
              <a:t> met </a:t>
            </a:r>
            <a:r>
              <a:rPr lang="en-GB" dirty="0" err="1">
                <a:latin typeface="Corbel" panose="020B0503020204020204" pitchFamily="34" charset="0"/>
              </a:rPr>
              <a:t>schoolbestuur</a:t>
            </a:r>
            <a:r>
              <a:rPr lang="en-GB" dirty="0">
                <a:latin typeface="Corbel" panose="020B0503020204020204" pitchFamily="34" charset="0"/>
              </a:rPr>
              <a:t> </a:t>
            </a:r>
            <a:r>
              <a:rPr lang="en-GB" dirty="0" err="1">
                <a:latin typeface="Corbel" panose="020B0503020204020204" pitchFamily="34" charset="0"/>
              </a:rPr>
              <a:t>cruciaal</a:t>
            </a:r>
            <a:r>
              <a:rPr lang="en-GB" dirty="0">
                <a:latin typeface="Corbel" panose="020B0503020204020204" pitchFamily="34" charset="0"/>
              </a:rPr>
              <a:t>;</a:t>
            </a:r>
          </a:p>
          <a:p>
            <a:pPr marL="457200" indent="-457200">
              <a:buFont typeface="+mj-lt"/>
              <a:buAutoNum type="arabicPeriod"/>
            </a:pPr>
            <a:endParaRPr lang="en-GB" dirty="0">
              <a:latin typeface="Corbel" panose="020B0503020204020204" pitchFamily="34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en-GB" dirty="0" err="1">
                <a:latin typeface="Corbel" panose="020B0503020204020204" pitchFamily="34" charset="0"/>
              </a:rPr>
              <a:t>Beperkingen</a:t>
            </a:r>
            <a:r>
              <a:rPr lang="en-GB" dirty="0">
                <a:latin typeface="Corbel" panose="020B0503020204020204" pitchFamily="34" charset="0"/>
              </a:rPr>
              <a:t> prognoses: </a:t>
            </a:r>
            <a:r>
              <a:rPr lang="en-GB" dirty="0" err="1">
                <a:latin typeface="Corbel" panose="020B0503020204020204" pitchFamily="34" charset="0"/>
              </a:rPr>
              <a:t>anticiperen</a:t>
            </a:r>
            <a:r>
              <a:rPr lang="en-GB" dirty="0">
                <a:latin typeface="Corbel" panose="020B0503020204020204" pitchFamily="34" charset="0"/>
              </a:rPr>
              <a:t> is </a:t>
            </a:r>
            <a:r>
              <a:rPr lang="en-GB" dirty="0" err="1">
                <a:latin typeface="Corbel" panose="020B0503020204020204" pitchFamily="34" charset="0"/>
              </a:rPr>
              <a:t>uitdaging</a:t>
            </a:r>
            <a:endParaRPr lang="en-GB" dirty="0">
              <a:latin typeface="Corbel" panose="020B0503020204020204" pitchFamily="34" charset="0"/>
            </a:endParaRPr>
          </a:p>
          <a:p>
            <a:pPr marL="457200" indent="-457200">
              <a:buFont typeface="+mj-lt"/>
              <a:buAutoNum type="arabicPeriod"/>
            </a:pPr>
            <a:endParaRPr lang="en-GB" dirty="0">
              <a:latin typeface="Corbel" panose="020B0503020204020204" pitchFamily="34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en-GB" dirty="0" err="1">
                <a:latin typeface="Corbel" panose="020B0503020204020204" pitchFamily="34" charset="0"/>
              </a:rPr>
              <a:t>Cultuurverschillen</a:t>
            </a:r>
            <a:r>
              <a:rPr lang="en-GB" dirty="0">
                <a:latin typeface="Corbel" panose="020B0503020204020204" pitchFamily="34" charset="0"/>
              </a:rPr>
              <a:t> </a:t>
            </a:r>
            <a:r>
              <a:rPr lang="en-GB" dirty="0" err="1">
                <a:latin typeface="Corbel" panose="020B0503020204020204" pitchFamily="34" charset="0"/>
              </a:rPr>
              <a:t>bij</a:t>
            </a:r>
            <a:r>
              <a:rPr lang="en-GB" dirty="0">
                <a:latin typeface="Corbel" panose="020B0503020204020204" pitchFamily="34" charset="0"/>
              </a:rPr>
              <a:t> </a:t>
            </a:r>
            <a:r>
              <a:rPr lang="en-GB" dirty="0" err="1">
                <a:latin typeface="Corbel" panose="020B0503020204020204" pitchFamily="34" charset="0"/>
              </a:rPr>
              <a:t>samenwerking</a:t>
            </a:r>
            <a:r>
              <a:rPr lang="en-GB" dirty="0">
                <a:latin typeface="Corbel" panose="020B0503020204020204" pitchFamily="34" charset="0"/>
              </a:rPr>
              <a:t> </a:t>
            </a:r>
            <a:r>
              <a:rPr lang="en-GB" dirty="0" err="1">
                <a:latin typeface="Corbel" panose="020B0503020204020204" pitchFamily="34" charset="0"/>
              </a:rPr>
              <a:t>verschillende</a:t>
            </a:r>
            <a:r>
              <a:rPr lang="en-GB" dirty="0">
                <a:latin typeface="Corbel" panose="020B0503020204020204" pitchFamily="34" charset="0"/>
              </a:rPr>
              <a:t> </a:t>
            </a:r>
            <a:r>
              <a:rPr lang="en-GB" dirty="0" err="1">
                <a:latin typeface="Corbel" panose="020B0503020204020204" pitchFamily="34" charset="0"/>
              </a:rPr>
              <a:t>denominatie</a:t>
            </a:r>
            <a:endParaRPr lang="en-GB" dirty="0">
              <a:latin typeface="Corbel" panose="020B0503020204020204" pitchFamily="34" charset="0"/>
            </a:endParaRPr>
          </a:p>
          <a:p>
            <a:pPr marL="457200" indent="-457200">
              <a:buFont typeface="+mj-lt"/>
              <a:buAutoNum type="arabicPeriod"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93104731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numm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16DD048-F10D-4843-BFFC-56611981F43F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4" name="Rectangle 2"/>
          <p:cNvSpPr/>
          <p:nvPr/>
        </p:nvSpPr>
        <p:spPr>
          <a:xfrm>
            <a:off x="683568" y="404664"/>
            <a:ext cx="712879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>
              <a:spcAft>
                <a:spcPts val="1800"/>
              </a:spcAft>
            </a:pPr>
            <a:r>
              <a:rPr lang="en-GB" sz="2800" dirty="0" err="1">
                <a:solidFill>
                  <a:srgbClr val="00B0F0"/>
                </a:solidFill>
                <a:latin typeface="Cambria" panose="02040503050406030204" pitchFamily="18" charset="0"/>
                <a:ea typeface="Times New Roman"/>
                <a:cs typeface="Times New Roman"/>
              </a:rPr>
              <a:t>Rolverdeling</a:t>
            </a:r>
            <a:endParaRPr lang="nl-NL" sz="2800" dirty="0">
              <a:solidFill>
                <a:srgbClr val="00B0F0"/>
              </a:solidFill>
              <a:latin typeface="Cambria" panose="02040503050406030204" pitchFamily="18" charset="0"/>
              <a:ea typeface="Times New Roman"/>
              <a:cs typeface="Times New Roman"/>
            </a:endParaRPr>
          </a:p>
        </p:txBody>
      </p:sp>
      <p:grpSp>
        <p:nvGrpSpPr>
          <p:cNvPr id="5" name="Group 27"/>
          <p:cNvGrpSpPr>
            <a:grpSpLocks/>
          </p:cNvGrpSpPr>
          <p:nvPr/>
        </p:nvGrpSpPr>
        <p:grpSpPr bwMode="auto">
          <a:xfrm>
            <a:off x="281812" y="980728"/>
            <a:ext cx="8446685" cy="4394194"/>
            <a:chOff x="288" y="864"/>
            <a:chExt cx="5466" cy="2576"/>
          </a:xfrm>
        </p:grpSpPr>
        <p:sp>
          <p:nvSpPr>
            <p:cNvPr id="6" name="Rectangle 6"/>
            <p:cNvSpPr>
              <a:spLocks noChangeArrowheads="1"/>
            </p:cNvSpPr>
            <p:nvPr/>
          </p:nvSpPr>
          <p:spPr bwMode="auto">
            <a:xfrm>
              <a:off x="288" y="864"/>
              <a:ext cx="5456" cy="29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marL="190500" indent="-190500">
                <a:defRPr sz="14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Webdings" pitchFamily="18" charset="2"/>
                <a:buChar char="4"/>
                <a:defRPr sz="14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Webdings" pitchFamily="18" charset="2"/>
                <a:buChar char="4"/>
                <a:defRPr sz="14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Webdings" pitchFamily="18" charset="2"/>
                <a:buChar char="4"/>
                <a:defRPr sz="14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Webdings" pitchFamily="18" charset="2"/>
                <a:buChar char="4"/>
                <a:defRPr sz="14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>
                <a:buFont typeface="Webdings" pitchFamily="18" charset="2"/>
                <a:buNone/>
              </a:pPr>
              <a:r>
                <a:rPr lang="en-CA" altLang="nl-NL" dirty="0" err="1"/>
                <a:t>Stelsel</a:t>
              </a:r>
              <a:endParaRPr lang="en-CA" altLang="nl-NL" dirty="0"/>
            </a:p>
          </p:txBody>
        </p:sp>
        <p:sp>
          <p:nvSpPr>
            <p:cNvPr id="8" name="Rectangle 12"/>
            <p:cNvSpPr>
              <a:spLocks noChangeArrowheads="1"/>
            </p:cNvSpPr>
            <p:nvPr/>
          </p:nvSpPr>
          <p:spPr bwMode="auto">
            <a:xfrm>
              <a:off x="291" y="1248"/>
              <a:ext cx="5453" cy="79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>
              <a:lvl1pPr marL="381000" indent="-381000">
                <a:defRPr sz="14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Webdings" pitchFamily="18" charset="2"/>
                <a:buChar char="4"/>
                <a:defRPr sz="14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Webdings" pitchFamily="18" charset="2"/>
                <a:buChar char="4"/>
                <a:defRPr sz="14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Webdings" pitchFamily="18" charset="2"/>
                <a:buChar char="4"/>
                <a:defRPr sz="14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Webdings" pitchFamily="18" charset="2"/>
                <a:buChar char="4"/>
                <a:defRPr sz="14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CA" altLang="nl-NL" sz="1800" b="0" dirty="0">
                  <a:latin typeface="Corbel" panose="020B0503020204020204" pitchFamily="34" charset="0"/>
                </a:rPr>
                <a:t>AR </a:t>
              </a:r>
              <a:r>
                <a:rPr lang="en-CA" altLang="nl-NL" sz="1800" b="0" dirty="0" err="1">
                  <a:latin typeface="Corbel" panose="020B0503020204020204" pitchFamily="34" charset="0"/>
                </a:rPr>
                <a:t>uitte</a:t>
              </a:r>
              <a:r>
                <a:rPr lang="en-CA" altLang="nl-NL" sz="1800" b="0" dirty="0">
                  <a:latin typeface="Corbel" panose="020B0503020204020204" pitchFamily="34" charset="0"/>
                </a:rPr>
                <a:t> in 2016 </a:t>
              </a:r>
              <a:r>
                <a:rPr lang="en-CA" altLang="nl-NL" sz="1800" b="0" dirty="0" err="1">
                  <a:latin typeface="Corbel" panose="020B0503020204020204" pitchFamily="34" charset="0"/>
                </a:rPr>
                <a:t>forse</a:t>
              </a:r>
              <a:r>
                <a:rPr lang="en-CA" altLang="nl-NL" sz="1800" b="0" dirty="0">
                  <a:latin typeface="Corbel" panose="020B0503020204020204" pitchFamily="34" charset="0"/>
                </a:rPr>
                <a:t> </a:t>
              </a:r>
              <a:r>
                <a:rPr lang="en-CA" altLang="nl-NL" sz="1800" b="0" dirty="0" err="1">
                  <a:latin typeface="Corbel" panose="020B0503020204020204" pitchFamily="34" charset="0"/>
                </a:rPr>
                <a:t>kritiek</a:t>
              </a:r>
              <a:r>
                <a:rPr lang="en-CA" altLang="nl-NL" sz="1800" b="0" dirty="0">
                  <a:latin typeface="Corbel" panose="020B0503020204020204" pitchFamily="34" charset="0"/>
                </a:rPr>
                <a:t>: </a:t>
              </a:r>
              <a:r>
                <a:rPr lang="en-CA" altLang="nl-NL" sz="1800" b="0" dirty="0" err="1">
                  <a:latin typeface="Corbel" panose="020B0503020204020204" pitchFamily="34" charset="0"/>
                </a:rPr>
                <a:t>gemeenten</a:t>
              </a:r>
              <a:r>
                <a:rPr lang="en-CA" altLang="nl-NL" sz="1800" b="0" dirty="0">
                  <a:latin typeface="Corbel" panose="020B0503020204020204" pitchFamily="34" charset="0"/>
                </a:rPr>
                <a:t> </a:t>
              </a:r>
              <a:r>
                <a:rPr lang="en-CA" altLang="nl-NL" sz="1800" b="0" dirty="0" err="1">
                  <a:latin typeface="Corbel" panose="020B0503020204020204" pitchFamily="34" charset="0"/>
                </a:rPr>
                <a:t>en</a:t>
              </a:r>
              <a:r>
                <a:rPr lang="en-CA" altLang="nl-NL" sz="1800" b="0" dirty="0">
                  <a:latin typeface="Corbel" panose="020B0503020204020204" pitchFamily="34" charset="0"/>
                </a:rPr>
                <a:t> </a:t>
              </a:r>
              <a:r>
                <a:rPr lang="en-CA" altLang="nl-NL" sz="1800" b="0" dirty="0" err="1">
                  <a:latin typeface="Corbel" panose="020B0503020204020204" pitchFamily="34" charset="0"/>
                </a:rPr>
                <a:t>schoolbesturen</a:t>
              </a:r>
              <a:r>
                <a:rPr lang="en-CA" altLang="nl-NL" sz="1800" b="0" dirty="0">
                  <a:latin typeface="Corbel" panose="020B0503020204020204" pitchFamily="34" charset="0"/>
                </a:rPr>
                <a:t> </a:t>
              </a:r>
              <a:r>
                <a:rPr lang="en-CA" altLang="nl-NL" sz="1800" b="0" dirty="0" err="1">
                  <a:latin typeface="Corbel" panose="020B0503020204020204" pitchFamily="34" charset="0"/>
                </a:rPr>
                <a:t>hebben</a:t>
              </a:r>
              <a:r>
                <a:rPr lang="en-CA" altLang="nl-NL" sz="1800" b="0" dirty="0">
                  <a:latin typeface="Corbel" panose="020B0503020204020204" pitchFamily="34" charset="0"/>
                </a:rPr>
                <a:t> </a:t>
              </a:r>
              <a:r>
                <a:rPr lang="en-CA" altLang="nl-NL" sz="1800" b="0" dirty="0" err="1">
                  <a:latin typeface="Corbel" panose="020B0503020204020204" pitchFamily="34" charset="0"/>
                </a:rPr>
                <a:t>geen</a:t>
              </a:r>
              <a:r>
                <a:rPr lang="en-CA" altLang="nl-NL" sz="1800" b="0" dirty="0">
                  <a:latin typeface="Corbel" panose="020B0503020204020204" pitchFamily="34" charset="0"/>
                </a:rPr>
                <a:t> </a:t>
              </a:r>
              <a:r>
                <a:rPr lang="en-CA" altLang="nl-NL" sz="1800" b="0" dirty="0" err="1">
                  <a:latin typeface="Corbel" panose="020B0503020204020204" pitchFamily="34" charset="0"/>
                </a:rPr>
                <a:t>prikkel</a:t>
              </a:r>
              <a:r>
                <a:rPr lang="en-CA" altLang="nl-NL" sz="1800" b="0" dirty="0">
                  <a:latin typeface="Corbel" panose="020B0503020204020204" pitchFamily="34" charset="0"/>
                </a:rPr>
                <a:t> om </a:t>
              </a:r>
              <a:r>
                <a:rPr lang="en-CA" altLang="nl-NL" sz="1800" b="0" dirty="0" err="1">
                  <a:latin typeface="Corbel" panose="020B0503020204020204" pitchFamily="34" charset="0"/>
                </a:rPr>
                <a:t>gezamenlijk</a:t>
              </a:r>
              <a:r>
                <a:rPr lang="en-CA" altLang="nl-NL" sz="1800" b="0" dirty="0">
                  <a:latin typeface="Corbel" panose="020B0503020204020204" pitchFamily="34" charset="0"/>
                </a:rPr>
                <a:t> </a:t>
              </a:r>
              <a:r>
                <a:rPr lang="en-CA" altLang="nl-NL" sz="1800" b="0" dirty="0" err="1">
                  <a:latin typeface="Corbel" panose="020B0503020204020204" pitchFamily="34" charset="0"/>
                </a:rPr>
                <a:t>doelmatig</a:t>
              </a:r>
              <a:r>
                <a:rPr lang="en-CA" altLang="nl-NL" sz="1800" b="0" dirty="0">
                  <a:latin typeface="Corbel" panose="020B0503020204020204" pitchFamily="34" charset="0"/>
                </a:rPr>
                <a:t> op </a:t>
              </a:r>
              <a:r>
                <a:rPr lang="en-CA" altLang="nl-NL" sz="1800" b="0" dirty="0" err="1">
                  <a:latin typeface="Corbel" panose="020B0503020204020204" pitchFamily="34" charset="0"/>
                </a:rPr>
                <a:t>te</a:t>
              </a:r>
              <a:r>
                <a:rPr lang="en-CA" altLang="nl-NL" sz="1800" b="0" dirty="0">
                  <a:latin typeface="Corbel" panose="020B0503020204020204" pitchFamily="34" charset="0"/>
                </a:rPr>
                <a:t> </a:t>
              </a:r>
              <a:r>
                <a:rPr lang="en-CA" altLang="nl-NL" sz="1800" b="0" dirty="0" err="1">
                  <a:latin typeface="Corbel" panose="020B0503020204020204" pitchFamily="34" charset="0"/>
                </a:rPr>
                <a:t>treden</a:t>
              </a:r>
              <a:endParaRPr lang="en-CA" altLang="nl-NL" sz="1800" b="0" dirty="0">
                <a:latin typeface="Corbel" panose="020B0503020204020204" pitchFamily="34" charset="0"/>
              </a:endParaRPr>
            </a:p>
            <a:p>
              <a:endParaRPr lang="en-CA" altLang="nl-NL" sz="1800" b="0" dirty="0">
                <a:latin typeface="Corbel" panose="020B0503020204020204" pitchFamily="34" charset="0"/>
              </a:endParaRPr>
            </a:p>
            <a:p>
              <a:r>
                <a:rPr lang="en-CA" altLang="nl-NL" sz="1800" b="0" dirty="0" err="1">
                  <a:latin typeface="Corbel" panose="020B0503020204020204" pitchFamily="34" charset="0"/>
                </a:rPr>
                <a:t>Schoolbesturen</a:t>
              </a:r>
              <a:r>
                <a:rPr lang="en-CA" altLang="nl-NL" sz="1800" b="0" dirty="0">
                  <a:latin typeface="Corbel" panose="020B0503020204020204" pitchFamily="34" charset="0"/>
                </a:rPr>
                <a:t>: </a:t>
              </a:r>
              <a:r>
                <a:rPr lang="en-CA" altLang="nl-NL" sz="1800" b="0" dirty="0" err="1">
                  <a:latin typeface="Corbel" panose="020B0503020204020204" pitchFamily="34" charset="0"/>
                </a:rPr>
                <a:t>veel</a:t>
              </a:r>
              <a:r>
                <a:rPr lang="en-CA" altLang="nl-NL" sz="1800" b="0" dirty="0">
                  <a:latin typeface="Corbel" panose="020B0503020204020204" pitchFamily="34" charset="0"/>
                </a:rPr>
                <a:t> </a:t>
              </a:r>
              <a:r>
                <a:rPr lang="en-CA" altLang="nl-NL" sz="1800" b="0" dirty="0" err="1">
                  <a:latin typeface="Corbel" panose="020B0503020204020204" pitchFamily="34" charset="0"/>
                </a:rPr>
                <a:t>gemeenten</a:t>
              </a:r>
              <a:r>
                <a:rPr lang="en-CA" altLang="nl-NL" sz="1800" b="0" dirty="0">
                  <a:latin typeface="Corbel" panose="020B0503020204020204" pitchFamily="34" charset="0"/>
                </a:rPr>
                <a:t> </a:t>
              </a:r>
              <a:r>
                <a:rPr lang="en-CA" altLang="nl-NL" sz="1800" b="0" dirty="0" err="1">
                  <a:latin typeface="Corbel" panose="020B0503020204020204" pitchFamily="34" charset="0"/>
                </a:rPr>
                <a:t>besteden</a:t>
              </a:r>
              <a:r>
                <a:rPr lang="en-CA" altLang="nl-NL" sz="1800" b="0" dirty="0">
                  <a:latin typeface="Corbel" panose="020B0503020204020204" pitchFamily="34" charset="0"/>
                </a:rPr>
                <a:t> </a:t>
              </a:r>
              <a:r>
                <a:rPr lang="en-CA" altLang="nl-NL" sz="1800" b="0" dirty="0" err="1">
                  <a:latin typeface="Corbel" panose="020B0503020204020204" pitchFamily="34" charset="0"/>
                </a:rPr>
                <a:t>te</a:t>
              </a:r>
              <a:r>
                <a:rPr lang="en-CA" altLang="nl-NL" sz="1800" b="0" dirty="0">
                  <a:latin typeface="Corbel" panose="020B0503020204020204" pitchFamily="34" charset="0"/>
                </a:rPr>
                <a:t> </a:t>
              </a:r>
              <a:r>
                <a:rPr lang="en-CA" altLang="nl-NL" sz="1800" b="0" dirty="0" err="1">
                  <a:latin typeface="Corbel" panose="020B0503020204020204" pitchFamily="34" charset="0"/>
                </a:rPr>
                <a:t>weinig</a:t>
              </a:r>
              <a:endParaRPr lang="en-CA" altLang="nl-NL" sz="1800" b="0" dirty="0">
                <a:latin typeface="Corbel" panose="020B0503020204020204" pitchFamily="34" charset="0"/>
              </a:endParaRPr>
            </a:p>
            <a:p>
              <a:endParaRPr lang="en-CA" altLang="nl-NL" sz="1800" b="0" dirty="0">
                <a:latin typeface="Corbel" panose="020B0503020204020204" pitchFamily="34" charset="0"/>
              </a:endParaRPr>
            </a:p>
            <a:p>
              <a:endParaRPr lang="en-CA" altLang="nl-NL" sz="1800" b="0" dirty="0">
                <a:latin typeface="Corbel" panose="020B0503020204020204" pitchFamily="34" charset="0"/>
              </a:endParaRPr>
            </a:p>
            <a:p>
              <a:endParaRPr lang="en-CA" altLang="nl-NL" b="0" dirty="0">
                <a:latin typeface="Corbel" panose="020B0503020204020204" pitchFamily="34" charset="0"/>
              </a:endParaRPr>
            </a:p>
            <a:p>
              <a:endParaRPr lang="en-CA" altLang="nl-NL" dirty="0">
                <a:latin typeface="Corbel" panose="020B0503020204020204" pitchFamily="34" charset="0"/>
              </a:endParaRPr>
            </a:p>
          </p:txBody>
        </p:sp>
        <p:sp>
          <p:nvSpPr>
            <p:cNvPr id="9" name="Rectangle 13"/>
            <p:cNvSpPr>
              <a:spLocks noChangeArrowheads="1"/>
            </p:cNvSpPr>
            <p:nvPr/>
          </p:nvSpPr>
          <p:spPr bwMode="auto">
            <a:xfrm>
              <a:off x="291" y="2427"/>
              <a:ext cx="5463" cy="1013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>
              <a:lvl1pPr marL="381000" indent="-381000">
                <a:defRPr sz="14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Webdings" pitchFamily="18" charset="2"/>
                <a:buChar char="4"/>
                <a:defRPr sz="14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Webdings" pitchFamily="18" charset="2"/>
                <a:buChar char="4"/>
                <a:defRPr sz="14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Webdings" pitchFamily="18" charset="2"/>
                <a:buChar char="4"/>
                <a:defRPr sz="14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Webdings" pitchFamily="18" charset="2"/>
                <a:buChar char="4"/>
                <a:defRPr sz="14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GB" sz="1800" b="0" dirty="0" err="1">
                  <a:latin typeface="Corbel" panose="020B0503020204020204" pitchFamily="34" charset="0"/>
                </a:rPr>
                <a:t>Kan</a:t>
              </a:r>
              <a:r>
                <a:rPr lang="en-GB" sz="1800" b="0" dirty="0">
                  <a:latin typeface="Corbel" panose="020B0503020204020204" pitchFamily="34" charset="0"/>
                </a:rPr>
                <a:t> </a:t>
              </a:r>
              <a:r>
                <a:rPr lang="en-GB" sz="1800" b="0" dirty="0" err="1">
                  <a:latin typeface="Corbel" panose="020B0503020204020204" pitchFamily="34" charset="0"/>
                </a:rPr>
                <a:t>worden</a:t>
              </a:r>
              <a:r>
                <a:rPr lang="en-GB" sz="1800" b="0" dirty="0">
                  <a:latin typeface="Corbel" panose="020B0503020204020204" pitchFamily="34" charset="0"/>
                </a:rPr>
                <a:t> </a:t>
              </a:r>
              <a:r>
                <a:rPr lang="en-GB" sz="1800" b="0" dirty="0" err="1">
                  <a:latin typeface="Corbel" panose="020B0503020204020204" pitchFamily="34" charset="0"/>
                </a:rPr>
                <a:t>aangetoond</a:t>
              </a:r>
              <a:r>
                <a:rPr lang="en-GB" sz="1800" b="0" dirty="0">
                  <a:latin typeface="Corbel" panose="020B0503020204020204" pitchFamily="34" charset="0"/>
                </a:rPr>
                <a:t> </a:t>
              </a:r>
              <a:r>
                <a:rPr lang="en-GB" sz="1800" b="0" dirty="0" err="1">
                  <a:latin typeface="Corbel" panose="020B0503020204020204" pitchFamily="34" charset="0"/>
                </a:rPr>
                <a:t>dat</a:t>
              </a:r>
              <a:r>
                <a:rPr lang="en-GB" sz="1800" b="0" dirty="0">
                  <a:latin typeface="Corbel" panose="020B0503020204020204" pitchFamily="34" charset="0"/>
                </a:rPr>
                <a:t> </a:t>
              </a:r>
              <a:r>
                <a:rPr lang="en-GB" sz="1800" b="0" dirty="0" err="1">
                  <a:latin typeface="Corbel" panose="020B0503020204020204" pitchFamily="34" charset="0"/>
                </a:rPr>
                <a:t>schoolbesturen</a:t>
              </a:r>
              <a:r>
                <a:rPr lang="en-GB" sz="1800" b="0" dirty="0">
                  <a:latin typeface="Corbel" panose="020B0503020204020204" pitchFamily="34" charset="0"/>
                </a:rPr>
                <a:t> de </a:t>
              </a:r>
              <a:r>
                <a:rPr lang="en-GB" sz="1800" b="0" dirty="0" err="1">
                  <a:latin typeface="Corbel" panose="020B0503020204020204" pitchFamily="34" charset="0"/>
                </a:rPr>
                <a:t>uitgaven</a:t>
              </a:r>
              <a:r>
                <a:rPr lang="en-GB" sz="1800" b="0" dirty="0">
                  <a:latin typeface="Corbel" panose="020B0503020204020204" pitchFamily="34" charset="0"/>
                </a:rPr>
                <a:t> van </a:t>
              </a:r>
              <a:r>
                <a:rPr lang="en-GB" sz="1800" b="0" dirty="0" err="1">
                  <a:latin typeface="Corbel" panose="020B0503020204020204" pitchFamily="34" charset="0"/>
                </a:rPr>
                <a:t>onderbestedende</a:t>
              </a:r>
              <a:r>
                <a:rPr lang="en-GB" sz="1800" b="0" dirty="0">
                  <a:latin typeface="Corbel" panose="020B0503020204020204" pitchFamily="34" charset="0"/>
                </a:rPr>
                <a:t> </a:t>
              </a:r>
              <a:r>
                <a:rPr lang="en-GB" sz="1800" b="0" dirty="0" err="1">
                  <a:latin typeface="Corbel" panose="020B0503020204020204" pitchFamily="34" charset="0"/>
                </a:rPr>
                <a:t>gemeenten</a:t>
              </a:r>
              <a:r>
                <a:rPr lang="en-GB" sz="1800" b="0" dirty="0">
                  <a:latin typeface="Corbel" panose="020B0503020204020204" pitchFamily="34" charset="0"/>
                </a:rPr>
                <a:t> </a:t>
              </a:r>
              <a:r>
                <a:rPr lang="en-GB" sz="1800" b="0" dirty="0" err="1">
                  <a:latin typeface="Corbel" panose="020B0503020204020204" pitchFamily="34" charset="0"/>
                </a:rPr>
                <a:t>compenseren</a:t>
              </a:r>
              <a:r>
                <a:rPr lang="en-GB" sz="1800" b="0" dirty="0">
                  <a:latin typeface="Corbel" panose="020B0503020204020204" pitchFamily="34" charset="0"/>
                </a:rPr>
                <a:t>?</a:t>
              </a:r>
            </a:p>
            <a:p>
              <a:endParaRPr lang="en-GB" sz="1800" b="0" dirty="0">
                <a:latin typeface="Corbel" panose="020B0503020204020204" pitchFamily="34" charset="0"/>
              </a:endParaRPr>
            </a:p>
            <a:p>
              <a:r>
                <a:rPr lang="en-GB" sz="1800" b="0" dirty="0" err="1">
                  <a:latin typeface="Corbel" panose="020B0503020204020204" pitchFamily="34" charset="0"/>
                </a:rPr>
                <a:t>Niet</a:t>
              </a:r>
              <a:r>
                <a:rPr lang="en-GB" sz="1800" b="0" dirty="0">
                  <a:latin typeface="Corbel" panose="020B0503020204020204" pitchFamily="34" charset="0"/>
                </a:rPr>
                <a:t>: </a:t>
              </a:r>
              <a:r>
                <a:rPr lang="en-GB" sz="1800" b="0" dirty="0" err="1">
                  <a:latin typeface="Corbel" panose="020B0503020204020204" pitchFamily="34" charset="0"/>
                </a:rPr>
                <a:t>zijn</a:t>
              </a:r>
              <a:r>
                <a:rPr lang="en-GB" sz="1800" b="0" dirty="0">
                  <a:latin typeface="Corbel" panose="020B0503020204020204" pitchFamily="34" charset="0"/>
                </a:rPr>
                <a:t> de </a:t>
              </a:r>
              <a:r>
                <a:rPr lang="en-GB" sz="1800" b="0" dirty="0" err="1">
                  <a:latin typeface="Corbel" panose="020B0503020204020204" pitchFamily="34" charset="0"/>
                </a:rPr>
                <a:t>totale</a:t>
              </a:r>
              <a:r>
                <a:rPr lang="en-GB" sz="1800" b="0" dirty="0">
                  <a:latin typeface="Corbel" panose="020B0503020204020204" pitchFamily="34" charset="0"/>
                </a:rPr>
                <a:t> </a:t>
              </a:r>
              <a:r>
                <a:rPr lang="en-GB" sz="1800" b="0" dirty="0" err="1">
                  <a:latin typeface="Corbel" panose="020B0503020204020204" pitchFamily="34" charset="0"/>
                </a:rPr>
                <a:t>kosten</a:t>
              </a:r>
              <a:r>
                <a:rPr lang="en-GB" sz="1800" b="0" dirty="0">
                  <a:latin typeface="Corbel" panose="020B0503020204020204" pitchFamily="34" charset="0"/>
                </a:rPr>
                <a:t> van </a:t>
              </a:r>
              <a:r>
                <a:rPr lang="en-GB" sz="1800" b="0" dirty="0" err="1">
                  <a:latin typeface="Corbel" panose="020B0503020204020204" pitchFamily="34" charset="0"/>
                </a:rPr>
                <a:t>huisvesting</a:t>
              </a:r>
              <a:r>
                <a:rPr lang="en-GB" sz="1800" b="0" dirty="0">
                  <a:latin typeface="Corbel" panose="020B0503020204020204" pitchFamily="34" charset="0"/>
                </a:rPr>
                <a:t> nu </a:t>
              </a:r>
              <a:r>
                <a:rPr lang="en-GB" sz="1800" b="0" dirty="0" err="1">
                  <a:latin typeface="Corbel" panose="020B0503020204020204" pitchFamily="34" charset="0"/>
                </a:rPr>
                <a:t>hoger</a:t>
              </a:r>
              <a:r>
                <a:rPr lang="en-GB" sz="1800" b="0" dirty="0">
                  <a:latin typeface="Corbel" panose="020B0503020204020204" pitchFamily="34" charset="0"/>
                </a:rPr>
                <a:t> </a:t>
              </a:r>
              <a:r>
                <a:rPr lang="en-GB" sz="1800" b="0" dirty="0" err="1">
                  <a:latin typeface="Corbel" panose="020B0503020204020204" pitchFamily="34" charset="0"/>
                </a:rPr>
                <a:t>dan</a:t>
              </a:r>
              <a:r>
                <a:rPr lang="en-GB" sz="1800" b="0" dirty="0">
                  <a:latin typeface="Corbel" panose="020B0503020204020204" pitchFamily="34" charset="0"/>
                </a:rPr>
                <a:t> </a:t>
              </a:r>
              <a:r>
                <a:rPr lang="en-GB" sz="1800" b="0" dirty="0" err="1">
                  <a:latin typeface="Corbel" panose="020B0503020204020204" pitchFamily="34" charset="0"/>
                </a:rPr>
                <a:t>noodzakelijk</a:t>
              </a:r>
              <a:r>
                <a:rPr lang="en-GB" sz="1800" b="0" dirty="0">
                  <a:latin typeface="Corbel" panose="020B0503020204020204" pitchFamily="34" charset="0"/>
                </a:rPr>
                <a:t>?</a:t>
              </a:r>
            </a:p>
            <a:p>
              <a:endParaRPr lang="en-GB" altLang="nl-NL" sz="1800" b="0" dirty="0">
                <a:latin typeface="Corbel" panose="020B0503020204020204" pitchFamily="34" charset="0"/>
              </a:endParaRPr>
            </a:p>
            <a:p>
              <a:r>
                <a:rPr lang="en-GB" altLang="nl-NL" sz="1800" b="0" dirty="0" err="1">
                  <a:latin typeface="Corbel" panose="020B0503020204020204" pitchFamily="34" charset="0"/>
                </a:rPr>
                <a:t>Complicatie</a:t>
              </a:r>
              <a:r>
                <a:rPr lang="en-GB" altLang="nl-NL" sz="1800" b="0" dirty="0">
                  <a:latin typeface="Corbel" panose="020B0503020204020204" pitchFamily="34" charset="0"/>
                </a:rPr>
                <a:t>: </a:t>
              </a:r>
              <a:r>
                <a:rPr lang="en-GB" altLang="nl-NL" sz="1800" b="0" dirty="0" err="1">
                  <a:latin typeface="Corbel" panose="020B0503020204020204" pitchFamily="34" charset="0"/>
                </a:rPr>
                <a:t>meerdere</a:t>
              </a:r>
              <a:r>
                <a:rPr lang="en-GB" altLang="nl-NL" sz="1800" b="0" dirty="0">
                  <a:latin typeface="Corbel" panose="020B0503020204020204" pitchFamily="34" charset="0"/>
                </a:rPr>
                <a:t> </a:t>
              </a:r>
              <a:r>
                <a:rPr lang="en-GB" altLang="nl-NL" sz="1800" b="0" dirty="0" err="1">
                  <a:latin typeface="Corbel" panose="020B0503020204020204" pitchFamily="34" charset="0"/>
                </a:rPr>
                <a:t>schoolbesturen</a:t>
              </a:r>
              <a:r>
                <a:rPr lang="en-GB" altLang="nl-NL" sz="1800" b="0" dirty="0">
                  <a:latin typeface="Corbel" panose="020B0503020204020204" pitchFamily="34" charset="0"/>
                </a:rPr>
                <a:t> per </a:t>
              </a:r>
              <a:r>
                <a:rPr lang="en-GB" altLang="nl-NL" sz="1800" b="0" dirty="0" err="1">
                  <a:latin typeface="Corbel" panose="020B0503020204020204" pitchFamily="34" charset="0"/>
                </a:rPr>
                <a:t>gemeente</a:t>
              </a:r>
              <a:r>
                <a:rPr lang="en-GB" altLang="nl-NL" sz="1800" b="0" dirty="0">
                  <a:latin typeface="Corbel" panose="020B0503020204020204" pitchFamily="34" charset="0"/>
                </a:rPr>
                <a:t> </a:t>
              </a:r>
              <a:endParaRPr lang="en-CA" altLang="nl-NL" sz="1800" b="0" dirty="0">
                <a:latin typeface="Corbel" panose="020B0503020204020204" pitchFamily="34" charset="0"/>
              </a:endParaRPr>
            </a:p>
            <a:p>
              <a:endParaRPr lang="en-CA" altLang="nl-NL" b="0" dirty="0">
                <a:latin typeface="Corbel" panose="020B0503020204020204" pitchFamily="34" charset="0"/>
              </a:endParaRPr>
            </a:p>
            <a:p>
              <a:endParaRPr lang="en-CA" altLang="nl-NL" b="0" dirty="0">
                <a:latin typeface="Corbel" panose="020B0503020204020204" pitchFamily="34" charset="0"/>
              </a:endParaRPr>
            </a:p>
            <a:p>
              <a:endParaRPr lang="en-CA" altLang="nl-NL" b="0" dirty="0">
                <a:latin typeface="Corbel" panose="020B0503020204020204" pitchFamily="34" charset="0"/>
              </a:endParaRPr>
            </a:p>
            <a:p>
              <a:endParaRPr lang="en-CA" altLang="nl-NL" b="0" dirty="0">
                <a:latin typeface="Corbel" panose="020B0503020204020204" pitchFamily="34" charset="0"/>
              </a:endParaRPr>
            </a:p>
            <a:p>
              <a:endParaRPr lang="en-CA" altLang="nl-NL" b="0" dirty="0">
                <a:latin typeface="Corbel" panose="020B0503020204020204" pitchFamily="34" charset="0"/>
              </a:endParaRPr>
            </a:p>
          </p:txBody>
        </p:sp>
      </p:grpSp>
      <p:sp>
        <p:nvSpPr>
          <p:cNvPr id="10" name="Rectangle 6"/>
          <p:cNvSpPr>
            <a:spLocks noChangeArrowheads="1"/>
          </p:cNvSpPr>
          <p:nvPr/>
        </p:nvSpPr>
        <p:spPr bwMode="auto">
          <a:xfrm>
            <a:off x="275881" y="3101687"/>
            <a:ext cx="8431231" cy="451232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marL="190500" indent="-190500">
              <a:defRPr sz="14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Webdings" pitchFamily="18" charset="2"/>
              <a:buChar char="4"/>
              <a:defRPr sz="1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Webdings" pitchFamily="18" charset="2"/>
              <a:buChar char="4"/>
              <a:defRPr sz="1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Webdings" pitchFamily="18" charset="2"/>
              <a:buChar char="4"/>
              <a:defRPr sz="1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Webdings" pitchFamily="18" charset="2"/>
              <a:buChar char="4"/>
              <a:defRPr sz="14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buFont typeface="Webdings" pitchFamily="18" charset="2"/>
              <a:buNone/>
            </a:pPr>
            <a:r>
              <a:rPr lang="en-CA" altLang="nl-NL" dirty="0" err="1"/>
              <a:t>Dit</a:t>
            </a:r>
            <a:r>
              <a:rPr lang="en-CA" altLang="nl-NL" dirty="0"/>
              <a:t> </a:t>
            </a:r>
            <a:r>
              <a:rPr lang="en-CA" altLang="nl-NL" dirty="0" err="1"/>
              <a:t>onderzoek</a:t>
            </a:r>
            <a:endParaRPr lang="en-CA" altLang="nl-NL" dirty="0"/>
          </a:p>
        </p:txBody>
      </p:sp>
    </p:spTree>
    <p:extLst>
      <p:ext uri="{BB962C8B-B14F-4D97-AF65-F5344CB8AC3E}">
        <p14:creationId xmlns:p14="http://schemas.microsoft.com/office/powerpoint/2010/main" val="24390777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16DD048-F10D-4843-BFFC-56611981F43F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683568" y="404664"/>
            <a:ext cx="741682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>
              <a:spcAft>
                <a:spcPts val="1800"/>
              </a:spcAft>
            </a:pPr>
            <a:r>
              <a:rPr lang="en-US" sz="2800" dirty="0" err="1">
                <a:solidFill>
                  <a:srgbClr val="00B0F0"/>
                </a:solidFill>
                <a:latin typeface="Cambria" panose="02040503050406030204" pitchFamily="18" charset="0"/>
                <a:ea typeface="Times New Roman"/>
                <a:cs typeface="Times New Roman"/>
              </a:rPr>
              <a:t>Rolverdeling</a:t>
            </a:r>
            <a:endParaRPr lang="nl-NL" sz="2800" dirty="0">
              <a:solidFill>
                <a:srgbClr val="00B0F0"/>
              </a:solidFill>
              <a:latin typeface="Cambria" panose="02040503050406030204" pitchFamily="18" charset="0"/>
              <a:ea typeface="Times New Roman"/>
              <a:cs typeface="Times New Roman"/>
            </a:endParaRPr>
          </a:p>
        </p:txBody>
      </p:sp>
      <p:sp>
        <p:nvSpPr>
          <p:cNvPr id="6" name="Rechthoek 2"/>
          <p:cNvSpPr/>
          <p:nvPr/>
        </p:nvSpPr>
        <p:spPr>
          <a:xfrm>
            <a:off x="395536" y="1216673"/>
            <a:ext cx="8424936" cy="65248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eaLnBrk="1" hangingPunct="1">
              <a:buFont typeface="Arial" panose="020B0604020202020204" pitchFamily="34" charset="0"/>
              <a:buChar char="•"/>
            </a:pPr>
            <a:r>
              <a:rPr lang="en-GB" sz="2200" dirty="0" err="1">
                <a:latin typeface="Corbel" panose="020B0503020204020204" pitchFamily="34" charset="0"/>
              </a:rPr>
              <a:t>Methode</a:t>
            </a:r>
            <a:r>
              <a:rPr lang="en-GB" sz="2200" dirty="0">
                <a:latin typeface="Corbel" panose="020B0503020204020204" pitchFamily="34" charset="0"/>
              </a:rPr>
              <a:t>:</a:t>
            </a:r>
          </a:p>
          <a:p>
            <a:pPr marL="914400" lvl="1" indent="-457200" eaLnBrk="1" hangingPunct="1">
              <a:buFont typeface="Arial" panose="020B0604020202020204" pitchFamily="34" charset="0"/>
              <a:buChar char="•"/>
            </a:pPr>
            <a:r>
              <a:rPr lang="en-GB" sz="2200" dirty="0" err="1">
                <a:latin typeface="Corbel" panose="020B0503020204020204" pitchFamily="34" charset="0"/>
              </a:rPr>
              <a:t>Doelmatigheidsscore</a:t>
            </a:r>
            <a:r>
              <a:rPr lang="en-GB" sz="2200" dirty="0">
                <a:latin typeface="Corbel" panose="020B0503020204020204" pitchFamily="34" charset="0"/>
              </a:rPr>
              <a:t> </a:t>
            </a:r>
            <a:r>
              <a:rPr lang="en-GB" sz="2200" dirty="0" err="1">
                <a:latin typeface="Corbel" panose="020B0503020204020204" pitchFamily="34" charset="0"/>
              </a:rPr>
              <a:t>gemeente</a:t>
            </a:r>
            <a:r>
              <a:rPr lang="en-GB" sz="2200" dirty="0">
                <a:latin typeface="Corbel" panose="020B0503020204020204" pitchFamily="34" charset="0"/>
              </a:rPr>
              <a:t> </a:t>
            </a:r>
            <a:r>
              <a:rPr lang="en-GB" sz="2200" dirty="0" err="1">
                <a:latin typeface="Corbel" panose="020B0503020204020204" pitchFamily="34" charset="0"/>
              </a:rPr>
              <a:t>omgerekend</a:t>
            </a:r>
            <a:r>
              <a:rPr lang="en-GB" sz="2200" dirty="0">
                <a:latin typeface="Corbel" panose="020B0503020204020204" pitchFamily="34" charset="0"/>
              </a:rPr>
              <a:t> </a:t>
            </a:r>
            <a:r>
              <a:rPr lang="en-GB" sz="2200" dirty="0" err="1">
                <a:latin typeface="Corbel" panose="020B0503020204020204" pitchFamily="34" charset="0"/>
              </a:rPr>
              <a:t>naar</a:t>
            </a:r>
            <a:r>
              <a:rPr lang="en-GB" sz="2200" dirty="0">
                <a:latin typeface="Corbel" panose="020B0503020204020204" pitchFamily="34" charset="0"/>
              </a:rPr>
              <a:t> </a:t>
            </a:r>
            <a:r>
              <a:rPr lang="en-GB" sz="2200" dirty="0" err="1">
                <a:latin typeface="Corbel" panose="020B0503020204020204" pitchFamily="34" charset="0"/>
              </a:rPr>
              <a:t>gemiddelde</a:t>
            </a:r>
            <a:r>
              <a:rPr lang="en-GB" sz="2200" dirty="0">
                <a:latin typeface="Corbel" panose="020B0503020204020204" pitchFamily="34" charset="0"/>
              </a:rPr>
              <a:t> per </a:t>
            </a:r>
            <a:r>
              <a:rPr lang="en-GB" sz="2200" dirty="0" err="1">
                <a:latin typeface="Corbel" panose="020B0503020204020204" pitchFamily="34" charset="0"/>
              </a:rPr>
              <a:t>schoolbestuur</a:t>
            </a:r>
            <a:r>
              <a:rPr lang="en-GB" sz="2200" dirty="0">
                <a:latin typeface="Corbel" panose="020B0503020204020204" pitchFamily="34" charset="0"/>
              </a:rPr>
              <a:t>, op basis van </a:t>
            </a:r>
            <a:r>
              <a:rPr lang="en-GB" sz="2200" dirty="0" err="1">
                <a:latin typeface="Corbel" panose="020B0503020204020204" pitchFamily="34" charset="0"/>
              </a:rPr>
              <a:t>vertegenwoordiging</a:t>
            </a:r>
            <a:r>
              <a:rPr lang="en-GB" sz="2200" dirty="0">
                <a:latin typeface="Corbel" panose="020B0503020204020204" pitchFamily="34" charset="0"/>
              </a:rPr>
              <a:t> </a:t>
            </a:r>
            <a:r>
              <a:rPr lang="en-GB" sz="2200" dirty="0" err="1">
                <a:latin typeface="Corbel" panose="020B0503020204020204" pitchFamily="34" charset="0"/>
              </a:rPr>
              <a:t>schoolbestuur</a:t>
            </a:r>
            <a:r>
              <a:rPr lang="en-GB" sz="2200" dirty="0">
                <a:latin typeface="Corbel" panose="020B0503020204020204" pitchFamily="34" charset="0"/>
              </a:rPr>
              <a:t> in </a:t>
            </a:r>
            <a:r>
              <a:rPr lang="en-GB" sz="2200" dirty="0" err="1">
                <a:latin typeface="Corbel" panose="020B0503020204020204" pitchFamily="34" charset="0"/>
              </a:rPr>
              <a:t>verschillende</a:t>
            </a:r>
            <a:r>
              <a:rPr lang="en-GB" sz="2200" dirty="0">
                <a:latin typeface="Corbel" panose="020B0503020204020204" pitchFamily="34" charset="0"/>
              </a:rPr>
              <a:t> </a:t>
            </a:r>
            <a:r>
              <a:rPr lang="en-GB" sz="2200" dirty="0" err="1">
                <a:latin typeface="Corbel" panose="020B0503020204020204" pitchFamily="34" charset="0"/>
              </a:rPr>
              <a:t>gemeenten</a:t>
            </a:r>
            <a:endParaRPr lang="en-GB" sz="2200" dirty="0">
              <a:latin typeface="Corbel" panose="020B0503020204020204" pitchFamily="34" charset="0"/>
            </a:endParaRPr>
          </a:p>
          <a:p>
            <a:pPr marL="914400" lvl="1" indent="-457200" eaLnBrk="1" hangingPunct="1">
              <a:buFont typeface="Arial" panose="020B0604020202020204" pitchFamily="34" charset="0"/>
              <a:buChar char="•"/>
            </a:pPr>
            <a:endParaRPr lang="en-GB" sz="2200" dirty="0">
              <a:latin typeface="Corbel" panose="020B0503020204020204" pitchFamily="34" charset="0"/>
            </a:endParaRPr>
          </a:p>
          <a:p>
            <a:pPr marL="914400" lvl="1" indent="-457200" eaLnBrk="1" hangingPunct="1">
              <a:buFont typeface="Arial" panose="020B0604020202020204" pitchFamily="34" charset="0"/>
              <a:buChar char="•"/>
            </a:pPr>
            <a:r>
              <a:rPr lang="en-GB" sz="2200" dirty="0">
                <a:latin typeface="Corbel" panose="020B0503020204020204" pitchFamily="34" charset="0"/>
              </a:rPr>
              <a:t>Analyse op </a:t>
            </a:r>
            <a:r>
              <a:rPr lang="en-GB" sz="2200" dirty="0" err="1">
                <a:latin typeface="Corbel" panose="020B0503020204020204" pitchFamily="34" charset="0"/>
              </a:rPr>
              <a:t>niveau</a:t>
            </a:r>
            <a:r>
              <a:rPr lang="en-GB" sz="2200" dirty="0">
                <a:latin typeface="Corbel" panose="020B0503020204020204" pitchFamily="34" charset="0"/>
              </a:rPr>
              <a:t> van </a:t>
            </a:r>
            <a:r>
              <a:rPr lang="en-GB" sz="2200" dirty="0" err="1">
                <a:latin typeface="Corbel" panose="020B0503020204020204" pitchFamily="34" charset="0"/>
              </a:rPr>
              <a:t>schoolbestuur</a:t>
            </a:r>
            <a:endParaRPr lang="en-GB" sz="2200" dirty="0">
              <a:latin typeface="Corbel" panose="020B0503020204020204" pitchFamily="34" charset="0"/>
            </a:endParaRPr>
          </a:p>
          <a:p>
            <a:pPr marL="914400" lvl="1" indent="-457200" eaLnBrk="1" hangingPunct="1">
              <a:buFont typeface="Arial" panose="020B0604020202020204" pitchFamily="34" charset="0"/>
              <a:buChar char="•"/>
            </a:pPr>
            <a:endParaRPr lang="en-GB" sz="2200" dirty="0">
              <a:latin typeface="Corbel" panose="020B0503020204020204" pitchFamily="34" charset="0"/>
            </a:endParaRPr>
          </a:p>
          <a:p>
            <a:pPr marL="457200" indent="-457200" eaLnBrk="1" hangingPunct="1">
              <a:buFont typeface="Arial" panose="020B0604020202020204" pitchFamily="34" charset="0"/>
              <a:buChar char="•"/>
            </a:pPr>
            <a:r>
              <a:rPr lang="en-GB" sz="2200" dirty="0" err="1">
                <a:latin typeface="Corbel" panose="020B0503020204020204" pitchFamily="34" charset="0"/>
              </a:rPr>
              <a:t>Geen</a:t>
            </a:r>
            <a:r>
              <a:rPr lang="en-GB" sz="2200" dirty="0">
                <a:latin typeface="Corbel" panose="020B0503020204020204" pitchFamily="34" charset="0"/>
              </a:rPr>
              <a:t> significant </a:t>
            </a:r>
            <a:r>
              <a:rPr lang="en-GB" sz="2200" dirty="0" err="1">
                <a:latin typeface="Corbel" panose="020B0503020204020204" pitchFamily="34" charset="0"/>
              </a:rPr>
              <a:t>verband</a:t>
            </a:r>
            <a:r>
              <a:rPr lang="en-GB" sz="2200" dirty="0">
                <a:latin typeface="Corbel" panose="020B0503020204020204" pitchFamily="34" charset="0"/>
              </a:rPr>
              <a:t>:</a:t>
            </a:r>
          </a:p>
          <a:p>
            <a:pPr marL="914400" lvl="1" indent="-457200" eaLnBrk="1" hangingPunct="1">
              <a:buFont typeface="Arial" panose="020B0604020202020204" pitchFamily="34" charset="0"/>
              <a:buChar char="•"/>
            </a:pPr>
            <a:r>
              <a:rPr lang="en-GB" sz="2200" dirty="0" err="1">
                <a:latin typeface="Corbel" panose="020B0503020204020204" pitchFamily="34" charset="0"/>
              </a:rPr>
              <a:t>Schoolgebouwen</a:t>
            </a:r>
            <a:r>
              <a:rPr lang="en-GB" sz="2200" dirty="0">
                <a:latin typeface="Corbel" panose="020B0503020204020204" pitchFamily="34" charset="0"/>
              </a:rPr>
              <a:t> </a:t>
            </a:r>
            <a:r>
              <a:rPr lang="en-GB" sz="2200" dirty="0" err="1">
                <a:latin typeface="Corbel" panose="020B0503020204020204" pitchFamily="34" charset="0"/>
              </a:rPr>
              <a:t>compenseren</a:t>
            </a:r>
            <a:r>
              <a:rPr lang="en-GB" sz="2200" dirty="0">
                <a:latin typeface="Corbel" panose="020B0503020204020204" pitchFamily="34" charset="0"/>
              </a:rPr>
              <a:t> </a:t>
            </a:r>
            <a:r>
              <a:rPr lang="en-GB" sz="2200" dirty="0" err="1">
                <a:latin typeface="Corbel" panose="020B0503020204020204" pitchFamily="34" charset="0"/>
              </a:rPr>
              <a:t>uitgaven</a:t>
            </a:r>
            <a:r>
              <a:rPr lang="en-GB" sz="2200" dirty="0">
                <a:latin typeface="Corbel" panose="020B0503020204020204" pitchFamily="34" charset="0"/>
              </a:rPr>
              <a:t> van </a:t>
            </a:r>
            <a:r>
              <a:rPr lang="en-GB" sz="2200" dirty="0" err="1">
                <a:latin typeface="Corbel" panose="020B0503020204020204" pitchFamily="34" charset="0"/>
              </a:rPr>
              <a:t>gemeenten</a:t>
            </a:r>
            <a:r>
              <a:rPr lang="en-GB" sz="2200" dirty="0">
                <a:latin typeface="Corbel" panose="020B0503020204020204" pitchFamily="34" charset="0"/>
              </a:rPr>
              <a:t> </a:t>
            </a:r>
            <a:r>
              <a:rPr lang="en-GB" sz="2200" dirty="0" err="1">
                <a:latin typeface="Corbel" panose="020B0503020204020204" pitchFamily="34" charset="0"/>
              </a:rPr>
              <a:t>dus</a:t>
            </a:r>
            <a:r>
              <a:rPr lang="en-GB" sz="2200" dirty="0">
                <a:latin typeface="Corbel" panose="020B0503020204020204" pitchFamily="34" charset="0"/>
              </a:rPr>
              <a:t> </a:t>
            </a:r>
            <a:r>
              <a:rPr lang="en-GB" sz="2200" dirty="0" err="1">
                <a:latin typeface="Corbel" panose="020B0503020204020204" pitchFamily="34" charset="0"/>
              </a:rPr>
              <a:t>niet</a:t>
            </a:r>
            <a:r>
              <a:rPr lang="en-GB" sz="2200" dirty="0">
                <a:latin typeface="Corbel" panose="020B0503020204020204" pitchFamily="34" charset="0"/>
              </a:rPr>
              <a:t> </a:t>
            </a:r>
            <a:r>
              <a:rPr lang="en-GB" sz="2200" dirty="0" err="1">
                <a:latin typeface="Corbel" panose="020B0503020204020204" pitchFamily="34" charset="0"/>
              </a:rPr>
              <a:t>meer</a:t>
            </a:r>
            <a:r>
              <a:rPr lang="en-GB" sz="2200" dirty="0">
                <a:latin typeface="Corbel" panose="020B0503020204020204" pitchFamily="34" charset="0"/>
              </a:rPr>
              <a:t>, </a:t>
            </a:r>
            <a:r>
              <a:rPr lang="en-GB" sz="2200" dirty="0" err="1">
                <a:latin typeface="Corbel" panose="020B0503020204020204" pitchFamily="34" charset="0"/>
              </a:rPr>
              <a:t>als</a:t>
            </a:r>
            <a:r>
              <a:rPr lang="en-GB" sz="2200" dirty="0">
                <a:latin typeface="Corbel" panose="020B0503020204020204" pitchFamily="34" charset="0"/>
              </a:rPr>
              <a:t> de </a:t>
            </a:r>
            <a:r>
              <a:rPr lang="en-GB" sz="2200" dirty="0" err="1">
                <a:latin typeface="Corbel" panose="020B0503020204020204" pitchFamily="34" charset="0"/>
              </a:rPr>
              <a:t>gemeente</a:t>
            </a:r>
            <a:r>
              <a:rPr lang="en-GB" sz="2200" dirty="0">
                <a:latin typeface="Corbel" panose="020B0503020204020204" pitchFamily="34" charset="0"/>
              </a:rPr>
              <a:t>(n) </a:t>
            </a:r>
            <a:r>
              <a:rPr lang="en-GB" sz="2200" dirty="0" err="1">
                <a:latin typeface="Corbel" panose="020B0503020204020204" pitchFamily="34" charset="0"/>
              </a:rPr>
              <a:t>waarin</a:t>
            </a:r>
            <a:r>
              <a:rPr lang="en-GB" sz="2200" dirty="0">
                <a:latin typeface="Corbel" panose="020B0503020204020204" pitchFamily="34" charset="0"/>
              </a:rPr>
              <a:t> </a:t>
            </a:r>
            <a:r>
              <a:rPr lang="en-GB" sz="2200" dirty="0" err="1">
                <a:latin typeface="Corbel" panose="020B0503020204020204" pitchFamily="34" charset="0"/>
              </a:rPr>
              <a:t>ze</a:t>
            </a:r>
            <a:r>
              <a:rPr lang="en-GB" sz="2200" dirty="0">
                <a:latin typeface="Corbel" panose="020B0503020204020204" pitchFamily="34" charset="0"/>
              </a:rPr>
              <a:t> </a:t>
            </a:r>
            <a:r>
              <a:rPr lang="en-GB" sz="2200" dirty="0" err="1">
                <a:latin typeface="Corbel" panose="020B0503020204020204" pitchFamily="34" charset="0"/>
              </a:rPr>
              <a:t>actief</a:t>
            </a:r>
            <a:r>
              <a:rPr lang="en-GB" sz="2200" dirty="0">
                <a:latin typeface="Corbel" panose="020B0503020204020204" pitchFamily="34" charset="0"/>
              </a:rPr>
              <a:t> </a:t>
            </a:r>
            <a:r>
              <a:rPr lang="en-GB" sz="2200" dirty="0" err="1">
                <a:latin typeface="Corbel" panose="020B0503020204020204" pitchFamily="34" charset="0"/>
              </a:rPr>
              <a:t>zijn</a:t>
            </a:r>
            <a:r>
              <a:rPr lang="en-GB" sz="2200" dirty="0">
                <a:latin typeface="Corbel" panose="020B0503020204020204" pitchFamily="34" charset="0"/>
              </a:rPr>
              <a:t> </a:t>
            </a:r>
            <a:r>
              <a:rPr lang="en-GB" sz="2200" dirty="0" err="1">
                <a:latin typeface="Corbel" panose="020B0503020204020204" pitchFamily="34" charset="0"/>
              </a:rPr>
              <a:t>relatief</a:t>
            </a:r>
            <a:r>
              <a:rPr lang="en-GB" sz="2200" dirty="0">
                <a:latin typeface="Corbel" panose="020B0503020204020204" pitchFamily="34" charset="0"/>
              </a:rPr>
              <a:t> </a:t>
            </a:r>
            <a:r>
              <a:rPr lang="en-GB" sz="2200" dirty="0" err="1">
                <a:latin typeface="Corbel" panose="020B0503020204020204" pitchFamily="34" charset="0"/>
              </a:rPr>
              <a:t>weinig</a:t>
            </a:r>
            <a:r>
              <a:rPr lang="en-GB" sz="2200" dirty="0">
                <a:latin typeface="Corbel" panose="020B0503020204020204" pitchFamily="34" charset="0"/>
              </a:rPr>
              <a:t> </a:t>
            </a:r>
            <a:r>
              <a:rPr lang="en-GB" sz="2200" dirty="0" err="1">
                <a:latin typeface="Corbel" panose="020B0503020204020204" pitchFamily="34" charset="0"/>
              </a:rPr>
              <a:t>uitgeven</a:t>
            </a:r>
            <a:endParaRPr lang="en-GB" sz="2200" dirty="0">
              <a:latin typeface="Corbel" panose="020B0503020204020204" pitchFamily="34" charset="0"/>
            </a:endParaRPr>
          </a:p>
          <a:p>
            <a:pPr marL="914400" lvl="1" indent="-457200" eaLnBrk="1" hangingPunct="1">
              <a:buFont typeface="Arial" panose="020B0604020202020204" pitchFamily="34" charset="0"/>
              <a:buChar char="•"/>
            </a:pPr>
            <a:endParaRPr lang="en-GB" sz="2200" dirty="0">
              <a:latin typeface="Corbel" panose="020B0503020204020204" pitchFamily="34" charset="0"/>
            </a:endParaRPr>
          </a:p>
          <a:p>
            <a:pPr marL="914400" lvl="1" indent="-457200" eaLnBrk="1" hangingPunct="1">
              <a:buFont typeface="Arial" panose="020B0604020202020204" pitchFamily="34" charset="0"/>
              <a:buChar char="•"/>
            </a:pPr>
            <a:r>
              <a:rPr lang="en-GB" sz="2200" dirty="0">
                <a:latin typeface="Corbel" panose="020B0503020204020204" pitchFamily="34" charset="0"/>
              </a:rPr>
              <a:t>Effect op </a:t>
            </a:r>
            <a:r>
              <a:rPr lang="en-GB" sz="2200" dirty="0" err="1">
                <a:latin typeface="Corbel" panose="020B0503020204020204" pitchFamily="34" charset="0"/>
              </a:rPr>
              <a:t>kwaliteit</a:t>
            </a:r>
            <a:r>
              <a:rPr lang="en-GB" sz="2200" dirty="0">
                <a:latin typeface="Corbel" panose="020B0503020204020204" pitchFamily="34" charset="0"/>
              </a:rPr>
              <a:t>?</a:t>
            </a:r>
          </a:p>
          <a:p>
            <a:pPr marL="457200" indent="-457200" eaLnBrk="1" hangingPunct="1">
              <a:buFont typeface="Arial" panose="020B0604020202020204" pitchFamily="34" charset="0"/>
              <a:buChar char="•"/>
            </a:pPr>
            <a:endParaRPr lang="en-GB" sz="2200" dirty="0">
              <a:latin typeface="Corbel" panose="020B0503020204020204" pitchFamily="34" charset="0"/>
            </a:endParaRPr>
          </a:p>
          <a:p>
            <a:pPr marL="457200" indent="-457200" eaLnBrk="1" hangingPunct="1">
              <a:buFont typeface="Arial" panose="020B0604020202020204" pitchFamily="34" charset="0"/>
              <a:buChar char="•"/>
            </a:pPr>
            <a:endParaRPr lang="en-GB" sz="2200" dirty="0">
              <a:latin typeface="Corbel" panose="020B0503020204020204" pitchFamily="34" charset="0"/>
            </a:endParaRPr>
          </a:p>
          <a:p>
            <a:pPr marL="457200" indent="-457200" eaLnBrk="1" hangingPunct="1">
              <a:buFont typeface="Arial" panose="020B0604020202020204" pitchFamily="34" charset="0"/>
              <a:buChar char="•"/>
            </a:pPr>
            <a:endParaRPr lang="en-GB" sz="2200" dirty="0">
              <a:latin typeface="Corbel" panose="020B0503020204020204" pitchFamily="34" charset="0"/>
            </a:endParaRPr>
          </a:p>
          <a:p>
            <a:pPr marL="457200" indent="-457200" eaLnBrk="1" hangingPunct="1">
              <a:buFont typeface="Arial" panose="020B0604020202020204" pitchFamily="34" charset="0"/>
              <a:buChar char="•"/>
            </a:pPr>
            <a:endParaRPr lang="en-GB" sz="2200" dirty="0">
              <a:latin typeface="Corbel" panose="020B0503020204020204" pitchFamily="34" charset="0"/>
            </a:endParaRPr>
          </a:p>
          <a:p>
            <a:pPr marL="457200" indent="-457200" eaLnBrk="1" hangingPunct="1">
              <a:buFont typeface="Arial" panose="020B0604020202020204" pitchFamily="34" charset="0"/>
              <a:buChar char="•"/>
            </a:pPr>
            <a:endParaRPr lang="en-GB" sz="2200" dirty="0">
              <a:latin typeface="Corbel" panose="020B0503020204020204" pitchFamily="34" charset="0"/>
            </a:endParaRPr>
          </a:p>
          <a:p>
            <a:pPr marL="457200" indent="-457200" eaLnBrk="1" hangingPunct="1">
              <a:buFont typeface="Arial" panose="020B0604020202020204" pitchFamily="34" charset="0"/>
              <a:buChar char="•"/>
            </a:pPr>
            <a:endParaRPr lang="en-GB" sz="2200" dirty="0">
              <a:latin typeface="Corbel" panose="020B05030202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567342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16DD048-F10D-4843-BFFC-56611981F43F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683568" y="404664"/>
            <a:ext cx="741682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>
              <a:spcAft>
                <a:spcPts val="1800"/>
              </a:spcAft>
            </a:pPr>
            <a:r>
              <a:rPr lang="en-US" sz="2800" dirty="0" err="1">
                <a:solidFill>
                  <a:srgbClr val="00B0F0"/>
                </a:solidFill>
                <a:latin typeface="Cambria" panose="02040503050406030204" pitchFamily="18" charset="0"/>
                <a:ea typeface="Times New Roman"/>
                <a:cs typeface="Times New Roman"/>
              </a:rPr>
              <a:t>Schaal</a:t>
            </a:r>
            <a:endParaRPr lang="nl-NL" sz="2800" dirty="0">
              <a:solidFill>
                <a:srgbClr val="00B0F0"/>
              </a:solidFill>
              <a:latin typeface="Cambria" panose="02040503050406030204" pitchFamily="18" charset="0"/>
              <a:ea typeface="Times New Roman"/>
              <a:cs typeface="Times New Roman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000" y="1133475"/>
            <a:ext cx="6858000" cy="3735685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683568" y="4725144"/>
            <a:ext cx="620240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Kortom: hogere kosten kleinste gemeenten</a:t>
            </a:r>
          </a:p>
        </p:txBody>
      </p:sp>
    </p:spTree>
    <p:extLst>
      <p:ext uri="{BB962C8B-B14F-4D97-AF65-F5344CB8AC3E}">
        <p14:creationId xmlns:p14="http://schemas.microsoft.com/office/powerpoint/2010/main" val="127005543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16DD048-F10D-4843-BFFC-56611981F43F}" type="slidenum">
              <a:rPr lang="en-US" smtClean="0"/>
              <a:pPr/>
              <a:t>15</a:t>
            </a:fld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683568" y="404664"/>
            <a:ext cx="741682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>
              <a:spcAft>
                <a:spcPts val="1800"/>
              </a:spcAft>
            </a:pPr>
            <a:r>
              <a:rPr lang="en-US" sz="2800" dirty="0" err="1">
                <a:solidFill>
                  <a:srgbClr val="00B0F0"/>
                </a:solidFill>
                <a:latin typeface="Cambria" panose="02040503050406030204" pitchFamily="18" charset="0"/>
                <a:ea typeface="Times New Roman"/>
                <a:cs typeface="Times New Roman"/>
              </a:rPr>
              <a:t>Doordecentralisatie</a:t>
            </a:r>
            <a:r>
              <a:rPr lang="en-US" sz="2800" dirty="0">
                <a:solidFill>
                  <a:srgbClr val="00B0F0"/>
                </a:solidFill>
                <a:latin typeface="Cambria" panose="02040503050406030204" pitchFamily="18" charset="0"/>
                <a:ea typeface="Times New Roman"/>
                <a:cs typeface="Times New Roman"/>
              </a:rPr>
              <a:t>?</a:t>
            </a:r>
            <a:endParaRPr lang="nl-NL" sz="2800" dirty="0">
              <a:solidFill>
                <a:srgbClr val="00B0F0"/>
              </a:solidFill>
              <a:latin typeface="Cambria" panose="02040503050406030204" pitchFamily="18" charset="0"/>
              <a:ea typeface="Times New Roman"/>
              <a:cs typeface="Times New Roman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83568" y="1556792"/>
            <a:ext cx="18473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GB" dirty="0"/>
          </a:p>
          <a:p>
            <a:endParaRPr lang="en-GB" dirty="0"/>
          </a:p>
        </p:txBody>
      </p:sp>
      <p:sp>
        <p:nvSpPr>
          <p:cNvPr id="8" name="Rectangle 6"/>
          <p:cNvSpPr>
            <a:spLocks noChangeArrowheads="1"/>
          </p:cNvSpPr>
          <p:nvPr/>
        </p:nvSpPr>
        <p:spPr bwMode="auto">
          <a:xfrm>
            <a:off x="1077167" y="7162262"/>
            <a:ext cx="2765999" cy="2458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Webdings" pitchFamily="18" charset="2"/>
              <a:buChar char="4"/>
              <a:defRPr sz="1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Webdings" pitchFamily="18" charset="2"/>
              <a:buChar char="4"/>
              <a:defRPr sz="1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Webdings" pitchFamily="18" charset="2"/>
              <a:buChar char="4"/>
              <a:defRPr sz="1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Webdings" pitchFamily="18" charset="2"/>
              <a:buChar char="4"/>
              <a:defRPr sz="14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buFontTx/>
              <a:buNone/>
            </a:pPr>
            <a:endParaRPr lang="de-DE" altLang="nl-NL" sz="1600" dirty="0"/>
          </a:p>
        </p:txBody>
      </p:sp>
      <p:sp>
        <p:nvSpPr>
          <p:cNvPr id="6" name="Tekstvak 5"/>
          <p:cNvSpPr txBox="1"/>
          <p:nvPr/>
        </p:nvSpPr>
        <p:spPr>
          <a:xfrm>
            <a:off x="1259632" y="1368547"/>
            <a:ext cx="720080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Voor: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dirty="0"/>
              <a:t>Integrale afweging exploitatie/bouwkosten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nl-NL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dirty="0"/>
              <a:t>Minder frictie tussen gemeente en schoolbestuur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nl-NL" dirty="0"/>
          </a:p>
          <a:p>
            <a:r>
              <a:rPr lang="nl-NL" dirty="0"/>
              <a:t>Tegen: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dirty="0"/>
              <a:t>Aanzienlijke financiële risico’s voor kleine schoolbesturen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nl-NL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dirty="0"/>
              <a:t>Beperkte flexibiliteit schoolbestuur staat benutting schaalvoordelen in de weg</a:t>
            </a:r>
          </a:p>
        </p:txBody>
      </p:sp>
    </p:spTree>
    <p:extLst>
      <p:ext uri="{BB962C8B-B14F-4D97-AF65-F5344CB8AC3E}">
        <p14:creationId xmlns:p14="http://schemas.microsoft.com/office/powerpoint/2010/main" val="54174654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16DD048-F10D-4843-BFFC-56611981F43F}" type="slidenum">
              <a:rPr lang="en-US" smtClean="0"/>
              <a:pPr/>
              <a:t>16</a:t>
            </a:fld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683567" y="404664"/>
            <a:ext cx="765957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>
              <a:spcAft>
                <a:spcPts val="1800"/>
              </a:spcAft>
            </a:pPr>
            <a:r>
              <a:rPr lang="nl-NL" sz="2800" dirty="0">
                <a:solidFill>
                  <a:srgbClr val="00B0F0"/>
                </a:solidFill>
                <a:latin typeface="Cambria" panose="02040503050406030204" pitchFamily="18" charset="0"/>
                <a:ea typeface="Times New Roman"/>
                <a:cs typeface="Times New Roman"/>
              </a:rPr>
              <a:t>Doordecentralisatie: minimumomvang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 bwMode="auto">
          <a:xfrm>
            <a:off x="827584" y="1124744"/>
            <a:ext cx="7515559" cy="3625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0" indent="0" algn="l" rtl="0" fontAlgn="base">
              <a:spcBef>
                <a:spcPct val="20000"/>
              </a:spcBef>
              <a:spcAft>
                <a:spcPct val="0"/>
              </a:spcAft>
              <a:buFontTx/>
              <a:buNone/>
              <a:defRPr sz="16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Font typeface="Times"/>
              <a:buChar char="•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Font typeface="Times"/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Font typeface="Times"/>
              <a:buChar char="•"/>
              <a:defRPr sz="2400">
                <a:solidFill>
                  <a:schemeClr val="tx1"/>
                </a:solidFill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Font typeface="Times"/>
              <a:buChar char="•"/>
              <a:defRPr sz="24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Font typeface="Times"/>
              <a:buChar char="•"/>
              <a:defRPr sz="24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Font typeface="Times"/>
              <a:buChar char="•"/>
              <a:defRPr sz="24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Font typeface="Times"/>
              <a:buChar char="•"/>
              <a:defRPr sz="24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Font typeface="Times"/>
              <a:buChar char="•"/>
              <a:defRPr sz="2400">
                <a:solidFill>
                  <a:schemeClr val="tx1"/>
                </a:solidFill>
                <a:latin typeface="+mn-lt"/>
              </a:defRPr>
            </a:lvl9pPr>
          </a:lstStyle>
          <a:p>
            <a:pPr marL="342900" indent="-342900" eaLnBrk="1" hangingPunct="1">
              <a:buFont typeface="Arial" panose="020B0604020202020204" pitchFamily="34" charset="0"/>
              <a:buChar char="•"/>
            </a:pPr>
            <a:r>
              <a:rPr lang="en-GB" sz="2400" b="0" dirty="0" err="1">
                <a:latin typeface="Corbel" panose="020B0503020204020204" pitchFamily="34" charset="0"/>
              </a:rPr>
              <a:t>Houd</a:t>
            </a:r>
            <a:r>
              <a:rPr lang="en-GB" sz="2400" b="0" dirty="0">
                <a:latin typeface="Corbel" panose="020B0503020204020204" pitchFamily="34" charset="0"/>
              </a:rPr>
              <a:t> </a:t>
            </a:r>
            <a:r>
              <a:rPr lang="en-GB" sz="2400" b="0" dirty="0" err="1">
                <a:latin typeface="Corbel" panose="020B0503020204020204" pitchFamily="34" charset="0"/>
              </a:rPr>
              <a:t>minimumomvang</a:t>
            </a:r>
            <a:r>
              <a:rPr lang="en-GB" sz="2400" b="0" dirty="0">
                <a:latin typeface="Corbel" panose="020B0503020204020204" pitchFamily="34" charset="0"/>
              </a:rPr>
              <a:t> van ca. 2,000 </a:t>
            </a:r>
            <a:r>
              <a:rPr lang="en-GB" sz="2400" b="0" dirty="0" err="1">
                <a:latin typeface="Corbel" panose="020B0503020204020204" pitchFamily="34" charset="0"/>
              </a:rPr>
              <a:t>leerlingen</a:t>
            </a:r>
            <a:r>
              <a:rPr lang="en-GB" sz="2400" b="0" dirty="0">
                <a:latin typeface="Corbel" panose="020B0503020204020204" pitchFamily="34" charset="0"/>
              </a:rPr>
              <a:t> </a:t>
            </a:r>
            <a:r>
              <a:rPr lang="en-GB" sz="2400" b="0" dirty="0" err="1">
                <a:latin typeface="Corbel" panose="020B0503020204020204" pitchFamily="34" charset="0"/>
              </a:rPr>
              <a:t>aan</a:t>
            </a:r>
            <a:r>
              <a:rPr lang="en-GB" sz="2400" b="0" dirty="0">
                <a:latin typeface="Corbel" panose="020B0503020204020204" pitchFamily="34" charset="0"/>
              </a:rPr>
              <a:t> (</a:t>
            </a:r>
            <a:r>
              <a:rPr lang="en-GB" sz="2400" b="0" dirty="0" err="1">
                <a:latin typeface="Corbel" panose="020B0503020204020204" pitchFamily="34" charset="0"/>
              </a:rPr>
              <a:t>grofweg</a:t>
            </a:r>
            <a:r>
              <a:rPr lang="en-GB" sz="2400" b="0" dirty="0">
                <a:latin typeface="Corbel" panose="020B0503020204020204" pitchFamily="34" charset="0"/>
              </a:rPr>
              <a:t> 20,000 </a:t>
            </a:r>
            <a:r>
              <a:rPr lang="en-GB" sz="2400" b="0" dirty="0" err="1">
                <a:latin typeface="Corbel" panose="020B0503020204020204" pitchFamily="34" charset="0"/>
              </a:rPr>
              <a:t>inwoners</a:t>
            </a:r>
            <a:r>
              <a:rPr lang="en-GB" sz="2400" b="0" dirty="0">
                <a:latin typeface="Corbel" panose="020B0503020204020204" pitchFamily="34" charset="0"/>
              </a:rPr>
              <a:t>)</a:t>
            </a:r>
          </a:p>
          <a:p>
            <a:pPr marL="342900" indent="-342900" eaLnBrk="1" hangingPunct="1">
              <a:buFont typeface="Arial" panose="020B0604020202020204" pitchFamily="34" charset="0"/>
              <a:buChar char="•"/>
            </a:pPr>
            <a:endParaRPr lang="en-GB" sz="2400" b="0" dirty="0">
              <a:latin typeface="Corbel" panose="020B0503020204020204" pitchFamily="34" charset="0"/>
            </a:endParaRPr>
          </a:p>
          <a:p>
            <a:pPr marL="342900" indent="-342900" eaLnBrk="1" hangingPunct="1">
              <a:buFont typeface="Arial" panose="020B0604020202020204" pitchFamily="34" charset="0"/>
              <a:buChar char="•"/>
            </a:pPr>
            <a:r>
              <a:rPr lang="en-GB" sz="2400" b="0" dirty="0" err="1">
                <a:latin typeface="Corbel" panose="020B0503020204020204" pitchFamily="34" charset="0"/>
              </a:rPr>
              <a:t>Omvang</a:t>
            </a:r>
            <a:r>
              <a:rPr lang="en-GB" sz="2400" b="0" dirty="0">
                <a:latin typeface="Corbel" panose="020B0503020204020204" pitchFamily="34" charset="0"/>
              </a:rPr>
              <a:t> </a:t>
            </a:r>
            <a:r>
              <a:rPr lang="en-GB" sz="2400" b="0" dirty="0" err="1">
                <a:latin typeface="Corbel" panose="020B0503020204020204" pitchFamily="34" charset="0"/>
              </a:rPr>
              <a:t>stelselondoelmatigheid</a:t>
            </a:r>
            <a:r>
              <a:rPr lang="en-GB" sz="2400" b="0" dirty="0">
                <a:latin typeface="Corbel" panose="020B0503020204020204" pitchFamily="34" charset="0"/>
              </a:rPr>
              <a:t> </a:t>
            </a:r>
            <a:r>
              <a:rPr lang="en-GB" sz="2400" b="0" dirty="0" err="1">
                <a:latin typeface="Corbel" panose="020B0503020204020204" pitchFamily="34" charset="0"/>
              </a:rPr>
              <a:t>moeilijk</a:t>
            </a:r>
            <a:r>
              <a:rPr lang="en-GB" sz="2400" b="0" dirty="0">
                <a:latin typeface="Corbel" panose="020B0503020204020204" pitchFamily="34" charset="0"/>
              </a:rPr>
              <a:t> </a:t>
            </a:r>
            <a:r>
              <a:rPr lang="en-GB" sz="2400" b="0" dirty="0" err="1">
                <a:latin typeface="Corbel" panose="020B0503020204020204" pitchFamily="34" charset="0"/>
              </a:rPr>
              <a:t>te</a:t>
            </a:r>
            <a:r>
              <a:rPr lang="en-GB" sz="2400" b="0" dirty="0">
                <a:latin typeface="Corbel" panose="020B0503020204020204" pitchFamily="34" charset="0"/>
              </a:rPr>
              <a:t> </a:t>
            </a:r>
            <a:r>
              <a:rPr lang="en-GB" sz="2400" b="0" dirty="0" err="1">
                <a:latin typeface="Corbel" panose="020B0503020204020204" pitchFamily="34" charset="0"/>
              </a:rPr>
              <a:t>kwantificeren</a:t>
            </a:r>
            <a:r>
              <a:rPr lang="en-GB" sz="2400" b="0" dirty="0">
                <a:latin typeface="Corbel" panose="020B0503020204020204" pitchFamily="34" charset="0"/>
              </a:rPr>
              <a:t> </a:t>
            </a:r>
            <a:r>
              <a:rPr lang="en-GB" sz="2400" b="0" dirty="0">
                <a:latin typeface="Corbel" panose="020B0503020204020204" pitchFamily="34" charset="0"/>
                <a:sym typeface="Wingdings" panose="05000000000000000000" pitchFamily="2" charset="2"/>
              </a:rPr>
              <a:t> </a:t>
            </a:r>
            <a:r>
              <a:rPr lang="en-GB" sz="2400" b="0" dirty="0" err="1">
                <a:latin typeface="Corbel" panose="020B0503020204020204" pitchFamily="34" charset="0"/>
                <a:sym typeface="Wingdings" panose="05000000000000000000" pitchFamily="2" charset="2"/>
              </a:rPr>
              <a:t>vraag</a:t>
            </a:r>
            <a:r>
              <a:rPr lang="en-GB" sz="2400" b="0" dirty="0">
                <a:latin typeface="Corbel" panose="020B0503020204020204" pitchFamily="34" charset="0"/>
                <a:sym typeface="Wingdings" panose="05000000000000000000" pitchFamily="2" charset="2"/>
              </a:rPr>
              <a:t> is </a:t>
            </a:r>
            <a:r>
              <a:rPr lang="en-GB" sz="2400" b="0" dirty="0" err="1">
                <a:latin typeface="Corbel" panose="020B0503020204020204" pitchFamily="34" charset="0"/>
                <a:sym typeface="Wingdings" panose="05000000000000000000" pitchFamily="2" charset="2"/>
              </a:rPr>
              <a:t>hoeveel</a:t>
            </a:r>
            <a:r>
              <a:rPr lang="en-GB" sz="2400" b="0" dirty="0">
                <a:latin typeface="Corbel" panose="020B0503020204020204" pitchFamily="34" charset="0"/>
                <a:sym typeface="Wingdings" panose="05000000000000000000" pitchFamily="2" charset="2"/>
              </a:rPr>
              <a:t> </a:t>
            </a:r>
            <a:r>
              <a:rPr lang="en-GB" sz="2400" b="0" dirty="0" err="1">
                <a:latin typeface="Corbel" panose="020B0503020204020204" pitchFamily="34" charset="0"/>
                <a:sym typeface="Wingdings" panose="05000000000000000000" pitchFamily="2" charset="2"/>
              </a:rPr>
              <a:t>winst</a:t>
            </a:r>
            <a:r>
              <a:rPr lang="en-GB" sz="2400" b="0" dirty="0">
                <a:latin typeface="Corbel" panose="020B0503020204020204" pitchFamily="34" charset="0"/>
                <a:sym typeface="Wingdings" panose="05000000000000000000" pitchFamily="2" charset="2"/>
              </a:rPr>
              <a:t> </a:t>
            </a:r>
            <a:r>
              <a:rPr lang="en-GB" sz="2400" b="0" dirty="0" err="1">
                <a:latin typeface="Corbel" panose="020B0503020204020204" pitchFamily="34" charset="0"/>
                <a:sym typeface="Wingdings" panose="05000000000000000000" pitchFamily="2" charset="2"/>
              </a:rPr>
              <a:t>integrale</a:t>
            </a:r>
            <a:r>
              <a:rPr lang="en-GB" sz="2400" b="0" dirty="0">
                <a:latin typeface="Corbel" panose="020B0503020204020204" pitchFamily="34" charset="0"/>
                <a:sym typeface="Wingdings" panose="05000000000000000000" pitchFamily="2" charset="2"/>
              </a:rPr>
              <a:t> </a:t>
            </a:r>
            <a:r>
              <a:rPr lang="en-GB" sz="2400" b="0" dirty="0" err="1">
                <a:latin typeface="Corbel" panose="020B0503020204020204" pitchFamily="34" charset="0"/>
                <a:sym typeface="Wingdings" panose="05000000000000000000" pitchFamily="2" charset="2"/>
              </a:rPr>
              <a:t>afweging</a:t>
            </a:r>
            <a:r>
              <a:rPr lang="en-GB" sz="2400" b="0" dirty="0">
                <a:latin typeface="Corbel" panose="020B0503020204020204" pitchFamily="34" charset="0"/>
                <a:sym typeface="Wingdings" panose="05000000000000000000" pitchFamily="2" charset="2"/>
              </a:rPr>
              <a:t> </a:t>
            </a:r>
            <a:r>
              <a:rPr lang="en-GB" sz="2400" b="0" dirty="0" err="1">
                <a:latin typeface="Corbel" panose="020B0503020204020204" pitchFamily="34" charset="0"/>
                <a:sym typeface="Wingdings" panose="05000000000000000000" pitchFamily="2" charset="2"/>
              </a:rPr>
              <a:t>oplevert</a:t>
            </a:r>
            <a:endParaRPr lang="en-GB" dirty="0">
              <a:latin typeface="Corbel" panose="020B0503020204020204" pitchFamily="34" charset="0"/>
            </a:endParaRPr>
          </a:p>
          <a:p>
            <a:pPr marL="1200150" lvl="1" indent="-457200" eaLnBrk="1" hangingPunct="1">
              <a:buFont typeface="+mj-lt"/>
              <a:buAutoNum type="arabicPeriod"/>
            </a:pPr>
            <a:endParaRPr lang="en-GB" sz="2000" dirty="0">
              <a:latin typeface="Corbel" panose="020B0503020204020204" pitchFamily="34" charset="0"/>
            </a:endParaRPr>
          </a:p>
          <a:p>
            <a:pPr marL="1200150" lvl="1" indent="-457200" eaLnBrk="1" hangingPunct="1">
              <a:buFont typeface="+mj-lt"/>
              <a:buAutoNum type="arabicPeriod"/>
            </a:pPr>
            <a:endParaRPr lang="en-GB" sz="2000" dirty="0">
              <a:latin typeface="Corbel" panose="020B0503020204020204" pitchFamily="34" charset="0"/>
            </a:endParaRPr>
          </a:p>
          <a:p>
            <a:pPr marL="342900" indent="-342900" eaLnBrk="1" hangingPunct="1">
              <a:buFont typeface="Arial" panose="020B0604020202020204" pitchFamily="34" charset="0"/>
              <a:buChar char="•"/>
            </a:pPr>
            <a:endParaRPr lang="en-GB" sz="1200" b="0" dirty="0">
              <a:latin typeface="Corbel" panose="020B0503020204020204" pitchFamily="34" charset="0"/>
            </a:endParaRPr>
          </a:p>
          <a:p>
            <a:pPr marL="1085850" lvl="1" indent="-342900" eaLnBrk="1" hangingPunct="1">
              <a:buFont typeface="Arial" panose="020B0604020202020204" pitchFamily="34" charset="0"/>
              <a:buChar char="•"/>
            </a:pPr>
            <a:endParaRPr lang="en-GB" sz="2000" dirty="0">
              <a:latin typeface="Corbel" panose="020B0503020204020204" pitchFamily="34" charset="0"/>
            </a:endParaRPr>
          </a:p>
          <a:p>
            <a:pPr marL="1085850" lvl="1" indent="-342900" eaLnBrk="1" hangingPunct="1">
              <a:buFont typeface="Arial" panose="020B0604020202020204" pitchFamily="34" charset="0"/>
              <a:buChar char="•"/>
            </a:pPr>
            <a:endParaRPr lang="en-GB" sz="2000" dirty="0">
              <a:latin typeface="Corbel" panose="020B0503020204020204" pitchFamily="34" charset="0"/>
            </a:endParaRPr>
          </a:p>
          <a:p>
            <a:pPr marL="342900" indent="-342900" eaLnBrk="1" hangingPunct="1">
              <a:buFont typeface="Arial" panose="020B0604020202020204" pitchFamily="34" charset="0"/>
              <a:buChar char="•"/>
            </a:pPr>
            <a:endParaRPr lang="en-GB" sz="2000" b="0" dirty="0">
              <a:latin typeface="Corbel" panose="020B0503020204020204" pitchFamily="34" charset="0"/>
            </a:endParaRPr>
          </a:p>
          <a:p>
            <a:pPr marL="342900" indent="-342900" eaLnBrk="1" hangingPunct="1">
              <a:buFont typeface="Arial" panose="020B0604020202020204" pitchFamily="34" charset="0"/>
              <a:buChar char="•"/>
            </a:pPr>
            <a:endParaRPr lang="en-GB" sz="2000" b="0" dirty="0">
              <a:latin typeface="Corbel" panose="020B0503020204020204" pitchFamily="34" charset="0"/>
            </a:endParaRPr>
          </a:p>
          <a:p>
            <a:pPr marL="1085850" lvl="1" indent="-342900" eaLnBrk="1" hangingPunct="1">
              <a:buFont typeface="Arial" panose="020B0604020202020204" pitchFamily="34" charset="0"/>
              <a:buChar char="•"/>
            </a:pPr>
            <a:endParaRPr lang="en-GB" sz="2000" dirty="0">
              <a:latin typeface="Corbel" panose="020B0503020204020204" pitchFamily="34" charset="0"/>
            </a:endParaRPr>
          </a:p>
          <a:p>
            <a:pPr marL="1085850" lvl="1" indent="-342900" eaLnBrk="1" hangingPunct="1">
              <a:buFont typeface="Arial" panose="020B0604020202020204" pitchFamily="34" charset="0"/>
              <a:buChar char="•"/>
            </a:pPr>
            <a:endParaRPr lang="en-GB" sz="2000" dirty="0">
              <a:latin typeface="Corbel" panose="020B0503020204020204" pitchFamily="34" charset="0"/>
            </a:endParaRPr>
          </a:p>
          <a:p>
            <a:pPr marL="342900" indent="-342900" eaLnBrk="1" hangingPunct="1">
              <a:buFont typeface="Arial" panose="020B0604020202020204" pitchFamily="34" charset="0"/>
              <a:buChar char="•"/>
            </a:pPr>
            <a:endParaRPr lang="en-GB" sz="2000" b="0" dirty="0">
              <a:latin typeface="Corbel" panose="020B0503020204020204" pitchFamily="34" charset="0"/>
            </a:endParaRPr>
          </a:p>
          <a:p>
            <a:pPr marL="342900" indent="-342900" eaLnBrk="1" hangingPunct="1">
              <a:buFont typeface="Arial" panose="020B0604020202020204" pitchFamily="34" charset="0"/>
              <a:buChar char="•"/>
            </a:pPr>
            <a:endParaRPr lang="en-GB" sz="2000" b="0" kern="0" dirty="0">
              <a:latin typeface="Corbel" panose="020B0503020204020204" pitchFamily="34" charset="0"/>
            </a:endParaRPr>
          </a:p>
          <a:p>
            <a:pPr marL="1085850" lvl="1" indent="-342900" eaLnBrk="1" hangingPunct="1">
              <a:buFont typeface="Arial" panose="020B0604020202020204" pitchFamily="34" charset="0"/>
              <a:buChar char="•"/>
            </a:pPr>
            <a:endParaRPr lang="en-GB" sz="2000" kern="0" dirty="0">
              <a:latin typeface="Corbel" panose="020B0503020204020204" pitchFamily="34" charset="0"/>
            </a:endParaRPr>
          </a:p>
          <a:p>
            <a:pPr marL="342900" indent="-342900" eaLnBrk="1" hangingPunct="1">
              <a:buFont typeface="Arial" panose="020B0604020202020204" pitchFamily="34" charset="0"/>
              <a:buChar char="•"/>
            </a:pPr>
            <a:endParaRPr lang="en-GB" sz="2000" b="0" kern="0" dirty="0">
              <a:latin typeface="Corbel" panose="020B0503020204020204" pitchFamily="34" charset="0"/>
            </a:endParaRPr>
          </a:p>
          <a:p>
            <a:pPr marL="342900" indent="-342900" eaLnBrk="1" hangingPunct="1">
              <a:buFont typeface="Arial" panose="020B0604020202020204" pitchFamily="34" charset="0"/>
              <a:buChar char="•"/>
            </a:pPr>
            <a:endParaRPr lang="en-GB" sz="2000" b="0" kern="0" dirty="0">
              <a:latin typeface="Corbel" panose="020B0503020204020204" pitchFamily="34" charset="0"/>
            </a:endParaRPr>
          </a:p>
          <a:p>
            <a:pPr marL="1085850" lvl="1" indent="-342900" eaLnBrk="1" hangingPunct="1">
              <a:buFont typeface="Arial" panose="020B0604020202020204" pitchFamily="34" charset="0"/>
              <a:buChar char="•"/>
            </a:pPr>
            <a:endParaRPr lang="en-GB" sz="2000" kern="0" dirty="0">
              <a:latin typeface="Corbel" panose="020B05030202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142492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hoek 1"/>
          <p:cNvSpPr/>
          <p:nvPr/>
        </p:nvSpPr>
        <p:spPr>
          <a:xfrm>
            <a:off x="2286000" y="-495151"/>
            <a:ext cx="4572000" cy="7848302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</p:txBody>
      </p:sp>
      <p:sp>
        <p:nvSpPr>
          <p:cNvPr id="13" name="Rectangle 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nl-NL"/>
          </a:p>
        </p:txBody>
      </p:sp>
      <p:sp>
        <p:nvSpPr>
          <p:cNvPr id="20" name="Rechthoek 19"/>
          <p:cNvSpPr/>
          <p:nvPr/>
        </p:nvSpPr>
        <p:spPr>
          <a:xfrm>
            <a:off x="322945" y="246931"/>
            <a:ext cx="86345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>
              <a:spcAft>
                <a:spcPts val="1800"/>
              </a:spcAft>
            </a:pPr>
            <a:r>
              <a:rPr lang="nl-NL" sz="2800" dirty="0">
                <a:solidFill>
                  <a:srgbClr val="00B0F0"/>
                </a:solidFill>
                <a:latin typeface="Cambria" panose="02040503050406030204" pitchFamily="18" charset="0"/>
                <a:ea typeface="Times New Roman"/>
                <a:cs typeface="Times New Roman"/>
              </a:rPr>
              <a:t>Samenvatting</a:t>
            </a:r>
          </a:p>
        </p:txBody>
      </p:sp>
      <p:sp>
        <p:nvSpPr>
          <p:cNvPr id="15" name="Content Placeholder 2"/>
          <p:cNvSpPr txBox="1">
            <a:spLocks/>
          </p:cNvSpPr>
          <p:nvPr/>
        </p:nvSpPr>
        <p:spPr bwMode="auto">
          <a:xfrm>
            <a:off x="754013" y="770151"/>
            <a:ext cx="7772400" cy="3778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0" indent="0" algn="l" rtl="0" fontAlgn="base">
              <a:spcBef>
                <a:spcPct val="20000"/>
              </a:spcBef>
              <a:spcAft>
                <a:spcPct val="0"/>
              </a:spcAft>
              <a:buFontTx/>
              <a:buNone/>
              <a:defRPr sz="16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Font typeface="Times"/>
              <a:buChar char="•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Font typeface="Times"/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Font typeface="Times"/>
              <a:buChar char="•"/>
              <a:defRPr sz="2400">
                <a:solidFill>
                  <a:schemeClr val="tx1"/>
                </a:solidFill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Font typeface="Times"/>
              <a:buChar char="•"/>
              <a:defRPr sz="24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Font typeface="Times"/>
              <a:buChar char="•"/>
              <a:defRPr sz="24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Font typeface="Times"/>
              <a:buChar char="•"/>
              <a:defRPr sz="24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Font typeface="Times"/>
              <a:buChar char="•"/>
              <a:defRPr sz="24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Font typeface="Times"/>
              <a:buChar char="•"/>
              <a:defRPr sz="2400">
                <a:solidFill>
                  <a:schemeClr val="tx1"/>
                </a:solidFill>
                <a:latin typeface="+mn-lt"/>
              </a:defRPr>
            </a:lvl9pPr>
          </a:lstStyle>
          <a:p>
            <a:pPr marL="342900" lvl="0" indent="-342900">
              <a:spcAft>
                <a:spcPts val="0"/>
              </a:spcAft>
              <a:buFont typeface="Symbol"/>
              <a:buChar char=""/>
            </a:pPr>
            <a:r>
              <a:rPr lang="en-GB" sz="2000" b="0" dirty="0" err="1">
                <a:latin typeface="Corbel"/>
                <a:ea typeface="Times New Roman"/>
                <a:cs typeface="Times New Roman"/>
              </a:rPr>
              <a:t>Geen</a:t>
            </a:r>
            <a:r>
              <a:rPr lang="en-GB" sz="2000" b="0" dirty="0">
                <a:latin typeface="Corbel"/>
                <a:ea typeface="Times New Roman"/>
                <a:cs typeface="Times New Roman"/>
              </a:rPr>
              <a:t> effect </a:t>
            </a:r>
            <a:r>
              <a:rPr lang="en-GB" sz="2000" b="0" dirty="0" err="1">
                <a:latin typeface="Corbel"/>
                <a:ea typeface="Times New Roman"/>
                <a:cs typeface="Times New Roman"/>
              </a:rPr>
              <a:t>dalende</a:t>
            </a:r>
            <a:r>
              <a:rPr lang="en-GB" sz="2000" b="0" dirty="0">
                <a:latin typeface="Corbel"/>
                <a:ea typeface="Times New Roman"/>
                <a:cs typeface="Times New Roman"/>
              </a:rPr>
              <a:t> </a:t>
            </a:r>
            <a:r>
              <a:rPr lang="en-GB" sz="2000" b="0" dirty="0" err="1">
                <a:latin typeface="Corbel"/>
                <a:ea typeface="Times New Roman"/>
                <a:cs typeface="Times New Roman"/>
              </a:rPr>
              <a:t>leeringaantallen</a:t>
            </a:r>
            <a:r>
              <a:rPr lang="en-GB" sz="2000" b="0" dirty="0">
                <a:latin typeface="Corbel"/>
                <a:ea typeface="Times New Roman"/>
                <a:cs typeface="Times New Roman"/>
              </a:rPr>
              <a:t> op </a:t>
            </a:r>
            <a:r>
              <a:rPr lang="en-GB" sz="2000" b="0" dirty="0" err="1">
                <a:latin typeface="Corbel"/>
                <a:ea typeface="Times New Roman"/>
                <a:cs typeface="Times New Roman"/>
              </a:rPr>
              <a:t>doelmatigheid</a:t>
            </a:r>
            <a:r>
              <a:rPr lang="en-GB" sz="2000" b="0" dirty="0">
                <a:latin typeface="Corbel"/>
                <a:ea typeface="Times New Roman"/>
                <a:cs typeface="Times New Roman"/>
              </a:rPr>
              <a:t> </a:t>
            </a:r>
            <a:r>
              <a:rPr lang="en-GB" sz="2000" b="0" dirty="0" err="1">
                <a:latin typeface="Corbel"/>
                <a:ea typeface="Times New Roman"/>
                <a:cs typeface="Times New Roman"/>
              </a:rPr>
              <a:t>onderwijshuisvesting</a:t>
            </a:r>
            <a:r>
              <a:rPr lang="en-GB" sz="2000" b="0" dirty="0">
                <a:latin typeface="Corbel"/>
                <a:ea typeface="Times New Roman"/>
                <a:cs typeface="Times New Roman"/>
              </a:rPr>
              <a:t> door </a:t>
            </a:r>
            <a:r>
              <a:rPr lang="en-GB" sz="2000" b="0" dirty="0" err="1">
                <a:latin typeface="Corbel"/>
                <a:ea typeface="Times New Roman"/>
                <a:cs typeface="Times New Roman"/>
              </a:rPr>
              <a:t>gemeenten</a:t>
            </a:r>
            <a:endParaRPr lang="en-GB" sz="2000" b="0" dirty="0">
              <a:latin typeface="Corbel"/>
              <a:ea typeface="Times New Roman"/>
              <a:cs typeface="Times New Roman"/>
            </a:endParaRPr>
          </a:p>
          <a:p>
            <a:pPr marL="342900" lvl="0" indent="-342900">
              <a:spcAft>
                <a:spcPts val="0"/>
              </a:spcAft>
              <a:buFont typeface="Symbol"/>
              <a:buChar char=""/>
            </a:pPr>
            <a:endParaRPr lang="en-GB" sz="2000" b="0" dirty="0">
              <a:latin typeface="Corbel"/>
              <a:ea typeface="Times New Roman"/>
              <a:cs typeface="Times New Roman"/>
            </a:endParaRPr>
          </a:p>
          <a:p>
            <a:pPr marL="342900" lvl="0" indent="-342900">
              <a:spcAft>
                <a:spcPts val="0"/>
              </a:spcAft>
              <a:buFont typeface="Symbol"/>
              <a:buChar char=""/>
            </a:pPr>
            <a:r>
              <a:rPr lang="nl-NL" sz="2000" b="0" dirty="0">
                <a:latin typeface="Corbel"/>
                <a:ea typeface="Times New Roman"/>
                <a:cs typeface="Times New Roman"/>
              </a:rPr>
              <a:t>Geen grote samenhang tussen uitgavenniveau gemeente en schoolbestuur (afwenteling)</a:t>
            </a:r>
          </a:p>
          <a:p>
            <a:pPr marL="342900" lvl="0" indent="-342900">
              <a:spcAft>
                <a:spcPts val="0"/>
              </a:spcAft>
              <a:buFont typeface="Symbol"/>
              <a:buChar char=""/>
            </a:pPr>
            <a:endParaRPr lang="nl-NL" sz="2000" b="0" dirty="0">
              <a:latin typeface="Corbel"/>
              <a:ea typeface="Times New Roman"/>
              <a:cs typeface="Times New Roman"/>
            </a:endParaRPr>
          </a:p>
          <a:p>
            <a:pPr marL="342900" lvl="0" indent="-342900">
              <a:spcAft>
                <a:spcPts val="0"/>
              </a:spcAft>
              <a:buFont typeface="Symbol"/>
              <a:buChar char=""/>
            </a:pPr>
            <a:r>
              <a:rPr lang="nl-NL" sz="2000" b="0" dirty="0">
                <a:latin typeface="Corbel"/>
                <a:ea typeface="Times New Roman"/>
                <a:cs typeface="Times New Roman"/>
              </a:rPr>
              <a:t>Doordecentralisatie: stelselwinst moeilijk in te schatten, maar houd een  minimumomvang aan</a:t>
            </a:r>
          </a:p>
          <a:p>
            <a:pPr marL="342900" lvl="0" indent="-342900">
              <a:spcAft>
                <a:spcPts val="0"/>
              </a:spcAft>
              <a:buFont typeface="Symbol"/>
              <a:buChar char=""/>
            </a:pPr>
            <a:endParaRPr lang="nl-NL" sz="2000" b="0" dirty="0">
              <a:latin typeface="Corbel"/>
              <a:ea typeface="Times New Roman"/>
              <a:cs typeface="Times New Roman"/>
            </a:endParaRPr>
          </a:p>
          <a:p>
            <a:pPr marL="342900" lvl="0" indent="-342900">
              <a:spcAft>
                <a:spcPts val="0"/>
              </a:spcAft>
              <a:buFont typeface="Symbol"/>
              <a:buChar char=""/>
            </a:pPr>
            <a:r>
              <a:rPr lang="nl-NL" sz="2000" b="0" dirty="0">
                <a:latin typeface="Corbel"/>
                <a:ea typeface="Times New Roman"/>
                <a:cs typeface="Times New Roman"/>
              </a:rPr>
              <a:t>Positieve uitkomsten krimp mogelijk ook gedreven door omvang gemeenten</a:t>
            </a:r>
          </a:p>
          <a:p>
            <a:pPr marL="342900" lvl="0" indent="-342900">
              <a:spcAft>
                <a:spcPts val="0"/>
              </a:spcAft>
              <a:buFont typeface="Symbol"/>
              <a:buChar char=""/>
            </a:pPr>
            <a:r>
              <a:rPr lang="nl-NL" sz="2000" b="0" dirty="0">
                <a:latin typeface="Corbel"/>
                <a:ea typeface="Times New Roman"/>
                <a:cs typeface="Times New Roman"/>
              </a:rPr>
              <a:t>Schaal nog een onderbelicht aspect in debat rond doordecentralisatie</a:t>
            </a:r>
          </a:p>
          <a:p>
            <a:pPr marL="342900" lvl="0" indent="-342900">
              <a:spcAft>
                <a:spcPts val="0"/>
              </a:spcAft>
              <a:buFont typeface="Symbol"/>
              <a:buChar char=""/>
            </a:pPr>
            <a:endParaRPr lang="nl-NL" sz="2000" b="0" dirty="0">
              <a:latin typeface="Corbel"/>
              <a:ea typeface="Times New Roman"/>
              <a:cs typeface="Times New Roman"/>
            </a:endParaRPr>
          </a:p>
          <a:p>
            <a:pPr marL="342900" lvl="0" indent="-342900">
              <a:spcAft>
                <a:spcPts val="0"/>
              </a:spcAft>
              <a:buFont typeface="Symbol"/>
              <a:buChar char=""/>
            </a:pPr>
            <a:endParaRPr lang="nl-NL" sz="2000" b="0" dirty="0">
              <a:latin typeface="Corbel"/>
              <a:ea typeface="Times New Roman"/>
              <a:cs typeface="Times New Roman"/>
            </a:endParaRPr>
          </a:p>
          <a:p>
            <a:pPr marL="342900" lvl="0" indent="-342900">
              <a:spcAft>
                <a:spcPts val="0"/>
              </a:spcAft>
              <a:buFont typeface="Symbol"/>
              <a:buChar char=""/>
            </a:pPr>
            <a:endParaRPr lang="nl-NL" sz="2000" b="0" dirty="0">
              <a:latin typeface="Corbel"/>
              <a:ea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4298562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hoek 1"/>
          <p:cNvSpPr/>
          <p:nvPr/>
        </p:nvSpPr>
        <p:spPr>
          <a:xfrm>
            <a:off x="2286000" y="-495151"/>
            <a:ext cx="4572000" cy="7848302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</p:txBody>
      </p:sp>
      <p:sp>
        <p:nvSpPr>
          <p:cNvPr id="13" name="Rectangle 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nl-NL"/>
          </a:p>
        </p:txBody>
      </p:sp>
      <p:sp>
        <p:nvSpPr>
          <p:cNvPr id="20" name="Rechthoek 19"/>
          <p:cNvSpPr/>
          <p:nvPr/>
        </p:nvSpPr>
        <p:spPr>
          <a:xfrm>
            <a:off x="322945" y="246931"/>
            <a:ext cx="86345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>
              <a:spcAft>
                <a:spcPts val="1800"/>
              </a:spcAft>
            </a:pPr>
            <a:r>
              <a:rPr lang="nl-NL" sz="2800" dirty="0">
                <a:solidFill>
                  <a:srgbClr val="00B0F0"/>
                </a:solidFill>
                <a:latin typeface="Cambria" panose="02040503050406030204" pitchFamily="18" charset="0"/>
                <a:ea typeface="Times New Roman"/>
                <a:cs typeface="Times New Roman"/>
              </a:rPr>
              <a:t>Tenslotte: gegevens</a:t>
            </a:r>
          </a:p>
        </p:txBody>
      </p:sp>
      <p:sp>
        <p:nvSpPr>
          <p:cNvPr id="15" name="Content Placeholder 2"/>
          <p:cNvSpPr txBox="1">
            <a:spLocks/>
          </p:cNvSpPr>
          <p:nvPr/>
        </p:nvSpPr>
        <p:spPr bwMode="auto">
          <a:xfrm>
            <a:off x="754013" y="770151"/>
            <a:ext cx="7772400" cy="3778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0" indent="0" algn="l" rtl="0" fontAlgn="base">
              <a:spcBef>
                <a:spcPct val="20000"/>
              </a:spcBef>
              <a:spcAft>
                <a:spcPct val="0"/>
              </a:spcAft>
              <a:buFontTx/>
              <a:buNone/>
              <a:defRPr sz="16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Font typeface="Times"/>
              <a:buChar char="•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Font typeface="Times"/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Font typeface="Times"/>
              <a:buChar char="•"/>
              <a:defRPr sz="2400">
                <a:solidFill>
                  <a:schemeClr val="tx1"/>
                </a:solidFill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Font typeface="Times"/>
              <a:buChar char="•"/>
              <a:defRPr sz="24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Font typeface="Times"/>
              <a:buChar char="•"/>
              <a:defRPr sz="24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Font typeface="Times"/>
              <a:buChar char="•"/>
              <a:defRPr sz="24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Font typeface="Times"/>
              <a:buChar char="•"/>
              <a:defRPr sz="24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Font typeface="Times"/>
              <a:buChar char="•"/>
              <a:defRPr sz="2400">
                <a:solidFill>
                  <a:schemeClr val="tx1"/>
                </a:solidFill>
                <a:latin typeface="+mn-lt"/>
              </a:defRPr>
            </a:lvl9pPr>
          </a:lstStyle>
          <a:p>
            <a:pPr marL="342900" indent="-342900">
              <a:spcAft>
                <a:spcPts val="0"/>
              </a:spcAft>
              <a:buFont typeface="Symbol"/>
              <a:buChar char=""/>
            </a:pPr>
            <a:r>
              <a:rPr lang="nl-NL" sz="2400" b="0" dirty="0">
                <a:latin typeface="Corbel"/>
                <a:ea typeface="Times New Roman"/>
                <a:cs typeface="Times New Roman"/>
              </a:rPr>
              <a:t>Kwaliteit schoolgebouwen is nog grotendeels onontgonnen terrein</a:t>
            </a:r>
          </a:p>
          <a:p>
            <a:pPr marL="342900" indent="-342900">
              <a:spcAft>
                <a:spcPts val="0"/>
              </a:spcAft>
              <a:buFont typeface="Symbol"/>
              <a:buChar char=""/>
            </a:pPr>
            <a:endParaRPr lang="nl-NL" sz="2400" b="0" dirty="0">
              <a:latin typeface="Corbel"/>
              <a:ea typeface="Times New Roman"/>
              <a:cs typeface="Times New Roman"/>
            </a:endParaRPr>
          </a:p>
          <a:p>
            <a:pPr marL="342900" indent="-342900">
              <a:spcAft>
                <a:spcPts val="0"/>
              </a:spcAft>
              <a:buFont typeface="Symbol"/>
              <a:buChar char=""/>
            </a:pPr>
            <a:endParaRPr lang="en-GB" sz="2400" b="0" dirty="0">
              <a:latin typeface="Corbel"/>
              <a:ea typeface="Times New Roman"/>
              <a:cs typeface="Times New Roman"/>
            </a:endParaRPr>
          </a:p>
          <a:p>
            <a:pPr marL="342900" lvl="0" indent="-342900">
              <a:spcAft>
                <a:spcPts val="0"/>
              </a:spcAft>
              <a:buFont typeface="Symbol"/>
              <a:buChar char=""/>
            </a:pPr>
            <a:r>
              <a:rPr lang="nl-NL" sz="2400" b="0" dirty="0">
                <a:latin typeface="Corbel"/>
                <a:ea typeface="Times New Roman"/>
                <a:cs typeface="Times New Roman"/>
              </a:rPr>
              <a:t>Wet- en regelgeving omtrent kwaliteit schoolgebouwen beperkt</a:t>
            </a:r>
          </a:p>
          <a:p>
            <a:pPr marL="342900" lvl="0" indent="-342900">
              <a:spcAft>
                <a:spcPts val="0"/>
              </a:spcAft>
              <a:buFont typeface="Symbol"/>
              <a:buChar char=""/>
            </a:pPr>
            <a:endParaRPr lang="nl-NL" sz="2400" b="0" dirty="0">
              <a:latin typeface="Corbel"/>
              <a:ea typeface="Times New Roman"/>
              <a:cs typeface="Times New Roman"/>
            </a:endParaRPr>
          </a:p>
          <a:p>
            <a:pPr marL="342900" lvl="0" indent="-342900">
              <a:spcAft>
                <a:spcPts val="0"/>
              </a:spcAft>
              <a:buFont typeface="Symbol"/>
              <a:buChar char=""/>
            </a:pPr>
            <a:r>
              <a:rPr lang="nl-NL" sz="2400" b="0" dirty="0">
                <a:latin typeface="Corbel"/>
                <a:ea typeface="Times New Roman"/>
                <a:cs typeface="Times New Roman"/>
              </a:rPr>
              <a:t>Investeer in koppeling gegevensbestanden</a:t>
            </a:r>
          </a:p>
          <a:p>
            <a:pPr marL="342900" lvl="0" indent="-342900">
              <a:spcAft>
                <a:spcPts val="0"/>
              </a:spcAft>
              <a:buFont typeface="Symbol"/>
              <a:buChar char=""/>
            </a:pPr>
            <a:endParaRPr lang="nl-NL" sz="2000" b="0" dirty="0">
              <a:latin typeface="Corbel"/>
              <a:ea typeface="Times New Roman"/>
              <a:cs typeface="Times New Roman"/>
            </a:endParaRPr>
          </a:p>
          <a:p>
            <a:pPr marL="342900" lvl="0" indent="-342900">
              <a:spcAft>
                <a:spcPts val="0"/>
              </a:spcAft>
              <a:buFont typeface="Symbol"/>
              <a:buChar char=""/>
            </a:pPr>
            <a:endParaRPr lang="nl-NL" sz="2000" b="0" dirty="0">
              <a:latin typeface="Corbel"/>
              <a:ea typeface="Times New Roman"/>
              <a:cs typeface="Times New Roman"/>
            </a:endParaRPr>
          </a:p>
          <a:p>
            <a:pPr marL="342900" lvl="0" indent="-342900">
              <a:spcAft>
                <a:spcPts val="0"/>
              </a:spcAft>
              <a:buFont typeface="Symbol"/>
              <a:buChar char=""/>
            </a:pPr>
            <a:endParaRPr lang="nl-NL" sz="2000" b="0" dirty="0">
              <a:latin typeface="Corbel"/>
              <a:ea typeface="Times New Roman"/>
              <a:cs typeface="Times New Roman"/>
            </a:endParaRPr>
          </a:p>
          <a:p>
            <a:pPr marL="342900" lvl="0" indent="-342900">
              <a:spcAft>
                <a:spcPts val="0"/>
              </a:spcAft>
              <a:buFont typeface="Symbol"/>
              <a:buChar char=""/>
            </a:pPr>
            <a:endParaRPr lang="nl-NL" sz="2000" b="0" dirty="0">
              <a:latin typeface="Corbel"/>
              <a:ea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80704307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numm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16DD048-F10D-4843-BFFC-56611981F43F}" type="slidenum">
              <a:rPr lang="en-US" smtClean="0"/>
              <a:pPr/>
              <a:t>19</a:t>
            </a:fld>
            <a:endParaRPr lang="en-US" dirty="0"/>
          </a:p>
        </p:txBody>
      </p:sp>
      <p:sp>
        <p:nvSpPr>
          <p:cNvPr id="3" name="Title 1"/>
          <p:cNvSpPr txBox="1">
            <a:spLocks/>
          </p:cNvSpPr>
          <p:nvPr/>
        </p:nvSpPr>
        <p:spPr bwMode="auto">
          <a:xfrm>
            <a:off x="971600" y="383721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99CC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99CC"/>
                </a:solidFill>
                <a:latin typeface="Tahoma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99CC"/>
                </a:solidFill>
                <a:latin typeface="Tahoma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99CC"/>
                </a:solidFill>
                <a:latin typeface="Tahoma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99CC"/>
                </a:solidFill>
                <a:latin typeface="Tahoma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99CC"/>
                </a:solidFill>
                <a:latin typeface="Tahoma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99CC"/>
                </a:solidFill>
                <a:latin typeface="Tahoma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99CC"/>
                </a:solidFill>
                <a:latin typeface="Tahoma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99CC"/>
                </a:solidFill>
                <a:latin typeface="Tahoma" charset="0"/>
              </a:defRPr>
            </a:lvl9pPr>
          </a:lstStyle>
          <a:p>
            <a:pPr lvl="1">
              <a:spcAft>
                <a:spcPts val="1800"/>
              </a:spcAft>
            </a:pPr>
            <a:r>
              <a:rPr lang="nl-NL" sz="2800" b="0" dirty="0">
                <a:solidFill>
                  <a:srgbClr val="00B0F0"/>
                </a:solidFill>
                <a:latin typeface="Cambria" panose="02040503050406030204" pitchFamily="18" charset="0"/>
                <a:ea typeface="Times New Roman"/>
                <a:cs typeface="Times New Roman"/>
              </a:rPr>
              <a:t>Einde</a:t>
            </a:r>
          </a:p>
        </p:txBody>
      </p:sp>
    </p:spTree>
    <p:extLst>
      <p:ext uri="{BB962C8B-B14F-4D97-AF65-F5344CB8AC3E}">
        <p14:creationId xmlns:p14="http://schemas.microsoft.com/office/powerpoint/2010/main" val="551053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numm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16DD048-F10D-4843-BFFC-56611981F43F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3" name="Rechthoek 19"/>
          <p:cNvSpPr/>
          <p:nvPr/>
        </p:nvSpPr>
        <p:spPr>
          <a:xfrm>
            <a:off x="395536" y="332656"/>
            <a:ext cx="805847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>
              <a:spcAft>
                <a:spcPts val="1800"/>
              </a:spcAft>
            </a:pPr>
            <a:r>
              <a:rPr lang="en-US" sz="2800" dirty="0" err="1">
                <a:solidFill>
                  <a:srgbClr val="00B0F0"/>
                </a:solidFill>
                <a:latin typeface="Cambria" panose="02040503050406030204" pitchFamily="18" charset="0"/>
                <a:ea typeface="Times New Roman"/>
                <a:cs typeface="Times New Roman"/>
              </a:rPr>
              <a:t>Stelsel</a:t>
            </a:r>
            <a:r>
              <a:rPr lang="en-US" sz="2800" dirty="0">
                <a:solidFill>
                  <a:srgbClr val="00B0F0"/>
                </a:solidFill>
                <a:latin typeface="Cambria" panose="02040503050406030204" pitchFamily="18" charset="0"/>
                <a:ea typeface="Times New Roman"/>
                <a:cs typeface="Times New Roman"/>
              </a:rPr>
              <a:t> van </a:t>
            </a:r>
            <a:r>
              <a:rPr lang="en-US" sz="2800" dirty="0" err="1">
                <a:solidFill>
                  <a:srgbClr val="00B0F0"/>
                </a:solidFill>
                <a:latin typeface="Cambria" panose="02040503050406030204" pitchFamily="18" charset="0"/>
                <a:ea typeface="Times New Roman"/>
                <a:cs typeface="Times New Roman"/>
              </a:rPr>
              <a:t>onderwijshuisvesting</a:t>
            </a:r>
            <a:endParaRPr lang="nl-NL" sz="2800" dirty="0">
              <a:solidFill>
                <a:srgbClr val="00B0F0"/>
              </a:solidFill>
              <a:latin typeface="Cambria" panose="02040503050406030204" pitchFamily="18" charset="0"/>
              <a:ea typeface="Times New Roman"/>
              <a:cs typeface="Times New Roman"/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 bwMode="auto">
          <a:xfrm>
            <a:off x="4788024" y="1196752"/>
            <a:ext cx="4104456" cy="3778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0" indent="0" algn="l" rtl="0" fontAlgn="base">
              <a:spcBef>
                <a:spcPct val="20000"/>
              </a:spcBef>
              <a:spcAft>
                <a:spcPct val="0"/>
              </a:spcAft>
              <a:buFontTx/>
              <a:buNone/>
              <a:defRPr sz="16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Font typeface="Times"/>
              <a:buChar char="•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Font typeface="Times"/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Font typeface="Times"/>
              <a:buChar char="•"/>
              <a:defRPr sz="2400">
                <a:solidFill>
                  <a:schemeClr val="tx1"/>
                </a:solidFill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Font typeface="Times"/>
              <a:buChar char="•"/>
              <a:defRPr sz="24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Font typeface="Times"/>
              <a:buChar char="•"/>
              <a:defRPr sz="24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Font typeface="Times"/>
              <a:buChar char="•"/>
              <a:defRPr sz="24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Font typeface="Times"/>
              <a:buChar char="•"/>
              <a:defRPr sz="24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Font typeface="Times"/>
              <a:buChar char="•"/>
              <a:defRPr sz="2400">
                <a:solidFill>
                  <a:schemeClr val="tx1"/>
                </a:solidFill>
                <a:latin typeface="+mn-lt"/>
              </a:defRPr>
            </a:lvl9pPr>
          </a:lstStyle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b="0" dirty="0">
                <a:latin typeface="Corbel" panose="020B0503020204020204" pitchFamily="34" charset="0"/>
              </a:rPr>
              <a:t>1997: </a:t>
            </a:r>
            <a:r>
              <a:rPr lang="en-GB" sz="2000" b="0" dirty="0" err="1">
                <a:latin typeface="Corbel" panose="020B0503020204020204" pitchFamily="34" charset="0"/>
              </a:rPr>
              <a:t>decentralisatie</a:t>
            </a:r>
            <a:r>
              <a:rPr lang="en-GB" sz="2000" b="0" dirty="0">
                <a:latin typeface="Corbel" panose="020B0503020204020204" pitchFamily="34" charset="0"/>
              </a:rPr>
              <a:t> van </a:t>
            </a:r>
            <a:r>
              <a:rPr lang="en-GB" sz="2000" b="0" dirty="0" err="1">
                <a:latin typeface="Corbel" panose="020B0503020204020204" pitchFamily="34" charset="0"/>
              </a:rPr>
              <a:t>Rijk</a:t>
            </a:r>
            <a:r>
              <a:rPr lang="en-GB" sz="2000" b="0" dirty="0">
                <a:latin typeface="Corbel" panose="020B0503020204020204" pitchFamily="34" charset="0"/>
              </a:rPr>
              <a:t> </a:t>
            </a:r>
            <a:r>
              <a:rPr lang="en-GB" sz="2000" b="0" dirty="0" err="1">
                <a:latin typeface="Corbel" panose="020B0503020204020204" pitchFamily="34" charset="0"/>
              </a:rPr>
              <a:t>naar</a:t>
            </a:r>
            <a:r>
              <a:rPr lang="en-GB" sz="2000" b="0" dirty="0">
                <a:latin typeface="Corbel" panose="020B0503020204020204" pitchFamily="34" charset="0"/>
              </a:rPr>
              <a:t> </a:t>
            </a:r>
            <a:r>
              <a:rPr lang="en-GB" sz="2000" b="0" dirty="0" err="1">
                <a:latin typeface="Corbel" panose="020B0503020204020204" pitchFamily="34" charset="0"/>
              </a:rPr>
              <a:t>gemeenten</a:t>
            </a:r>
            <a:r>
              <a:rPr lang="en-GB" sz="2000" b="0" dirty="0">
                <a:latin typeface="Corbel" panose="020B0503020204020204" pitchFamily="34" charset="0"/>
              </a:rPr>
              <a:t> (</a:t>
            </a:r>
            <a:r>
              <a:rPr lang="en-GB" sz="2000" b="0" dirty="0" err="1">
                <a:latin typeface="Corbel" panose="020B0503020204020204" pitchFamily="34" charset="0"/>
              </a:rPr>
              <a:t>deels</a:t>
            </a:r>
            <a:r>
              <a:rPr lang="en-GB" sz="2000" b="0" dirty="0">
                <a:latin typeface="Corbel" panose="020B0503020204020204" pitchFamily="34" charset="0"/>
              </a:rPr>
              <a:t> </a:t>
            </a:r>
            <a:r>
              <a:rPr lang="en-GB" sz="2000" b="0" dirty="0" err="1">
                <a:latin typeface="Corbel" panose="020B0503020204020204" pitchFamily="34" charset="0"/>
              </a:rPr>
              <a:t>schoolbesturen</a:t>
            </a:r>
            <a:r>
              <a:rPr lang="en-GB" sz="2000" b="0" dirty="0">
                <a:latin typeface="Corbel" panose="020B0503020204020204" pitchFamily="34" charset="0"/>
              </a:rPr>
              <a:t>)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000" b="0" dirty="0">
              <a:latin typeface="Corbel" panose="020B0503020204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b="0" dirty="0">
                <a:latin typeface="Corbel" panose="020B0503020204020204" pitchFamily="34" charset="0"/>
              </a:rPr>
              <a:t>2015: </a:t>
            </a:r>
            <a:r>
              <a:rPr lang="en-GB" sz="2000" b="0" dirty="0" err="1">
                <a:latin typeface="Corbel" panose="020B0503020204020204" pitchFamily="34" charset="0"/>
              </a:rPr>
              <a:t>Overheveling</a:t>
            </a:r>
            <a:r>
              <a:rPr lang="en-GB" sz="2000" b="0" dirty="0">
                <a:latin typeface="Corbel" panose="020B0503020204020204" pitchFamily="34" charset="0"/>
              </a:rPr>
              <a:t> </a:t>
            </a:r>
            <a:r>
              <a:rPr lang="en-GB" sz="2000" b="0" dirty="0" err="1">
                <a:latin typeface="Corbel" panose="020B0503020204020204" pitchFamily="34" charset="0"/>
              </a:rPr>
              <a:t>buitenonderhoud</a:t>
            </a:r>
            <a:r>
              <a:rPr lang="en-GB" sz="2000" b="0" dirty="0">
                <a:latin typeface="Corbel" panose="020B0503020204020204" pitchFamily="34" charset="0"/>
              </a:rPr>
              <a:t> </a:t>
            </a:r>
            <a:r>
              <a:rPr lang="en-GB" sz="2000" b="0" dirty="0" err="1">
                <a:latin typeface="Corbel" panose="020B0503020204020204" pitchFamily="34" charset="0"/>
              </a:rPr>
              <a:t>naar</a:t>
            </a:r>
            <a:r>
              <a:rPr lang="en-GB" sz="2000" b="0" dirty="0">
                <a:latin typeface="Corbel" panose="020B0503020204020204" pitchFamily="34" charset="0"/>
              </a:rPr>
              <a:t> </a:t>
            </a:r>
            <a:r>
              <a:rPr lang="en-GB" sz="2000" b="0" dirty="0" err="1">
                <a:latin typeface="Corbel" panose="020B0503020204020204" pitchFamily="34" charset="0"/>
              </a:rPr>
              <a:t>schoolbesturen</a:t>
            </a:r>
            <a:r>
              <a:rPr lang="en-GB" sz="2000" b="0" dirty="0">
                <a:latin typeface="Corbel" panose="020B0503020204020204" pitchFamily="34" charset="0"/>
              </a:rPr>
              <a:t> </a:t>
            </a:r>
            <a:r>
              <a:rPr lang="en-GB" sz="2000" b="0" dirty="0" err="1">
                <a:latin typeface="Corbel" panose="020B0503020204020204" pitchFamily="34" charset="0"/>
              </a:rPr>
              <a:t>po</a:t>
            </a:r>
            <a:r>
              <a:rPr lang="en-GB" sz="2000" b="0" dirty="0">
                <a:latin typeface="Corbel" panose="020B0503020204020204" pitchFamily="34" charset="0"/>
              </a:rPr>
              <a:t> (€160 </a:t>
            </a:r>
            <a:r>
              <a:rPr lang="en-GB" sz="2000" b="0" dirty="0" err="1">
                <a:latin typeface="Corbel" panose="020B0503020204020204" pitchFamily="34" charset="0"/>
              </a:rPr>
              <a:t>mln</a:t>
            </a:r>
            <a:r>
              <a:rPr lang="en-GB" sz="2000" b="0" dirty="0">
                <a:latin typeface="Corbel" panose="020B0503020204020204" pitchFamily="34" charset="0"/>
              </a:rPr>
              <a:t>.)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000" b="0" dirty="0">
              <a:latin typeface="Corbel" panose="020B0503020204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b="0" dirty="0">
                <a:latin typeface="Corbel" panose="020B0503020204020204" pitchFamily="34" charset="0"/>
              </a:rPr>
              <a:t>2015: </a:t>
            </a:r>
            <a:r>
              <a:rPr lang="en-GB" sz="2000" b="0" dirty="0" err="1">
                <a:latin typeface="Corbel" panose="020B0503020204020204" pitchFamily="34" charset="0"/>
              </a:rPr>
              <a:t>aanpassingen</a:t>
            </a:r>
            <a:r>
              <a:rPr lang="en-GB" sz="2000" b="0" dirty="0">
                <a:latin typeface="Corbel" panose="020B0503020204020204" pitchFamily="34" charset="0"/>
              </a:rPr>
              <a:t> </a:t>
            </a:r>
            <a:r>
              <a:rPr lang="en-GB" sz="2000" b="0" dirty="0" err="1">
                <a:latin typeface="Corbel" panose="020B0503020204020204" pitchFamily="34" charset="0"/>
              </a:rPr>
              <a:t>gemeentefonds</a:t>
            </a:r>
            <a:r>
              <a:rPr lang="en-GB" sz="2000" b="0" dirty="0">
                <a:latin typeface="Corbel" panose="020B0503020204020204" pitchFamily="34" charset="0"/>
              </a:rPr>
              <a:t> (€260 </a:t>
            </a:r>
            <a:r>
              <a:rPr lang="en-GB" sz="2000" b="0" dirty="0" err="1">
                <a:latin typeface="Corbel" panose="020B0503020204020204" pitchFamily="34" charset="0"/>
              </a:rPr>
              <a:t>mln</a:t>
            </a:r>
            <a:r>
              <a:rPr lang="en-GB" sz="2000" b="0" dirty="0">
                <a:latin typeface="Corbel" panose="020B0503020204020204" pitchFamily="34" charset="0"/>
              </a:rPr>
              <a:t>.)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000" b="0" dirty="0">
              <a:latin typeface="Corbel" panose="020B0503020204020204" pitchFamily="34" charset="0"/>
            </a:endParaRPr>
          </a:p>
          <a:p>
            <a:pPr marL="1085850" lvl="1" indent="-342900">
              <a:buFont typeface="Arial" panose="020B0604020202020204" pitchFamily="34" charset="0"/>
              <a:buChar char="•"/>
            </a:pPr>
            <a:endParaRPr lang="en-GB" sz="2000" i="1" dirty="0">
              <a:latin typeface="Corbel" panose="020B0503020204020204" pitchFamily="34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907711"/>
            <a:ext cx="4536504" cy="4356331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395536" y="5264042"/>
            <a:ext cx="267162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 err="1"/>
              <a:t>Bron</a:t>
            </a:r>
            <a:r>
              <a:rPr lang="en-GB" sz="1200" dirty="0"/>
              <a:t>: </a:t>
            </a:r>
            <a:r>
              <a:rPr lang="en-GB" sz="1200" dirty="0" err="1"/>
              <a:t>Algemene</a:t>
            </a:r>
            <a:r>
              <a:rPr lang="en-GB" sz="1200" dirty="0"/>
              <a:t> </a:t>
            </a:r>
            <a:r>
              <a:rPr lang="en-GB" sz="1200" dirty="0" err="1"/>
              <a:t>Rekenkamer</a:t>
            </a:r>
            <a:r>
              <a:rPr lang="en-GB" sz="1200" dirty="0"/>
              <a:t> (2016)</a:t>
            </a:r>
            <a:endParaRPr lang="nl-NL" sz="1200" dirty="0"/>
          </a:p>
        </p:txBody>
      </p:sp>
    </p:spTree>
    <p:extLst>
      <p:ext uri="{BB962C8B-B14F-4D97-AF65-F5344CB8AC3E}">
        <p14:creationId xmlns:p14="http://schemas.microsoft.com/office/powerpoint/2010/main" val="2114422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16DD048-F10D-4843-BFFC-56611981F43F}" type="slidenum">
              <a:rPr lang="en-US" smtClean="0"/>
              <a:pPr/>
              <a:t>3</a:t>
            </a:fld>
            <a:endParaRPr lang="en-US" dirty="0"/>
          </a:p>
        </p:txBody>
      </p:sp>
      <p:grpSp>
        <p:nvGrpSpPr>
          <p:cNvPr id="3" name="Group 45"/>
          <p:cNvGrpSpPr>
            <a:grpSpLocks/>
          </p:cNvGrpSpPr>
          <p:nvPr/>
        </p:nvGrpSpPr>
        <p:grpSpPr bwMode="auto">
          <a:xfrm>
            <a:off x="23308" y="764704"/>
            <a:ext cx="8991600" cy="4679950"/>
            <a:chOff x="288" y="864"/>
            <a:chExt cx="5664" cy="2948"/>
          </a:xfrm>
        </p:grpSpPr>
        <p:sp>
          <p:nvSpPr>
            <p:cNvPr id="4" name="Rectangle 6"/>
            <p:cNvSpPr>
              <a:spLocks noChangeArrowheads="1"/>
            </p:cNvSpPr>
            <p:nvPr/>
          </p:nvSpPr>
          <p:spPr bwMode="auto">
            <a:xfrm>
              <a:off x="288" y="864"/>
              <a:ext cx="1680" cy="29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marL="190500" indent="-190500">
                <a:defRPr sz="14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Webdings" pitchFamily="18" charset="2"/>
                <a:buChar char="4"/>
                <a:defRPr sz="14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Webdings" pitchFamily="18" charset="2"/>
                <a:buChar char="4"/>
                <a:defRPr sz="14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Webdings" pitchFamily="18" charset="2"/>
                <a:buChar char="4"/>
                <a:defRPr sz="14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Webdings" pitchFamily="18" charset="2"/>
                <a:buChar char="4"/>
                <a:defRPr sz="14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>
                <a:buFont typeface="Webdings" pitchFamily="18" charset="2"/>
                <a:buNone/>
              </a:pPr>
              <a:r>
                <a:rPr lang="en-CA" altLang="nl-NL" dirty="0" err="1"/>
                <a:t>Krimp</a:t>
              </a:r>
              <a:endParaRPr lang="en-CA" altLang="nl-NL" dirty="0"/>
            </a:p>
          </p:txBody>
        </p:sp>
        <p:sp>
          <p:nvSpPr>
            <p:cNvPr id="5" name="Rectangle 14"/>
            <p:cNvSpPr>
              <a:spLocks noChangeArrowheads="1"/>
            </p:cNvSpPr>
            <p:nvPr/>
          </p:nvSpPr>
          <p:spPr bwMode="auto">
            <a:xfrm>
              <a:off x="2280" y="864"/>
              <a:ext cx="1680" cy="29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marL="190500" indent="-190500">
                <a:defRPr sz="14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Webdings" pitchFamily="18" charset="2"/>
                <a:buChar char="4"/>
                <a:defRPr sz="14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Webdings" pitchFamily="18" charset="2"/>
                <a:buChar char="4"/>
                <a:defRPr sz="14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Webdings" pitchFamily="18" charset="2"/>
                <a:buChar char="4"/>
                <a:defRPr sz="14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Webdings" pitchFamily="18" charset="2"/>
                <a:buChar char="4"/>
                <a:defRPr sz="14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>
                <a:buFont typeface="Webdings" pitchFamily="18" charset="2"/>
                <a:buNone/>
              </a:pPr>
              <a:r>
                <a:rPr lang="en-CA" altLang="nl-NL" dirty="0" err="1"/>
                <a:t>Rolverdeling</a:t>
              </a:r>
              <a:endParaRPr lang="en-CA" altLang="nl-NL" dirty="0"/>
            </a:p>
          </p:txBody>
        </p:sp>
        <p:sp>
          <p:nvSpPr>
            <p:cNvPr id="6" name="Rectangle 22"/>
            <p:cNvSpPr>
              <a:spLocks noChangeArrowheads="1"/>
            </p:cNvSpPr>
            <p:nvPr/>
          </p:nvSpPr>
          <p:spPr bwMode="auto">
            <a:xfrm>
              <a:off x="4272" y="864"/>
              <a:ext cx="1680" cy="29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marL="190500" indent="-190500">
                <a:defRPr sz="14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Webdings" pitchFamily="18" charset="2"/>
                <a:buChar char="4"/>
                <a:defRPr sz="14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Webdings" pitchFamily="18" charset="2"/>
                <a:buChar char="4"/>
                <a:defRPr sz="14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Webdings" pitchFamily="18" charset="2"/>
                <a:buChar char="4"/>
                <a:defRPr sz="14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Webdings" pitchFamily="18" charset="2"/>
                <a:buChar char="4"/>
                <a:defRPr sz="14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>
                <a:buFont typeface="Webdings" pitchFamily="18" charset="2"/>
                <a:buNone/>
              </a:pPr>
              <a:r>
                <a:rPr lang="en-CA" altLang="nl-NL" dirty="0" err="1"/>
                <a:t>Schaal</a:t>
              </a:r>
              <a:endParaRPr lang="en-CA" altLang="nl-NL" dirty="0"/>
            </a:p>
          </p:txBody>
        </p:sp>
        <p:sp>
          <p:nvSpPr>
            <p:cNvPr id="7" name="Rectangle 29"/>
            <p:cNvSpPr>
              <a:spLocks noChangeArrowheads="1"/>
            </p:cNvSpPr>
            <p:nvPr/>
          </p:nvSpPr>
          <p:spPr bwMode="auto">
            <a:xfrm>
              <a:off x="296" y="1248"/>
              <a:ext cx="1677" cy="256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>
              <a:lvl1pPr marL="190500" indent="-190500">
                <a:defRPr sz="14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Webdings" pitchFamily="18" charset="2"/>
                <a:buChar char="4"/>
                <a:defRPr sz="14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Webdings" pitchFamily="18" charset="2"/>
                <a:buChar char="4"/>
                <a:defRPr sz="14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Webdings" pitchFamily="18" charset="2"/>
                <a:buChar char="4"/>
                <a:defRPr sz="14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Webdings" pitchFamily="18" charset="2"/>
                <a:buChar char="4"/>
                <a:defRPr sz="14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CA" altLang="nl-NL" b="0" dirty="0" err="1">
                  <a:latin typeface="Corbel" panose="020B0503020204020204" pitchFamily="34" charset="0"/>
                </a:rPr>
                <a:t>Aantal</a:t>
              </a:r>
              <a:r>
                <a:rPr lang="en-CA" altLang="nl-NL" b="0" dirty="0">
                  <a:latin typeface="Corbel" panose="020B0503020204020204" pitchFamily="34" charset="0"/>
                </a:rPr>
                <a:t> </a:t>
              </a:r>
              <a:r>
                <a:rPr lang="en-CA" altLang="nl-NL" b="0" dirty="0" err="1">
                  <a:latin typeface="Corbel" panose="020B0503020204020204" pitchFamily="34" charset="0"/>
                </a:rPr>
                <a:t>leerlingen</a:t>
              </a:r>
              <a:r>
                <a:rPr lang="en-CA" altLang="nl-NL" b="0" dirty="0">
                  <a:latin typeface="Corbel" panose="020B0503020204020204" pitchFamily="34" charset="0"/>
                </a:rPr>
                <a:t> </a:t>
              </a:r>
              <a:r>
                <a:rPr lang="en-CA" altLang="nl-NL" b="0" dirty="0" err="1">
                  <a:latin typeface="Corbel" panose="020B0503020204020204" pitchFamily="34" charset="0"/>
                </a:rPr>
                <a:t>daalt</a:t>
              </a:r>
              <a:r>
                <a:rPr lang="en-CA" altLang="nl-NL" b="0" dirty="0">
                  <a:latin typeface="Corbel" panose="020B0503020204020204" pitchFamily="34" charset="0"/>
                </a:rPr>
                <a:t> </a:t>
              </a:r>
              <a:r>
                <a:rPr lang="en-CA" altLang="nl-NL" b="0" dirty="0" err="1">
                  <a:latin typeface="Corbel" panose="020B0503020204020204" pitchFamily="34" charset="0"/>
                </a:rPr>
                <a:t>sinds</a:t>
              </a:r>
              <a:r>
                <a:rPr lang="en-CA" altLang="nl-NL" b="0" dirty="0">
                  <a:latin typeface="Corbel" panose="020B0503020204020204" pitchFamily="34" charset="0"/>
                </a:rPr>
                <a:t> 2008</a:t>
              </a:r>
            </a:p>
            <a:p>
              <a:endParaRPr lang="en-CA" altLang="nl-NL" b="0" dirty="0">
                <a:latin typeface="Corbel" panose="020B0503020204020204" pitchFamily="34" charset="0"/>
              </a:endParaRPr>
            </a:p>
            <a:p>
              <a:r>
                <a:rPr lang="en-CA" altLang="nl-NL" b="0" dirty="0" err="1">
                  <a:latin typeface="Corbel" panose="020B0503020204020204" pitchFamily="34" charset="0"/>
                </a:rPr>
                <a:t>Gevolgen</a:t>
              </a:r>
              <a:r>
                <a:rPr lang="en-CA" altLang="nl-NL" b="0" dirty="0">
                  <a:latin typeface="Corbel" panose="020B0503020204020204" pitchFamily="34" charset="0"/>
                </a:rPr>
                <a:t> </a:t>
              </a:r>
              <a:r>
                <a:rPr lang="en-CA" altLang="nl-NL" b="0" dirty="0" err="1">
                  <a:latin typeface="Corbel" panose="020B0503020204020204" pitchFamily="34" charset="0"/>
                </a:rPr>
                <a:t>voor</a:t>
              </a:r>
              <a:r>
                <a:rPr lang="en-CA" altLang="nl-NL" b="0" dirty="0">
                  <a:latin typeface="Corbel" panose="020B0503020204020204" pitchFamily="34" charset="0"/>
                </a:rPr>
                <a:t> </a:t>
              </a:r>
              <a:r>
                <a:rPr lang="en-CA" altLang="nl-NL" b="0" dirty="0" err="1">
                  <a:latin typeface="Corbel" panose="020B0503020204020204" pitchFamily="34" charset="0"/>
                </a:rPr>
                <a:t>onderwijshuisvesting</a:t>
              </a:r>
              <a:r>
                <a:rPr lang="en-CA" altLang="nl-NL" b="0" dirty="0">
                  <a:latin typeface="Corbel" panose="020B0503020204020204" pitchFamily="34" charset="0"/>
                </a:rPr>
                <a:t>: </a:t>
              </a:r>
              <a:r>
                <a:rPr lang="en-CA" altLang="nl-NL" b="0" dirty="0" err="1">
                  <a:latin typeface="Corbel" panose="020B0503020204020204" pitchFamily="34" charset="0"/>
                </a:rPr>
                <a:t>Leegstand</a:t>
              </a:r>
              <a:r>
                <a:rPr lang="en-CA" altLang="nl-NL" b="0" dirty="0">
                  <a:latin typeface="Corbel" panose="020B0503020204020204" pitchFamily="34" charset="0"/>
                </a:rPr>
                <a:t>?</a:t>
              </a:r>
              <a:br>
                <a:rPr lang="en-CA" altLang="nl-NL" b="0" dirty="0">
                  <a:latin typeface="Corbel" panose="020B0503020204020204" pitchFamily="34" charset="0"/>
                </a:rPr>
              </a:br>
              <a:r>
                <a:rPr lang="en-CA" altLang="nl-NL" b="0" dirty="0" err="1">
                  <a:latin typeface="Corbel" panose="020B0503020204020204" pitchFamily="34" charset="0"/>
                </a:rPr>
                <a:t>Doelmatigheid</a:t>
              </a:r>
              <a:r>
                <a:rPr lang="en-CA" altLang="nl-NL" b="0" dirty="0">
                  <a:latin typeface="Corbel" panose="020B0503020204020204" pitchFamily="34" charset="0"/>
                </a:rPr>
                <a:t>?</a:t>
              </a:r>
              <a:br>
                <a:rPr lang="en-CA" altLang="nl-NL" b="0" dirty="0">
                  <a:latin typeface="Corbel" panose="020B0503020204020204" pitchFamily="34" charset="0"/>
                </a:rPr>
              </a:br>
              <a:endParaRPr lang="en-CA" altLang="nl-NL" b="0" dirty="0">
                <a:latin typeface="Corbel" panose="020B0503020204020204" pitchFamily="34" charset="0"/>
              </a:endParaRPr>
            </a:p>
            <a:p>
              <a:r>
                <a:rPr lang="en-CA" altLang="nl-NL" b="0" dirty="0">
                  <a:latin typeface="Corbel" panose="020B0503020204020204" pitchFamily="34" charset="0"/>
                </a:rPr>
                <a:t>Wat </a:t>
              </a:r>
              <a:r>
                <a:rPr lang="en-CA" altLang="nl-NL" b="0" dirty="0" err="1">
                  <a:latin typeface="Corbel" panose="020B0503020204020204" pitchFamily="34" charset="0"/>
                </a:rPr>
                <a:t>doen</a:t>
              </a:r>
              <a:r>
                <a:rPr lang="en-CA" altLang="nl-NL" b="0" dirty="0">
                  <a:latin typeface="Corbel" panose="020B0503020204020204" pitchFamily="34" charset="0"/>
                </a:rPr>
                <a:t> </a:t>
              </a:r>
              <a:r>
                <a:rPr lang="en-CA" altLang="nl-NL" b="0" dirty="0" err="1">
                  <a:latin typeface="Corbel" panose="020B0503020204020204" pitchFamily="34" charset="0"/>
                </a:rPr>
                <a:t>gemeenten</a:t>
              </a:r>
              <a:r>
                <a:rPr lang="en-CA" altLang="nl-NL" b="0" dirty="0">
                  <a:latin typeface="Corbel" panose="020B0503020204020204" pitchFamily="34" charset="0"/>
                </a:rPr>
                <a:t> om de </a:t>
              </a:r>
              <a:r>
                <a:rPr lang="en-CA" altLang="nl-NL" b="0" dirty="0" err="1">
                  <a:latin typeface="Corbel" panose="020B0503020204020204" pitchFamily="34" charset="0"/>
                </a:rPr>
                <a:t>gevolgen</a:t>
              </a:r>
              <a:r>
                <a:rPr lang="en-CA" altLang="nl-NL" b="0" dirty="0">
                  <a:latin typeface="Corbel" panose="020B0503020204020204" pitchFamily="34" charset="0"/>
                </a:rPr>
                <a:t> van </a:t>
              </a:r>
              <a:r>
                <a:rPr lang="en-CA" altLang="nl-NL" b="0" dirty="0" err="1">
                  <a:latin typeface="Corbel" panose="020B0503020204020204" pitchFamily="34" charset="0"/>
                </a:rPr>
                <a:t>krimp</a:t>
              </a:r>
              <a:r>
                <a:rPr lang="en-CA" altLang="nl-NL" b="0" dirty="0">
                  <a:latin typeface="Corbel" panose="020B0503020204020204" pitchFamily="34" charset="0"/>
                </a:rPr>
                <a:t> op </a:t>
              </a:r>
              <a:r>
                <a:rPr lang="en-CA" altLang="nl-NL" b="0" dirty="0" err="1">
                  <a:latin typeface="Corbel" panose="020B0503020204020204" pitchFamily="34" charset="0"/>
                </a:rPr>
                <a:t>te</a:t>
              </a:r>
              <a:r>
                <a:rPr lang="en-CA" altLang="nl-NL" b="0" dirty="0">
                  <a:latin typeface="Corbel" panose="020B0503020204020204" pitchFamily="34" charset="0"/>
                </a:rPr>
                <a:t> </a:t>
              </a:r>
              <a:r>
                <a:rPr lang="en-CA" altLang="nl-NL" b="0" dirty="0" err="1">
                  <a:latin typeface="Corbel" panose="020B0503020204020204" pitchFamily="34" charset="0"/>
                </a:rPr>
                <a:t>vangen</a:t>
              </a:r>
              <a:r>
                <a:rPr lang="en-CA" altLang="nl-NL" b="0" dirty="0">
                  <a:latin typeface="Corbel" panose="020B0503020204020204" pitchFamily="34" charset="0"/>
                </a:rPr>
                <a:t>?</a:t>
              </a:r>
              <a:br>
                <a:rPr lang="en-CA" altLang="nl-NL" b="0" dirty="0">
                  <a:latin typeface="Corbel" panose="020B0503020204020204" pitchFamily="34" charset="0"/>
                </a:rPr>
              </a:br>
              <a:endParaRPr lang="en-CA" altLang="nl-NL" b="0" dirty="0">
                <a:latin typeface="Corbel" panose="020B0503020204020204" pitchFamily="34" charset="0"/>
              </a:endParaRPr>
            </a:p>
            <a:p>
              <a:endParaRPr lang="en-CA" altLang="nl-NL" b="0" dirty="0">
                <a:latin typeface="Corbel" panose="020B0503020204020204" pitchFamily="34" charset="0"/>
              </a:endParaRPr>
            </a:p>
          </p:txBody>
        </p:sp>
        <p:sp>
          <p:nvSpPr>
            <p:cNvPr id="8" name="Rectangle 30"/>
            <p:cNvSpPr>
              <a:spLocks noChangeArrowheads="1"/>
            </p:cNvSpPr>
            <p:nvPr/>
          </p:nvSpPr>
          <p:spPr bwMode="auto">
            <a:xfrm>
              <a:off x="2289" y="1248"/>
              <a:ext cx="1677" cy="256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>
              <a:lvl1pPr marL="190500" indent="-190500">
                <a:defRPr sz="14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Webdings" pitchFamily="18" charset="2"/>
                <a:buChar char="4"/>
                <a:defRPr sz="14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Webdings" pitchFamily="18" charset="2"/>
                <a:buChar char="4"/>
                <a:defRPr sz="14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Webdings" pitchFamily="18" charset="2"/>
                <a:buChar char="4"/>
                <a:defRPr sz="14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Webdings" pitchFamily="18" charset="2"/>
                <a:buChar char="4"/>
                <a:defRPr sz="14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CA" altLang="nl-NL" b="0" dirty="0" err="1">
                  <a:latin typeface="Corbel" panose="020B0503020204020204" pitchFamily="34" charset="0"/>
                </a:rPr>
                <a:t>Stelsel</a:t>
              </a:r>
              <a:r>
                <a:rPr lang="en-CA" altLang="nl-NL" b="0" dirty="0">
                  <a:latin typeface="Corbel" panose="020B0503020204020204" pitchFamily="34" charset="0"/>
                </a:rPr>
                <a:t> </a:t>
              </a:r>
              <a:r>
                <a:rPr lang="en-CA" altLang="nl-NL" b="0" dirty="0" err="1">
                  <a:latin typeface="Corbel" panose="020B0503020204020204" pitchFamily="34" charset="0"/>
                </a:rPr>
                <a:t>bevat</a:t>
              </a:r>
              <a:r>
                <a:rPr lang="en-CA" altLang="nl-NL" b="0" dirty="0">
                  <a:latin typeface="Corbel" panose="020B0503020204020204" pitchFamily="34" charset="0"/>
                </a:rPr>
                <a:t> </a:t>
              </a:r>
              <a:r>
                <a:rPr lang="en-CA" altLang="nl-NL" b="0" dirty="0" err="1">
                  <a:latin typeface="Corbel" panose="020B0503020204020204" pitchFamily="34" charset="0"/>
                </a:rPr>
                <a:t>geen</a:t>
              </a:r>
              <a:r>
                <a:rPr lang="en-CA" altLang="nl-NL" b="0" dirty="0">
                  <a:latin typeface="Corbel" panose="020B0503020204020204" pitchFamily="34" charset="0"/>
                </a:rPr>
                <a:t> </a:t>
              </a:r>
              <a:r>
                <a:rPr lang="en-CA" altLang="nl-NL" b="0" dirty="0" err="1">
                  <a:latin typeface="Corbel" panose="020B0503020204020204" pitchFamily="34" charset="0"/>
                </a:rPr>
                <a:t>prikkel</a:t>
              </a:r>
              <a:r>
                <a:rPr lang="en-CA" altLang="nl-NL" b="0" dirty="0">
                  <a:latin typeface="Corbel" panose="020B0503020204020204" pitchFamily="34" charset="0"/>
                </a:rPr>
                <a:t> </a:t>
              </a:r>
              <a:r>
                <a:rPr lang="en-CA" altLang="nl-NL" b="0" dirty="0" err="1">
                  <a:latin typeface="Corbel" panose="020B0503020204020204" pitchFamily="34" charset="0"/>
                </a:rPr>
                <a:t>voor</a:t>
              </a:r>
              <a:r>
                <a:rPr lang="en-CA" altLang="nl-NL" b="0" dirty="0">
                  <a:latin typeface="Corbel" panose="020B0503020204020204" pitchFamily="34" charset="0"/>
                </a:rPr>
                <a:t> </a:t>
              </a:r>
              <a:r>
                <a:rPr lang="en-CA" altLang="nl-NL" b="0" dirty="0" err="1">
                  <a:latin typeface="Corbel" panose="020B0503020204020204" pitchFamily="34" charset="0"/>
                </a:rPr>
                <a:t>integrale</a:t>
              </a:r>
              <a:r>
                <a:rPr lang="en-CA" altLang="nl-NL" b="0" dirty="0">
                  <a:latin typeface="Corbel" panose="020B0503020204020204" pitchFamily="34" charset="0"/>
                </a:rPr>
                <a:t> </a:t>
              </a:r>
              <a:r>
                <a:rPr lang="en-CA" altLang="nl-NL" b="0" dirty="0" err="1">
                  <a:latin typeface="Corbel" panose="020B0503020204020204" pitchFamily="34" charset="0"/>
                </a:rPr>
                <a:t>afweging</a:t>
              </a:r>
              <a:r>
                <a:rPr lang="en-CA" altLang="nl-NL" b="0" dirty="0">
                  <a:latin typeface="Corbel" panose="020B0503020204020204" pitchFamily="34" charset="0"/>
                </a:rPr>
                <a:t> </a:t>
              </a:r>
              <a:r>
                <a:rPr lang="en-CA" altLang="nl-NL" b="0" dirty="0" err="1">
                  <a:latin typeface="Corbel" panose="020B0503020204020204" pitchFamily="34" charset="0"/>
                </a:rPr>
                <a:t>totale</a:t>
              </a:r>
              <a:r>
                <a:rPr lang="en-CA" altLang="nl-NL" b="0" dirty="0">
                  <a:latin typeface="Corbel" panose="020B0503020204020204" pitchFamily="34" charset="0"/>
                </a:rPr>
                <a:t> </a:t>
              </a:r>
              <a:r>
                <a:rPr lang="en-CA" altLang="nl-NL" b="0" dirty="0" err="1">
                  <a:latin typeface="Corbel" panose="020B0503020204020204" pitchFamily="34" charset="0"/>
                </a:rPr>
                <a:t>kosten</a:t>
              </a:r>
              <a:r>
                <a:rPr lang="en-CA" altLang="nl-NL" b="0" dirty="0">
                  <a:latin typeface="Corbel" panose="020B0503020204020204" pitchFamily="34" charset="0"/>
                </a:rPr>
                <a:t> </a:t>
              </a:r>
              <a:r>
                <a:rPr lang="en-CA" altLang="nl-NL" b="0" dirty="0" err="1">
                  <a:latin typeface="Corbel" panose="020B0503020204020204" pitchFamily="34" charset="0"/>
                </a:rPr>
                <a:t>gemeente</a:t>
              </a:r>
              <a:r>
                <a:rPr lang="en-CA" altLang="nl-NL" b="0" dirty="0">
                  <a:latin typeface="Corbel" panose="020B0503020204020204" pitchFamily="34" charset="0"/>
                </a:rPr>
                <a:t> </a:t>
              </a:r>
              <a:r>
                <a:rPr lang="en-CA" altLang="nl-NL" b="0" dirty="0" err="1">
                  <a:latin typeface="Corbel" panose="020B0503020204020204" pitchFamily="34" charset="0"/>
                </a:rPr>
                <a:t>en</a:t>
              </a:r>
              <a:r>
                <a:rPr lang="en-CA" altLang="nl-NL" b="0" dirty="0">
                  <a:latin typeface="Corbel" panose="020B0503020204020204" pitchFamily="34" charset="0"/>
                </a:rPr>
                <a:t> </a:t>
              </a:r>
              <a:r>
                <a:rPr lang="en-CA" altLang="nl-NL" b="0" dirty="0" err="1">
                  <a:latin typeface="Corbel" panose="020B0503020204020204" pitchFamily="34" charset="0"/>
                </a:rPr>
                <a:t>schoolbestuur</a:t>
              </a:r>
              <a:endParaRPr lang="en-CA" altLang="nl-NL" b="0" dirty="0">
                <a:latin typeface="Corbel" panose="020B0503020204020204" pitchFamily="34" charset="0"/>
              </a:endParaRPr>
            </a:p>
            <a:p>
              <a:endParaRPr lang="en-CA" altLang="nl-NL" b="0" dirty="0">
                <a:latin typeface="Corbel" panose="020B0503020204020204" pitchFamily="34" charset="0"/>
              </a:endParaRPr>
            </a:p>
            <a:p>
              <a:r>
                <a:rPr lang="en-CA" altLang="nl-NL" b="0" dirty="0" err="1">
                  <a:latin typeface="Corbel" panose="020B0503020204020204" pitchFamily="34" charset="0"/>
                </a:rPr>
                <a:t>Potentieel</a:t>
              </a:r>
              <a:r>
                <a:rPr lang="en-CA" altLang="nl-NL" b="0" dirty="0">
                  <a:latin typeface="Corbel" panose="020B0503020204020204" pitchFamily="34" charset="0"/>
                </a:rPr>
                <a:t> effect 1: </a:t>
              </a:r>
              <a:r>
                <a:rPr lang="en-CA" altLang="nl-NL" dirty="0" err="1">
                  <a:latin typeface="Corbel" panose="020B0503020204020204" pitchFamily="34" charset="0"/>
                </a:rPr>
                <a:t>stelselondoelmatigheid</a:t>
              </a:r>
              <a:r>
                <a:rPr lang="en-CA" altLang="nl-NL" b="0" dirty="0">
                  <a:latin typeface="Corbel" panose="020B0503020204020204" pitchFamily="34" charset="0"/>
                </a:rPr>
                <a:t> (</a:t>
              </a:r>
              <a:r>
                <a:rPr lang="en-CA" altLang="nl-NL" b="0" dirty="0" err="1">
                  <a:latin typeface="Corbel" panose="020B0503020204020204" pitchFamily="34" charset="0"/>
                </a:rPr>
                <a:t>gezamenlijke</a:t>
              </a:r>
              <a:r>
                <a:rPr lang="en-CA" altLang="nl-NL" b="0" dirty="0">
                  <a:latin typeface="Corbel" panose="020B0503020204020204" pitchFamily="34" charset="0"/>
                </a:rPr>
                <a:t> </a:t>
              </a:r>
              <a:r>
                <a:rPr lang="en-CA" altLang="nl-NL" b="0" dirty="0" err="1">
                  <a:latin typeface="Corbel" panose="020B0503020204020204" pitchFamily="34" charset="0"/>
                </a:rPr>
                <a:t>kosten</a:t>
              </a:r>
              <a:r>
                <a:rPr lang="en-CA" altLang="nl-NL" b="0" dirty="0">
                  <a:latin typeface="Corbel" panose="020B0503020204020204" pitchFamily="34" charset="0"/>
                </a:rPr>
                <a:t> </a:t>
              </a:r>
              <a:r>
                <a:rPr lang="en-CA" altLang="nl-NL" b="0" dirty="0" err="1">
                  <a:latin typeface="Corbel" panose="020B0503020204020204" pitchFamily="34" charset="0"/>
                </a:rPr>
                <a:t>gemeenten</a:t>
              </a:r>
              <a:r>
                <a:rPr lang="en-CA" altLang="nl-NL" b="0" dirty="0">
                  <a:latin typeface="Corbel" panose="020B0503020204020204" pitchFamily="34" charset="0"/>
                </a:rPr>
                <a:t> </a:t>
              </a:r>
              <a:r>
                <a:rPr lang="en-CA" altLang="nl-NL" b="0" dirty="0" err="1">
                  <a:latin typeface="Corbel" panose="020B0503020204020204" pitchFamily="34" charset="0"/>
                </a:rPr>
                <a:t>en</a:t>
              </a:r>
              <a:r>
                <a:rPr lang="en-CA" altLang="nl-NL" b="0" dirty="0">
                  <a:latin typeface="Corbel" panose="020B0503020204020204" pitchFamily="34" charset="0"/>
                </a:rPr>
                <a:t> </a:t>
              </a:r>
              <a:r>
                <a:rPr lang="en-CA" altLang="nl-NL" b="0" dirty="0" err="1">
                  <a:latin typeface="Corbel" panose="020B0503020204020204" pitchFamily="34" charset="0"/>
                </a:rPr>
                <a:t>schoolbesturen</a:t>
              </a:r>
              <a:r>
                <a:rPr lang="en-CA" altLang="nl-NL" b="0" dirty="0">
                  <a:latin typeface="Corbel" panose="020B0503020204020204" pitchFamily="34" charset="0"/>
                </a:rPr>
                <a:t> </a:t>
              </a:r>
              <a:r>
                <a:rPr lang="en-CA" altLang="nl-NL" b="0" dirty="0" err="1">
                  <a:latin typeface="Corbel" panose="020B0503020204020204" pitchFamily="34" charset="0"/>
                </a:rPr>
                <a:t>hoger</a:t>
              </a:r>
              <a:r>
                <a:rPr lang="en-CA" altLang="nl-NL" b="0" dirty="0">
                  <a:latin typeface="Corbel" panose="020B0503020204020204" pitchFamily="34" charset="0"/>
                </a:rPr>
                <a:t> </a:t>
              </a:r>
              <a:r>
                <a:rPr lang="en-CA" altLang="nl-NL" b="0" dirty="0" err="1">
                  <a:latin typeface="Corbel" panose="020B0503020204020204" pitchFamily="34" charset="0"/>
                </a:rPr>
                <a:t>dan</a:t>
              </a:r>
              <a:r>
                <a:rPr lang="en-CA" altLang="nl-NL" b="0" dirty="0">
                  <a:latin typeface="Corbel" panose="020B0503020204020204" pitchFamily="34" charset="0"/>
                </a:rPr>
                <a:t> </a:t>
              </a:r>
              <a:r>
                <a:rPr lang="en-CA" altLang="nl-NL" b="0" dirty="0" err="1">
                  <a:latin typeface="Corbel" panose="020B0503020204020204" pitchFamily="34" charset="0"/>
                </a:rPr>
                <a:t>optimaal</a:t>
              </a:r>
              <a:r>
                <a:rPr lang="en-CA" altLang="nl-NL" b="0" dirty="0">
                  <a:latin typeface="Corbel" panose="020B0503020204020204" pitchFamily="34" charset="0"/>
                </a:rPr>
                <a:t>)</a:t>
              </a:r>
            </a:p>
            <a:p>
              <a:r>
                <a:rPr lang="en-CA" altLang="nl-NL" b="0" dirty="0">
                  <a:latin typeface="Corbel" panose="020B0503020204020204" pitchFamily="34" charset="0"/>
                  <a:sym typeface="Wingdings" panose="05000000000000000000" pitchFamily="2" charset="2"/>
                </a:rPr>
                <a:t> </a:t>
              </a:r>
              <a:r>
                <a:rPr lang="en-CA" altLang="nl-NL" dirty="0" err="1">
                  <a:latin typeface="Corbel" panose="020B0503020204020204" pitchFamily="34" charset="0"/>
                  <a:sym typeface="Wingdings" panose="05000000000000000000" pitchFamily="2" charset="2"/>
                </a:rPr>
                <a:t>Niet</a:t>
              </a:r>
              <a:r>
                <a:rPr lang="en-CA" altLang="nl-NL" dirty="0">
                  <a:latin typeface="Corbel" panose="020B0503020204020204" pitchFamily="34" charset="0"/>
                  <a:sym typeface="Wingdings" panose="05000000000000000000" pitchFamily="2" charset="2"/>
                </a:rPr>
                <a:t> </a:t>
              </a:r>
              <a:r>
                <a:rPr lang="en-CA" altLang="nl-NL" dirty="0" err="1">
                  <a:latin typeface="Corbel" panose="020B0503020204020204" pitchFamily="34" charset="0"/>
                  <a:sym typeface="Wingdings" panose="05000000000000000000" pitchFamily="2" charset="2"/>
                </a:rPr>
                <a:t>onderzocht</a:t>
              </a:r>
              <a:r>
                <a:rPr lang="en-CA" altLang="nl-NL" dirty="0">
                  <a:latin typeface="Corbel" panose="020B0503020204020204" pitchFamily="34" charset="0"/>
                  <a:sym typeface="Wingdings" panose="05000000000000000000" pitchFamily="2" charset="2"/>
                </a:rPr>
                <a:t> maar </a:t>
              </a:r>
              <a:r>
                <a:rPr lang="en-CA" altLang="nl-NL" dirty="0" err="1">
                  <a:latin typeface="Corbel" panose="020B0503020204020204" pitchFamily="34" charset="0"/>
                  <a:sym typeface="Wingdings" panose="05000000000000000000" pitchFamily="2" charset="2"/>
                </a:rPr>
                <a:t>zie</a:t>
              </a:r>
              <a:r>
                <a:rPr lang="en-CA" altLang="nl-NL" dirty="0">
                  <a:latin typeface="Corbel" panose="020B0503020204020204" pitchFamily="34" charset="0"/>
                  <a:sym typeface="Wingdings" panose="05000000000000000000" pitchFamily="2" charset="2"/>
                </a:rPr>
                <a:t> AR (2016)</a:t>
              </a:r>
              <a:endParaRPr lang="en-CA" altLang="nl-NL" dirty="0">
                <a:latin typeface="Corbel" panose="020B0503020204020204" pitchFamily="34" charset="0"/>
              </a:endParaRPr>
            </a:p>
            <a:p>
              <a:endParaRPr lang="en-CA" altLang="nl-NL" b="0" dirty="0">
                <a:latin typeface="Corbel" panose="020B0503020204020204" pitchFamily="34" charset="0"/>
              </a:endParaRPr>
            </a:p>
            <a:p>
              <a:r>
                <a:rPr lang="en-CA" altLang="nl-NL" b="0" dirty="0" err="1">
                  <a:latin typeface="Corbel" panose="020B0503020204020204" pitchFamily="34" charset="0"/>
                </a:rPr>
                <a:t>Potentieel</a:t>
              </a:r>
              <a:r>
                <a:rPr lang="en-CA" altLang="nl-NL" b="0" dirty="0">
                  <a:latin typeface="Corbel" panose="020B0503020204020204" pitchFamily="34" charset="0"/>
                </a:rPr>
                <a:t> effect 2:</a:t>
              </a:r>
              <a:r>
                <a:rPr lang="en-CA" altLang="nl-NL" dirty="0">
                  <a:latin typeface="Corbel" panose="020B0503020204020204" pitchFamily="34" charset="0"/>
                </a:rPr>
                <a:t> </a:t>
              </a:r>
              <a:r>
                <a:rPr lang="en-CA" altLang="nl-NL" dirty="0" err="1">
                  <a:latin typeface="Corbel" panose="020B0503020204020204" pitchFamily="34" charset="0"/>
                </a:rPr>
                <a:t>afwenteling</a:t>
              </a:r>
              <a:r>
                <a:rPr lang="en-CA" altLang="nl-NL" dirty="0">
                  <a:latin typeface="Corbel" panose="020B0503020204020204" pitchFamily="34" charset="0"/>
                </a:rPr>
                <a:t> </a:t>
              </a:r>
              <a:r>
                <a:rPr lang="en-CA" altLang="nl-NL" b="0" dirty="0">
                  <a:latin typeface="Corbel" panose="020B0503020204020204" pitchFamily="34" charset="0"/>
                </a:rPr>
                <a:t>(</a:t>
              </a:r>
              <a:r>
                <a:rPr lang="en-CA" altLang="nl-NL" b="0" dirty="0" err="1">
                  <a:latin typeface="Corbel" panose="020B0503020204020204" pitchFamily="34" charset="0"/>
                </a:rPr>
                <a:t>schoolbesturen</a:t>
              </a:r>
              <a:r>
                <a:rPr lang="en-CA" altLang="nl-NL" b="0" dirty="0">
                  <a:latin typeface="Corbel" panose="020B0503020204020204" pitchFamily="34" charset="0"/>
                </a:rPr>
                <a:t> </a:t>
              </a:r>
              <a:r>
                <a:rPr lang="en-CA" altLang="nl-NL" b="0" dirty="0" err="1">
                  <a:latin typeface="Corbel" panose="020B0503020204020204" pitchFamily="34" charset="0"/>
                </a:rPr>
                <a:t>compenseren</a:t>
              </a:r>
              <a:r>
                <a:rPr lang="en-CA" altLang="nl-NL" b="0" dirty="0">
                  <a:latin typeface="Corbel" panose="020B0503020204020204" pitchFamily="34" charset="0"/>
                </a:rPr>
                <a:t> </a:t>
              </a:r>
              <a:r>
                <a:rPr lang="en-CA" altLang="nl-NL" b="0" dirty="0" err="1">
                  <a:latin typeface="Corbel" panose="020B0503020204020204" pitchFamily="34" charset="0"/>
                </a:rPr>
                <a:t>uitgaven</a:t>
              </a:r>
              <a:r>
                <a:rPr lang="en-CA" altLang="nl-NL" b="0" dirty="0">
                  <a:latin typeface="Corbel" panose="020B0503020204020204" pitchFamily="34" charset="0"/>
                </a:rPr>
                <a:t> </a:t>
              </a:r>
              <a:r>
                <a:rPr lang="en-CA" altLang="nl-NL" b="0" dirty="0" err="1">
                  <a:latin typeface="Corbel" panose="020B0503020204020204" pitchFamily="34" charset="0"/>
                </a:rPr>
                <a:t>gemeenten</a:t>
              </a:r>
              <a:r>
                <a:rPr lang="en-CA" altLang="nl-NL" b="0" dirty="0">
                  <a:latin typeface="Corbel" panose="020B0503020204020204" pitchFamily="34" charset="0"/>
                </a:rPr>
                <a:t>)</a:t>
              </a:r>
            </a:p>
            <a:p>
              <a:endParaRPr lang="en-CA" altLang="nl-NL" dirty="0">
                <a:latin typeface="Corbel" panose="020B0503020204020204" pitchFamily="34" charset="0"/>
              </a:endParaRPr>
            </a:p>
          </p:txBody>
        </p:sp>
        <p:sp>
          <p:nvSpPr>
            <p:cNvPr id="9" name="Rectangle 31"/>
            <p:cNvSpPr>
              <a:spLocks noChangeArrowheads="1"/>
            </p:cNvSpPr>
            <p:nvPr/>
          </p:nvSpPr>
          <p:spPr bwMode="auto">
            <a:xfrm>
              <a:off x="4275" y="1248"/>
              <a:ext cx="1677" cy="256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>
              <a:lvl1pPr marL="190500" indent="-190500">
                <a:defRPr sz="14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Webdings" pitchFamily="18" charset="2"/>
                <a:buChar char="4"/>
                <a:defRPr sz="14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Webdings" pitchFamily="18" charset="2"/>
                <a:buChar char="4"/>
                <a:defRPr sz="14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Webdings" pitchFamily="18" charset="2"/>
                <a:buChar char="4"/>
                <a:defRPr sz="14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Webdings" pitchFamily="18" charset="2"/>
                <a:buChar char="4"/>
                <a:defRPr sz="14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CA" altLang="nl-NL" b="0" dirty="0">
                  <a:latin typeface="Corbel" panose="020B0503020204020204" pitchFamily="34" charset="0"/>
                </a:rPr>
                <a:t>1997: </a:t>
              </a:r>
              <a:r>
                <a:rPr lang="en-CA" altLang="nl-NL" b="0" dirty="0" err="1">
                  <a:latin typeface="Corbel" panose="020B0503020204020204" pitchFamily="34" charset="0"/>
                </a:rPr>
                <a:t>decentralisatie</a:t>
              </a:r>
              <a:r>
                <a:rPr lang="en-CA" altLang="nl-NL" b="0" dirty="0">
                  <a:latin typeface="Corbel" panose="020B0503020204020204" pitchFamily="34" charset="0"/>
                </a:rPr>
                <a:t> </a:t>
              </a:r>
              <a:r>
                <a:rPr lang="en-CA" altLang="nl-NL" b="0" dirty="0" err="1">
                  <a:latin typeface="Corbel" panose="020B0503020204020204" pitchFamily="34" charset="0"/>
                </a:rPr>
                <a:t>naar</a:t>
              </a:r>
              <a:r>
                <a:rPr lang="en-CA" altLang="nl-NL" b="0" dirty="0">
                  <a:latin typeface="Corbel" panose="020B0503020204020204" pitchFamily="34" charset="0"/>
                </a:rPr>
                <a:t> </a:t>
              </a:r>
              <a:r>
                <a:rPr lang="en-CA" altLang="nl-NL" b="0" dirty="0" err="1">
                  <a:latin typeface="Corbel" panose="020B0503020204020204" pitchFamily="34" charset="0"/>
                </a:rPr>
                <a:t>gemeenten</a:t>
              </a:r>
              <a:r>
                <a:rPr lang="en-CA" altLang="nl-NL" b="0" dirty="0">
                  <a:latin typeface="Corbel" panose="020B0503020204020204" pitchFamily="34" charset="0"/>
                </a:rPr>
                <a:t> </a:t>
              </a:r>
              <a:r>
                <a:rPr lang="en-CA" altLang="nl-NL" b="0" dirty="0" err="1">
                  <a:latin typeface="Corbel" panose="020B0503020204020204" pitchFamily="34" charset="0"/>
                </a:rPr>
                <a:t>i.p.v</a:t>
              </a:r>
              <a:r>
                <a:rPr lang="en-CA" altLang="nl-NL" b="0" dirty="0">
                  <a:latin typeface="Corbel" panose="020B0503020204020204" pitchFamily="34" charset="0"/>
                </a:rPr>
                <a:t>. </a:t>
              </a:r>
              <a:r>
                <a:rPr lang="en-CA" altLang="nl-NL" b="0" dirty="0" err="1">
                  <a:latin typeface="Corbel" panose="020B0503020204020204" pitchFamily="34" charset="0"/>
                </a:rPr>
                <a:t>schoolbesturen</a:t>
              </a:r>
              <a:r>
                <a:rPr lang="en-CA" altLang="nl-NL" b="0" dirty="0">
                  <a:latin typeface="Corbel" panose="020B0503020204020204" pitchFamily="34" charset="0"/>
                </a:rPr>
                <a:t> door </a:t>
              </a:r>
              <a:r>
                <a:rPr lang="en-CA" altLang="nl-NL" b="0" dirty="0" err="1">
                  <a:latin typeface="Corbel" panose="020B0503020204020204" pitchFamily="34" charset="0"/>
                </a:rPr>
                <a:t>schaal</a:t>
              </a:r>
              <a:endParaRPr lang="en-CA" altLang="nl-NL" b="0" dirty="0">
                <a:latin typeface="Corbel" panose="020B0503020204020204" pitchFamily="34" charset="0"/>
              </a:endParaRPr>
            </a:p>
            <a:p>
              <a:endParaRPr lang="en-CA" altLang="nl-NL" b="0" dirty="0">
                <a:latin typeface="Corbel" panose="020B0503020204020204" pitchFamily="34" charset="0"/>
              </a:endParaRPr>
            </a:p>
            <a:p>
              <a:r>
                <a:rPr lang="en-CA" altLang="nl-NL" b="0" dirty="0" err="1">
                  <a:latin typeface="Corbel" panose="020B0503020204020204" pitchFamily="34" charset="0"/>
                </a:rPr>
                <a:t>Doordecentralisatie</a:t>
              </a:r>
              <a:r>
                <a:rPr lang="en-CA" altLang="nl-NL" b="0" dirty="0">
                  <a:latin typeface="Corbel" panose="020B0503020204020204" pitchFamily="34" charset="0"/>
                </a:rPr>
                <a:t> </a:t>
              </a:r>
              <a:r>
                <a:rPr lang="en-CA" altLang="nl-NL" b="0" dirty="0" err="1">
                  <a:latin typeface="Corbel" panose="020B0503020204020204" pitchFamily="34" charset="0"/>
                </a:rPr>
                <a:t>als</a:t>
              </a:r>
              <a:r>
                <a:rPr lang="en-CA" altLang="nl-NL" b="0" dirty="0">
                  <a:latin typeface="Corbel" panose="020B0503020204020204" pitchFamily="34" charset="0"/>
                </a:rPr>
                <a:t> </a:t>
              </a:r>
              <a:r>
                <a:rPr lang="en-CA" altLang="nl-NL" b="0" dirty="0" err="1">
                  <a:latin typeface="Corbel" panose="020B0503020204020204" pitchFamily="34" charset="0"/>
                </a:rPr>
                <a:t>oplossing</a:t>
              </a:r>
              <a:r>
                <a:rPr lang="en-CA" altLang="nl-NL" b="0" dirty="0">
                  <a:latin typeface="Corbel" panose="020B0503020204020204" pitchFamily="34" charset="0"/>
                </a:rPr>
                <a:t>?</a:t>
              </a:r>
            </a:p>
            <a:p>
              <a:endParaRPr lang="en-CA" altLang="nl-NL" b="0" dirty="0">
                <a:latin typeface="Corbel" panose="020B0503020204020204" pitchFamily="34" charset="0"/>
              </a:endParaRPr>
            </a:p>
            <a:p>
              <a:r>
                <a:rPr lang="en-CA" altLang="nl-NL" b="0" dirty="0">
                  <a:latin typeface="Corbel" panose="020B0503020204020204" pitchFamily="34" charset="0"/>
                </a:rPr>
                <a:t>Wat </a:t>
              </a:r>
              <a:r>
                <a:rPr lang="en-CA" altLang="nl-NL" b="0" dirty="0" err="1">
                  <a:latin typeface="Corbel" panose="020B0503020204020204" pitchFamily="34" charset="0"/>
                </a:rPr>
                <a:t>kunnen</a:t>
              </a:r>
              <a:r>
                <a:rPr lang="en-CA" altLang="nl-NL" b="0" dirty="0">
                  <a:latin typeface="Corbel" panose="020B0503020204020204" pitchFamily="34" charset="0"/>
                </a:rPr>
                <a:t> we </a:t>
              </a:r>
              <a:r>
                <a:rPr lang="en-CA" altLang="nl-NL" b="0" dirty="0" err="1">
                  <a:latin typeface="Corbel" panose="020B0503020204020204" pitchFamily="34" charset="0"/>
                </a:rPr>
                <a:t>leren</a:t>
              </a:r>
              <a:r>
                <a:rPr lang="en-CA" altLang="nl-NL" b="0" dirty="0">
                  <a:latin typeface="Corbel" panose="020B0503020204020204" pitchFamily="34" charset="0"/>
                </a:rPr>
                <a:t> van </a:t>
              </a:r>
              <a:r>
                <a:rPr lang="en-CA" altLang="nl-NL" b="0" dirty="0" err="1">
                  <a:latin typeface="Corbel" panose="020B0503020204020204" pitchFamily="34" charset="0"/>
                </a:rPr>
                <a:t>gemeenten</a:t>
              </a:r>
              <a:r>
                <a:rPr lang="en-CA" altLang="nl-NL" b="0" dirty="0">
                  <a:latin typeface="Corbel" panose="020B0503020204020204" pitchFamily="34" charset="0"/>
                </a:rPr>
                <a:t>? Is </a:t>
              </a:r>
              <a:r>
                <a:rPr lang="en-CA" altLang="nl-NL" b="0" dirty="0" err="1">
                  <a:latin typeface="Corbel" panose="020B0503020204020204" pitchFamily="34" charset="0"/>
                </a:rPr>
                <a:t>er</a:t>
              </a:r>
              <a:r>
                <a:rPr lang="en-CA" altLang="nl-NL" b="0" dirty="0">
                  <a:latin typeface="Corbel" panose="020B0503020204020204" pitchFamily="34" charset="0"/>
                </a:rPr>
                <a:t> </a:t>
              </a:r>
              <a:r>
                <a:rPr lang="en-CA" altLang="nl-NL" b="0" dirty="0" err="1">
                  <a:latin typeface="Corbel" panose="020B0503020204020204" pitchFamily="34" charset="0"/>
                </a:rPr>
                <a:t>een</a:t>
              </a:r>
              <a:r>
                <a:rPr lang="en-CA" altLang="nl-NL" b="0" dirty="0">
                  <a:latin typeface="Corbel" panose="020B0503020204020204" pitchFamily="34" charset="0"/>
                </a:rPr>
                <a:t> </a:t>
              </a:r>
              <a:r>
                <a:rPr lang="en-CA" altLang="nl-NL" b="0" dirty="0" err="1">
                  <a:latin typeface="Corbel" panose="020B0503020204020204" pitchFamily="34" charset="0"/>
                </a:rPr>
                <a:t>verband</a:t>
              </a:r>
              <a:r>
                <a:rPr lang="en-CA" altLang="nl-NL" b="0" dirty="0">
                  <a:latin typeface="Corbel" panose="020B0503020204020204" pitchFamily="34" charset="0"/>
                </a:rPr>
                <a:t> </a:t>
              </a:r>
              <a:r>
                <a:rPr lang="en-CA" altLang="nl-NL" b="0" dirty="0" err="1">
                  <a:latin typeface="Corbel" panose="020B0503020204020204" pitchFamily="34" charset="0"/>
                </a:rPr>
                <a:t>tussen</a:t>
              </a:r>
              <a:r>
                <a:rPr lang="en-CA" altLang="nl-NL" b="0" dirty="0">
                  <a:latin typeface="Corbel" panose="020B0503020204020204" pitchFamily="34" charset="0"/>
                </a:rPr>
                <a:t> de </a:t>
              </a:r>
              <a:r>
                <a:rPr lang="en-CA" altLang="nl-NL" b="0" dirty="0" err="1">
                  <a:latin typeface="Corbel" panose="020B0503020204020204" pitchFamily="34" charset="0"/>
                </a:rPr>
                <a:t>schaal</a:t>
              </a:r>
              <a:r>
                <a:rPr lang="en-CA" altLang="nl-NL" b="0" dirty="0">
                  <a:latin typeface="Corbel" panose="020B0503020204020204" pitchFamily="34" charset="0"/>
                </a:rPr>
                <a:t> </a:t>
              </a:r>
              <a:r>
                <a:rPr lang="en-CA" altLang="nl-NL" b="0" dirty="0" err="1">
                  <a:latin typeface="Corbel" panose="020B0503020204020204" pitchFamily="34" charset="0"/>
                </a:rPr>
                <a:t>en</a:t>
              </a:r>
              <a:r>
                <a:rPr lang="en-CA" altLang="nl-NL" b="0" dirty="0">
                  <a:latin typeface="Corbel" panose="020B0503020204020204" pitchFamily="34" charset="0"/>
                </a:rPr>
                <a:t> </a:t>
              </a:r>
              <a:r>
                <a:rPr lang="en-CA" altLang="nl-NL" b="0" dirty="0" err="1">
                  <a:latin typeface="Corbel" panose="020B0503020204020204" pitchFamily="34" charset="0"/>
                </a:rPr>
                <a:t>onderwijshuisvestingskosten</a:t>
              </a:r>
              <a:r>
                <a:rPr lang="en-CA" altLang="nl-NL" b="0" dirty="0">
                  <a:latin typeface="Corbel" panose="020B0503020204020204" pitchFamily="34" charset="0"/>
                </a:rPr>
                <a:t> van </a:t>
              </a:r>
              <a:r>
                <a:rPr lang="en-CA" altLang="nl-NL" b="0" dirty="0" err="1">
                  <a:latin typeface="Corbel" panose="020B0503020204020204" pitchFamily="34" charset="0"/>
                </a:rPr>
                <a:t>gemeenten</a:t>
              </a:r>
              <a:r>
                <a:rPr lang="en-CA" altLang="nl-NL" b="0" dirty="0">
                  <a:latin typeface="Corbel" panose="020B0503020204020204" pitchFamily="34" charset="0"/>
                </a:rPr>
                <a:t>?</a:t>
              </a:r>
            </a:p>
            <a:p>
              <a:endParaRPr lang="en-CA" altLang="nl-NL" b="0" dirty="0">
                <a:latin typeface="Corbel" panose="020B0503020204020204" pitchFamily="34" charset="0"/>
              </a:endParaRPr>
            </a:p>
            <a:p>
              <a:endParaRPr lang="en-CA" altLang="nl-NL" b="0" dirty="0">
                <a:latin typeface="Corbel" panose="020B0503020204020204" pitchFamily="34" charset="0"/>
              </a:endParaRPr>
            </a:p>
          </p:txBody>
        </p:sp>
      </p:grpSp>
      <p:sp>
        <p:nvSpPr>
          <p:cNvPr id="10" name="Rechthoek 19"/>
          <p:cNvSpPr/>
          <p:nvPr/>
        </p:nvSpPr>
        <p:spPr>
          <a:xfrm>
            <a:off x="390171" y="211283"/>
            <a:ext cx="805847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>
              <a:spcAft>
                <a:spcPts val="1800"/>
              </a:spcAft>
            </a:pPr>
            <a:r>
              <a:rPr lang="en-US" sz="2800" dirty="0" err="1">
                <a:solidFill>
                  <a:srgbClr val="00B0F0"/>
                </a:solidFill>
                <a:latin typeface="Cambria" panose="02040503050406030204" pitchFamily="18" charset="0"/>
                <a:ea typeface="Times New Roman"/>
                <a:cs typeface="Times New Roman"/>
              </a:rPr>
              <a:t>Onderzoeksthema’s</a:t>
            </a:r>
            <a:endParaRPr lang="nl-NL" sz="2800" dirty="0">
              <a:solidFill>
                <a:srgbClr val="00B0F0"/>
              </a:solidFill>
              <a:latin typeface="Cambria" panose="02040503050406030204" pitchFamily="18" charset="0"/>
              <a:ea typeface="Times New Roman"/>
              <a:cs typeface="Times New Roman"/>
            </a:endParaRPr>
          </a:p>
        </p:txBody>
      </p:sp>
      <p:sp>
        <p:nvSpPr>
          <p:cNvPr id="13" name="Rechthoek 12"/>
          <p:cNvSpPr/>
          <p:nvPr/>
        </p:nvSpPr>
        <p:spPr bwMode="auto">
          <a:xfrm>
            <a:off x="3059832" y="692695"/>
            <a:ext cx="6009456" cy="4796409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NL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13474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16DD048-F10D-4843-BFFC-56611981F43F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683568" y="404664"/>
            <a:ext cx="806489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>
              <a:spcAft>
                <a:spcPts val="1800"/>
              </a:spcAft>
            </a:pPr>
            <a:r>
              <a:rPr lang="en-US" sz="2800" dirty="0" err="1">
                <a:solidFill>
                  <a:srgbClr val="00B0F0"/>
                </a:solidFill>
                <a:latin typeface="Cambria" panose="02040503050406030204" pitchFamily="18" charset="0"/>
                <a:ea typeface="Times New Roman"/>
                <a:cs typeface="Times New Roman"/>
              </a:rPr>
              <a:t>Ontwikkeling</a:t>
            </a:r>
            <a:r>
              <a:rPr lang="en-US" sz="2800" dirty="0">
                <a:solidFill>
                  <a:srgbClr val="00B0F0"/>
                </a:solidFill>
                <a:latin typeface="Cambria" panose="02040503050406030204" pitchFamily="18" charset="0"/>
                <a:ea typeface="Times New Roman"/>
                <a:cs typeface="Times New Roman"/>
              </a:rPr>
              <a:t> </a:t>
            </a:r>
            <a:r>
              <a:rPr lang="en-US" sz="2800" dirty="0" err="1">
                <a:solidFill>
                  <a:srgbClr val="00B0F0"/>
                </a:solidFill>
                <a:latin typeface="Cambria" panose="02040503050406030204" pitchFamily="18" charset="0"/>
                <a:ea typeface="Times New Roman"/>
                <a:cs typeface="Times New Roman"/>
              </a:rPr>
              <a:t>leerlingaantallen</a:t>
            </a:r>
            <a:r>
              <a:rPr lang="en-US" sz="2800" dirty="0">
                <a:solidFill>
                  <a:srgbClr val="00B0F0"/>
                </a:solidFill>
                <a:latin typeface="Cambria" panose="02040503050406030204" pitchFamily="18" charset="0"/>
                <a:ea typeface="Times New Roman"/>
                <a:cs typeface="Times New Roman"/>
              </a:rPr>
              <a:t> </a:t>
            </a:r>
            <a:r>
              <a:rPr lang="en-US" sz="2800" dirty="0" err="1">
                <a:solidFill>
                  <a:srgbClr val="00B0F0"/>
                </a:solidFill>
                <a:latin typeface="Cambria" panose="02040503050406030204" pitchFamily="18" charset="0"/>
                <a:ea typeface="Times New Roman"/>
                <a:cs typeface="Times New Roman"/>
              </a:rPr>
              <a:t>po</a:t>
            </a:r>
            <a:r>
              <a:rPr lang="en-US" sz="2800" dirty="0">
                <a:solidFill>
                  <a:srgbClr val="00B0F0"/>
                </a:solidFill>
                <a:latin typeface="Cambria" panose="02040503050406030204" pitchFamily="18" charset="0"/>
                <a:ea typeface="Times New Roman"/>
                <a:cs typeface="Times New Roman"/>
              </a:rPr>
              <a:t> ‘00-’15</a:t>
            </a:r>
            <a:endParaRPr lang="nl-NL" sz="2800" dirty="0">
              <a:solidFill>
                <a:srgbClr val="00B0F0"/>
              </a:solidFill>
              <a:latin typeface="Cambria" panose="02040503050406030204" pitchFamily="18" charset="0"/>
              <a:ea typeface="Times New Roman"/>
              <a:cs typeface="Times New Roman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508104" y="1484784"/>
            <a:ext cx="28084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 </a:t>
            </a:r>
            <a:endParaRPr lang="nl-NL" dirty="0"/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851540"/>
            <a:ext cx="3864555" cy="27171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Afbeelding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6016" y="1819904"/>
            <a:ext cx="3734940" cy="2882938"/>
          </a:xfrm>
          <a:prstGeom prst="rect">
            <a:avLst/>
          </a:prstGeom>
        </p:spPr>
      </p:pic>
      <p:sp>
        <p:nvSpPr>
          <p:cNvPr id="6" name="Tekstvak 5"/>
          <p:cNvSpPr txBox="1"/>
          <p:nvPr/>
        </p:nvSpPr>
        <p:spPr>
          <a:xfrm>
            <a:off x="755576" y="1460063"/>
            <a:ext cx="257634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dirty="0">
                <a:latin typeface="Corbel" panose="020B0503020204020204" pitchFamily="34" charset="0"/>
              </a:rPr>
              <a:t>Aantal leerlingen basisonderwijs</a:t>
            </a:r>
          </a:p>
        </p:txBody>
      </p:sp>
      <p:sp>
        <p:nvSpPr>
          <p:cNvPr id="9" name="Tekstvak 8"/>
          <p:cNvSpPr txBox="1"/>
          <p:nvPr/>
        </p:nvSpPr>
        <p:spPr>
          <a:xfrm>
            <a:off x="4860032" y="1477565"/>
            <a:ext cx="392447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dirty="0">
                <a:latin typeface="Corbel" panose="020B0503020204020204" pitchFamily="34" charset="0"/>
              </a:rPr>
              <a:t>Uitgaven onderwijshuisvesting po door gemeenten</a:t>
            </a:r>
          </a:p>
        </p:txBody>
      </p:sp>
    </p:spTree>
    <p:extLst>
      <p:ext uri="{BB962C8B-B14F-4D97-AF65-F5344CB8AC3E}">
        <p14:creationId xmlns:p14="http://schemas.microsoft.com/office/powerpoint/2010/main" val="37957644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16DD048-F10D-4843-BFFC-56611981F43F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683568" y="404664"/>
            <a:ext cx="741682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>
              <a:spcAft>
                <a:spcPts val="1800"/>
              </a:spcAft>
            </a:pPr>
            <a:r>
              <a:rPr lang="en-US" sz="2800" dirty="0" err="1">
                <a:solidFill>
                  <a:srgbClr val="00B0F0"/>
                </a:solidFill>
                <a:latin typeface="Cambria" panose="02040503050406030204" pitchFamily="18" charset="0"/>
                <a:ea typeface="Times New Roman"/>
                <a:cs typeface="Times New Roman"/>
              </a:rPr>
              <a:t>Krimp</a:t>
            </a:r>
            <a:r>
              <a:rPr lang="en-US" sz="2800" dirty="0">
                <a:solidFill>
                  <a:srgbClr val="00B0F0"/>
                </a:solidFill>
                <a:latin typeface="Cambria" panose="02040503050406030204" pitchFamily="18" charset="0"/>
                <a:ea typeface="Times New Roman"/>
                <a:cs typeface="Times New Roman"/>
              </a:rPr>
              <a:t>: </a:t>
            </a:r>
            <a:r>
              <a:rPr lang="en-US" sz="2800" dirty="0" err="1">
                <a:solidFill>
                  <a:srgbClr val="00B0F0"/>
                </a:solidFill>
                <a:latin typeface="Cambria" panose="02040503050406030204" pitchFamily="18" charset="0"/>
                <a:ea typeface="Times New Roman"/>
                <a:cs typeface="Times New Roman"/>
              </a:rPr>
              <a:t>regionale</a:t>
            </a:r>
            <a:r>
              <a:rPr lang="en-US" sz="2800" dirty="0">
                <a:solidFill>
                  <a:srgbClr val="00B0F0"/>
                </a:solidFill>
                <a:latin typeface="Cambria" panose="02040503050406030204" pitchFamily="18" charset="0"/>
                <a:ea typeface="Times New Roman"/>
                <a:cs typeface="Times New Roman"/>
              </a:rPr>
              <a:t> </a:t>
            </a:r>
            <a:r>
              <a:rPr lang="en-US" sz="2800" dirty="0" err="1">
                <a:solidFill>
                  <a:srgbClr val="00B0F0"/>
                </a:solidFill>
                <a:latin typeface="Cambria" panose="02040503050406030204" pitchFamily="18" charset="0"/>
                <a:ea typeface="Times New Roman"/>
                <a:cs typeface="Times New Roman"/>
              </a:rPr>
              <a:t>verschillen</a:t>
            </a:r>
            <a:endParaRPr lang="nl-NL" sz="2800" dirty="0">
              <a:solidFill>
                <a:srgbClr val="00B0F0"/>
              </a:solidFill>
              <a:latin typeface="Cambria" panose="02040503050406030204" pitchFamily="18" charset="0"/>
              <a:ea typeface="Times New Roman"/>
              <a:cs typeface="Times New Roman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0036" y="1557267"/>
            <a:ext cx="3810549" cy="3981984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02923" y="1700808"/>
            <a:ext cx="3895725" cy="299085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899592" y="1095602"/>
            <a:ext cx="212429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   2000 - 2013</a:t>
            </a:r>
            <a:endParaRPr lang="nl-NL" dirty="0"/>
          </a:p>
        </p:txBody>
      </p:sp>
      <p:sp>
        <p:nvSpPr>
          <p:cNvPr id="10" name="TextBox 9"/>
          <p:cNvSpPr txBox="1"/>
          <p:nvPr/>
        </p:nvSpPr>
        <p:spPr>
          <a:xfrm>
            <a:off x="5076056" y="1095602"/>
            <a:ext cx="18357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2008 - 2015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9575262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numm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16DD048-F10D-4843-BFFC-56611981F43F}" type="slidenum">
              <a:rPr lang="en-US" smtClean="0"/>
              <a:pPr/>
              <a:t>6</a:t>
            </a:fld>
            <a:endParaRPr lang="en-US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9" y="1754932"/>
            <a:ext cx="3708412" cy="2829540"/>
          </a:xfrm>
          <a:prstGeom prst="rect">
            <a:avLst/>
          </a:prstGeom>
        </p:spPr>
      </p:pic>
      <p:sp>
        <p:nvSpPr>
          <p:cNvPr id="5" name="Rectangle 2"/>
          <p:cNvSpPr/>
          <p:nvPr/>
        </p:nvSpPr>
        <p:spPr>
          <a:xfrm>
            <a:off x="683568" y="404664"/>
            <a:ext cx="741682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>
              <a:spcAft>
                <a:spcPts val="1800"/>
              </a:spcAft>
            </a:pPr>
            <a:r>
              <a:rPr lang="en-US" sz="2800" dirty="0" err="1">
                <a:solidFill>
                  <a:srgbClr val="00B0F0"/>
                </a:solidFill>
                <a:latin typeface="Cambria" panose="02040503050406030204" pitchFamily="18" charset="0"/>
                <a:ea typeface="Times New Roman"/>
                <a:cs typeface="Times New Roman"/>
              </a:rPr>
              <a:t>Conceptueel</a:t>
            </a:r>
            <a:r>
              <a:rPr lang="en-US" sz="2800" dirty="0">
                <a:solidFill>
                  <a:srgbClr val="00B0F0"/>
                </a:solidFill>
                <a:latin typeface="Cambria" panose="02040503050406030204" pitchFamily="18" charset="0"/>
                <a:ea typeface="Times New Roman"/>
                <a:cs typeface="Times New Roman"/>
              </a:rPr>
              <a:t> model</a:t>
            </a:r>
            <a:endParaRPr lang="nl-NL" sz="2800" dirty="0">
              <a:solidFill>
                <a:srgbClr val="00B0F0"/>
              </a:solidFill>
              <a:latin typeface="Cambria" panose="02040503050406030204" pitchFamily="18" charset="0"/>
              <a:ea typeface="Times New Roman"/>
              <a:cs typeface="Times New Roman"/>
            </a:endParaRPr>
          </a:p>
        </p:txBody>
      </p:sp>
      <p:sp>
        <p:nvSpPr>
          <p:cNvPr id="6" name="Rectangle 14"/>
          <p:cNvSpPr/>
          <p:nvPr/>
        </p:nvSpPr>
        <p:spPr bwMode="auto">
          <a:xfrm>
            <a:off x="4572000" y="1556792"/>
            <a:ext cx="4114926" cy="2872709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sz="18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rbel" panose="020B0503020204020204" pitchFamily="34" charset="0"/>
              </a:rPr>
              <a:t>Kostendoelmatigheid</a:t>
            </a:r>
          </a:p>
        </p:txBody>
      </p:sp>
      <p:sp>
        <p:nvSpPr>
          <p:cNvPr id="7" name="Rectangle 13"/>
          <p:cNvSpPr/>
          <p:nvPr/>
        </p:nvSpPr>
        <p:spPr bwMode="auto">
          <a:xfrm>
            <a:off x="5110277" y="2060220"/>
            <a:ext cx="3038372" cy="205655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sz="18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rbel" panose="020B0503020204020204" pitchFamily="34" charset="0"/>
              </a:rPr>
              <a:t>Kosten per leerling</a:t>
            </a:r>
          </a:p>
        </p:txBody>
      </p:sp>
      <p:sp>
        <p:nvSpPr>
          <p:cNvPr id="8" name="Rectangle 12"/>
          <p:cNvSpPr/>
          <p:nvPr/>
        </p:nvSpPr>
        <p:spPr bwMode="auto">
          <a:xfrm>
            <a:off x="5641881" y="2420041"/>
            <a:ext cx="1975164" cy="1336908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nl-NL" sz="1800" dirty="0">
                <a:latin typeface="Corbel" panose="020B0503020204020204" pitchFamily="34" charset="0"/>
              </a:rPr>
              <a:t>Vierkante meter per leerling</a:t>
            </a:r>
          </a:p>
        </p:txBody>
      </p:sp>
      <p:sp>
        <p:nvSpPr>
          <p:cNvPr id="9" name="Rechteraccolade 8"/>
          <p:cNvSpPr/>
          <p:nvPr/>
        </p:nvSpPr>
        <p:spPr bwMode="auto">
          <a:xfrm>
            <a:off x="2771800" y="2492896"/>
            <a:ext cx="45719" cy="360040"/>
          </a:xfrm>
          <a:prstGeom prst="righ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NL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charset="0"/>
            </a:endParaRPr>
          </a:p>
        </p:txBody>
      </p:sp>
      <p:sp>
        <p:nvSpPr>
          <p:cNvPr id="12" name="Vrije vorm: vorm 11"/>
          <p:cNvSpPr/>
          <p:nvPr/>
        </p:nvSpPr>
        <p:spPr bwMode="auto">
          <a:xfrm>
            <a:off x="2819400" y="1687916"/>
            <a:ext cx="2778760" cy="974004"/>
          </a:xfrm>
          <a:custGeom>
            <a:avLst/>
            <a:gdLst>
              <a:gd name="connsiteX0" fmla="*/ 0 w 2778760"/>
              <a:gd name="connsiteY0" fmla="*/ 974004 h 974004"/>
              <a:gd name="connsiteX1" fmla="*/ 833120 w 2778760"/>
              <a:gd name="connsiteY1" fmla="*/ 95164 h 974004"/>
              <a:gd name="connsiteX2" fmla="*/ 2778760 w 2778760"/>
              <a:gd name="connsiteY2" fmla="*/ 64684 h 9740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778760" h="974004">
                <a:moveTo>
                  <a:pt x="0" y="974004"/>
                </a:moveTo>
                <a:cubicBezTo>
                  <a:pt x="184996" y="610360"/>
                  <a:pt x="369993" y="246717"/>
                  <a:pt x="833120" y="95164"/>
                </a:cubicBezTo>
                <a:cubicBezTo>
                  <a:pt x="1296247" y="-56389"/>
                  <a:pt x="2037503" y="4147"/>
                  <a:pt x="2778760" y="64684"/>
                </a:cubicBez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NL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charset="0"/>
            </a:endParaRPr>
          </a:p>
        </p:txBody>
      </p:sp>
      <p:sp>
        <p:nvSpPr>
          <p:cNvPr id="13" name="Tekstvak 12"/>
          <p:cNvSpPr txBox="1"/>
          <p:nvPr/>
        </p:nvSpPr>
        <p:spPr>
          <a:xfrm>
            <a:off x="683568" y="4703634"/>
            <a:ext cx="699403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000" dirty="0">
                <a:latin typeface="Corbel" panose="020B0503020204020204" pitchFamily="34" charset="0"/>
              </a:rPr>
              <a:t>Kostendoelmatigheid omvat meer aspecten, minder transparant</a:t>
            </a:r>
          </a:p>
          <a:p>
            <a:r>
              <a:rPr lang="nl-NL" sz="2000" dirty="0">
                <a:latin typeface="Corbel" panose="020B0503020204020204" pitchFamily="34" charset="0"/>
              </a:rPr>
              <a:t>Cijfers over m2 niet betrouwbaar (enkel voor 2014 beschikbaar)</a:t>
            </a:r>
          </a:p>
        </p:txBody>
      </p:sp>
    </p:spTree>
    <p:extLst>
      <p:ext uri="{BB962C8B-B14F-4D97-AF65-F5344CB8AC3E}">
        <p14:creationId xmlns:p14="http://schemas.microsoft.com/office/powerpoint/2010/main" val="9984117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16DD048-F10D-4843-BFFC-56611981F43F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683568" y="404664"/>
            <a:ext cx="806489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>
              <a:spcAft>
                <a:spcPts val="1800"/>
              </a:spcAft>
            </a:pPr>
            <a:r>
              <a:rPr lang="en-US" sz="2800" dirty="0" err="1">
                <a:solidFill>
                  <a:srgbClr val="00B0F0"/>
                </a:solidFill>
                <a:latin typeface="Cambria" panose="02040503050406030204" pitchFamily="18" charset="0"/>
                <a:ea typeface="Times New Roman"/>
                <a:cs typeface="Times New Roman"/>
              </a:rPr>
              <a:t>Gehanteerde</a:t>
            </a:r>
            <a:r>
              <a:rPr lang="en-US" sz="2800" dirty="0">
                <a:solidFill>
                  <a:srgbClr val="00B0F0"/>
                </a:solidFill>
                <a:latin typeface="Cambria" panose="02040503050406030204" pitchFamily="18" charset="0"/>
                <a:ea typeface="Times New Roman"/>
                <a:cs typeface="Times New Roman"/>
              </a:rPr>
              <a:t> </a:t>
            </a:r>
            <a:r>
              <a:rPr lang="en-US" sz="2800" dirty="0" err="1">
                <a:solidFill>
                  <a:srgbClr val="00B0F0"/>
                </a:solidFill>
                <a:latin typeface="Cambria" panose="02040503050406030204" pitchFamily="18" charset="0"/>
                <a:ea typeface="Times New Roman"/>
                <a:cs typeface="Times New Roman"/>
              </a:rPr>
              <a:t>gegevens</a:t>
            </a:r>
            <a:endParaRPr lang="nl-NL" sz="2800" dirty="0">
              <a:solidFill>
                <a:srgbClr val="00B0F0"/>
              </a:solidFill>
              <a:latin typeface="Cambria" panose="02040503050406030204" pitchFamily="18" charset="0"/>
              <a:ea typeface="Times New Roman"/>
              <a:cs typeface="Times New Roman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41853" y="1196752"/>
            <a:ext cx="812845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Lasten gemeenten: CBS-Statline (Iv3)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dirty="0"/>
              <a:t>Afschrijvingen, rentekosten, buitenonderhoud, huurkosten</a:t>
            </a:r>
          </a:p>
          <a:p>
            <a:endParaRPr lang="nl-NL" dirty="0"/>
          </a:p>
          <a:p>
            <a:r>
              <a:rPr lang="nl-NL" dirty="0"/>
              <a:t>Leerlingaantallen- en samenstelling (gewichtenleerlingen): CBS-Statline/DUO</a:t>
            </a:r>
          </a:p>
          <a:p>
            <a:endParaRPr lang="nl-NL" dirty="0"/>
          </a:p>
          <a:p>
            <a:r>
              <a:rPr lang="nl-NL" dirty="0"/>
              <a:t>Vierkante meters per leerling (2014): BAG/AR</a:t>
            </a:r>
          </a:p>
          <a:p>
            <a:endParaRPr lang="nl-NL" dirty="0"/>
          </a:p>
          <a:p>
            <a:r>
              <a:rPr lang="nl-NL" dirty="0"/>
              <a:t>Kwaliteit schoolgebouwen: geen gegevens!</a:t>
            </a:r>
          </a:p>
          <a:p>
            <a:endParaRPr lang="nl-NL" dirty="0"/>
          </a:p>
          <a:p>
            <a:r>
              <a:rPr lang="nl-NL" dirty="0"/>
              <a:t>Uitsluitend basisonderwijs</a:t>
            </a:r>
          </a:p>
        </p:txBody>
      </p:sp>
    </p:spTree>
    <p:extLst>
      <p:ext uri="{BB962C8B-B14F-4D97-AF65-F5344CB8AC3E}">
        <p14:creationId xmlns:p14="http://schemas.microsoft.com/office/powerpoint/2010/main" val="25786041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16DD048-F10D-4843-BFFC-56611981F43F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683568" y="404664"/>
            <a:ext cx="806489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>
              <a:spcAft>
                <a:spcPts val="1800"/>
              </a:spcAft>
            </a:pPr>
            <a:r>
              <a:rPr lang="en-US" sz="2800" dirty="0" err="1">
                <a:solidFill>
                  <a:srgbClr val="00B0F0"/>
                </a:solidFill>
                <a:latin typeface="Cambria" panose="02040503050406030204" pitchFamily="18" charset="0"/>
                <a:ea typeface="Times New Roman"/>
                <a:cs typeface="Times New Roman"/>
              </a:rPr>
              <a:t>Leegstand</a:t>
            </a:r>
            <a:r>
              <a:rPr lang="en-US" sz="2800" dirty="0">
                <a:solidFill>
                  <a:srgbClr val="00B0F0"/>
                </a:solidFill>
                <a:latin typeface="Cambria" panose="02040503050406030204" pitchFamily="18" charset="0"/>
                <a:ea typeface="Times New Roman"/>
                <a:cs typeface="Times New Roman"/>
              </a:rPr>
              <a:t> </a:t>
            </a:r>
            <a:r>
              <a:rPr lang="en-US" sz="2800" dirty="0" err="1">
                <a:solidFill>
                  <a:srgbClr val="00B0F0"/>
                </a:solidFill>
                <a:latin typeface="Cambria" panose="02040503050406030204" pitchFamily="18" charset="0"/>
                <a:ea typeface="Times New Roman"/>
                <a:cs typeface="Times New Roman"/>
              </a:rPr>
              <a:t>en</a:t>
            </a:r>
            <a:r>
              <a:rPr lang="en-US" sz="2800" dirty="0">
                <a:solidFill>
                  <a:srgbClr val="00B0F0"/>
                </a:solidFill>
                <a:latin typeface="Cambria" panose="02040503050406030204" pitchFamily="18" charset="0"/>
                <a:ea typeface="Times New Roman"/>
                <a:cs typeface="Times New Roman"/>
              </a:rPr>
              <a:t> </a:t>
            </a:r>
            <a:r>
              <a:rPr lang="en-US" sz="2800" dirty="0" err="1">
                <a:solidFill>
                  <a:srgbClr val="00B0F0"/>
                </a:solidFill>
                <a:latin typeface="Cambria" panose="02040503050406030204" pitchFamily="18" charset="0"/>
                <a:ea typeface="Times New Roman"/>
                <a:cs typeface="Times New Roman"/>
              </a:rPr>
              <a:t>krimp</a:t>
            </a:r>
            <a:r>
              <a:rPr lang="en-US" sz="2800" dirty="0">
                <a:solidFill>
                  <a:srgbClr val="00B0F0"/>
                </a:solidFill>
                <a:latin typeface="Cambria" panose="02040503050406030204" pitchFamily="18" charset="0"/>
                <a:ea typeface="Times New Roman"/>
                <a:cs typeface="Times New Roman"/>
              </a:rPr>
              <a:t>?</a:t>
            </a:r>
            <a:endParaRPr lang="nl-NL" sz="2800" dirty="0">
              <a:solidFill>
                <a:srgbClr val="00B0F0"/>
              </a:solidFill>
              <a:latin typeface="Cambria" panose="02040503050406030204" pitchFamily="18" charset="0"/>
              <a:ea typeface="Times New Roman"/>
              <a:cs typeface="Times New Roman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3567" y="1124744"/>
            <a:ext cx="7272808" cy="41253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78212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16DD048-F10D-4843-BFFC-56611981F43F}" type="slidenum">
              <a:rPr lang="en-US" smtClean="0">
                <a:latin typeface="Corbel" panose="020B0503020204020204" pitchFamily="34" charset="0"/>
              </a:rPr>
              <a:pPr/>
              <a:t>9</a:t>
            </a:fld>
            <a:endParaRPr lang="en-US" dirty="0">
              <a:latin typeface="Corbel" panose="020B050302020402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683568" y="404664"/>
            <a:ext cx="741682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>
              <a:spcAft>
                <a:spcPts val="1800"/>
              </a:spcAft>
            </a:pPr>
            <a:r>
              <a:rPr lang="en-US" sz="2800" dirty="0" err="1">
                <a:solidFill>
                  <a:srgbClr val="00B0F0"/>
                </a:solidFill>
                <a:latin typeface="Cambria" panose="02040503050406030204" pitchFamily="18" charset="0"/>
                <a:ea typeface="Times New Roman"/>
                <a:cs typeface="Times New Roman"/>
              </a:rPr>
              <a:t>Empirisch</a:t>
            </a:r>
            <a:r>
              <a:rPr lang="en-US" sz="2800" dirty="0">
                <a:solidFill>
                  <a:srgbClr val="00B0F0"/>
                </a:solidFill>
                <a:latin typeface="Cambria" panose="02040503050406030204" pitchFamily="18" charset="0"/>
                <a:ea typeface="Times New Roman"/>
                <a:cs typeface="Times New Roman"/>
              </a:rPr>
              <a:t> model</a:t>
            </a:r>
            <a:endParaRPr lang="nl-NL" sz="2800" dirty="0">
              <a:solidFill>
                <a:srgbClr val="00B0F0"/>
              </a:solidFill>
              <a:latin typeface="Cambria" panose="02040503050406030204" pitchFamily="18" charset="0"/>
              <a:ea typeface="Times New Roman"/>
              <a:cs typeface="Times New Roman"/>
            </a:endParaRPr>
          </a:p>
        </p:txBody>
      </p:sp>
      <p:sp>
        <p:nvSpPr>
          <p:cNvPr id="6" name="Rechthoek 2"/>
          <p:cNvSpPr/>
          <p:nvPr/>
        </p:nvSpPr>
        <p:spPr>
          <a:xfrm>
            <a:off x="395536" y="1216673"/>
            <a:ext cx="8424936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eaLnBrk="1" hangingPunct="1">
              <a:buFont typeface="Arial" panose="020B0604020202020204" pitchFamily="34" charset="0"/>
              <a:buChar char="•"/>
            </a:pPr>
            <a:endParaRPr lang="en-GB" sz="2200" dirty="0">
              <a:latin typeface="Corbel" panose="020B0503020204020204" pitchFamily="34" charset="0"/>
            </a:endParaRPr>
          </a:p>
        </p:txBody>
      </p:sp>
      <p:grpSp>
        <p:nvGrpSpPr>
          <p:cNvPr id="7" name="Group 25"/>
          <p:cNvGrpSpPr>
            <a:grpSpLocks/>
          </p:cNvGrpSpPr>
          <p:nvPr/>
        </p:nvGrpSpPr>
        <p:grpSpPr bwMode="auto">
          <a:xfrm>
            <a:off x="3266293" y="1431543"/>
            <a:ext cx="5002214" cy="3756025"/>
            <a:chOff x="2395" y="989"/>
            <a:chExt cx="3151" cy="2366"/>
          </a:xfrm>
        </p:grpSpPr>
        <p:sp>
          <p:nvSpPr>
            <p:cNvPr id="8" name="Oval 6"/>
            <p:cNvSpPr>
              <a:spLocks noChangeArrowheads="1"/>
            </p:cNvSpPr>
            <p:nvPr/>
          </p:nvSpPr>
          <p:spPr bwMode="auto">
            <a:xfrm>
              <a:off x="4185" y="2779"/>
              <a:ext cx="1296" cy="576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defRPr sz="14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Webdings" pitchFamily="18" charset="2"/>
                <a:buChar char="4"/>
                <a:defRPr sz="14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Webdings" pitchFamily="18" charset="2"/>
                <a:buChar char="4"/>
                <a:defRPr sz="14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Webdings" pitchFamily="18" charset="2"/>
                <a:buChar char="4"/>
                <a:defRPr sz="14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Webdings" pitchFamily="18" charset="2"/>
                <a:buChar char="4"/>
                <a:defRPr sz="14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>
                <a:buFont typeface="Webdings" pitchFamily="18" charset="2"/>
                <a:buNone/>
              </a:pPr>
              <a:r>
                <a:rPr lang="en-CA" altLang="nl-NL" b="0" dirty="0" err="1">
                  <a:latin typeface="Corbel" panose="020B0503020204020204" pitchFamily="34" charset="0"/>
                </a:rPr>
                <a:t>Heterogeniteit</a:t>
              </a:r>
              <a:endParaRPr lang="en-CA" altLang="nl-NL" b="0" dirty="0">
                <a:latin typeface="Corbel" panose="020B0503020204020204" pitchFamily="34" charset="0"/>
              </a:endParaRPr>
            </a:p>
          </p:txBody>
        </p:sp>
        <p:sp>
          <p:nvSpPr>
            <p:cNvPr id="11" name="Oval 8"/>
            <p:cNvSpPr>
              <a:spLocks noChangeArrowheads="1"/>
            </p:cNvSpPr>
            <p:nvPr/>
          </p:nvSpPr>
          <p:spPr bwMode="auto">
            <a:xfrm>
              <a:off x="2395" y="2779"/>
              <a:ext cx="1296" cy="576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defRPr sz="14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Webdings" pitchFamily="18" charset="2"/>
                <a:buChar char="4"/>
                <a:defRPr sz="14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Webdings" pitchFamily="18" charset="2"/>
                <a:buChar char="4"/>
                <a:defRPr sz="14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Webdings" pitchFamily="18" charset="2"/>
                <a:buChar char="4"/>
                <a:defRPr sz="14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Webdings" pitchFamily="18" charset="2"/>
                <a:buChar char="4"/>
                <a:defRPr sz="14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>
                <a:buFont typeface="Webdings" pitchFamily="18" charset="2"/>
                <a:buNone/>
              </a:pPr>
              <a:r>
                <a:rPr lang="en-CA" altLang="nl-NL" b="0" dirty="0" err="1">
                  <a:latin typeface="Corbel" panose="020B0503020204020204" pitchFamily="34" charset="0"/>
                </a:rPr>
                <a:t>Tijdseffecten</a:t>
              </a:r>
              <a:endParaRPr lang="en-CA" altLang="nl-NL" b="0" dirty="0">
                <a:latin typeface="Corbel" panose="020B0503020204020204" pitchFamily="34" charset="0"/>
              </a:endParaRPr>
            </a:p>
          </p:txBody>
        </p:sp>
        <p:sp>
          <p:nvSpPr>
            <p:cNvPr id="12" name="Oval 9"/>
            <p:cNvSpPr>
              <a:spLocks noChangeArrowheads="1"/>
            </p:cNvSpPr>
            <p:nvPr/>
          </p:nvSpPr>
          <p:spPr bwMode="auto">
            <a:xfrm>
              <a:off x="2417" y="1890"/>
              <a:ext cx="1296" cy="576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defRPr sz="14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Webdings" pitchFamily="18" charset="2"/>
                <a:buChar char="4"/>
                <a:defRPr sz="14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Webdings" pitchFamily="18" charset="2"/>
                <a:buChar char="4"/>
                <a:defRPr sz="14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Webdings" pitchFamily="18" charset="2"/>
                <a:buChar char="4"/>
                <a:defRPr sz="14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Webdings" pitchFamily="18" charset="2"/>
                <a:buChar char="4"/>
                <a:defRPr sz="14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>
                <a:buFont typeface="Webdings" pitchFamily="18" charset="2"/>
                <a:buNone/>
              </a:pPr>
              <a:r>
                <a:rPr lang="en-CA" altLang="nl-NL" b="0" dirty="0" err="1">
                  <a:latin typeface="Corbel" panose="020B0503020204020204" pitchFamily="34" charset="0"/>
                </a:rPr>
                <a:t>Doelmatigheid</a:t>
              </a:r>
              <a:endParaRPr lang="en-CA" altLang="nl-NL" b="0" dirty="0">
                <a:latin typeface="Corbel" panose="020B0503020204020204" pitchFamily="34" charset="0"/>
              </a:endParaRPr>
            </a:p>
          </p:txBody>
        </p:sp>
        <p:sp>
          <p:nvSpPr>
            <p:cNvPr id="13" name="Oval 10"/>
            <p:cNvSpPr>
              <a:spLocks noChangeArrowheads="1"/>
            </p:cNvSpPr>
            <p:nvPr/>
          </p:nvSpPr>
          <p:spPr bwMode="auto">
            <a:xfrm>
              <a:off x="4170" y="989"/>
              <a:ext cx="1296" cy="576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defRPr sz="14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Webdings" pitchFamily="18" charset="2"/>
                <a:buChar char="4"/>
                <a:defRPr sz="14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Webdings" pitchFamily="18" charset="2"/>
                <a:buChar char="4"/>
                <a:defRPr sz="14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Webdings" pitchFamily="18" charset="2"/>
                <a:buChar char="4"/>
                <a:defRPr sz="14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Webdings" pitchFamily="18" charset="2"/>
                <a:buChar char="4"/>
                <a:defRPr sz="14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>
                <a:buFont typeface="Webdings" pitchFamily="18" charset="2"/>
                <a:buNone/>
              </a:pPr>
              <a:r>
                <a:rPr lang="en-CA" altLang="nl-NL" b="0" dirty="0" err="1">
                  <a:latin typeface="Corbel" panose="020B0503020204020204" pitchFamily="34" charset="0"/>
                </a:rPr>
                <a:t>Prijsontwikke-lingen</a:t>
              </a:r>
              <a:endParaRPr lang="en-CA" altLang="nl-NL" b="0" dirty="0">
                <a:latin typeface="Corbel" panose="020B0503020204020204" pitchFamily="34" charset="0"/>
              </a:endParaRPr>
            </a:p>
          </p:txBody>
        </p:sp>
        <p:sp>
          <p:nvSpPr>
            <p:cNvPr id="14" name="Rectangle 11"/>
            <p:cNvSpPr>
              <a:spLocks noChangeArrowheads="1"/>
            </p:cNvSpPr>
            <p:nvPr/>
          </p:nvSpPr>
          <p:spPr bwMode="auto">
            <a:xfrm>
              <a:off x="4154" y="1855"/>
              <a:ext cx="1392" cy="624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defRPr sz="14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Webdings" pitchFamily="18" charset="2"/>
                <a:buChar char="4"/>
                <a:defRPr sz="14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Webdings" pitchFamily="18" charset="2"/>
                <a:buChar char="4"/>
                <a:defRPr sz="14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Webdings" pitchFamily="18" charset="2"/>
                <a:buChar char="4"/>
                <a:defRPr sz="14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Webdings" pitchFamily="18" charset="2"/>
                <a:buChar char="4"/>
                <a:defRPr sz="14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>
                <a:buFont typeface="Webdings" pitchFamily="18" charset="2"/>
                <a:buNone/>
              </a:pPr>
              <a:r>
                <a:rPr lang="en-CA" altLang="nl-NL" dirty="0" err="1">
                  <a:solidFill>
                    <a:schemeClr val="bg1"/>
                  </a:solidFill>
                  <a:latin typeface="Corbel" panose="020B0503020204020204" pitchFamily="34" charset="0"/>
                </a:rPr>
                <a:t>Kosten</a:t>
              </a:r>
              <a:endParaRPr lang="en-CA" altLang="nl-NL" dirty="0">
                <a:solidFill>
                  <a:schemeClr val="bg1"/>
                </a:solidFill>
                <a:latin typeface="Corbel" panose="020B0503020204020204" pitchFamily="34" charset="0"/>
              </a:endParaRPr>
            </a:p>
          </p:txBody>
        </p:sp>
      </p:grpSp>
      <p:sp>
        <p:nvSpPr>
          <p:cNvPr id="20" name="Oval 9"/>
          <p:cNvSpPr>
            <a:spLocks noChangeArrowheads="1"/>
          </p:cNvSpPr>
          <p:nvPr/>
        </p:nvSpPr>
        <p:spPr bwMode="auto">
          <a:xfrm>
            <a:off x="610323" y="2899266"/>
            <a:ext cx="2057400" cy="914400"/>
          </a:xfrm>
          <a:prstGeom prst="ellipse">
            <a:avLst/>
          </a:pr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anchor="ctr"/>
          <a:lstStyle>
            <a:lvl1pPr>
              <a:defRPr sz="14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Webdings" pitchFamily="18" charset="2"/>
              <a:buChar char="4"/>
              <a:defRPr sz="1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Webdings" pitchFamily="18" charset="2"/>
              <a:buChar char="4"/>
              <a:defRPr sz="1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Webdings" pitchFamily="18" charset="2"/>
              <a:buChar char="4"/>
              <a:defRPr sz="1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Webdings" pitchFamily="18" charset="2"/>
              <a:buChar char="4"/>
              <a:defRPr sz="14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buFont typeface="Webdings" pitchFamily="18" charset="2"/>
              <a:buNone/>
            </a:pPr>
            <a:r>
              <a:rPr lang="en-CA" altLang="nl-NL" b="0" dirty="0" err="1">
                <a:latin typeface="Corbel" panose="020B0503020204020204" pitchFamily="34" charset="0"/>
              </a:rPr>
              <a:t>Leegstand</a:t>
            </a:r>
            <a:endParaRPr lang="en-CA" altLang="nl-NL" b="0" dirty="0">
              <a:latin typeface="Corbel" panose="020B0503020204020204" pitchFamily="34" charset="0"/>
            </a:endParaRPr>
          </a:p>
        </p:txBody>
      </p:sp>
      <p:sp>
        <p:nvSpPr>
          <p:cNvPr id="21" name="Oval 9"/>
          <p:cNvSpPr>
            <a:spLocks noChangeArrowheads="1"/>
          </p:cNvSpPr>
          <p:nvPr/>
        </p:nvSpPr>
        <p:spPr bwMode="auto">
          <a:xfrm>
            <a:off x="608234" y="4273168"/>
            <a:ext cx="2057400" cy="914400"/>
          </a:xfrm>
          <a:prstGeom prst="ellipse">
            <a:avLst/>
          </a:pr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anchor="ctr"/>
          <a:lstStyle>
            <a:lvl1pPr>
              <a:defRPr sz="14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Webdings" pitchFamily="18" charset="2"/>
              <a:buChar char="4"/>
              <a:defRPr sz="1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Webdings" pitchFamily="18" charset="2"/>
              <a:buChar char="4"/>
              <a:defRPr sz="1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Webdings" pitchFamily="18" charset="2"/>
              <a:buChar char="4"/>
              <a:defRPr sz="1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Webdings" pitchFamily="18" charset="2"/>
              <a:buChar char="4"/>
              <a:defRPr sz="14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buFont typeface="Webdings" pitchFamily="18" charset="2"/>
              <a:buNone/>
            </a:pPr>
            <a:r>
              <a:rPr lang="en-CA" altLang="nl-NL" b="0" dirty="0" err="1">
                <a:latin typeface="Corbel" panose="020B0503020204020204" pitchFamily="34" charset="0"/>
              </a:rPr>
              <a:t>Financierings-keuzes</a:t>
            </a:r>
            <a:endParaRPr lang="en-CA" altLang="nl-NL" b="0" dirty="0">
              <a:latin typeface="Corbel" panose="020B0503020204020204" pitchFamily="34" charset="0"/>
            </a:endParaRPr>
          </a:p>
        </p:txBody>
      </p:sp>
      <p:sp>
        <p:nvSpPr>
          <p:cNvPr id="24" name="Oval 9"/>
          <p:cNvSpPr>
            <a:spLocks noChangeArrowheads="1"/>
          </p:cNvSpPr>
          <p:nvPr/>
        </p:nvSpPr>
        <p:spPr bwMode="auto">
          <a:xfrm>
            <a:off x="608234" y="1514573"/>
            <a:ext cx="2057400" cy="914400"/>
          </a:xfrm>
          <a:prstGeom prst="ellipse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14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Webdings" pitchFamily="18" charset="2"/>
              <a:buChar char="4"/>
              <a:defRPr sz="1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Webdings" pitchFamily="18" charset="2"/>
              <a:buChar char="4"/>
              <a:defRPr sz="1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Webdings" pitchFamily="18" charset="2"/>
              <a:buChar char="4"/>
              <a:defRPr sz="1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Webdings" pitchFamily="18" charset="2"/>
              <a:buChar char="4"/>
              <a:defRPr sz="14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buFont typeface="Webdings" pitchFamily="18" charset="2"/>
              <a:buNone/>
            </a:pPr>
            <a:r>
              <a:rPr lang="en-CA" altLang="nl-NL" b="0" dirty="0" err="1">
                <a:latin typeface="Corbel" panose="020B0503020204020204" pitchFamily="34" charset="0"/>
              </a:rPr>
              <a:t>Krimp</a:t>
            </a:r>
            <a:endParaRPr lang="en-CA" altLang="nl-NL" b="0" dirty="0">
              <a:latin typeface="Corbel" panose="020B0503020204020204" pitchFamily="34" charset="0"/>
            </a:endParaRPr>
          </a:p>
        </p:txBody>
      </p:sp>
      <p:sp>
        <p:nvSpPr>
          <p:cNvPr id="26" name="Oval 9"/>
          <p:cNvSpPr>
            <a:spLocks noChangeArrowheads="1"/>
          </p:cNvSpPr>
          <p:nvPr/>
        </p:nvSpPr>
        <p:spPr bwMode="auto">
          <a:xfrm>
            <a:off x="3301218" y="1510976"/>
            <a:ext cx="2057400" cy="914400"/>
          </a:xfrm>
          <a:prstGeom prst="ellipse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14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Webdings" pitchFamily="18" charset="2"/>
              <a:buChar char="4"/>
              <a:defRPr sz="1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Webdings" pitchFamily="18" charset="2"/>
              <a:buChar char="4"/>
              <a:defRPr sz="1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Webdings" pitchFamily="18" charset="2"/>
              <a:buChar char="4"/>
              <a:defRPr sz="1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Webdings" pitchFamily="18" charset="2"/>
              <a:buChar char="4"/>
              <a:defRPr sz="14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buFont typeface="Webdings" pitchFamily="18" charset="2"/>
              <a:buNone/>
            </a:pPr>
            <a:r>
              <a:rPr lang="en-CA" altLang="nl-NL" b="0" dirty="0" err="1">
                <a:latin typeface="Corbel" panose="020B0503020204020204" pitchFamily="34" charset="0"/>
              </a:rPr>
              <a:t>Leerlingaantal-len</a:t>
            </a:r>
            <a:endParaRPr lang="en-CA" altLang="nl-NL" b="0" dirty="0">
              <a:latin typeface="Corbel" panose="020B0503020204020204" pitchFamily="34" charset="0"/>
            </a:endParaRPr>
          </a:p>
        </p:txBody>
      </p:sp>
      <p:sp>
        <p:nvSpPr>
          <p:cNvPr id="30" name="AutoShape 13"/>
          <p:cNvSpPr>
            <a:spLocks noChangeArrowheads="1"/>
          </p:cNvSpPr>
          <p:nvPr/>
        </p:nvSpPr>
        <p:spPr bwMode="auto">
          <a:xfrm rot="8022765" flipH="1" flipV="1">
            <a:off x="5460450" y="3993245"/>
            <a:ext cx="381000" cy="180975"/>
          </a:xfrm>
          <a:prstGeom prst="rightArrow">
            <a:avLst>
              <a:gd name="adj1" fmla="val 50000"/>
              <a:gd name="adj2" fmla="val 52632"/>
            </a:avLst>
          </a:prstGeom>
          <a:solidFill>
            <a:schemeClr val="accent2"/>
          </a:soli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Webdings" pitchFamily="18" charset="2"/>
              <a:buChar char="4"/>
              <a:defRPr sz="1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Webdings" pitchFamily="18" charset="2"/>
              <a:buChar char="4"/>
              <a:defRPr sz="1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Webdings" pitchFamily="18" charset="2"/>
              <a:buChar char="4"/>
              <a:defRPr sz="1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Webdings" pitchFamily="18" charset="2"/>
              <a:buChar char="4"/>
              <a:defRPr sz="1400" b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en-CA" altLang="nl-NL" b="0">
              <a:latin typeface="Corbel" panose="020B0503020204020204" pitchFamily="34" charset="0"/>
            </a:endParaRPr>
          </a:p>
        </p:txBody>
      </p:sp>
      <p:sp>
        <p:nvSpPr>
          <p:cNvPr id="28" name="AutoShape 12"/>
          <p:cNvSpPr>
            <a:spLocks noChangeArrowheads="1"/>
          </p:cNvSpPr>
          <p:nvPr/>
        </p:nvSpPr>
        <p:spPr bwMode="auto">
          <a:xfrm rot="10800000" flipH="1" flipV="1">
            <a:off x="5480482" y="3203193"/>
            <a:ext cx="381000" cy="180975"/>
          </a:xfrm>
          <a:prstGeom prst="rightArrow">
            <a:avLst>
              <a:gd name="adj1" fmla="val 50000"/>
              <a:gd name="adj2" fmla="val 52632"/>
            </a:avLst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Webdings" pitchFamily="18" charset="2"/>
              <a:buChar char="4"/>
              <a:defRPr sz="1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Webdings" pitchFamily="18" charset="2"/>
              <a:buChar char="4"/>
              <a:defRPr sz="1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Webdings" pitchFamily="18" charset="2"/>
              <a:buChar char="4"/>
              <a:defRPr sz="1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Webdings" pitchFamily="18" charset="2"/>
              <a:buChar char="4"/>
              <a:defRPr sz="1400" b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en-CA" altLang="nl-NL" b="0">
              <a:latin typeface="Corbel" panose="020B0503020204020204" pitchFamily="34" charset="0"/>
            </a:endParaRPr>
          </a:p>
        </p:txBody>
      </p:sp>
      <p:sp>
        <p:nvSpPr>
          <p:cNvPr id="31" name="AutoShape 15"/>
          <p:cNvSpPr>
            <a:spLocks noChangeArrowheads="1"/>
          </p:cNvSpPr>
          <p:nvPr/>
        </p:nvSpPr>
        <p:spPr bwMode="auto">
          <a:xfrm rot="5400000" flipV="1">
            <a:off x="1446433" y="2566935"/>
            <a:ext cx="381000" cy="180975"/>
          </a:xfrm>
          <a:prstGeom prst="rightArrow">
            <a:avLst>
              <a:gd name="adj1" fmla="val 50000"/>
              <a:gd name="adj2" fmla="val 52632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Webdings" pitchFamily="18" charset="2"/>
              <a:buChar char="4"/>
              <a:defRPr sz="1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Webdings" pitchFamily="18" charset="2"/>
              <a:buChar char="4"/>
              <a:defRPr sz="1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Webdings" pitchFamily="18" charset="2"/>
              <a:buChar char="4"/>
              <a:defRPr sz="1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Webdings" pitchFamily="18" charset="2"/>
              <a:buChar char="4"/>
              <a:defRPr sz="1400" b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en-CA" altLang="nl-NL" b="0">
              <a:latin typeface="Corbel" panose="020B0503020204020204" pitchFamily="34" charset="0"/>
            </a:endParaRPr>
          </a:p>
        </p:txBody>
      </p:sp>
      <p:sp>
        <p:nvSpPr>
          <p:cNvPr id="32" name="AutoShape 13"/>
          <p:cNvSpPr>
            <a:spLocks noChangeArrowheads="1"/>
          </p:cNvSpPr>
          <p:nvPr/>
        </p:nvSpPr>
        <p:spPr bwMode="auto">
          <a:xfrm rot="5400000" flipH="1" flipV="1">
            <a:off x="6946119" y="3928536"/>
            <a:ext cx="381000" cy="180975"/>
          </a:xfrm>
          <a:prstGeom prst="rightArrow">
            <a:avLst>
              <a:gd name="adj1" fmla="val 50000"/>
              <a:gd name="adj2" fmla="val 52632"/>
            </a:avLst>
          </a:prstGeom>
          <a:solidFill>
            <a:schemeClr val="accent2"/>
          </a:soli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Webdings" pitchFamily="18" charset="2"/>
              <a:buChar char="4"/>
              <a:defRPr sz="1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Webdings" pitchFamily="18" charset="2"/>
              <a:buChar char="4"/>
              <a:defRPr sz="1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Webdings" pitchFamily="18" charset="2"/>
              <a:buChar char="4"/>
              <a:defRPr sz="1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Webdings" pitchFamily="18" charset="2"/>
              <a:buChar char="4"/>
              <a:defRPr sz="1400" b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en-CA" altLang="nl-NL" b="0">
              <a:latin typeface="Corbel" panose="020B0503020204020204" pitchFamily="34" charset="0"/>
            </a:endParaRPr>
          </a:p>
        </p:txBody>
      </p:sp>
      <p:sp>
        <p:nvSpPr>
          <p:cNvPr id="33" name="AutoShape 13"/>
          <p:cNvSpPr>
            <a:spLocks noChangeArrowheads="1"/>
          </p:cNvSpPr>
          <p:nvPr/>
        </p:nvSpPr>
        <p:spPr bwMode="auto">
          <a:xfrm rot="16200000" flipH="1" flipV="1">
            <a:off x="6922305" y="2470326"/>
            <a:ext cx="381000" cy="180975"/>
          </a:xfrm>
          <a:prstGeom prst="rightArrow">
            <a:avLst>
              <a:gd name="adj1" fmla="val 50000"/>
              <a:gd name="adj2" fmla="val 52632"/>
            </a:avLst>
          </a:prstGeom>
          <a:solidFill>
            <a:schemeClr val="accent2"/>
          </a:soli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Webdings" pitchFamily="18" charset="2"/>
              <a:buChar char="4"/>
              <a:defRPr sz="1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Webdings" pitchFamily="18" charset="2"/>
              <a:buChar char="4"/>
              <a:defRPr sz="1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Webdings" pitchFamily="18" charset="2"/>
              <a:buChar char="4"/>
              <a:defRPr sz="1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Webdings" pitchFamily="18" charset="2"/>
              <a:buChar char="4"/>
              <a:defRPr sz="1400" b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en-CA" altLang="nl-NL" b="0">
              <a:latin typeface="Corbel" panose="020B0503020204020204" pitchFamily="34" charset="0"/>
            </a:endParaRPr>
          </a:p>
        </p:txBody>
      </p:sp>
      <p:sp>
        <p:nvSpPr>
          <p:cNvPr id="34" name="AutoShape 12"/>
          <p:cNvSpPr>
            <a:spLocks noChangeArrowheads="1"/>
          </p:cNvSpPr>
          <p:nvPr/>
        </p:nvSpPr>
        <p:spPr bwMode="auto">
          <a:xfrm rot="13385577" flipH="1" flipV="1">
            <a:off x="5480482" y="2393029"/>
            <a:ext cx="381000" cy="180975"/>
          </a:xfrm>
          <a:prstGeom prst="rightArrow">
            <a:avLst>
              <a:gd name="adj1" fmla="val 50000"/>
              <a:gd name="adj2" fmla="val 52632"/>
            </a:avLst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Webdings" pitchFamily="18" charset="2"/>
              <a:buChar char="4"/>
              <a:defRPr sz="1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Webdings" pitchFamily="18" charset="2"/>
              <a:buChar char="4"/>
              <a:defRPr sz="1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Webdings" pitchFamily="18" charset="2"/>
              <a:buChar char="4"/>
              <a:defRPr sz="1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Webdings" pitchFamily="18" charset="2"/>
              <a:buChar char="4"/>
              <a:defRPr sz="1400" b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en-CA" altLang="nl-NL" b="0">
              <a:latin typeface="Corbel" panose="020B0503020204020204" pitchFamily="34" charset="0"/>
            </a:endParaRPr>
          </a:p>
        </p:txBody>
      </p:sp>
      <p:sp>
        <p:nvSpPr>
          <p:cNvPr id="23" name="AutoShape 12"/>
          <p:cNvSpPr>
            <a:spLocks noChangeArrowheads="1"/>
          </p:cNvSpPr>
          <p:nvPr/>
        </p:nvSpPr>
        <p:spPr bwMode="auto">
          <a:xfrm rot="10800000" flipH="1" flipV="1">
            <a:off x="2798355" y="3227895"/>
            <a:ext cx="381000" cy="180975"/>
          </a:xfrm>
          <a:prstGeom prst="rightArrow">
            <a:avLst>
              <a:gd name="adj1" fmla="val 50000"/>
              <a:gd name="adj2" fmla="val 52632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Webdings" pitchFamily="18" charset="2"/>
              <a:buChar char="4"/>
              <a:defRPr sz="1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Webdings" pitchFamily="18" charset="2"/>
              <a:buChar char="4"/>
              <a:defRPr sz="1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Webdings" pitchFamily="18" charset="2"/>
              <a:buChar char="4"/>
              <a:defRPr sz="1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Webdings" pitchFamily="18" charset="2"/>
              <a:buChar char="4"/>
              <a:defRPr sz="1400" b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en-CA" altLang="nl-NL" b="0">
              <a:latin typeface="Corbel" panose="020B0503020204020204" pitchFamily="34" charset="0"/>
            </a:endParaRPr>
          </a:p>
        </p:txBody>
      </p:sp>
      <p:sp>
        <p:nvSpPr>
          <p:cNvPr id="27" name="AutoShape 12"/>
          <p:cNvSpPr>
            <a:spLocks noChangeArrowheads="1"/>
          </p:cNvSpPr>
          <p:nvPr/>
        </p:nvSpPr>
        <p:spPr bwMode="auto">
          <a:xfrm rot="8555903" flipH="1" flipV="1">
            <a:off x="2784439" y="3993244"/>
            <a:ext cx="381000" cy="180975"/>
          </a:xfrm>
          <a:prstGeom prst="rightArrow">
            <a:avLst>
              <a:gd name="adj1" fmla="val 50000"/>
              <a:gd name="adj2" fmla="val 52632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Webdings" pitchFamily="18" charset="2"/>
              <a:buChar char="4"/>
              <a:defRPr sz="1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Webdings" pitchFamily="18" charset="2"/>
              <a:buChar char="4"/>
              <a:defRPr sz="1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Webdings" pitchFamily="18" charset="2"/>
              <a:buChar char="4"/>
              <a:defRPr sz="1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Webdings" pitchFamily="18" charset="2"/>
              <a:buChar char="4"/>
              <a:defRPr sz="1400" b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en-CA" altLang="nl-NL" b="0">
              <a:latin typeface="Corbel" panose="020B0503020204020204" pitchFamily="34" charset="0"/>
            </a:endParaRPr>
          </a:p>
        </p:txBody>
      </p:sp>
      <p:sp>
        <p:nvSpPr>
          <p:cNvPr id="29" name="AutoShape 12"/>
          <p:cNvSpPr>
            <a:spLocks noChangeArrowheads="1"/>
          </p:cNvSpPr>
          <p:nvPr/>
        </p:nvSpPr>
        <p:spPr bwMode="auto">
          <a:xfrm rot="13385577" flipH="1" flipV="1">
            <a:off x="2787923" y="2519607"/>
            <a:ext cx="381000" cy="180975"/>
          </a:xfrm>
          <a:prstGeom prst="rightArrow">
            <a:avLst>
              <a:gd name="adj1" fmla="val 50000"/>
              <a:gd name="adj2" fmla="val 52632"/>
            </a:avLst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Webdings" pitchFamily="18" charset="2"/>
              <a:buChar char="4"/>
              <a:defRPr sz="1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Webdings" pitchFamily="18" charset="2"/>
              <a:buChar char="4"/>
              <a:defRPr sz="1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Webdings" pitchFamily="18" charset="2"/>
              <a:buChar char="4"/>
              <a:defRPr sz="1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Webdings" pitchFamily="18" charset="2"/>
              <a:buChar char="4"/>
              <a:defRPr sz="1400" b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en-CA" altLang="nl-NL" b="0">
              <a:latin typeface="Corbel" panose="020B0503020204020204" pitchFamily="34" charset="0"/>
            </a:endParaRPr>
          </a:p>
        </p:txBody>
      </p:sp>
      <p:sp>
        <p:nvSpPr>
          <p:cNvPr id="35" name="AutoShape 12"/>
          <p:cNvSpPr>
            <a:spLocks noChangeArrowheads="1"/>
          </p:cNvSpPr>
          <p:nvPr/>
        </p:nvSpPr>
        <p:spPr bwMode="auto">
          <a:xfrm rot="10800000" flipH="1" flipV="1">
            <a:off x="2777349" y="1855492"/>
            <a:ext cx="381000" cy="180975"/>
          </a:xfrm>
          <a:prstGeom prst="rightArrow">
            <a:avLst>
              <a:gd name="adj1" fmla="val 50000"/>
              <a:gd name="adj2" fmla="val 52632"/>
            </a:avLst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Webdings" pitchFamily="18" charset="2"/>
              <a:buChar char="4"/>
              <a:defRPr sz="1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Webdings" pitchFamily="18" charset="2"/>
              <a:buChar char="4"/>
              <a:defRPr sz="1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Webdings" pitchFamily="18" charset="2"/>
              <a:buChar char="4"/>
              <a:defRPr sz="1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Webdings" pitchFamily="18" charset="2"/>
              <a:buChar char="4"/>
              <a:defRPr sz="1400" b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en-CA" altLang="nl-NL" b="0">
              <a:latin typeface="Corbel" panose="020B05030202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4852400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4634</TotalTime>
  <Words>678</Words>
  <Application>Microsoft Office PowerPoint</Application>
  <PresentationFormat>Diavoorstelling (4:3)</PresentationFormat>
  <Paragraphs>242</Paragraphs>
  <Slides>19</Slides>
  <Notes>15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9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19</vt:i4>
      </vt:variant>
    </vt:vector>
  </HeadingPairs>
  <TitlesOfParts>
    <vt:vector size="29" baseType="lpstr">
      <vt:lpstr>Arial</vt:lpstr>
      <vt:lpstr>Cambria</vt:lpstr>
      <vt:lpstr>Corbel</vt:lpstr>
      <vt:lpstr>Symbol</vt:lpstr>
      <vt:lpstr>Tahoma</vt:lpstr>
      <vt:lpstr>Times</vt:lpstr>
      <vt:lpstr>Times New Roman</vt:lpstr>
      <vt:lpstr>Webdings</vt:lpstr>
      <vt:lpstr>Wingdings</vt:lpstr>
      <vt:lpstr>Default Design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Company>Bikker Euro RSCG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Bikker Euro RSCG</dc:creator>
  <cp:lastModifiedBy>Thomas Niaounakis</cp:lastModifiedBy>
  <cp:revision>444</cp:revision>
  <cp:lastPrinted>2016-01-28T11:39:26Z</cp:lastPrinted>
  <dcterms:created xsi:type="dcterms:W3CDTF">2003-10-16T11:42:10Z</dcterms:created>
  <dcterms:modified xsi:type="dcterms:W3CDTF">2018-02-06T08:01:34Z</dcterms:modified>
</cp:coreProperties>
</file>