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9.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11.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5.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3">
  <p:sldMasterIdLst>
    <p:sldMasterId id="2147483648" r:id="rId1"/>
  </p:sldMasterIdLst>
  <p:notesMasterIdLst>
    <p:notesMasterId r:id="rId18"/>
  </p:notesMasterIdLst>
  <p:handoutMasterIdLst>
    <p:handoutMasterId r:id="rId19"/>
  </p:handoutMasterIdLst>
  <p:sldIdLst>
    <p:sldId id="259" r:id="rId2"/>
    <p:sldId id="277" r:id="rId3"/>
    <p:sldId id="261" r:id="rId4"/>
    <p:sldId id="260" r:id="rId5"/>
    <p:sldId id="293" r:id="rId6"/>
    <p:sldId id="294" r:id="rId7"/>
    <p:sldId id="281" r:id="rId8"/>
    <p:sldId id="273" r:id="rId9"/>
    <p:sldId id="284" r:id="rId10"/>
    <p:sldId id="283" r:id="rId11"/>
    <p:sldId id="275" r:id="rId12"/>
    <p:sldId id="295" r:id="rId13"/>
    <p:sldId id="285" r:id="rId14"/>
    <p:sldId id="292" r:id="rId15"/>
    <p:sldId id="296" r:id="rId16"/>
    <p:sldId id="288" r:id="rId17"/>
  </p:sldIdLst>
  <p:sldSz cx="9144000" cy="6858000" type="screen4x3"/>
  <p:notesSz cx="6794500" cy="9931400"/>
  <p:defaultTextStyle>
    <a:defPPr>
      <a:defRPr lang="en-US"/>
    </a:defPPr>
    <a:lvl1pPr algn="l" rtl="0" eaLnBrk="0" fontAlgn="base" hangingPunct="0">
      <a:spcBef>
        <a:spcPct val="0"/>
      </a:spcBef>
      <a:spcAft>
        <a:spcPct val="0"/>
      </a:spcAft>
      <a:defRPr sz="2400" kern="1200">
        <a:solidFill>
          <a:schemeClr val="tx1"/>
        </a:solidFill>
        <a:latin typeface="Tahoma" charset="0"/>
        <a:ea typeface="+mn-ea"/>
        <a:cs typeface="+mn-cs"/>
      </a:defRPr>
    </a:lvl1pPr>
    <a:lvl2pPr marL="457200" algn="l" rtl="0" eaLnBrk="0" fontAlgn="base" hangingPunct="0">
      <a:spcBef>
        <a:spcPct val="0"/>
      </a:spcBef>
      <a:spcAft>
        <a:spcPct val="0"/>
      </a:spcAft>
      <a:defRPr sz="2400" kern="1200">
        <a:solidFill>
          <a:schemeClr val="tx1"/>
        </a:solidFill>
        <a:latin typeface="Tahoma" charset="0"/>
        <a:ea typeface="+mn-ea"/>
        <a:cs typeface="+mn-cs"/>
      </a:defRPr>
    </a:lvl2pPr>
    <a:lvl3pPr marL="914400" algn="l" rtl="0" eaLnBrk="0" fontAlgn="base" hangingPunct="0">
      <a:spcBef>
        <a:spcPct val="0"/>
      </a:spcBef>
      <a:spcAft>
        <a:spcPct val="0"/>
      </a:spcAft>
      <a:defRPr sz="2400" kern="1200">
        <a:solidFill>
          <a:schemeClr val="tx1"/>
        </a:solidFill>
        <a:latin typeface="Tahoma" charset="0"/>
        <a:ea typeface="+mn-ea"/>
        <a:cs typeface="+mn-cs"/>
      </a:defRPr>
    </a:lvl3pPr>
    <a:lvl4pPr marL="1371600" algn="l" rtl="0" eaLnBrk="0" fontAlgn="base" hangingPunct="0">
      <a:spcBef>
        <a:spcPct val="0"/>
      </a:spcBef>
      <a:spcAft>
        <a:spcPct val="0"/>
      </a:spcAft>
      <a:defRPr sz="2400" kern="1200">
        <a:solidFill>
          <a:schemeClr val="tx1"/>
        </a:solidFill>
        <a:latin typeface="Tahoma" charset="0"/>
        <a:ea typeface="+mn-ea"/>
        <a:cs typeface="+mn-cs"/>
      </a:defRPr>
    </a:lvl4pPr>
    <a:lvl5pPr marL="1828800" algn="l" rtl="0" eaLnBrk="0" fontAlgn="base" hangingPunct="0">
      <a:spcBef>
        <a:spcPct val="0"/>
      </a:spcBef>
      <a:spcAft>
        <a:spcPct val="0"/>
      </a:spcAft>
      <a:defRPr sz="2400" kern="1200">
        <a:solidFill>
          <a:schemeClr val="tx1"/>
        </a:solidFill>
        <a:latin typeface="Tahoma" charset="0"/>
        <a:ea typeface="+mn-ea"/>
        <a:cs typeface="+mn-cs"/>
      </a:defRPr>
    </a:lvl5pPr>
    <a:lvl6pPr marL="2286000" algn="l" defTabSz="914400" rtl="0" eaLnBrk="1" latinLnBrk="0" hangingPunct="1">
      <a:defRPr sz="2400" kern="1200">
        <a:solidFill>
          <a:schemeClr val="tx1"/>
        </a:solidFill>
        <a:latin typeface="Tahoma" charset="0"/>
        <a:ea typeface="+mn-ea"/>
        <a:cs typeface="+mn-cs"/>
      </a:defRPr>
    </a:lvl6pPr>
    <a:lvl7pPr marL="2743200" algn="l" defTabSz="914400" rtl="0" eaLnBrk="1" latinLnBrk="0" hangingPunct="1">
      <a:defRPr sz="2400" kern="1200">
        <a:solidFill>
          <a:schemeClr val="tx1"/>
        </a:solidFill>
        <a:latin typeface="Tahoma" charset="0"/>
        <a:ea typeface="+mn-ea"/>
        <a:cs typeface="+mn-cs"/>
      </a:defRPr>
    </a:lvl7pPr>
    <a:lvl8pPr marL="3200400" algn="l" defTabSz="914400" rtl="0" eaLnBrk="1" latinLnBrk="0" hangingPunct="1">
      <a:defRPr sz="2400" kern="1200">
        <a:solidFill>
          <a:schemeClr val="tx1"/>
        </a:solidFill>
        <a:latin typeface="Tahoma" charset="0"/>
        <a:ea typeface="+mn-ea"/>
        <a:cs typeface="+mn-cs"/>
      </a:defRPr>
    </a:lvl8pPr>
    <a:lvl9pPr marL="3657600" algn="l" defTabSz="914400" rtl="0" eaLnBrk="1" latinLnBrk="0" hangingPunct="1">
      <a:defRPr sz="2400" kern="1200">
        <a:solidFill>
          <a:schemeClr val="tx1"/>
        </a:solidFill>
        <a:latin typeface="Tahoma"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CC9900"/>
    <a:srgbClr val="A6A6A6"/>
    <a:srgbClr val="A8D08D"/>
    <a:srgbClr val="9BC4E5"/>
    <a:srgbClr val="F4B183"/>
    <a:srgbClr val="EE8944"/>
    <a:srgbClr val="6FD729"/>
    <a:srgbClr val="C3DBEF"/>
    <a:srgbClr val="B678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2" autoAdjust="0"/>
    <p:restoredTop sz="62908" autoAdjust="0"/>
  </p:normalViewPr>
  <p:slideViewPr>
    <p:cSldViewPr>
      <p:cViewPr varScale="1">
        <p:scale>
          <a:sx n="56" d="100"/>
          <a:sy n="56" d="100"/>
        </p:scale>
        <p:origin x="1866"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2.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3.bin"/><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4.bin"/><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data6.2!$B$1</c:f>
              <c:strCache>
                <c:ptCount val="1"/>
                <c:pt idx="0">
                  <c:v>Ziekenhuizen</c:v>
                </c:pt>
              </c:strCache>
            </c:strRef>
          </c:tx>
          <c:spPr>
            <a:ln w="50800" cap="rnd">
              <a:solidFill>
                <a:srgbClr val="F4B183"/>
              </a:solidFill>
              <a:round/>
            </a:ln>
            <a:effectLst/>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data6.2!$B$2:$B$35</c:f>
              <c:numCache>
                <c:formatCode>General</c:formatCode>
                <c:ptCount val="34"/>
                <c:pt idx="0">
                  <c:v>100</c:v>
                </c:pt>
                <c:pt idx="1">
                  <c:v>101.18245697021484</c:v>
                </c:pt>
                <c:pt idx="2">
                  <c:v>102.78907012939453</c:v>
                </c:pt>
                <c:pt idx="3">
                  <c:v>103.50761413574219</c:v>
                </c:pt>
                <c:pt idx="4">
                  <c:v>104.23249816894531</c:v>
                </c:pt>
                <c:pt idx="5">
                  <c:v>110.14166259765625</c:v>
                </c:pt>
                <c:pt idx="6">
                  <c:v>117.90638732910156</c:v>
                </c:pt>
                <c:pt idx="7">
                  <c:v>123.71031188964844</c:v>
                </c:pt>
                <c:pt idx="8">
                  <c:v>130.66099548339844</c:v>
                </c:pt>
                <c:pt idx="9">
                  <c:v>139.43894958496094</c:v>
                </c:pt>
                <c:pt idx="10">
                  <c:v>140.9180908203125</c:v>
                </c:pt>
                <c:pt idx="11">
                  <c:v>145.50732421875</c:v>
                </c:pt>
                <c:pt idx="12">
                  <c:v>148.9180908203125</c:v>
                </c:pt>
                <c:pt idx="13">
                  <c:v>152.16117858886719</c:v>
                </c:pt>
                <c:pt idx="14">
                  <c:v>160.43635559082031</c:v>
                </c:pt>
                <c:pt idx="15">
                  <c:v>164.37574768066406</c:v>
                </c:pt>
                <c:pt idx="16">
                  <c:v>170.24005126953125</c:v>
                </c:pt>
                <c:pt idx="17">
                  <c:v>175.69949340820313</c:v>
                </c:pt>
                <c:pt idx="18">
                  <c:v>179.80387878417969</c:v>
                </c:pt>
                <c:pt idx="19">
                  <c:v>194.81015014648438</c:v>
                </c:pt>
                <c:pt idx="20">
                  <c:v>195.84666442871094</c:v>
                </c:pt>
                <c:pt idx="21">
                  <c:v>205.38595581054688</c:v>
                </c:pt>
                <c:pt idx="22">
                  <c:v>218.31121826171875</c:v>
                </c:pt>
                <c:pt idx="23">
                  <c:v>229.14231872558594</c:v>
                </c:pt>
                <c:pt idx="24">
                  <c:v>241.81211853027344</c:v>
                </c:pt>
                <c:pt idx="25">
                  <c:v>249.82765197753906</c:v>
                </c:pt>
                <c:pt idx="26">
                  <c:v>258.32244873046875</c:v>
                </c:pt>
                <c:pt idx="27">
                  <c:v>268.16363525390625</c:v>
                </c:pt>
                <c:pt idx="28">
                  <c:v>284.34112548828125</c:v>
                </c:pt>
                <c:pt idx="29">
                  <c:v>293.59585571289063</c:v>
                </c:pt>
                <c:pt idx="30">
                  <c:v>304.11843872070313</c:v>
                </c:pt>
                <c:pt idx="31">
                  <c:v>315.9429931640625</c:v>
                </c:pt>
                <c:pt idx="32">
                  <c:v>313.36019897460938</c:v>
                </c:pt>
                <c:pt idx="33">
                  <c:v>300.19378662109375</c:v>
                </c:pt>
              </c:numCache>
            </c:numRef>
          </c:val>
          <c:smooth val="1"/>
          <c:extLst>
            <c:ext xmlns:c16="http://schemas.microsoft.com/office/drawing/2014/chart" uri="{C3380CC4-5D6E-409C-BE32-E72D297353CC}">
              <c16:uniqueId val="{00000000-2B0A-4D07-8251-84E781320C88}"/>
            </c:ext>
          </c:extLst>
        </c:ser>
        <c:ser>
          <c:idx val="1"/>
          <c:order val="1"/>
          <c:tx>
            <c:strRef>
              <c:f>data6.2!$C$1</c:f>
              <c:strCache>
                <c:ptCount val="1"/>
                <c:pt idx="0">
                  <c:v>VVT</c:v>
                </c:pt>
              </c:strCache>
            </c:strRef>
          </c:tx>
          <c:spPr>
            <a:ln w="50800"/>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data6.2!$C$2:$C$35</c:f>
              <c:numCache>
                <c:formatCode>General</c:formatCode>
                <c:ptCount val="34"/>
                <c:pt idx="0">
                  <c:v>100</c:v>
                </c:pt>
                <c:pt idx="1">
                  <c:v>101.77569580078125</c:v>
                </c:pt>
                <c:pt idx="2">
                  <c:v>102.15077972412109</c:v>
                </c:pt>
                <c:pt idx="3">
                  <c:v>101.58905792236328</c:v>
                </c:pt>
                <c:pt idx="4">
                  <c:v>102.23182678222656</c:v>
                </c:pt>
                <c:pt idx="5">
                  <c:v>103.54341888427734</c:v>
                </c:pt>
                <c:pt idx="6">
                  <c:v>102.84503936767578</c:v>
                </c:pt>
                <c:pt idx="7">
                  <c:v>102.32716369628906</c:v>
                </c:pt>
                <c:pt idx="8">
                  <c:v>102.074951171875</c:v>
                </c:pt>
                <c:pt idx="9">
                  <c:v>101.61457824707031</c:v>
                </c:pt>
                <c:pt idx="10">
                  <c:v>102.84516143798828</c:v>
                </c:pt>
                <c:pt idx="11">
                  <c:v>101.84271240234375</c:v>
                </c:pt>
                <c:pt idx="12">
                  <c:v>100.63055419921875</c:v>
                </c:pt>
                <c:pt idx="13">
                  <c:v>100.13777160644531</c:v>
                </c:pt>
                <c:pt idx="14">
                  <c:v>100.10926818847656</c:v>
                </c:pt>
                <c:pt idx="15">
                  <c:v>100.01920318603516</c:v>
                </c:pt>
                <c:pt idx="16">
                  <c:v>99.624214172363281</c:v>
                </c:pt>
                <c:pt idx="17">
                  <c:v>99.730972290039063</c:v>
                </c:pt>
                <c:pt idx="18">
                  <c:v>99.014396667480469</c:v>
                </c:pt>
                <c:pt idx="19">
                  <c:v>99.714950561523438</c:v>
                </c:pt>
                <c:pt idx="20">
                  <c:v>100.24993133544922</c:v>
                </c:pt>
                <c:pt idx="21">
                  <c:v>102.00547027587891</c:v>
                </c:pt>
                <c:pt idx="22">
                  <c:v>105.87273406982422</c:v>
                </c:pt>
                <c:pt idx="23">
                  <c:v>108.05397033691406</c:v>
                </c:pt>
                <c:pt idx="24">
                  <c:v>108.37688446044922</c:v>
                </c:pt>
                <c:pt idx="25">
                  <c:v>108.90589141845703</c:v>
                </c:pt>
                <c:pt idx="26">
                  <c:v>106.08364105224609</c:v>
                </c:pt>
                <c:pt idx="27">
                  <c:v>106.04345703125</c:v>
                </c:pt>
                <c:pt idx="28">
                  <c:v>107.25188446044922</c:v>
                </c:pt>
                <c:pt idx="29">
                  <c:v>109.83921051025391</c:v>
                </c:pt>
                <c:pt idx="30">
                  <c:v>110.63443756103516</c:v>
                </c:pt>
                <c:pt idx="31">
                  <c:v>116.56099700927734</c:v>
                </c:pt>
                <c:pt idx="32">
                  <c:v>116.76251983642578</c:v>
                </c:pt>
                <c:pt idx="33">
                  <c:v>110.63471984863281</c:v>
                </c:pt>
              </c:numCache>
            </c:numRef>
          </c:val>
          <c:smooth val="1"/>
          <c:extLst>
            <c:ext xmlns:c16="http://schemas.microsoft.com/office/drawing/2014/chart" uri="{C3380CC4-5D6E-409C-BE32-E72D297353CC}">
              <c16:uniqueId val="{00000001-2B0A-4D07-8251-84E781320C88}"/>
            </c:ext>
          </c:extLst>
        </c:ser>
        <c:ser>
          <c:idx val="2"/>
          <c:order val="2"/>
          <c:tx>
            <c:strRef>
              <c:f>data6.2!$D$1</c:f>
              <c:strCache>
                <c:ptCount val="1"/>
                <c:pt idx="0">
                  <c:v>Gehandicaptenzorg</c:v>
                </c:pt>
              </c:strCache>
            </c:strRef>
          </c:tx>
          <c:spPr>
            <a:ln w="50800" cap="rnd">
              <a:solidFill>
                <a:srgbClr val="A8D08D"/>
              </a:solidFill>
              <a:round/>
            </a:ln>
            <a:effectLst/>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data6.2!$D$2:$D$35</c:f>
              <c:numCache>
                <c:formatCode>General</c:formatCode>
                <c:ptCount val="34"/>
                <c:pt idx="0">
                  <c:v>100</c:v>
                </c:pt>
                <c:pt idx="1">
                  <c:v>102.21752166748047</c:v>
                </c:pt>
                <c:pt idx="2">
                  <c:v>103.85928344726563</c:v>
                </c:pt>
                <c:pt idx="3">
                  <c:v>107.93047332763672</c:v>
                </c:pt>
                <c:pt idx="4">
                  <c:v>112.73573303222656</c:v>
                </c:pt>
                <c:pt idx="5">
                  <c:v>115.88156890869141</c:v>
                </c:pt>
                <c:pt idx="6">
                  <c:v>118.50054168701172</c:v>
                </c:pt>
                <c:pt idx="7">
                  <c:v>120.51044464111328</c:v>
                </c:pt>
                <c:pt idx="8">
                  <c:v>123.31861114501953</c:v>
                </c:pt>
                <c:pt idx="9">
                  <c:v>125.26571655273438</c:v>
                </c:pt>
                <c:pt idx="10">
                  <c:v>127.75199127197266</c:v>
                </c:pt>
                <c:pt idx="11">
                  <c:v>131.25779724121094</c:v>
                </c:pt>
                <c:pt idx="12">
                  <c:v>134.63774108886719</c:v>
                </c:pt>
                <c:pt idx="13">
                  <c:v>135.98226928710938</c:v>
                </c:pt>
                <c:pt idx="14">
                  <c:v>140.18075561523438</c:v>
                </c:pt>
                <c:pt idx="15">
                  <c:v>141.28646850585938</c:v>
                </c:pt>
                <c:pt idx="16">
                  <c:v>142.68905639648438</c:v>
                </c:pt>
                <c:pt idx="17">
                  <c:v>143.22282409667969</c:v>
                </c:pt>
                <c:pt idx="18">
                  <c:v>148.14823913574219</c:v>
                </c:pt>
                <c:pt idx="19">
                  <c:v>151.54888916015625</c:v>
                </c:pt>
                <c:pt idx="20">
                  <c:v>153.87734985351563</c:v>
                </c:pt>
                <c:pt idx="21">
                  <c:v>156.82673645019531</c:v>
                </c:pt>
                <c:pt idx="22">
                  <c:v>161.25703430175781</c:v>
                </c:pt>
                <c:pt idx="23">
                  <c:v>164.52304077148438</c:v>
                </c:pt>
                <c:pt idx="24">
                  <c:v>170.84825134277344</c:v>
                </c:pt>
                <c:pt idx="25">
                  <c:v>173.68238830566406</c:v>
                </c:pt>
                <c:pt idx="26">
                  <c:v>178.57356262207031</c:v>
                </c:pt>
                <c:pt idx="27">
                  <c:v>183.88287353515625</c:v>
                </c:pt>
                <c:pt idx="28">
                  <c:v>188.13510131835938</c:v>
                </c:pt>
                <c:pt idx="29">
                  <c:v>198.64503479003906</c:v>
                </c:pt>
                <c:pt idx="30">
                  <c:v>198.09217834472656</c:v>
                </c:pt>
                <c:pt idx="31">
                  <c:v>206.20758056640625</c:v>
                </c:pt>
                <c:pt idx="32">
                  <c:v>211.47315979003906</c:v>
                </c:pt>
                <c:pt idx="33">
                  <c:v>210.07215881347656</c:v>
                </c:pt>
              </c:numCache>
            </c:numRef>
          </c:val>
          <c:smooth val="1"/>
          <c:extLst>
            <c:ext xmlns:c16="http://schemas.microsoft.com/office/drawing/2014/chart" uri="{C3380CC4-5D6E-409C-BE32-E72D297353CC}">
              <c16:uniqueId val="{00000002-2B0A-4D07-8251-84E781320C88}"/>
            </c:ext>
          </c:extLst>
        </c:ser>
        <c:ser>
          <c:idx val="3"/>
          <c:order val="3"/>
          <c:tx>
            <c:strRef>
              <c:f>data6.2!$E$1</c:f>
              <c:strCache>
                <c:ptCount val="1"/>
                <c:pt idx="0">
                  <c:v>Geestelijke gezondheidszorg</c:v>
                </c:pt>
              </c:strCache>
            </c:strRef>
          </c:tx>
          <c:spPr>
            <a:ln w="50800" cap="rnd">
              <a:solidFill>
                <a:sysClr val="window" lastClr="FFFFFF">
                  <a:lumMod val="65000"/>
                </a:sysClr>
              </a:solidFill>
              <a:round/>
            </a:ln>
            <a:effectLst/>
          </c:spPr>
          <c:marker>
            <c:symbol val="none"/>
          </c:marker>
          <c:cat>
            <c:numRef>
              <c:f>data6.2!$A$2:$A$35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data6.2!$E$2:$E$35</c:f>
              <c:numCache>
                <c:formatCode>General</c:formatCode>
                <c:ptCount val="34"/>
                <c:pt idx="0">
                  <c:v>100</c:v>
                </c:pt>
                <c:pt idx="1">
                  <c:v>106.04447937011719</c:v>
                </c:pt>
                <c:pt idx="2">
                  <c:v>111.17041778564453</c:v>
                </c:pt>
                <c:pt idx="3">
                  <c:v>114.21384429931641</c:v>
                </c:pt>
                <c:pt idx="4">
                  <c:v>117.66122436523438</c:v>
                </c:pt>
                <c:pt idx="5">
                  <c:v>125.33911895751953</c:v>
                </c:pt>
                <c:pt idx="6">
                  <c:v>126.79029083251953</c:v>
                </c:pt>
                <c:pt idx="7">
                  <c:v>134.60824584960938</c:v>
                </c:pt>
                <c:pt idx="8">
                  <c:v>137.06330871582031</c:v>
                </c:pt>
                <c:pt idx="9">
                  <c:v>138.87168884277344</c:v>
                </c:pt>
                <c:pt idx="10">
                  <c:v>145.49275207519531</c:v>
                </c:pt>
                <c:pt idx="11">
                  <c:v>149.97892761230469</c:v>
                </c:pt>
                <c:pt idx="12">
                  <c:v>154.19468688964844</c:v>
                </c:pt>
                <c:pt idx="13">
                  <c:v>158.57466125488281</c:v>
                </c:pt>
                <c:pt idx="14">
                  <c:v>164.09864807128906</c:v>
                </c:pt>
                <c:pt idx="15">
                  <c:v>169.06224060058594</c:v>
                </c:pt>
                <c:pt idx="16">
                  <c:v>171.58973693847656</c:v>
                </c:pt>
                <c:pt idx="17">
                  <c:v>181.60237121582031</c:v>
                </c:pt>
                <c:pt idx="18">
                  <c:v>179.20100402832031</c:v>
                </c:pt>
                <c:pt idx="19">
                  <c:v>184.26480102539063</c:v>
                </c:pt>
                <c:pt idx="20">
                  <c:v>182.54331970214844</c:v>
                </c:pt>
                <c:pt idx="21">
                  <c:v>185.43585205078125</c:v>
                </c:pt>
                <c:pt idx="22">
                  <c:v>192.24870300292969</c:v>
                </c:pt>
                <c:pt idx="23">
                  <c:v>207.37896728515625</c:v>
                </c:pt>
                <c:pt idx="24">
                  <c:v>218.29513549804688</c:v>
                </c:pt>
                <c:pt idx="25">
                  <c:v>229.23992919921875</c:v>
                </c:pt>
                <c:pt idx="26">
                  <c:v>240.55865478515625</c:v>
                </c:pt>
                <c:pt idx="27">
                  <c:v>254.79403686523438</c:v>
                </c:pt>
                <c:pt idx="28">
                  <c:v>248.41462707519531</c:v>
                </c:pt>
                <c:pt idx="29">
                  <c:v>257.09060668945313</c:v>
                </c:pt>
                <c:pt idx="30">
                  <c:v>257.7528076171875</c:v>
                </c:pt>
                <c:pt idx="31">
                  <c:v>254.33433532714844</c:v>
                </c:pt>
                <c:pt idx="32">
                  <c:v>252.32183837890625</c:v>
                </c:pt>
                <c:pt idx="33">
                  <c:v>247.80595397949219</c:v>
                </c:pt>
              </c:numCache>
            </c:numRef>
          </c:val>
          <c:smooth val="1"/>
          <c:extLst>
            <c:ext xmlns:c16="http://schemas.microsoft.com/office/drawing/2014/chart" uri="{C3380CC4-5D6E-409C-BE32-E72D297353CC}">
              <c16:uniqueId val="{00000003-2B0A-4D07-8251-84E781320C88}"/>
            </c:ext>
          </c:extLst>
        </c:ser>
        <c:dLbls>
          <c:showLegendKey val="0"/>
          <c:showVal val="0"/>
          <c:showCatName val="0"/>
          <c:showSerName val="0"/>
          <c:showPercent val="0"/>
          <c:showBubbleSize val="0"/>
        </c:dLbls>
        <c:smooth val="0"/>
        <c:axId val="121440128"/>
        <c:axId val="121441664"/>
      </c:lineChart>
      <c:catAx>
        <c:axId val="12144012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441664"/>
        <c:crosses val="autoZero"/>
        <c:auto val="1"/>
        <c:lblAlgn val="ctr"/>
        <c:lblOffset val="100"/>
        <c:tickLblSkip val="5"/>
        <c:noMultiLvlLbl val="0"/>
      </c:catAx>
      <c:valAx>
        <c:axId val="121441664"/>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21440128"/>
        <c:crosses val="autoZero"/>
        <c:crossBetween val="between"/>
      </c:valAx>
      <c:spPr>
        <a:noFill/>
        <a:ln w="25400">
          <a:noFill/>
        </a:ln>
        <a:effectLst/>
      </c:spPr>
    </c:plotArea>
    <c:legend>
      <c:legendPos val="r"/>
      <c:layout>
        <c:manualLayout>
          <c:xMode val="edge"/>
          <c:yMode val="edge"/>
          <c:x val="0.63696631671041115"/>
          <c:y val="0.75548718292191153"/>
          <c:w val="0.35955763342082242"/>
          <c:h val="0.14010613107173406"/>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data6.3!$B$1</c:f>
              <c:strCache>
                <c:ptCount val="1"/>
                <c:pt idx="0">
                  <c:v>Ziekenhuizen</c:v>
                </c:pt>
              </c:strCache>
            </c:strRef>
          </c:tx>
          <c:spPr>
            <a:ln w="50800" cap="rnd">
              <a:solidFill>
                <a:srgbClr val="F4B183"/>
              </a:solidFill>
              <a:round/>
            </a:ln>
            <a:effectLst/>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data6.3!$B$2:$B$35</c:f>
              <c:numCache>
                <c:formatCode>General</c:formatCode>
                <c:ptCount val="34"/>
                <c:pt idx="0">
                  <c:v>100</c:v>
                </c:pt>
                <c:pt idx="1">
                  <c:v>111.67350006103516</c:v>
                </c:pt>
                <c:pt idx="2">
                  <c:v>121.52364349365234</c:v>
                </c:pt>
                <c:pt idx="3">
                  <c:v>123.92904663085938</c:v>
                </c:pt>
                <c:pt idx="4">
                  <c:v>120.44281005859375</c:v>
                </c:pt>
                <c:pt idx="5">
                  <c:v>122.13784790039063</c:v>
                </c:pt>
                <c:pt idx="6">
                  <c:v>126.86817932128906</c:v>
                </c:pt>
                <c:pt idx="7">
                  <c:v>125.5560302734375</c:v>
                </c:pt>
                <c:pt idx="8">
                  <c:v>128.25811767578125</c:v>
                </c:pt>
                <c:pt idx="9">
                  <c:v>133.08737182617188</c:v>
                </c:pt>
                <c:pt idx="10">
                  <c:v>142.98616027832031</c:v>
                </c:pt>
                <c:pt idx="11">
                  <c:v>152.54098510742188</c:v>
                </c:pt>
                <c:pt idx="12">
                  <c:v>160.81915283203125</c:v>
                </c:pt>
                <c:pt idx="13">
                  <c:v>161.17253112792969</c:v>
                </c:pt>
                <c:pt idx="14">
                  <c:v>166.83354187011719</c:v>
                </c:pt>
                <c:pt idx="15">
                  <c:v>172.68667602539063</c:v>
                </c:pt>
                <c:pt idx="16">
                  <c:v>177.17097473144531</c:v>
                </c:pt>
                <c:pt idx="17">
                  <c:v>183.36335754394531</c:v>
                </c:pt>
                <c:pt idx="18">
                  <c:v>189.73548889160156</c:v>
                </c:pt>
                <c:pt idx="19">
                  <c:v>200.02725219726563</c:v>
                </c:pt>
                <c:pt idx="20">
                  <c:v>209.43684387207031</c:v>
                </c:pt>
                <c:pt idx="21">
                  <c:v>230.74954223632813</c:v>
                </c:pt>
                <c:pt idx="22">
                  <c:v>259.95584106445313</c:v>
                </c:pt>
                <c:pt idx="23">
                  <c:v>279.48788452148438</c:v>
                </c:pt>
                <c:pt idx="24">
                  <c:v>296.74252319335938</c:v>
                </c:pt>
                <c:pt idx="25">
                  <c:v>300.734619140625</c:v>
                </c:pt>
                <c:pt idx="26">
                  <c:v>314.49356079101563</c:v>
                </c:pt>
                <c:pt idx="27">
                  <c:v>333.81719970703125</c:v>
                </c:pt>
                <c:pt idx="28">
                  <c:v>360.03134155273438</c:v>
                </c:pt>
                <c:pt idx="29">
                  <c:v>393.7760009765625</c:v>
                </c:pt>
                <c:pt idx="30">
                  <c:v>390.52655029296875</c:v>
                </c:pt>
                <c:pt idx="31">
                  <c:v>412.50201416015625</c:v>
                </c:pt>
                <c:pt idx="32">
                  <c:v>427.06121826171875</c:v>
                </c:pt>
                <c:pt idx="33">
                  <c:v>442.96478271484375</c:v>
                </c:pt>
              </c:numCache>
            </c:numRef>
          </c:val>
          <c:smooth val="1"/>
          <c:extLst>
            <c:ext xmlns:c16="http://schemas.microsoft.com/office/drawing/2014/chart" uri="{C3380CC4-5D6E-409C-BE32-E72D297353CC}">
              <c16:uniqueId val="{00000000-8A94-4A82-B53B-0DCAF3DB03F6}"/>
            </c:ext>
          </c:extLst>
        </c:ser>
        <c:ser>
          <c:idx val="1"/>
          <c:order val="1"/>
          <c:tx>
            <c:strRef>
              <c:f>data6.3!$C$1</c:f>
              <c:strCache>
                <c:ptCount val="1"/>
                <c:pt idx="0">
                  <c:v>VVT</c:v>
                </c:pt>
              </c:strCache>
            </c:strRef>
          </c:tx>
          <c:spPr>
            <a:ln w="50800"/>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data6.3!$C$2:$C$35</c:f>
              <c:numCache>
                <c:formatCode>General</c:formatCode>
                <c:ptCount val="34"/>
                <c:pt idx="0">
                  <c:v>100</c:v>
                </c:pt>
                <c:pt idx="1">
                  <c:v>117.13839721679688</c:v>
                </c:pt>
                <c:pt idx="2">
                  <c:v>132.65380859375</c:v>
                </c:pt>
                <c:pt idx="3">
                  <c:v>134.57806396484375</c:v>
                </c:pt>
                <c:pt idx="4">
                  <c:v>131.11009216308594</c:v>
                </c:pt>
                <c:pt idx="5">
                  <c:v>135.28828430175781</c:v>
                </c:pt>
                <c:pt idx="6">
                  <c:v>141.76441955566406</c:v>
                </c:pt>
                <c:pt idx="7">
                  <c:v>139.23776245117188</c:v>
                </c:pt>
                <c:pt idx="8">
                  <c:v>137.43806457519531</c:v>
                </c:pt>
                <c:pt idx="9">
                  <c:v>142.16758728027344</c:v>
                </c:pt>
                <c:pt idx="10">
                  <c:v>152.845703125</c:v>
                </c:pt>
                <c:pt idx="11">
                  <c:v>157.39573669433594</c:v>
                </c:pt>
                <c:pt idx="12">
                  <c:v>162.90419006347656</c:v>
                </c:pt>
                <c:pt idx="13">
                  <c:v>163.41070556640625</c:v>
                </c:pt>
                <c:pt idx="14">
                  <c:v>170.3328857421875</c:v>
                </c:pt>
                <c:pt idx="15">
                  <c:v>173.65730285644531</c:v>
                </c:pt>
                <c:pt idx="16">
                  <c:v>174.11172485351563</c:v>
                </c:pt>
                <c:pt idx="17">
                  <c:v>178.57467651367188</c:v>
                </c:pt>
                <c:pt idx="18">
                  <c:v>181.39578247070313</c:v>
                </c:pt>
                <c:pt idx="19">
                  <c:v>187.72946166992188</c:v>
                </c:pt>
                <c:pt idx="20">
                  <c:v>197.57382202148438</c:v>
                </c:pt>
                <c:pt idx="21">
                  <c:v>219.33352661132813</c:v>
                </c:pt>
                <c:pt idx="22">
                  <c:v>254.90695190429688</c:v>
                </c:pt>
                <c:pt idx="23">
                  <c:v>275.31918334960938</c:v>
                </c:pt>
                <c:pt idx="24">
                  <c:v>282.07876586914063</c:v>
                </c:pt>
                <c:pt idx="25">
                  <c:v>287.76669311523438</c:v>
                </c:pt>
                <c:pt idx="26">
                  <c:v>298.30352783203125</c:v>
                </c:pt>
                <c:pt idx="27">
                  <c:v>311.7916259765625</c:v>
                </c:pt>
                <c:pt idx="28">
                  <c:v>325.87164306640625</c:v>
                </c:pt>
                <c:pt idx="29">
                  <c:v>335.55862426757813</c:v>
                </c:pt>
                <c:pt idx="30">
                  <c:v>334.29928588867188</c:v>
                </c:pt>
                <c:pt idx="31">
                  <c:v>351.66488647460938</c:v>
                </c:pt>
                <c:pt idx="32">
                  <c:v>369.3328857421875</c:v>
                </c:pt>
                <c:pt idx="33">
                  <c:v>378.9326171875</c:v>
                </c:pt>
              </c:numCache>
            </c:numRef>
          </c:val>
          <c:smooth val="1"/>
          <c:extLst>
            <c:ext xmlns:c16="http://schemas.microsoft.com/office/drawing/2014/chart" uri="{C3380CC4-5D6E-409C-BE32-E72D297353CC}">
              <c16:uniqueId val="{00000001-8A94-4A82-B53B-0DCAF3DB03F6}"/>
            </c:ext>
          </c:extLst>
        </c:ser>
        <c:ser>
          <c:idx val="2"/>
          <c:order val="2"/>
          <c:tx>
            <c:strRef>
              <c:f>data6.3!$D$1</c:f>
              <c:strCache>
                <c:ptCount val="1"/>
                <c:pt idx="0">
                  <c:v>Gehandicaptenzorg</c:v>
                </c:pt>
              </c:strCache>
            </c:strRef>
          </c:tx>
          <c:spPr>
            <a:ln w="50800" cap="rnd">
              <a:solidFill>
                <a:srgbClr val="A8D08D"/>
              </a:solidFill>
              <a:round/>
            </a:ln>
            <a:effectLst/>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data6.3!$D$2:$D$35</c:f>
              <c:numCache>
                <c:formatCode>General</c:formatCode>
                <c:ptCount val="34"/>
                <c:pt idx="0">
                  <c:v>100</c:v>
                </c:pt>
                <c:pt idx="1">
                  <c:v>118.52378082275391</c:v>
                </c:pt>
                <c:pt idx="2">
                  <c:v>131.64715576171875</c:v>
                </c:pt>
                <c:pt idx="3">
                  <c:v>137.88160705566406</c:v>
                </c:pt>
                <c:pt idx="4">
                  <c:v>138.59773254394531</c:v>
                </c:pt>
                <c:pt idx="5">
                  <c:v>139.66473388671875</c:v>
                </c:pt>
                <c:pt idx="6">
                  <c:v>145.55223083496094</c:v>
                </c:pt>
                <c:pt idx="7">
                  <c:v>143.84529113769531</c:v>
                </c:pt>
                <c:pt idx="8">
                  <c:v>144.92262268066406</c:v>
                </c:pt>
                <c:pt idx="9">
                  <c:v>151.0677490234375</c:v>
                </c:pt>
                <c:pt idx="10">
                  <c:v>163.11515808105469</c:v>
                </c:pt>
                <c:pt idx="11">
                  <c:v>171.40647888183594</c:v>
                </c:pt>
                <c:pt idx="12">
                  <c:v>181.47843933105469</c:v>
                </c:pt>
                <c:pt idx="13">
                  <c:v>187.04481506347656</c:v>
                </c:pt>
                <c:pt idx="14">
                  <c:v>200.43338012695313</c:v>
                </c:pt>
                <c:pt idx="15">
                  <c:v>208.36404418945313</c:v>
                </c:pt>
                <c:pt idx="16">
                  <c:v>215.22000122070313</c:v>
                </c:pt>
                <c:pt idx="17">
                  <c:v>225.68893432617188</c:v>
                </c:pt>
                <c:pt idx="18">
                  <c:v>238.529296875</c:v>
                </c:pt>
                <c:pt idx="19">
                  <c:v>255.33076477050781</c:v>
                </c:pt>
                <c:pt idx="20">
                  <c:v>272.69253540039063</c:v>
                </c:pt>
                <c:pt idx="21">
                  <c:v>306.76956176757813</c:v>
                </c:pt>
                <c:pt idx="22">
                  <c:v>348.89956665039063</c:v>
                </c:pt>
                <c:pt idx="23">
                  <c:v>381.65628051757813</c:v>
                </c:pt>
                <c:pt idx="24">
                  <c:v>411.99334716796875</c:v>
                </c:pt>
                <c:pt idx="25">
                  <c:v>424.7906494140625</c:v>
                </c:pt>
                <c:pt idx="26">
                  <c:v>463.14651489257813</c:v>
                </c:pt>
                <c:pt idx="27">
                  <c:v>492.44784545898438</c:v>
                </c:pt>
                <c:pt idx="28">
                  <c:v>532.6268310546875</c:v>
                </c:pt>
                <c:pt idx="29">
                  <c:v>570.6715087890625</c:v>
                </c:pt>
                <c:pt idx="30">
                  <c:v>583.7525634765625</c:v>
                </c:pt>
                <c:pt idx="31">
                  <c:v>627.60528564453125</c:v>
                </c:pt>
                <c:pt idx="32">
                  <c:v>669.5345458984375</c:v>
                </c:pt>
                <c:pt idx="33">
                  <c:v>686.03729248046875</c:v>
                </c:pt>
              </c:numCache>
            </c:numRef>
          </c:val>
          <c:smooth val="1"/>
          <c:extLst>
            <c:ext xmlns:c16="http://schemas.microsoft.com/office/drawing/2014/chart" uri="{C3380CC4-5D6E-409C-BE32-E72D297353CC}">
              <c16:uniqueId val="{00000002-8A94-4A82-B53B-0DCAF3DB03F6}"/>
            </c:ext>
          </c:extLst>
        </c:ser>
        <c:ser>
          <c:idx val="3"/>
          <c:order val="3"/>
          <c:tx>
            <c:strRef>
              <c:f>data6.3!$E$1</c:f>
              <c:strCache>
                <c:ptCount val="1"/>
                <c:pt idx="0">
                  <c:v>Geestelijke gezondheidzorg</c:v>
                </c:pt>
              </c:strCache>
            </c:strRef>
          </c:tx>
          <c:spPr>
            <a:ln w="50800" cap="rnd">
              <a:solidFill>
                <a:sysClr val="window" lastClr="FFFFFF">
                  <a:lumMod val="65000"/>
                </a:sysClr>
              </a:solidFill>
              <a:round/>
            </a:ln>
            <a:effectLst/>
          </c:spPr>
          <c:marker>
            <c:symbol val="none"/>
          </c:marker>
          <c:cat>
            <c:numRef>
              <c:f>data6.3!$A$2:$A$35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data6.3!$E$2:$E$35</c:f>
              <c:numCache>
                <c:formatCode>General</c:formatCode>
                <c:ptCount val="34"/>
                <c:pt idx="0">
                  <c:v>100</c:v>
                </c:pt>
                <c:pt idx="1">
                  <c:v>113.26515960693359</c:v>
                </c:pt>
                <c:pt idx="2">
                  <c:v>123.08949279785156</c:v>
                </c:pt>
                <c:pt idx="3">
                  <c:v>127.59895324707031</c:v>
                </c:pt>
                <c:pt idx="4">
                  <c:v>124.28296661376953</c:v>
                </c:pt>
                <c:pt idx="5">
                  <c:v>126.27713775634766</c:v>
                </c:pt>
                <c:pt idx="6">
                  <c:v>132.8538818359375</c:v>
                </c:pt>
                <c:pt idx="7">
                  <c:v>133.74850463867188</c:v>
                </c:pt>
                <c:pt idx="8">
                  <c:v>135.17457580566406</c:v>
                </c:pt>
                <c:pt idx="9">
                  <c:v>140.12374877929688</c:v>
                </c:pt>
                <c:pt idx="10">
                  <c:v>157.66647338867188</c:v>
                </c:pt>
                <c:pt idx="11">
                  <c:v>167.6697998046875</c:v>
                </c:pt>
                <c:pt idx="12">
                  <c:v>178.55416870117188</c:v>
                </c:pt>
                <c:pt idx="13">
                  <c:v>184.3489990234375</c:v>
                </c:pt>
                <c:pt idx="14">
                  <c:v>193.9420166015625</c:v>
                </c:pt>
                <c:pt idx="15">
                  <c:v>200.91412353515625</c:v>
                </c:pt>
                <c:pt idx="16">
                  <c:v>208.80242919921875</c:v>
                </c:pt>
                <c:pt idx="17">
                  <c:v>220.46678161621094</c:v>
                </c:pt>
                <c:pt idx="18">
                  <c:v>233.19247436523438</c:v>
                </c:pt>
                <c:pt idx="19">
                  <c:v>249.76043701171875</c:v>
                </c:pt>
                <c:pt idx="20">
                  <c:v>262.50851440429688</c:v>
                </c:pt>
                <c:pt idx="21">
                  <c:v>286.59396362304688</c:v>
                </c:pt>
                <c:pt idx="22">
                  <c:v>323.60675048828125</c:v>
                </c:pt>
                <c:pt idx="23">
                  <c:v>356.218017578125</c:v>
                </c:pt>
                <c:pt idx="24">
                  <c:v>384.340087890625</c:v>
                </c:pt>
                <c:pt idx="25">
                  <c:v>407.10198974609375</c:v>
                </c:pt>
                <c:pt idx="26">
                  <c:v>433.3590087890625</c:v>
                </c:pt>
                <c:pt idx="27">
                  <c:v>468.85391235351563</c:v>
                </c:pt>
                <c:pt idx="28">
                  <c:v>492.14779663085938</c:v>
                </c:pt>
                <c:pt idx="29">
                  <c:v>533.16162109375</c:v>
                </c:pt>
                <c:pt idx="30">
                  <c:v>529.3724365234375</c:v>
                </c:pt>
                <c:pt idx="31">
                  <c:v>554.22857666015625</c:v>
                </c:pt>
                <c:pt idx="32">
                  <c:v>567.31689453125</c:v>
                </c:pt>
                <c:pt idx="33">
                  <c:v>575.30633544921875</c:v>
                </c:pt>
              </c:numCache>
            </c:numRef>
          </c:val>
          <c:smooth val="1"/>
          <c:extLst>
            <c:ext xmlns:c16="http://schemas.microsoft.com/office/drawing/2014/chart" uri="{C3380CC4-5D6E-409C-BE32-E72D297353CC}">
              <c16:uniqueId val="{00000003-8A94-4A82-B53B-0DCAF3DB03F6}"/>
            </c:ext>
          </c:extLst>
        </c:ser>
        <c:dLbls>
          <c:showLegendKey val="0"/>
          <c:showVal val="0"/>
          <c:showCatName val="0"/>
          <c:showSerName val="0"/>
          <c:showPercent val="0"/>
          <c:showBubbleSize val="0"/>
        </c:dLbls>
        <c:smooth val="0"/>
        <c:axId val="121501568"/>
        <c:axId val="121503104"/>
      </c:lineChart>
      <c:catAx>
        <c:axId val="121501568"/>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21503104"/>
        <c:crosses val="autoZero"/>
        <c:auto val="1"/>
        <c:lblAlgn val="ctr"/>
        <c:lblOffset val="100"/>
        <c:tickLblSkip val="5"/>
        <c:noMultiLvlLbl val="0"/>
      </c:catAx>
      <c:valAx>
        <c:axId val="121503104"/>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21501568"/>
        <c:crosses val="autoZero"/>
        <c:crossBetween val="between"/>
      </c:valAx>
      <c:spPr>
        <a:noFill/>
        <a:ln w="25400">
          <a:noFill/>
        </a:ln>
        <a:effectLst/>
      </c:spPr>
    </c:plotArea>
    <c:legend>
      <c:legendPos val="r"/>
      <c:layout>
        <c:manualLayout>
          <c:xMode val="edge"/>
          <c:yMode val="edge"/>
          <c:x val="0.64809219160104992"/>
          <c:y val="0.75433740638879465"/>
          <c:w val="0.3205879994167396"/>
          <c:h val="0.14331184771481803"/>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7310385953307156E-2"/>
          <c:y val="3.8805555555555558E-2"/>
          <c:w val="0.86837165626249402"/>
          <c:h val="0.88365388888888885"/>
        </c:manualLayout>
      </c:layout>
      <c:lineChart>
        <c:grouping val="standard"/>
        <c:varyColors val="0"/>
        <c:ser>
          <c:idx val="0"/>
          <c:order val="0"/>
          <c:tx>
            <c:strRef>
              <c:f>data6.8!$B$1</c:f>
              <c:strCache>
                <c:ptCount val="1"/>
                <c:pt idx="0">
                  <c:v>Ziekenhuizen</c:v>
                </c:pt>
              </c:strCache>
            </c:strRef>
          </c:tx>
          <c:spPr>
            <a:ln w="50800" cap="rnd">
              <a:solidFill>
                <a:srgbClr val="F4B183"/>
              </a:solidFill>
              <a:round/>
            </a:ln>
            <a:effectLst/>
          </c:spPr>
          <c:marker>
            <c:symbol val="none"/>
          </c:marker>
          <c:dLbls>
            <c:dLbl>
              <c:idx val="3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C69-4E0E-B8F1-C51AEA8A9280}"/>
                </c:ext>
              </c:extLst>
            </c:dLbl>
            <c:spPr>
              <a:noFill/>
              <a:ln>
                <a:noFill/>
              </a:ln>
              <a:effectLst/>
            </c:spPr>
            <c:txPr>
              <a:bodyPr wrap="square" lIns="0" tIns="0" rIns="0" bIns="0" anchor="ctr">
                <a:spAutoFit/>
              </a:bodyPr>
              <a:lstStyle/>
              <a:p>
                <a:pPr>
                  <a:defRPr sz="800" baseline="0">
                    <a:solidFill>
                      <a:schemeClr val="tx1">
                        <a:lumMod val="65000"/>
                        <a:lumOff val="3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data6.8!$B$2:$B$35</c:f>
              <c:numCache>
                <c:formatCode>0.0</c:formatCode>
                <c:ptCount val="34"/>
                <c:pt idx="0">
                  <c:v>100</c:v>
                </c:pt>
                <c:pt idx="1">
                  <c:v>99.857490539550781</c:v>
                </c:pt>
                <c:pt idx="2">
                  <c:v>100.03464508056641</c:v>
                </c:pt>
                <c:pt idx="3">
                  <c:v>102.80769348144531</c:v>
                </c:pt>
                <c:pt idx="4">
                  <c:v>104.34672546386719</c:v>
                </c:pt>
                <c:pt idx="5">
                  <c:v>110.51148223876953</c:v>
                </c:pt>
                <c:pt idx="6">
                  <c:v>120.21937561035156</c:v>
                </c:pt>
                <c:pt idx="7">
                  <c:v>125.4576416015625</c:v>
                </c:pt>
                <c:pt idx="8">
                  <c:v>130.63252258300781</c:v>
                </c:pt>
                <c:pt idx="9">
                  <c:v>136.43777465820313</c:v>
                </c:pt>
                <c:pt idx="10">
                  <c:v>133.57063293457031</c:v>
                </c:pt>
                <c:pt idx="11">
                  <c:v>135.49130249023438</c:v>
                </c:pt>
                <c:pt idx="12">
                  <c:v>136.44479370117188</c:v>
                </c:pt>
                <c:pt idx="13">
                  <c:v>140.05050659179688</c:v>
                </c:pt>
                <c:pt idx="14">
                  <c:v>148.57762145996094</c:v>
                </c:pt>
                <c:pt idx="15">
                  <c:v>149.42257690429688</c:v>
                </c:pt>
                <c:pt idx="16">
                  <c:v>153.24577331542969</c:v>
                </c:pt>
                <c:pt idx="17">
                  <c:v>158.30337524414063</c:v>
                </c:pt>
                <c:pt idx="18">
                  <c:v>157.73361206054688</c:v>
                </c:pt>
                <c:pt idx="19">
                  <c:v>168.9029541015625</c:v>
                </c:pt>
                <c:pt idx="20">
                  <c:v>167.99411010742188</c:v>
                </c:pt>
                <c:pt idx="21">
                  <c:v>170.294921875</c:v>
                </c:pt>
                <c:pt idx="22">
                  <c:v>172.96441650390625</c:v>
                </c:pt>
                <c:pt idx="23">
                  <c:v>174.39595031738281</c:v>
                </c:pt>
                <c:pt idx="24">
                  <c:v>179.90444946289063</c:v>
                </c:pt>
                <c:pt idx="25">
                  <c:v>181.501708984375</c:v>
                </c:pt>
                <c:pt idx="26">
                  <c:v>183.19456481933594</c:v>
                </c:pt>
                <c:pt idx="27">
                  <c:v>182.0616455078125</c:v>
                </c:pt>
                <c:pt idx="28">
                  <c:v>187.45635986328125</c:v>
                </c:pt>
                <c:pt idx="29">
                  <c:v>185.71426391601563</c:v>
                </c:pt>
                <c:pt idx="30">
                  <c:v>191.00543212890625</c:v>
                </c:pt>
                <c:pt idx="31">
                  <c:v>195.19383239746094</c:v>
                </c:pt>
                <c:pt idx="32">
                  <c:v>191.68484497070313</c:v>
                </c:pt>
                <c:pt idx="33">
                  <c:v>182.50128173828125</c:v>
                </c:pt>
              </c:numCache>
            </c:numRef>
          </c:val>
          <c:smooth val="1"/>
          <c:extLst>
            <c:ext xmlns:c16="http://schemas.microsoft.com/office/drawing/2014/chart" uri="{C3380CC4-5D6E-409C-BE32-E72D297353CC}">
              <c16:uniqueId val="{00000000-6C69-4E0E-B8F1-C51AEA8A9280}"/>
            </c:ext>
          </c:extLst>
        </c:ser>
        <c:ser>
          <c:idx val="1"/>
          <c:order val="1"/>
          <c:tx>
            <c:strRef>
              <c:f>data6.8!$C$1</c:f>
              <c:strCache>
                <c:ptCount val="1"/>
                <c:pt idx="0">
                  <c:v>VVT</c:v>
                </c:pt>
              </c:strCache>
            </c:strRef>
          </c:tx>
          <c:spPr>
            <a:ln w="50800"/>
          </c:spPr>
          <c:marker>
            <c:symbol val="none"/>
          </c:marker>
          <c:dLbls>
            <c:dLbl>
              <c:idx val="10"/>
              <c:delete val="1"/>
              <c:extLst>
                <c:ext xmlns:c15="http://schemas.microsoft.com/office/drawing/2012/chart" uri="{CE6537A1-D6FC-4f65-9D91-7224C49458BB}"/>
                <c:ext xmlns:c16="http://schemas.microsoft.com/office/drawing/2014/chart" uri="{C3380CC4-5D6E-409C-BE32-E72D297353CC}">
                  <c16:uniqueId val="{0000000A-6C69-4E0E-B8F1-C51AEA8A9280}"/>
                </c:ext>
              </c:extLst>
            </c:dLbl>
            <c:dLbl>
              <c:idx val="33"/>
              <c:layout>
                <c:manualLayout>
                  <c:x val="7.1873063950878902E-4"/>
                  <c:y val="-3.5277777777778423E-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C69-4E0E-B8F1-C51AEA8A9280}"/>
                </c:ext>
              </c:extLst>
            </c:dLbl>
            <c:spPr>
              <a:noFill/>
              <a:ln>
                <a:noFill/>
              </a:ln>
              <a:effectLst/>
            </c:spPr>
            <c:txPr>
              <a:bodyPr wrap="square" lIns="0" tIns="0" rIns="0" bIns="0" anchor="ctr">
                <a:spAutoFit/>
              </a:bodyPr>
              <a:lstStyle/>
              <a:p>
                <a:pPr>
                  <a:defRPr sz="800" baseline="0">
                    <a:solidFill>
                      <a:schemeClr val="tx1">
                        <a:lumMod val="65000"/>
                        <a:lumOff val="35000"/>
                      </a:schemeClr>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data6.8!$C$2:$C$35</c:f>
              <c:numCache>
                <c:formatCode>0.0</c:formatCode>
                <c:ptCount val="34"/>
                <c:pt idx="0">
                  <c:v>100</c:v>
                </c:pt>
                <c:pt idx="1">
                  <c:v>101.76949310302734</c:v>
                </c:pt>
                <c:pt idx="2">
                  <c:v>100.28566741943359</c:v>
                </c:pt>
                <c:pt idx="3">
                  <c:v>102.97061920166016</c:v>
                </c:pt>
                <c:pt idx="4">
                  <c:v>104.98458862304688</c:v>
                </c:pt>
                <c:pt idx="5">
                  <c:v>105.01900482177734</c:v>
                </c:pt>
                <c:pt idx="6">
                  <c:v>106.49358367919922</c:v>
                </c:pt>
                <c:pt idx="7">
                  <c:v>106.21852111816406</c:v>
                </c:pt>
                <c:pt idx="8">
                  <c:v>107.36251068115234</c:v>
                </c:pt>
                <c:pt idx="9">
                  <c:v>108.10690307617188</c:v>
                </c:pt>
                <c:pt idx="10">
                  <c:v>109.44896697998047</c:v>
                </c:pt>
                <c:pt idx="11">
                  <c:v>108.66384124755859</c:v>
                </c:pt>
                <c:pt idx="12">
                  <c:v>107.328369140625</c:v>
                </c:pt>
                <c:pt idx="13">
                  <c:v>106.80873870849609</c:v>
                </c:pt>
                <c:pt idx="14">
                  <c:v>108.76453399658203</c:v>
                </c:pt>
                <c:pt idx="15">
                  <c:v>108.564453125</c:v>
                </c:pt>
                <c:pt idx="16">
                  <c:v>108.65359497070313</c:v>
                </c:pt>
                <c:pt idx="17">
                  <c:v>108.92549896240234</c:v>
                </c:pt>
                <c:pt idx="18">
                  <c:v>107.27756500244141</c:v>
                </c:pt>
                <c:pt idx="19">
                  <c:v>106.24150848388672</c:v>
                </c:pt>
                <c:pt idx="20">
                  <c:v>103.00461578369141</c:v>
                </c:pt>
                <c:pt idx="21">
                  <c:v>99.662551879882813</c:v>
                </c:pt>
                <c:pt idx="22">
                  <c:v>98.478355407714844</c:v>
                </c:pt>
                <c:pt idx="23">
                  <c:v>97.134918212890625</c:v>
                </c:pt>
                <c:pt idx="24">
                  <c:v>100.82884216308594</c:v>
                </c:pt>
                <c:pt idx="25">
                  <c:v>100.15166473388672</c:v>
                </c:pt>
                <c:pt idx="26">
                  <c:v>96.887428283691406</c:v>
                </c:pt>
                <c:pt idx="27">
                  <c:v>99.308723449707031</c:v>
                </c:pt>
                <c:pt idx="28">
                  <c:v>99.177505493164063</c:v>
                </c:pt>
                <c:pt idx="29">
                  <c:v>104.31845092773438</c:v>
                </c:pt>
                <c:pt idx="30">
                  <c:v>102.14975738525391</c:v>
                </c:pt>
                <c:pt idx="31">
                  <c:v>110.20525360107422</c:v>
                </c:pt>
                <c:pt idx="32">
                  <c:v>105.53536987304688</c:v>
                </c:pt>
                <c:pt idx="33">
                  <c:v>104.48698425292969</c:v>
                </c:pt>
              </c:numCache>
            </c:numRef>
          </c:val>
          <c:smooth val="1"/>
          <c:extLst>
            <c:ext xmlns:c16="http://schemas.microsoft.com/office/drawing/2014/chart" uri="{C3380CC4-5D6E-409C-BE32-E72D297353CC}">
              <c16:uniqueId val="{00000001-6C69-4E0E-B8F1-C51AEA8A9280}"/>
            </c:ext>
          </c:extLst>
        </c:ser>
        <c:ser>
          <c:idx val="2"/>
          <c:order val="2"/>
          <c:tx>
            <c:strRef>
              <c:f>data6.8!$D$1</c:f>
              <c:strCache>
                <c:ptCount val="1"/>
                <c:pt idx="0">
                  <c:v>Gehandicaptenzorg</c:v>
                </c:pt>
              </c:strCache>
            </c:strRef>
          </c:tx>
          <c:spPr>
            <a:ln w="50800" cap="rnd">
              <a:solidFill>
                <a:srgbClr val="A8D08D"/>
              </a:solidFill>
              <a:round/>
            </a:ln>
            <a:effectLst/>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09-6C69-4E0E-B8F1-C51AEA8A9280}"/>
                </c:ext>
              </c:extLst>
            </c:dLbl>
            <c:dLbl>
              <c:idx val="33"/>
              <c:layout>
                <c:manualLayout>
                  <c:x val="4.4311870561007929E-3"/>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C69-4E0E-B8F1-C51AEA8A9280}"/>
                </c:ext>
              </c:extLst>
            </c:dLbl>
            <c:spPr>
              <a:noFill/>
              <a:ln>
                <a:noFill/>
              </a:ln>
              <a:effectLst/>
            </c:spPr>
            <c:txPr>
              <a:bodyPr wrap="square" lIns="38100" tIns="19050" rIns="38100" bIns="19050" anchor="ctr">
                <a:spAutoFit/>
              </a:bodyPr>
              <a:lstStyle/>
              <a:p>
                <a:pPr>
                  <a:defRPr sz="800" baseline="0">
                    <a:solidFill>
                      <a:schemeClr val="tx1">
                        <a:lumMod val="65000"/>
                        <a:lumOff val="35000"/>
                      </a:schemeClr>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data6.8!$D$2:$D$35</c:f>
              <c:numCache>
                <c:formatCode>0.0</c:formatCode>
                <c:ptCount val="34"/>
                <c:pt idx="0">
                  <c:v>100</c:v>
                </c:pt>
                <c:pt idx="1">
                  <c:v>100.07461547851563</c:v>
                </c:pt>
                <c:pt idx="2">
                  <c:v>100.33665466308594</c:v>
                </c:pt>
                <c:pt idx="3">
                  <c:v>103.15200042724609</c:v>
                </c:pt>
                <c:pt idx="4">
                  <c:v>105.48848724365234</c:v>
                </c:pt>
                <c:pt idx="5">
                  <c:v>108.94947052001953</c:v>
                </c:pt>
                <c:pt idx="6">
                  <c:v>112.22865295410156</c:v>
                </c:pt>
                <c:pt idx="7">
                  <c:v>112.98855590820313</c:v>
                </c:pt>
                <c:pt idx="8">
                  <c:v>112.84996032714844</c:v>
                </c:pt>
                <c:pt idx="9">
                  <c:v>113.45480346679688</c:v>
                </c:pt>
                <c:pt idx="10">
                  <c:v>112.93079376220703</c:v>
                </c:pt>
                <c:pt idx="11">
                  <c:v>113.25968170166016</c:v>
                </c:pt>
                <c:pt idx="12">
                  <c:v>113.06541442871094</c:v>
                </c:pt>
                <c:pt idx="13">
                  <c:v>110.33349609375</c:v>
                </c:pt>
                <c:pt idx="14">
                  <c:v>110.40927124023438</c:v>
                </c:pt>
                <c:pt idx="15">
                  <c:v>107.44583892822266</c:v>
                </c:pt>
                <c:pt idx="16">
                  <c:v>106.12289428710938</c:v>
                </c:pt>
                <c:pt idx="17">
                  <c:v>104.17769622802734</c:v>
                </c:pt>
                <c:pt idx="18">
                  <c:v>103.9649658203125</c:v>
                </c:pt>
                <c:pt idx="19">
                  <c:v>102.19404602050781</c:v>
                </c:pt>
                <c:pt idx="20">
                  <c:v>98.180763244628906</c:v>
                </c:pt>
                <c:pt idx="21">
                  <c:v>96.379035949707031</c:v>
                </c:pt>
                <c:pt idx="22">
                  <c:v>95.063285827636719</c:v>
                </c:pt>
                <c:pt idx="23">
                  <c:v>90.122116088867188</c:v>
                </c:pt>
                <c:pt idx="24">
                  <c:v>91.008010864257813</c:v>
                </c:pt>
                <c:pt idx="25">
                  <c:v>90.147811889648438</c:v>
                </c:pt>
                <c:pt idx="26">
                  <c:v>87.019279479980469</c:v>
                </c:pt>
                <c:pt idx="27">
                  <c:v>85.357383728027344</c:v>
                </c:pt>
                <c:pt idx="28">
                  <c:v>82.625022888183594</c:v>
                </c:pt>
                <c:pt idx="29">
                  <c:v>86.387733459472656</c:v>
                </c:pt>
                <c:pt idx="30">
                  <c:v>82.669166564941406</c:v>
                </c:pt>
                <c:pt idx="31">
                  <c:v>86.174964904785156</c:v>
                </c:pt>
                <c:pt idx="32">
                  <c:v>84.352622985839844</c:v>
                </c:pt>
                <c:pt idx="33">
                  <c:v>86.382469177246094</c:v>
                </c:pt>
              </c:numCache>
            </c:numRef>
          </c:val>
          <c:smooth val="1"/>
          <c:extLst>
            <c:ext xmlns:c16="http://schemas.microsoft.com/office/drawing/2014/chart" uri="{C3380CC4-5D6E-409C-BE32-E72D297353CC}">
              <c16:uniqueId val="{00000002-6C69-4E0E-B8F1-C51AEA8A9280}"/>
            </c:ext>
          </c:extLst>
        </c:ser>
        <c:ser>
          <c:idx val="3"/>
          <c:order val="3"/>
          <c:tx>
            <c:strRef>
              <c:f>data6.8!$E$1</c:f>
              <c:strCache>
                <c:ptCount val="1"/>
                <c:pt idx="0">
                  <c:v>Geestelijke gezondheidzorg</c:v>
                </c:pt>
              </c:strCache>
            </c:strRef>
          </c:tx>
          <c:spPr>
            <a:ln w="50800" cap="rnd">
              <a:solidFill>
                <a:sysClr val="window" lastClr="FFFFFF">
                  <a:lumMod val="65000"/>
                </a:sysClr>
              </a:solidFill>
              <a:round/>
            </a:ln>
            <a:effectLst/>
          </c:spPr>
          <c:marker>
            <c:symbol val="none"/>
          </c:marker>
          <c:dLbls>
            <c:dLbl>
              <c:idx val="9"/>
              <c:delete val="1"/>
              <c:extLst>
                <c:ext xmlns:c15="http://schemas.microsoft.com/office/drawing/2012/chart" uri="{CE6537A1-D6FC-4f65-9D91-7224C49458BB}"/>
                <c:ext xmlns:c16="http://schemas.microsoft.com/office/drawing/2014/chart" uri="{C3380CC4-5D6E-409C-BE32-E72D297353CC}">
                  <c16:uniqueId val="{00000008-6C69-4E0E-B8F1-C51AEA8A9280}"/>
                </c:ext>
              </c:extLst>
            </c:dLbl>
            <c:dLbl>
              <c:idx val="33"/>
              <c:layout>
                <c:manualLayout>
                  <c:x val="7.1873063950878902E-4"/>
                  <c:y val="-1.05833333333333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C69-4E0E-B8F1-C51AEA8A9280}"/>
                </c:ext>
              </c:extLst>
            </c:dLbl>
            <c:spPr>
              <a:noFill/>
              <a:ln>
                <a:noFill/>
              </a:ln>
              <a:effectLst/>
            </c:spPr>
            <c:txPr>
              <a:bodyPr wrap="square" lIns="0" tIns="0" rIns="0" bIns="0" anchor="ctr">
                <a:spAutoFit/>
              </a:bodyPr>
              <a:lstStyle/>
              <a:p>
                <a:pPr>
                  <a:defRPr sz="800" baseline="0">
                    <a:solidFill>
                      <a:schemeClr val="tx1">
                        <a:lumMod val="65000"/>
                        <a:lumOff val="35000"/>
                      </a:schemeClr>
                    </a:solidFill>
                  </a:defRPr>
                </a:pPr>
                <a:endParaRPr lang="en-US"/>
              </a:p>
            </c:txPr>
            <c:dLblPos val="ct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0"/>
              </c:ext>
            </c:extLst>
          </c:dLbls>
          <c:cat>
            <c:numRef>
              <c:f>data6.8!$A$2:$A$35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data6.8!$E$2:$E$35</c:f>
              <c:numCache>
                <c:formatCode>0.0</c:formatCode>
                <c:ptCount val="34"/>
                <c:pt idx="0">
                  <c:v>100</c:v>
                </c:pt>
                <c:pt idx="1">
                  <c:v>102.03713989257813</c:v>
                </c:pt>
                <c:pt idx="2">
                  <c:v>103.75733184814453</c:v>
                </c:pt>
                <c:pt idx="3">
                  <c:v>107.76924133300781</c:v>
                </c:pt>
                <c:pt idx="4">
                  <c:v>111.6925048828125</c:v>
                </c:pt>
                <c:pt idx="5">
                  <c:v>117.61097717285156</c:v>
                </c:pt>
                <c:pt idx="6">
                  <c:v>120.78922271728516</c:v>
                </c:pt>
                <c:pt idx="7">
                  <c:v>125.94144439697266</c:v>
                </c:pt>
                <c:pt idx="8">
                  <c:v>126.11509704589844</c:v>
                </c:pt>
                <c:pt idx="9">
                  <c:v>126.36058044433594</c:v>
                </c:pt>
                <c:pt idx="10">
                  <c:v>126.30206298828125</c:v>
                </c:pt>
                <c:pt idx="11">
                  <c:v>126.2952880859375</c:v>
                </c:pt>
                <c:pt idx="12">
                  <c:v>126.88619232177734</c:v>
                </c:pt>
                <c:pt idx="13">
                  <c:v>125.61410522460938</c:v>
                </c:pt>
                <c:pt idx="14">
                  <c:v>127.98775482177734</c:v>
                </c:pt>
                <c:pt idx="15">
                  <c:v>129.15313720703125</c:v>
                </c:pt>
                <c:pt idx="16">
                  <c:v>128.82882690429688</c:v>
                </c:pt>
                <c:pt idx="17">
                  <c:v>133.76708984375</c:v>
                </c:pt>
                <c:pt idx="18">
                  <c:v>130.0203857421875</c:v>
                </c:pt>
                <c:pt idx="19">
                  <c:v>131.97947692871094</c:v>
                </c:pt>
                <c:pt idx="20">
                  <c:v>130.43499755859375</c:v>
                </c:pt>
                <c:pt idx="21">
                  <c:v>132.65972900390625</c:v>
                </c:pt>
                <c:pt idx="22">
                  <c:v>130.92941284179688</c:v>
                </c:pt>
                <c:pt idx="23">
                  <c:v>131.60391235351563</c:v>
                </c:pt>
                <c:pt idx="24">
                  <c:v>134.91236877441406</c:v>
                </c:pt>
                <c:pt idx="25">
                  <c:v>135.12533569335938</c:v>
                </c:pt>
                <c:pt idx="26">
                  <c:v>135.68161010742188</c:v>
                </c:pt>
                <c:pt idx="27">
                  <c:v>136.29008483886719</c:v>
                </c:pt>
                <c:pt idx="28">
                  <c:v>129.64299011230469</c:v>
                </c:pt>
                <c:pt idx="29">
                  <c:v>129.04193115234375</c:v>
                </c:pt>
                <c:pt idx="30">
                  <c:v>133.14215087890625</c:v>
                </c:pt>
                <c:pt idx="31">
                  <c:v>131.27424621582031</c:v>
                </c:pt>
                <c:pt idx="32">
                  <c:v>130.47219848632813</c:v>
                </c:pt>
                <c:pt idx="33">
                  <c:v>128.65084838867188</c:v>
                </c:pt>
              </c:numCache>
            </c:numRef>
          </c:val>
          <c:smooth val="1"/>
          <c:extLst>
            <c:ext xmlns:c16="http://schemas.microsoft.com/office/drawing/2014/chart" uri="{C3380CC4-5D6E-409C-BE32-E72D297353CC}">
              <c16:uniqueId val="{00000003-6C69-4E0E-B8F1-C51AEA8A9280}"/>
            </c:ext>
          </c:extLst>
        </c:ser>
        <c:dLbls>
          <c:showLegendKey val="0"/>
          <c:showVal val="0"/>
          <c:showCatName val="0"/>
          <c:showSerName val="0"/>
          <c:showPercent val="0"/>
          <c:showBubbleSize val="0"/>
        </c:dLbls>
        <c:smooth val="0"/>
        <c:axId val="218031232"/>
        <c:axId val="218032768"/>
      </c:lineChart>
      <c:catAx>
        <c:axId val="218031232"/>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18032768"/>
        <c:crosses val="autoZero"/>
        <c:auto val="1"/>
        <c:lblAlgn val="ctr"/>
        <c:lblOffset val="100"/>
        <c:tickLblSkip val="5"/>
        <c:noMultiLvlLbl val="0"/>
      </c:catAx>
      <c:valAx>
        <c:axId val="218032768"/>
        <c:scaling>
          <c:orientation val="minMax"/>
          <c:max val="200"/>
        </c:scaling>
        <c:delete val="0"/>
        <c:axPos val="l"/>
        <c:numFmt formatCode="0.0"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218031232"/>
        <c:crosses val="autoZero"/>
        <c:crossBetween val="between"/>
      </c:valAx>
      <c:spPr>
        <a:noFill/>
        <a:ln w="25400">
          <a:noFill/>
        </a:ln>
        <a:effectLst/>
      </c:spPr>
    </c:plotArea>
    <c:legend>
      <c:legendPos val="r"/>
      <c:layout>
        <c:manualLayout>
          <c:xMode val="edge"/>
          <c:yMode val="edge"/>
          <c:x val="0.63574875368358463"/>
          <c:y val="0.71889499999999995"/>
          <c:w val="0.32782839912280698"/>
          <c:h val="0.15091055555555555"/>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112121490548925"/>
          <c:y val="0.11691095350669818"/>
          <c:w val="0.71887878509451075"/>
          <c:h val="0.84841607565011823"/>
        </c:manualLayout>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FE1C-490E-B670-858BCF7AC7C0}"/>
              </c:ext>
            </c:extLst>
          </c:dPt>
          <c:dPt>
            <c:idx val="1"/>
            <c:invertIfNegative val="0"/>
            <c:bubble3D val="0"/>
            <c:spPr>
              <a:solidFill>
                <a:srgbClr val="00B050"/>
              </a:solidFill>
              <a:ln>
                <a:noFill/>
              </a:ln>
              <a:effectLst/>
            </c:spPr>
            <c:extLst>
              <c:ext xmlns:c16="http://schemas.microsoft.com/office/drawing/2014/chart" uri="{C3380CC4-5D6E-409C-BE32-E72D297353CC}">
                <c16:uniqueId val="{00000008-FE1C-490E-B670-858BCF7AC7C0}"/>
              </c:ext>
            </c:extLst>
          </c:dPt>
          <c:dPt>
            <c:idx val="2"/>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0-FE1C-490E-B670-858BCF7AC7C0}"/>
              </c:ext>
            </c:extLst>
          </c:dPt>
          <c:dPt>
            <c:idx val="4"/>
            <c:invertIfNegative val="0"/>
            <c:bubble3D val="0"/>
            <c:spPr>
              <a:solidFill>
                <a:srgbClr val="F4B183"/>
              </a:solidFill>
              <a:ln>
                <a:noFill/>
              </a:ln>
              <a:effectLst/>
            </c:spPr>
            <c:extLst>
              <c:ext xmlns:c16="http://schemas.microsoft.com/office/drawing/2014/chart" uri="{C3380CC4-5D6E-409C-BE32-E72D297353CC}">
                <c16:uniqueId val="{00000003-FE1C-490E-B670-858BCF7AC7C0}"/>
              </c:ext>
            </c:extLst>
          </c:dPt>
          <c:dPt>
            <c:idx val="5"/>
            <c:invertIfNegative val="0"/>
            <c:bubble3D val="0"/>
            <c:spPr>
              <a:solidFill>
                <a:srgbClr val="9BC4E5"/>
              </a:solidFill>
              <a:ln>
                <a:noFill/>
              </a:ln>
              <a:effectLst/>
            </c:spPr>
            <c:extLst>
              <c:ext xmlns:c16="http://schemas.microsoft.com/office/drawing/2014/chart" uri="{C3380CC4-5D6E-409C-BE32-E72D297353CC}">
                <c16:uniqueId val="{00000004-FE1C-490E-B670-858BCF7AC7C0}"/>
              </c:ext>
            </c:extLst>
          </c:dPt>
          <c:dPt>
            <c:idx val="6"/>
            <c:invertIfNegative val="0"/>
            <c:bubble3D val="0"/>
            <c:spPr>
              <a:solidFill>
                <a:srgbClr val="A8D08D"/>
              </a:solidFill>
              <a:ln>
                <a:noFill/>
              </a:ln>
              <a:effectLst/>
            </c:spPr>
            <c:extLst>
              <c:ext xmlns:c16="http://schemas.microsoft.com/office/drawing/2014/chart" uri="{C3380CC4-5D6E-409C-BE32-E72D297353CC}">
                <c16:uniqueId val="{00000005-FE1C-490E-B670-858BCF7AC7C0}"/>
              </c:ext>
            </c:extLst>
          </c:dPt>
          <c:dPt>
            <c:idx val="7"/>
            <c:invertIfNegative val="0"/>
            <c:bubble3D val="0"/>
            <c:spPr>
              <a:solidFill>
                <a:srgbClr val="A6A6A6"/>
              </a:solidFill>
              <a:ln>
                <a:noFill/>
              </a:ln>
              <a:effectLst/>
            </c:spPr>
            <c:extLst>
              <c:ext xmlns:c16="http://schemas.microsoft.com/office/drawing/2014/chart" uri="{C3380CC4-5D6E-409C-BE32-E72D297353CC}">
                <c16:uniqueId val="{00000006-FE1C-490E-B670-858BCF7AC7C0}"/>
              </c:ext>
            </c:extLst>
          </c:dPt>
          <c:dPt>
            <c:idx val="8"/>
            <c:invertIfNegative val="0"/>
            <c:bubble3D val="0"/>
            <c:spPr>
              <a:solidFill>
                <a:srgbClr val="CC9900"/>
              </a:solidFill>
              <a:ln>
                <a:noFill/>
              </a:ln>
              <a:effectLst/>
            </c:spPr>
            <c:extLst>
              <c:ext xmlns:c16="http://schemas.microsoft.com/office/drawing/2014/chart" uri="{C3380CC4-5D6E-409C-BE32-E72D297353CC}">
                <c16:uniqueId val="{00000009-FE1C-490E-B670-858BCF7AC7C0}"/>
              </c:ext>
            </c:extLst>
          </c:dPt>
          <c:dLbls>
            <c:dLbl>
              <c:idx val="2"/>
              <c:layout>
                <c:manualLayout>
                  <c:x val="-7.6510374598144207E-2"/>
                  <c:y val="0"/>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C-490E-B670-858BCF7AC7C0}"/>
                </c:ext>
              </c:extLst>
            </c:dLbl>
            <c:dLbl>
              <c:idx val="3"/>
              <c:layout>
                <c:manualLayout>
                  <c:x val="-5.598320092547137E-2"/>
                  <c:y val="3.1520882584712374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E1C-490E-B670-858BCF7AC7C0}"/>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'[Grafiek in Microsoft PowerPoint]Blad1'!$B$8:$B$16</c:f>
              <c:strCache>
                <c:ptCount val="9"/>
                <c:pt idx="0">
                  <c:v>Budgettering incidenteel</c:v>
                </c:pt>
                <c:pt idx="1">
                  <c:v>Marktwerking incidenteel</c:v>
                </c:pt>
                <c:pt idx="2">
                  <c:v>Budgettering structureel</c:v>
                </c:pt>
                <c:pt idx="3">
                  <c:v>Marktwerking structureel</c:v>
                </c:pt>
                <c:pt idx="4">
                  <c:v>Autonome groei ziekenhuizen</c:v>
                </c:pt>
                <c:pt idx="5">
                  <c:v>Autonome groei vvt-sector</c:v>
                </c:pt>
                <c:pt idx="6">
                  <c:v>Autonome groei ghz-sector</c:v>
                </c:pt>
                <c:pt idx="7">
                  <c:v>Autonome groei ggz-sector</c:v>
                </c:pt>
                <c:pt idx="8">
                  <c:v>Groei productie</c:v>
                </c:pt>
              </c:strCache>
            </c:strRef>
          </c:cat>
          <c:val>
            <c:numRef>
              <c:f>'[Grafiek in Microsoft PowerPoint]Blad1'!$C$8:$C$16</c:f>
              <c:numCache>
                <c:formatCode>General</c:formatCode>
                <c:ptCount val="9"/>
                <c:pt idx="0">
                  <c:v>1.7000000000000002</c:v>
                </c:pt>
                <c:pt idx="1">
                  <c:v>1.5</c:v>
                </c:pt>
                <c:pt idx="2">
                  <c:v>-1.3</c:v>
                </c:pt>
                <c:pt idx="3">
                  <c:v>-0.1</c:v>
                </c:pt>
                <c:pt idx="4">
                  <c:v>2.7</c:v>
                </c:pt>
                <c:pt idx="5">
                  <c:v>1.2</c:v>
                </c:pt>
                <c:pt idx="6">
                  <c:v>0.5</c:v>
                </c:pt>
                <c:pt idx="7">
                  <c:v>1.7999999999999998</c:v>
                </c:pt>
                <c:pt idx="8">
                  <c:v>40.400000000000006</c:v>
                </c:pt>
              </c:numCache>
            </c:numRef>
          </c:val>
          <c:extLst>
            <c:ext xmlns:c16="http://schemas.microsoft.com/office/drawing/2014/chart" uri="{C3380CC4-5D6E-409C-BE32-E72D297353CC}">
              <c16:uniqueId val="{00000002-FE1C-490E-B670-858BCF7AC7C0}"/>
            </c:ext>
          </c:extLst>
        </c:ser>
        <c:dLbls>
          <c:showLegendKey val="0"/>
          <c:showVal val="0"/>
          <c:showCatName val="0"/>
          <c:showSerName val="0"/>
          <c:showPercent val="0"/>
          <c:showBubbleSize val="0"/>
        </c:dLbls>
        <c:gapWidth val="182"/>
        <c:axId val="491886904"/>
        <c:axId val="491887560"/>
      </c:barChart>
      <c:catAx>
        <c:axId val="491886904"/>
        <c:scaling>
          <c:orientation val="maxMin"/>
        </c:scaling>
        <c:delete val="0"/>
        <c:axPos val="l"/>
        <c:numFmt formatCode="General" sourceLinked="1"/>
        <c:majorTickMark val="none"/>
        <c:minorTickMark val="none"/>
        <c:tickLblPos val="nextTo"/>
        <c:spPr>
          <a:noFill/>
          <a:ln w="9525" cap="flat" cmpd="sng" algn="ctr">
            <a:solidFill>
              <a:schemeClr val="bg2">
                <a:lumMod val="25000"/>
              </a:schemeClr>
            </a:solidFill>
            <a:round/>
          </a:ln>
          <a:effectLst/>
        </c:spPr>
        <c:txPr>
          <a:bodyPr rot="-60000000" spcFirstLastPara="1" vertOverflow="ellipsis" vert="horz" wrap="square" anchor="t"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91887560"/>
        <c:crosses val="autoZero"/>
        <c:auto val="0"/>
        <c:lblAlgn val="ctr"/>
        <c:lblOffset val="100"/>
        <c:noMultiLvlLbl val="0"/>
      </c:catAx>
      <c:valAx>
        <c:axId val="491887560"/>
        <c:scaling>
          <c:orientation val="minMax"/>
        </c:scaling>
        <c:delete val="1"/>
        <c:axPos val="t"/>
        <c:numFmt formatCode="General" sourceLinked="1"/>
        <c:majorTickMark val="none"/>
        <c:minorTickMark val="none"/>
        <c:tickLblPos val="nextTo"/>
        <c:crossAx val="49188690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'[Chart in Microsoft Word]data6.7'!$B$1</c:f>
              <c:strCache>
                <c:ptCount val="1"/>
                <c:pt idx="0">
                  <c:v>Ziekenhuizen</c:v>
                </c:pt>
              </c:strCache>
            </c:strRef>
          </c:tx>
          <c:spPr>
            <a:ln w="50800" cap="rnd">
              <a:solidFill>
                <a:srgbClr val="F4B183"/>
              </a:solidFill>
              <a:round/>
            </a:ln>
            <a:effectLst/>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Word]data6.7'!$B$2:$B$35</c:f>
              <c:numCache>
                <c:formatCode>General</c:formatCode>
                <c:ptCount val="34"/>
                <c:pt idx="0">
                  <c:v>53.201366424560547</c:v>
                </c:pt>
                <c:pt idx="1">
                  <c:v>55.427574157714844</c:v>
                </c:pt>
                <c:pt idx="2">
                  <c:v>57.929679870605469</c:v>
                </c:pt>
                <c:pt idx="3">
                  <c:v>57.704139709472656</c:v>
                </c:pt>
                <c:pt idx="4">
                  <c:v>56.555942535400391</c:v>
                </c:pt>
                <c:pt idx="5">
                  <c:v>58.800872802734375</c:v>
                </c:pt>
                <c:pt idx="6">
                  <c:v>63.748569488525391</c:v>
                </c:pt>
                <c:pt idx="7">
                  <c:v>63.400680541992188</c:v>
                </c:pt>
                <c:pt idx="8">
                  <c:v>69.583038330078125</c:v>
                </c:pt>
                <c:pt idx="9">
                  <c:v>73.012367248535156</c:v>
                </c:pt>
                <c:pt idx="10">
                  <c:v>81.083061218261719</c:v>
                </c:pt>
                <c:pt idx="11">
                  <c:v>86.352912902832031</c:v>
                </c:pt>
                <c:pt idx="12">
                  <c:v>91.137313842773438</c:v>
                </c:pt>
                <c:pt idx="13">
                  <c:v>91.237785339355469</c:v>
                </c:pt>
                <c:pt idx="14">
                  <c:v>93.118827819824219</c:v>
                </c:pt>
                <c:pt idx="15">
                  <c:v>97.255416870117188</c:v>
                </c:pt>
                <c:pt idx="16">
                  <c:v>99.061729431152344</c:v>
                </c:pt>
                <c:pt idx="17">
                  <c:v>102.46515655517578</c:v>
                </c:pt>
                <c:pt idx="18">
                  <c:v>104.02707672119141</c:v>
                </c:pt>
                <c:pt idx="19">
                  <c:v>112.86890411376953</c:v>
                </c:pt>
                <c:pt idx="20">
                  <c:v>119.70267486572266</c:v>
                </c:pt>
                <c:pt idx="21">
                  <c:v>128.05131530761719</c:v>
                </c:pt>
                <c:pt idx="22">
                  <c:v>138.50181579589844</c:v>
                </c:pt>
                <c:pt idx="23">
                  <c:v>146.92393493652344</c:v>
                </c:pt>
                <c:pt idx="24">
                  <c:v>154.17105102539063</c:v>
                </c:pt>
                <c:pt idx="25">
                  <c:v>154.81773376464844</c:v>
                </c:pt>
                <c:pt idx="26">
                  <c:v>160.061279296875</c:v>
                </c:pt>
                <c:pt idx="27">
                  <c:v>165.91073608398438</c:v>
                </c:pt>
                <c:pt idx="28">
                  <c:v>175.95375061035156</c:v>
                </c:pt>
                <c:pt idx="29">
                  <c:v>194.74400329589844</c:v>
                </c:pt>
                <c:pt idx="30">
                  <c:v>193.81126403808594</c:v>
                </c:pt>
                <c:pt idx="31">
                  <c:v>198.42190551757813</c:v>
                </c:pt>
                <c:pt idx="32">
                  <c:v>220.01985168457031</c:v>
                </c:pt>
                <c:pt idx="33">
                  <c:v>222.62847900390625</c:v>
                </c:pt>
              </c:numCache>
            </c:numRef>
          </c:val>
          <c:smooth val="1"/>
          <c:extLst>
            <c:ext xmlns:c16="http://schemas.microsoft.com/office/drawing/2014/chart" uri="{C3380CC4-5D6E-409C-BE32-E72D297353CC}">
              <c16:uniqueId val="{00000000-DA37-43B2-89B2-967E17FBF907}"/>
            </c:ext>
          </c:extLst>
        </c:ser>
        <c:ser>
          <c:idx val="1"/>
          <c:order val="1"/>
          <c:tx>
            <c:strRef>
              <c:f>'[Chart in Microsoft Word]data6.7'!$C$1</c:f>
              <c:strCache>
                <c:ptCount val="1"/>
                <c:pt idx="0">
                  <c:v>Verpleging en verzorging</c:v>
                </c:pt>
              </c:strCache>
            </c:strRef>
          </c:tx>
          <c:spPr>
            <a:ln w="50800"/>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Word]data6.7'!$C$2:$C$35</c:f>
              <c:numCache>
                <c:formatCode>General</c:formatCode>
                <c:ptCount val="34"/>
                <c:pt idx="0">
                  <c:v>4.7596321105957031</c:v>
                </c:pt>
                <c:pt idx="1">
                  <c:v>5.3282017707824707</c:v>
                </c:pt>
                <c:pt idx="2">
                  <c:v>5.714451789855957</c:v>
                </c:pt>
                <c:pt idx="3">
                  <c:v>5.6533379554748535</c:v>
                </c:pt>
                <c:pt idx="4">
                  <c:v>5.355344295501709</c:v>
                </c:pt>
                <c:pt idx="5">
                  <c:v>5.1608281135559082</c:v>
                </c:pt>
                <c:pt idx="6">
                  <c:v>5.4240808486938477</c:v>
                </c:pt>
                <c:pt idx="7">
                  <c:v>5.4370183944702148</c:v>
                </c:pt>
                <c:pt idx="8">
                  <c:v>5.3691210746765137</c:v>
                </c:pt>
                <c:pt idx="9">
                  <c:v>5.5121684074401855</c:v>
                </c:pt>
                <c:pt idx="10">
                  <c:v>5.8032755851745605</c:v>
                </c:pt>
                <c:pt idx="11">
                  <c:v>5.7777705192565918</c:v>
                </c:pt>
                <c:pt idx="12">
                  <c:v>5.7980332374572754</c:v>
                </c:pt>
                <c:pt idx="13">
                  <c:v>5.766629695892334</c:v>
                </c:pt>
                <c:pt idx="14">
                  <c:v>5.9371299743652344</c:v>
                </c:pt>
                <c:pt idx="15">
                  <c:v>6.1211605072021484</c:v>
                </c:pt>
                <c:pt idx="16">
                  <c:v>6.335503101348877</c:v>
                </c:pt>
                <c:pt idx="17">
                  <c:v>6.5897088050842285</c:v>
                </c:pt>
                <c:pt idx="18">
                  <c:v>7.1698856353759766</c:v>
                </c:pt>
                <c:pt idx="19">
                  <c:v>7.7357897758483887</c:v>
                </c:pt>
                <c:pt idx="20">
                  <c:v>8.4965391159057617</c:v>
                </c:pt>
                <c:pt idx="21">
                  <c:v>9.9598598480224609</c:v>
                </c:pt>
                <c:pt idx="22">
                  <c:v>12.205373764038086</c:v>
                </c:pt>
                <c:pt idx="23">
                  <c:v>14.763507843017578</c:v>
                </c:pt>
                <c:pt idx="24">
                  <c:v>15.479277610778809</c:v>
                </c:pt>
                <c:pt idx="25">
                  <c:v>16.711027145385742</c:v>
                </c:pt>
                <c:pt idx="26">
                  <c:v>19.50885009765625</c:v>
                </c:pt>
                <c:pt idx="27">
                  <c:v>20.387321472167969</c:v>
                </c:pt>
                <c:pt idx="28">
                  <c:v>23.163688659667969</c:v>
                </c:pt>
                <c:pt idx="29">
                  <c:v>24.689266204833984</c:v>
                </c:pt>
                <c:pt idx="30">
                  <c:v>25.719364166259766</c:v>
                </c:pt>
                <c:pt idx="31">
                  <c:v>27.087154388427734</c:v>
                </c:pt>
                <c:pt idx="32">
                  <c:v>27.218236923217773</c:v>
                </c:pt>
                <c:pt idx="33">
                  <c:v>26.830429077148438</c:v>
                </c:pt>
              </c:numCache>
            </c:numRef>
          </c:val>
          <c:smooth val="1"/>
          <c:extLst>
            <c:ext xmlns:c16="http://schemas.microsoft.com/office/drawing/2014/chart" uri="{C3380CC4-5D6E-409C-BE32-E72D297353CC}">
              <c16:uniqueId val="{00000001-DA37-43B2-89B2-967E17FBF907}"/>
            </c:ext>
          </c:extLst>
        </c:ser>
        <c:ser>
          <c:idx val="2"/>
          <c:order val="2"/>
          <c:tx>
            <c:strRef>
              <c:f>'[Chart in Microsoft Word]data6.7'!$D$1</c:f>
              <c:strCache>
                <c:ptCount val="1"/>
                <c:pt idx="0">
                  <c:v>Gehandicaptenzorg</c:v>
                </c:pt>
              </c:strCache>
            </c:strRef>
          </c:tx>
          <c:spPr>
            <a:ln w="50800" cap="rnd">
              <a:solidFill>
                <a:srgbClr val="A8D08D"/>
              </a:solidFill>
              <a:round/>
            </a:ln>
            <a:effectLst/>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Word]data6.7'!$D$2:$D$35</c:f>
              <c:numCache>
                <c:formatCode>General</c:formatCode>
                <c:ptCount val="34"/>
                <c:pt idx="0">
                  <c:v>11.210111618041992</c:v>
                </c:pt>
                <c:pt idx="1">
                  <c:v>11.47008228302002</c:v>
                </c:pt>
                <c:pt idx="2">
                  <c:v>13.109888076782227</c:v>
                </c:pt>
                <c:pt idx="3">
                  <c:v>13.181257247924805</c:v>
                </c:pt>
                <c:pt idx="4">
                  <c:v>12.576968193054199</c:v>
                </c:pt>
                <c:pt idx="5">
                  <c:v>13.891921997070313</c:v>
                </c:pt>
                <c:pt idx="6">
                  <c:v>14.328981399536133</c:v>
                </c:pt>
                <c:pt idx="7">
                  <c:v>14.634783744812012</c:v>
                </c:pt>
                <c:pt idx="8">
                  <c:v>14.92556095123291</c:v>
                </c:pt>
                <c:pt idx="9">
                  <c:v>15.182740211486816</c:v>
                </c:pt>
                <c:pt idx="10">
                  <c:v>15.71706485748291</c:v>
                </c:pt>
                <c:pt idx="11">
                  <c:v>15.983370780944824</c:v>
                </c:pt>
                <c:pt idx="12">
                  <c:v>16.180219650268555</c:v>
                </c:pt>
                <c:pt idx="13">
                  <c:v>16.397361755371094</c:v>
                </c:pt>
                <c:pt idx="14">
                  <c:v>15.65297794342041</c:v>
                </c:pt>
                <c:pt idx="15">
                  <c:v>16.028162002563477</c:v>
                </c:pt>
                <c:pt idx="16">
                  <c:v>16.56129264831543</c:v>
                </c:pt>
                <c:pt idx="17">
                  <c:v>16.675046920776367</c:v>
                </c:pt>
                <c:pt idx="18">
                  <c:v>16.780826568603516</c:v>
                </c:pt>
                <c:pt idx="19">
                  <c:v>16.760807037353516</c:v>
                </c:pt>
                <c:pt idx="20">
                  <c:v>17.147165298461914</c:v>
                </c:pt>
                <c:pt idx="21">
                  <c:v>19.54963493347168</c:v>
                </c:pt>
                <c:pt idx="22">
                  <c:v>23.170766830444336</c:v>
                </c:pt>
                <c:pt idx="23">
                  <c:v>26.091594696044922</c:v>
                </c:pt>
                <c:pt idx="24">
                  <c:v>24.682832717895508</c:v>
                </c:pt>
                <c:pt idx="25">
                  <c:v>26.045623779296875</c:v>
                </c:pt>
                <c:pt idx="26">
                  <c:v>35.603656768798828</c:v>
                </c:pt>
                <c:pt idx="27">
                  <c:v>48.951915740966797</c:v>
                </c:pt>
                <c:pt idx="28">
                  <c:v>52.039737701416016</c:v>
                </c:pt>
                <c:pt idx="29">
                  <c:v>55.111984252929688</c:v>
                </c:pt>
                <c:pt idx="30">
                  <c:v>55.984825134277344</c:v>
                </c:pt>
                <c:pt idx="31">
                  <c:v>56.187938690185547</c:v>
                </c:pt>
                <c:pt idx="32">
                  <c:v>57.975452423095703</c:v>
                </c:pt>
                <c:pt idx="33">
                  <c:v>57.516460418701172</c:v>
                </c:pt>
              </c:numCache>
            </c:numRef>
          </c:val>
          <c:smooth val="1"/>
          <c:extLst>
            <c:ext xmlns:c16="http://schemas.microsoft.com/office/drawing/2014/chart" uri="{C3380CC4-5D6E-409C-BE32-E72D297353CC}">
              <c16:uniqueId val="{00000002-DA37-43B2-89B2-967E17FBF907}"/>
            </c:ext>
          </c:extLst>
        </c:ser>
        <c:ser>
          <c:idx val="3"/>
          <c:order val="3"/>
          <c:tx>
            <c:strRef>
              <c:f>'[Chart in Microsoft Word]data6.7'!$E$1</c:f>
              <c:strCache>
                <c:ptCount val="1"/>
                <c:pt idx="0">
                  <c:v>Geestelijke gezondheidzorg</c:v>
                </c:pt>
              </c:strCache>
            </c:strRef>
          </c:tx>
          <c:spPr>
            <a:ln w="50800" cap="rnd">
              <a:solidFill>
                <a:sysClr val="window" lastClr="FFFFFF">
                  <a:lumMod val="65000"/>
                </a:sysClr>
              </a:solidFill>
              <a:round/>
            </a:ln>
            <a:effectLst/>
          </c:spPr>
          <c:marker>
            <c:symbol val="none"/>
          </c:marker>
          <c:cat>
            <c:numRef>
              <c:f>'[Chart in Microsoft Word]data6.7'!$A$2:$A$35</c:f>
              <c:numCache>
                <c:formatCode>General</c:formatCode>
                <c:ptCount val="34"/>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numCache>
            </c:numRef>
          </c:cat>
          <c:val>
            <c:numRef>
              <c:f>'[Chart in Microsoft Word]data6.7'!$E$2:$E$35</c:f>
              <c:numCache>
                <c:formatCode>General</c:formatCode>
                <c:ptCount val="34"/>
                <c:pt idx="0">
                  <c:v>12.953553199768066</c:v>
                </c:pt>
                <c:pt idx="1">
                  <c:v>13.338305473327637</c:v>
                </c:pt>
                <c:pt idx="2">
                  <c:v>13.762478828430176</c:v>
                </c:pt>
                <c:pt idx="3">
                  <c:v>13.791326522827148</c:v>
                </c:pt>
                <c:pt idx="4">
                  <c:v>12.704752922058105</c:v>
                </c:pt>
                <c:pt idx="5">
                  <c:v>12.624845504760742</c:v>
                </c:pt>
                <c:pt idx="6">
                  <c:v>13.576062202453613</c:v>
                </c:pt>
                <c:pt idx="7">
                  <c:v>13.573362350463867</c:v>
                </c:pt>
                <c:pt idx="8">
                  <c:v>13.78419017791748</c:v>
                </c:pt>
                <c:pt idx="9">
                  <c:v>13.96694278717041</c:v>
                </c:pt>
                <c:pt idx="10">
                  <c:v>15.612469673156738</c:v>
                </c:pt>
                <c:pt idx="11">
                  <c:v>15.986093521118164</c:v>
                </c:pt>
                <c:pt idx="12">
                  <c:v>16.220615386962891</c:v>
                </c:pt>
                <c:pt idx="13">
                  <c:v>16.605602264404297</c:v>
                </c:pt>
                <c:pt idx="14">
                  <c:v>16.5069580078125</c:v>
                </c:pt>
                <c:pt idx="15">
                  <c:v>17.303604125976563</c:v>
                </c:pt>
                <c:pt idx="16">
                  <c:v>17.301298141479492</c:v>
                </c:pt>
                <c:pt idx="17">
                  <c:v>17.88215446472168</c:v>
                </c:pt>
                <c:pt idx="18">
                  <c:v>18.667560577392578</c:v>
                </c:pt>
                <c:pt idx="19">
                  <c:v>19.923494338989258</c:v>
                </c:pt>
                <c:pt idx="20">
                  <c:v>41.870326995849609</c:v>
                </c:pt>
                <c:pt idx="21">
                  <c:v>45.976417541503906</c:v>
                </c:pt>
                <c:pt idx="22">
                  <c:v>51.568134307861328</c:v>
                </c:pt>
                <c:pt idx="23">
                  <c:v>56.328655242919922</c:v>
                </c:pt>
                <c:pt idx="24">
                  <c:v>65.365028381347656</c:v>
                </c:pt>
                <c:pt idx="25">
                  <c:v>71.213623046875</c:v>
                </c:pt>
                <c:pt idx="26">
                  <c:v>76.116401672363281</c:v>
                </c:pt>
                <c:pt idx="27">
                  <c:v>89.431602478027344</c:v>
                </c:pt>
                <c:pt idx="28">
                  <c:v>102.16127014160156</c:v>
                </c:pt>
                <c:pt idx="29">
                  <c:v>118.48637390136719</c:v>
                </c:pt>
                <c:pt idx="30">
                  <c:v>109.33283996582031</c:v>
                </c:pt>
                <c:pt idx="31">
                  <c:v>114.08540344238281</c:v>
                </c:pt>
                <c:pt idx="32">
                  <c:v>113.98081970214844</c:v>
                </c:pt>
                <c:pt idx="33">
                  <c:v>108.42057037353516</c:v>
                </c:pt>
              </c:numCache>
            </c:numRef>
          </c:val>
          <c:smooth val="1"/>
          <c:extLst>
            <c:ext xmlns:c16="http://schemas.microsoft.com/office/drawing/2014/chart" uri="{C3380CC4-5D6E-409C-BE32-E72D297353CC}">
              <c16:uniqueId val="{00000003-DA37-43B2-89B2-967E17FBF907}"/>
            </c:ext>
          </c:extLst>
        </c:ser>
        <c:dLbls>
          <c:showLegendKey val="0"/>
          <c:showVal val="0"/>
          <c:showCatName val="0"/>
          <c:showSerName val="0"/>
          <c:showPercent val="0"/>
          <c:showBubbleSize val="0"/>
        </c:dLbls>
        <c:smooth val="0"/>
        <c:axId val="135191936"/>
        <c:axId val="142161024"/>
      </c:lineChart>
      <c:catAx>
        <c:axId val="135191936"/>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42161024"/>
        <c:crosses val="autoZero"/>
        <c:auto val="1"/>
        <c:lblAlgn val="ctr"/>
        <c:lblOffset val="100"/>
        <c:tickLblSkip val="5"/>
        <c:noMultiLvlLbl val="0"/>
      </c:catAx>
      <c:valAx>
        <c:axId val="142161024"/>
        <c:scaling>
          <c:orientation val="minMax"/>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135191936"/>
        <c:crosses val="autoZero"/>
        <c:crossBetween val="between"/>
      </c:valAx>
      <c:spPr>
        <a:noFill/>
        <a:ln w="25400">
          <a:noFill/>
        </a:ln>
        <a:effectLst/>
      </c:spPr>
    </c:plotArea>
    <c:legend>
      <c:legendPos val="r"/>
      <c:layout>
        <c:manualLayout>
          <c:xMode val="edge"/>
          <c:yMode val="edge"/>
          <c:x val="8.4729877515310581E-2"/>
          <c:y val="5.8308962856602357E-2"/>
          <c:w val="0.31152267424905222"/>
          <c:h val="0.18354245542316061"/>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0"/>
          <c:order val="0"/>
          <c:tx>
            <c:strRef>
              <c:f>data6.10!$B$1</c:f>
              <c:strCache>
                <c:ptCount val="1"/>
                <c:pt idx="0">
                  <c:v>levensverwachting mannen</c:v>
                </c:pt>
              </c:strCache>
            </c:strRef>
          </c:tx>
          <c:spPr>
            <a:ln w="50800" cap="rnd">
              <a:solidFill>
                <a:srgbClr val="F4B183"/>
              </a:solidFill>
              <a:round/>
            </a:ln>
            <a:effectLst/>
          </c:spPr>
          <c:marker>
            <c:symbol val="none"/>
          </c:marker>
          <c:cat>
            <c:strRef>
              <c:f>data6.10!$A$2:$A$36</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data6.10!$B$2:$B$36</c:f>
              <c:numCache>
                <c:formatCode>General</c:formatCode>
                <c:ptCount val="35"/>
                <c:pt idx="0">
                  <c:v>72.48</c:v>
                </c:pt>
                <c:pt idx="1">
                  <c:v>72.709999999999994</c:v>
                </c:pt>
                <c:pt idx="2">
                  <c:v>72.75</c:v>
                </c:pt>
                <c:pt idx="3">
                  <c:v>72.930000000000007</c:v>
                </c:pt>
                <c:pt idx="4">
                  <c:v>72.959999999999994</c:v>
                </c:pt>
                <c:pt idx="5">
                  <c:v>73.069999999999993</c:v>
                </c:pt>
                <c:pt idx="6">
                  <c:v>73.09</c:v>
                </c:pt>
                <c:pt idx="7">
                  <c:v>73.510000000000005</c:v>
                </c:pt>
                <c:pt idx="8">
                  <c:v>73.69</c:v>
                </c:pt>
                <c:pt idx="9">
                  <c:v>73.67</c:v>
                </c:pt>
                <c:pt idx="10">
                  <c:v>73.84</c:v>
                </c:pt>
                <c:pt idx="11">
                  <c:v>74.05</c:v>
                </c:pt>
                <c:pt idx="12">
                  <c:v>74.3</c:v>
                </c:pt>
                <c:pt idx="13">
                  <c:v>73.98</c:v>
                </c:pt>
                <c:pt idx="14">
                  <c:v>74.58</c:v>
                </c:pt>
                <c:pt idx="15">
                  <c:v>74.59</c:v>
                </c:pt>
                <c:pt idx="16">
                  <c:v>74.66</c:v>
                </c:pt>
                <c:pt idx="17">
                  <c:v>75.17</c:v>
                </c:pt>
                <c:pt idx="18">
                  <c:v>75.19</c:v>
                </c:pt>
                <c:pt idx="19">
                  <c:v>75.34</c:v>
                </c:pt>
                <c:pt idx="20">
                  <c:v>75.540000000000006</c:v>
                </c:pt>
                <c:pt idx="21">
                  <c:v>75.8</c:v>
                </c:pt>
                <c:pt idx="22">
                  <c:v>75.989999999999995</c:v>
                </c:pt>
                <c:pt idx="23">
                  <c:v>76.23</c:v>
                </c:pt>
                <c:pt idx="24">
                  <c:v>76.87</c:v>
                </c:pt>
                <c:pt idx="25">
                  <c:v>77.19</c:v>
                </c:pt>
                <c:pt idx="26">
                  <c:v>77.63</c:v>
                </c:pt>
                <c:pt idx="27">
                  <c:v>78.010000000000005</c:v>
                </c:pt>
                <c:pt idx="28">
                  <c:v>78.319999999999993</c:v>
                </c:pt>
                <c:pt idx="29">
                  <c:v>78.53</c:v>
                </c:pt>
                <c:pt idx="30">
                  <c:v>78.77</c:v>
                </c:pt>
                <c:pt idx="31">
                  <c:v>79.180000000000007</c:v>
                </c:pt>
                <c:pt idx="32">
                  <c:v>79.14</c:v>
                </c:pt>
                <c:pt idx="33">
                  <c:v>79.41</c:v>
                </c:pt>
                <c:pt idx="34">
                  <c:v>79.87</c:v>
                </c:pt>
              </c:numCache>
            </c:numRef>
          </c:val>
          <c:smooth val="1"/>
          <c:extLst>
            <c:ext xmlns:c16="http://schemas.microsoft.com/office/drawing/2014/chart" uri="{C3380CC4-5D6E-409C-BE32-E72D297353CC}">
              <c16:uniqueId val="{00000000-B98A-45CB-923B-0593F2EA3BF5}"/>
            </c:ext>
          </c:extLst>
        </c:ser>
        <c:ser>
          <c:idx val="1"/>
          <c:order val="1"/>
          <c:tx>
            <c:strRef>
              <c:f>data6.10!$C$1</c:f>
              <c:strCache>
                <c:ptCount val="1"/>
                <c:pt idx="0">
                  <c:v>levensverwachting vrouwen</c:v>
                </c:pt>
              </c:strCache>
            </c:strRef>
          </c:tx>
          <c:spPr>
            <a:ln w="50800"/>
          </c:spPr>
          <c:marker>
            <c:symbol val="none"/>
          </c:marker>
          <c:cat>
            <c:strRef>
              <c:f>data6.10!$A$2:$A$36</c:f>
              <c:strCache>
                <c:ptCount val="35"/>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strCache>
            </c:strRef>
          </c:cat>
          <c:val>
            <c:numRef>
              <c:f>data6.10!$C$2:$C$36</c:f>
              <c:numCache>
                <c:formatCode>General</c:formatCode>
                <c:ptCount val="35"/>
                <c:pt idx="0">
                  <c:v>79.19</c:v>
                </c:pt>
                <c:pt idx="1">
                  <c:v>79.319999999999993</c:v>
                </c:pt>
                <c:pt idx="2">
                  <c:v>79.44</c:v>
                </c:pt>
                <c:pt idx="3">
                  <c:v>79.56</c:v>
                </c:pt>
                <c:pt idx="4">
                  <c:v>79.67</c:v>
                </c:pt>
                <c:pt idx="5">
                  <c:v>79.66</c:v>
                </c:pt>
                <c:pt idx="6">
                  <c:v>79.61</c:v>
                </c:pt>
                <c:pt idx="7">
                  <c:v>80.06</c:v>
                </c:pt>
                <c:pt idx="8">
                  <c:v>80.239999999999995</c:v>
                </c:pt>
                <c:pt idx="9">
                  <c:v>79.930000000000007</c:v>
                </c:pt>
                <c:pt idx="10">
                  <c:v>80.11</c:v>
                </c:pt>
                <c:pt idx="11">
                  <c:v>80.150000000000006</c:v>
                </c:pt>
                <c:pt idx="12">
                  <c:v>80.28</c:v>
                </c:pt>
                <c:pt idx="13">
                  <c:v>80</c:v>
                </c:pt>
                <c:pt idx="14">
                  <c:v>80.31</c:v>
                </c:pt>
                <c:pt idx="15">
                  <c:v>80.36</c:v>
                </c:pt>
                <c:pt idx="16">
                  <c:v>80.349999999999994</c:v>
                </c:pt>
                <c:pt idx="17">
                  <c:v>80.55</c:v>
                </c:pt>
                <c:pt idx="18">
                  <c:v>80.69</c:v>
                </c:pt>
                <c:pt idx="19">
                  <c:v>80.45</c:v>
                </c:pt>
                <c:pt idx="20">
                  <c:v>80.58</c:v>
                </c:pt>
                <c:pt idx="21">
                  <c:v>80.709999999999994</c:v>
                </c:pt>
                <c:pt idx="22">
                  <c:v>80.69</c:v>
                </c:pt>
                <c:pt idx="23">
                  <c:v>80.930000000000007</c:v>
                </c:pt>
                <c:pt idx="24">
                  <c:v>81.44</c:v>
                </c:pt>
                <c:pt idx="25">
                  <c:v>81.599999999999994</c:v>
                </c:pt>
                <c:pt idx="26">
                  <c:v>81.89</c:v>
                </c:pt>
                <c:pt idx="27">
                  <c:v>82.31</c:v>
                </c:pt>
                <c:pt idx="28">
                  <c:v>82.28</c:v>
                </c:pt>
                <c:pt idx="29">
                  <c:v>82.65</c:v>
                </c:pt>
                <c:pt idx="30">
                  <c:v>82.72</c:v>
                </c:pt>
                <c:pt idx="31">
                  <c:v>82.85</c:v>
                </c:pt>
                <c:pt idx="32">
                  <c:v>82.82</c:v>
                </c:pt>
                <c:pt idx="33">
                  <c:v>83.04</c:v>
                </c:pt>
                <c:pt idx="34">
                  <c:v>83.29</c:v>
                </c:pt>
              </c:numCache>
            </c:numRef>
          </c:val>
          <c:smooth val="1"/>
          <c:extLst>
            <c:ext xmlns:c16="http://schemas.microsoft.com/office/drawing/2014/chart" uri="{C3380CC4-5D6E-409C-BE32-E72D297353CC}">
              <c16:uniqueId val="{00000001-B98A-45CB-923B-0593F2EA3BF5}"/>
            </c:ext>
          </c:extLst>
        </c:ser>
        <c:dLbls>
          <c:showLegendKey val="0"/>
          <c:showVal val="0"/>
          <c:showCatName val="0"/>
          <c:showSerName val="0"/>
          <c:showPercent val="0"/>
          <c:showBubbleSize val="0"/>
        </c:dLbls>
        <c:smooth val="0"/>
        <c:axId val="265663232"/>
        <c:axId val="265664768"/>
      </c:lineChart>
      <c:catAx>
        <c:axId val="265663232"/>
        <c:scaling>
          <c:orientation val="minMax"/>
        </c:scaling>
        <c:delete val="0"/>
        <c:axPos val="b"/>
        <c:numFmt formatCode="General" sourceLinked="1"/>
        <c:majorTickMark val="none"/>
        <c:minorTickMark val="in"/>
        <c:tickLblPos val="nextTo"/>
        <c:spPr>
          <a:noFill/>
          <a:ln w="9525" cap="flat" cmpd="sng" algn="ctr">
            <a:solidFill>
              <a:srgbClr val="E7E6E6">
                <a:lumMod val="75000"/>
              </a:srgb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265664768"/>
        <c:crosses val="autoZero"/>
        <c:auto val="1"/>
        <c:lblAlgn val="ctr"/>
        <c:lblOffset val="100"/>
        <c:tickLblSkip val="5"/>
        <c:noMultiLvlLbl val="0"/>
      </c:catAx>
      <c:valAx>
        <c:axId val="265664768"/>
        <c:scaling>
          <c:orientation val="minMax"/>
          <c:max val="85"/>
          <c:min val="70"/>
        </c:scaling>
        <c:delete val="0"/>
        <c:axPos val="l"/>
        <c:numFmt formatCode="General" sourceLinked="1"/>
        <c:majorTickMark val="in"/>
        <c:minorTickMark val="none"/>
        <c:tickLblPos val="nextTo"/>
        <c:spPr>
          <a:noFill/>
          <a:ln w="12700">
            <a:solidFill>
              <a:srgbClr val="E7E6E6">
                <a:lumMod val="75000"/>
              </a:srgbClr>
            </a:solidFill>
            <a:miter lim="800000"/>
          </a:ln>
          <a:effectLst/>
        </c:spPr>
        <c:txPr>
          <a:bodyPr rot="-60000000" spcFirstLastPara="1" vertOverflow="ellipsis" vert="horz" wrap="square" anchor="ctr" anchorCtr="1"/>
          <a:lstStyle/>
          <a:p>
            <a:pPr>
              <a:defRPr sz="900" b="0" i="0" u="none" strike="noStrike" kern="1200" baseline="0">
                <a:solidFill>
                  <a:schemeClr val="bg2">
                    <a:lumMod val="50000"/>
                  </a:schemeClr>
                </a:solidFill>
                <a:latin typeface="Arial" panose="020B0604020202020204" pitchFamily="34" charset="0"/>
                <a:ea typeface="+mn-ea"/>
                <a:cs typeface="Arial" panose="020B0604020202020204" pitchFamily="34" charset="0"/>
              </a:defRPr>
            </a:pPr>
            <a:endParaRPr lang="en-US"/>
          </a:p>
        </c:txPr>
        <c:crossAx val="265663232"/>
        <c:crosses val="autoZero"/>
        <c:crossBetween val="between"/>
      </c:valAx>
      <c:spPr>
        <a:noFill/>
        <a:ln w="25400">
          <a:noFill/>
        </a:ln>
        <a:effectLst/>
      </c:spPr>
    </c:plotArea>
    <c:legend>
      <c:legendPos val="r"/>
      <c:layout>
        <c:manualLayout>
          <c:xMode val="edge"/>
          <c:yMode val="edge"/>
          <c:x val="0.65569098133566628"/>
          <c:y val="0.7252279448777067"/>
          <c:w val="0.29985600758238551"/>
          <c:h val="0.11451945078496142"/>
        </c:manualLayout>
      </c:layout>
      <c:overlay val="1"/>
      <c:spPr>
        <a:noFill/>
      </c:spPr>
      <c:txPr>
        <a:bodyPr/>
        <a:lstStyle/>
        <a:p>
          <a:pPr>
            <a:defRPr sz="900">
              <a:solidFill>
                <a:schemeClr val="accent6">
                  <a:lumMod val="25000"/>
                </a:schemeClr>
              </a:solidFill>
              <a:latin typeface="Corbel" panose="020B0503020204020204" pitchFamily="34" charset="0"/>
              <a:cs typeface="Arial" panose="020B0604020202020204" pitchFamily="34" charset="0"/>
            </a:defRPr>
          </a:pPr>
          <a:endParaRPr lang="en-US"/>
        </a:p>
      </c:txPr>
    </c:legend>
    <c:plotVisOnly val="1"/>
    <c:dispBlanksAs val="gap"/>
    <c:showDLblsOverMax val="0"/>
  </c:chart>
  <c:spPr>
    <a:solidFill>
      <a:schemeClr val="bg1"/>
    </a:solidFill>
    <a:ln w="12700" cap="flat" cmpd="sng" algn="ctr">
      <a:noFill/>
      <a:round/>
    </a:ln>
    <a:effectLst/>
  </c:spPr>
  <c:txPr>
    <a:bodyPr/>
    <a:lstStyle/>
    <a:p>
      <a:pPr>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nl-NL"/>
          </a:p>
        </p:txBody>
      </p:sp>
      <p:sp>
        <p:nvSpPr>
          <p:cNvPr id="31747" name="Rectangle 3"/>
          <p:cNvSpPr>
            <a:spLocks noGrp="1" noChangeArrowheads="1"/>
          </p:cNvSpPr>
          <p:nvPr>
            <p:ph type="dt" sz="quarter" idx="1"/>
          </p:nvPr>
        </p:nvSpPr>
        <p:spPr bwMode="auto">
          <a:xfrm>
            <a:off x="3850217"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nl-NL"/>
          </a:p>
        </p:txBody>
      </p:sp>
      <p:sp>
        <p:nvSpPr>
          <p:cNvPr id="31748" name="Rectangle 4"/>
          <p:cNvSpPr>
            <a:spLocks noGrp="1" noChangeArrowheads="1"/>
          </p:cNvSpPr>
          <p:nvPr>
            <p:ph type="ftr" sz="quarter" idx="2"/>
          </p:nvPr>
        </p:nvSpPr>
        <p:spPr bwMode="auto">
          <a:xfrm>
            <a:off x="0"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nl-NL"/>
          </a:p>
        </p:txBody>
      </p:sp>
      <p:sp>
        <p:nvSpPr>
          <p:cNvPr id="31749" name="Rectangle 5"/>
          <p:cNvSpPr>
            <a:spLocks noGrp="1" noChangeArrowheads="1"/>
          </p:cNvSpPr>
          <p:nvPr>
            <p:ph type="sldNum" sz="quarter" idx="3"/>
          </p:nvPr>
        </p:nvSpPr>
        <p:spPr bwMode="auto">
          <a:xfrm>
            <a:off x="3850217"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AE90C053-4458-45D9-98A0-572BB0E8093E}" type="slidenum">
              <a:rPr lang="nl-NL"/>
              <a:pPr/>
              <a:t>‹nr.›</a:t>
            </a:fld>
            <a:endParaRPr lang="nl-NL"/>
          </a:p>
        </p:txBody>
      </p:sp>
    </p:spTree>
    <p:extLst>
      <p:ext uri="{BB962C8B-B14F-4D97-AF65-F5344CB8AC3E}">
        <p14:creationId xmlns:p14="http://schemas.microsoft.com/office/powerpoint/2010/main" val="2739986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a:defRPr>
            </a:lvl1pPr>
          </a:lstStyle>
          <a:p>
            <a:endParaRPr lang="en-US"/>
          </a:p>
        </p:txBody>
      </p:sp>
      <p:sp>
        <p:nvSpPr>
          <p:cNvPr id="16387" name="Rectangle 3"/>
          <p:cNvSpPr>
            <a:spLocks noGrp="1" noChangeArrowheads="1"/>
          </p:cNvSpPr>
          <p:nvPr>
            <p:ph type="dt" idx="1"/>
          </p:nvPr>
        </p:nvSpPr>
        <p:spPr bwMode="auto">
          <a:xfrm>
            <a:off x="3850217" y="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a:defRPr>
            </a:lvl1pPr>
          </a:lstStyle>
          <a:p>
            <a:endParaRPr lang="en-US"/>
          </a:p>
        </p:txBody>
      </p:sp>
      <p:sp>
        <p:nvSpPr>
          <p:cNvPr id="1638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6389" name="Rectangle 5"/>
          <p:cNvSpPr>
            <a:spLocks noGrp="1" noChangeArrowheads="1"/>
          </p:cNvSpPr>
          <p:nvPr>
            <p:ph type="body" sz="quarter" idx="3"/>
          </p:nvPr>
        </p:nvSpPr>
        <p:spPr bwMode="auto">
          <a:xfrm>
            <a:off x="905934" y="4717415"/>
            <a:ext cx="4982633" cy="4469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390" name="Rectangle 6"/>
          <p:cNvSpPr>
            <a:spLocks noGrp="1" noChangeArrowheads="1"/>
          </p:cNvSpPr>
          <p:nvPr>
            <p:ph type="ftr" sz="quarter" idx="4"/>
          </p:nvPr>
        </p:nvSpPr>
        <p:spPr bwMode="auto">
          <a:xfrm>
            <a:off x="0"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a:defRPr>
            </a:lvl1pPr>
          </a:lstStyle>
          <a:p>
            <a:endParaRPr lang="en-US"/>
          </a:p>
        </p:txBody>
      </p:sp>
      <p:sp>
        <p:nvSpPr>
          <p:cNvPr id="16391" name="Rectangle 7"/>
          <p:cNvSpPr>
            <a:spLocks noGrp="1" noChangeArrowheads="1"/>
          </p:cNvSpPr>
          <p:nvPr>
            <p:ph type="sldNum" sz="quarter" idx="5"/>
          </p:nvPr>
        </p:nvSpPr>
        <p:spPr bwMode="auto">
          <a:xfrm>
            <a:off x="3850217" y="9434830"/>
            <a:ext cx="2944283" cy="496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a:defRPr>
            </a:lvl1pPr>
          </a:lstStyle>
          <a:p>
            <a:fld id="{C2C8CD11-CF31-49F2-B8DE-5497F5617B1E}" type="slidenum">
              <a:rPr lang="en-US"/>
              <a:pPr/>
              <a:t>‹nr.›</a:t>
            </a:fld>
            <a:endParaRPr lang="en-US"/>
          </a:p>
        </p:txBody>
      </p:sp>
    </p:spTree>
    <p:extLst>
      <p:ext uri="{BB962C8B-B14F-4D97-AF65-F5344CB8AC3E}">
        <p14:creationId xmlns:p14="http://schemas.microsoft.com/office/powerpoint/2010/main" val="178596433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a:ea typeface="+mn-ea"/>
        <a:cs typeface="+mn-cs"/>
      </a:defRPr>
    </a:lvl1pPr>
    <a:lvl2pPr marL="457200" algn="l" rtl="0" fontAlgn="base">
      <a:spcBef>
        <a:spcPct val="30000"/>
      </a:spcBef>
      <a:spcAft>
        <a:spcPct val="0"/>
      </a:spcAft>
      <a:defRPr sz="1200" kern="1200">
        <a:solidFill>
          <a:schemeClr val="tx1"/>
        </a:solidFill>
        <a:latin typeface="Times"/>
        <a:ea typeface="+mn-ea"/>
        <a:cs typeface="+mn-cs"/>
      </a:defRPr>
    </a:lvl2pPr>
    <a:lvl3pPr marL="914400" algn="l" rtl="0" fontAlgn="base">
      <a:spcBef>
        <a:spcPct val="30000"/>
      </a:spcBef>
      <a:spcAft>
        <a:spcPct val="0"/>
      </a:spcAft>
      <a:defRPr sz="1200" kern="1200">
        <a:solidFill>
          <a:schemeClr val="tx1"/>
        </a:solidFill>
        <a:latin typeface="Times"/>
        <a:ea typeface="+mn-ea"/>
        <a:cs typeface="+mn-cs"/>
      </a:defRPr>
    </a:lvl3pPr>
    <a:lvl4pPr marL="1371600" algn="l" rtl="0" fontAlgn="base">
      <a:spcBef>
        <a:spcPct val="30000"/>
      </a:spcBef>
      <a:spcAft>
        <a:spcPct val="0"/>
      </a:spcAft>
      <a:defRPr sz="1200" kern="1200">
        <a:solidFill>
          <a:schemeClr val="tx1"/>
        </a:solidFill>
        <a:latin typeface="Times"/>
        <a:ea typeface="+mn-ea"/>
        <a:cs typeface="+mn-cs"/>
      </a:defRPr>
    </a:lvl4pPr>
    <a:lvl5pPr marL="1828800" algn="l" rtl="0" fontAlgn="base">
      <a:spcBef>
        <a:spcPct val="30000"/>
      </a:spcBef>
      <a:spcAft>
        <a:spcPct val="0"/>
      </a:spcAft>
      <a:defRPr sz="1200" kern="1200">
        <a:solidFill>
          <a:schemeClr val="tx1"/>
        </a:solidFill>
        <a:latin typeface="Times"/>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Hier ziet u de omslag van het tweede deel van de vierdelige reeks over de productiviteit van het overheidsbeleid. In deze reeks wordt vanuit historisch perspectief gekeken naar de relatie tussen beleid en productiviteit. Belangrijk doel hiervan is lessen te trekken voor het huidige en toekomstige beleid. Welke instrumenten werken wel en welke ingrepen kan de overheid beter nalaten? Om daar zicht op te krijgen wordt de samenhang tussen beleid en productiviteit op vier beleidsterreinen onderzocht: onderwijs, zorg, veiligheid en infrastructuur.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10</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En inderdaad zien we dat de productiviteit zich in de ziekenhuissector het meest gunstig ontwikkeld. Met een groei van ruim 80 procent over de periode 1980-2013 overstijgt deze de productiviteit van de ggz (+ 30%), de </a:t>
            </a:r>
            <a:r>
              <a:rPr lang="nl-NL" sz="1000" dirty="0" err="1"/>
              <a:t>vvt</a:t>
            </a:r>
            <a:r>
              <a:rPr lang="nl-NL" sz="1000" dirty="0"/>
              <a:t>-sector (+ 6%) en </a:t>
            </a:r>
            <a:r>
              <a:rPr lang="nl-NL" sz="1000" dirty="0" err="1"/>
              <a:t>ghz</a:t>
            </a:r>
            <a:r>
              <a:rPr lang="nl-NL" sz="1000" dirty="0"/>
              <a:t> (-14%) aanzienlijk. De hoge productiviteitsgroei van de ziekenhuizen is vooral een gevolg van belangrijke medisch-technische ontwikkelingen waardoor de verpleegduur in de loop van de tijd kon afnemen. Dit wordt ook gestimuleerd door bekostigingsprikkels. Technologie speelt in de andere sectoren vanzelfsprekend een minder belangrijke rol. De beperkte productiviteitsgroei in de andere sectoren is wellicht ook voor een deel toe te schrijven aan een veranderde case mix. In de verpleging en verzorging blijven door de </a:t>
            </a:r>
            <a:r>
              <a:rPr lang="nl-NL" sz="1000" dirty="0" err="1"/>
              <a:t>extramuralisering</a:t>
            </a:r>
            <a:r>
              <a:rPr lang="nl-NL" sz="1000" dirty="0"/>
              <a:t> de relatief zwaardere patiënten over. Er zit in de berekening wel een correctie voor verschuivingen in de case mix, maar de vraag is of die de verschuivingen voldoende adequaat meet. Verder geldt dat er in de loop van de jaren in alle zorgsectoren in meer of mindere mate sprake is van kwaliteitsverbetering. Deze verbetering komt niet tot uitdrukking in deze figuur. Dit omdat daar te weinig gegevens over</a:t>
            </a:r>
            <a:r>
              <a:rPr lang="nl-NL" sz="1000" baseline="0" dirty="0"/>
              <a:t> zijn om deze in de analyse mee te nemen. Ik kom daar later nog op terug.</a:t>
            </a:r>
          </a:p>
          <a:p>
            <a:r>
              <a:rPr lang="nl-NL" sz="1000" baseline="0" dirty="0"/>
              <a:t>Verder valt op dat er tot eind jaren tachtig in alle 4 de sectoren sprake is van productiviteitsgroei. Dat zijn de jaren van bezuinigingen en de invoering van krappe budgetten. Behalve bij de ziekenhuizen vindt er in de jaren daarna nauwelijks of geen verbetering meer plaats. Kennelijk hebben de maatregelen die na 1990 worden genomen weinig of geen effect.</a:t>
            </a:r>
            <a:endParaRPr lang="nl-NL" sz="1000" dirty="0"/>
          </a:p>
          <a:p>
            <a:r>
              <a:rPr lang="nl-NL" dirty="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11</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 Als we preciezer gaan kijken, zien we dan ook dat de productiviteitseffecten van de maatregelen gering zijn. Het effect van budgettering (die voor alle sectoren langdurig </a:t>
            </a:r>
            <a:r>
              <a:rPr lang="nl-NL" sz="1000" baseline="0" dirty="0"/>
              <a:t>is toegepast) is wel positief. Maar alleen eenmalig, direct na de invoering. Structureel is het effect negatief. Op de langere termijn zorgt budgettering dus niet voor permanente prikkels om de technologie te verbeteren. Marktwerking is incidenteel ook positief, maar het effect is niet significant. Ook structureel is het effect niet significant en bovendien negatief. Dus het is zeer de vraag of marktwerking </a:t>
            </a:r>
            <a:r>
              <a:rPr lang="nl-NL" sz="1000" baseline="0" dirty="0" err="1"/>
              <a:t>uberhaupt</a:t>
            </a:r>
            <a:r>
              <a:rPr lang="nl-NL" sz="1000" baseline="0" dirty="0"/>
              <a:t> iets bijdraagt aan de productiviteit. </a:t>
            </a:r>
          </a:p>
          <a:p>
            <a:r>
              <a:rPr lang="nl-NL" sz="1000" baseline="0" dirty="0"/>
              <a:t># We hebben verder nog gekeken naar de autonome groei in de verschillende sectoren en de invloed van de groei van de productie. De verschillen in autonome groei komen overeen met de hiervoor geschetste productiviteitsontwikkelingen: de autonome groei bij de ziekenhuizen is het sterkst, gevolgd door de ggz en </a:t>
            </a:r>
            <a:r>
              <a:rPr lang="nl-NL" sz="1000" baseline="0" dirty="0" err="1"/>
              <a:t>vvt</a:t>
            </a:r>
            <a:r>
              <a:rPr lang="nl-NL" sz="1000" baseline="0" dirty="0"/>
              <a:t>. Hekkensluiter is ook nu de </a:t>
            </a:r>
            <a:r>
              <a:rPr lang="nl-NL" sz="1000" baseline="0" dirty="0" err="1"/>
              <a:t>ghz</a:t>
            </a:r>
            <a:r>
              <a:rPr lang="nl-NL" sz="1000" baseline="0" dirty="0"/>
              <a:t>. Net zoals we bij het onderwijs zagen, levert de productiegroei ook bij de zorg een groot productiviteitseffect op. Als de productie met bijvoorbeeld 3% stijgt, zorgt dit voor een productiviteitsverbetering van 1,2%.</a:t>
            </a:r>
          </a:p>
          <a:p>
            <a:r>
              <a:rPr lang="nl-NL" sz="1000" baseline="0" dirty="0"/>
              <a:t># We hebben overigens ook nog geprobeerd om de effecten van de afschaffing van het bouwregime (2008/2009) te meten maar dat bleek niet mogelijk vanwege overlap met marktwerking. Ook konden we geen effect vast stellen van de schaalvergroting. Terwijl die toch aanzienlijk is geweest…</a:t>
            </a:r>
            <a:endParaRPr lang="nl-NL" sz="10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 zoals blijkt uit dit plaatje. </a:t>
            </a:r>
            <a:r>
              <a:rPr lang="nl-NL" baseline="0" dirty="0"/>
              <a:t>De ontwikkeling van de schaal is hierin weergegeven in kosten per instelling. Hierin is heel goed te zien dat vooral bij de ziekenhuizen en in de ggz een aanzienlijke schaalvergroting heeft plaatsgevonden. Een gemiddeld ziekenhuis is nu ruim vier keer zo groot als in 1980. Maar in de ggz is de schaalvergroting nog sterker geweest. Een gemiddelde ggz-instelling is in 2013 bijna acht keer zo groot als in 1980. Ook in de </a:t>
            </a:r>
            <a:r>
              <a:rPr lang="nl-NL" baseline="0" dirty="0" err="1"/>
              <a:t>ghz</a:t>
            </a:r>
            <a:r>
              <a:rPr lang="nl-NL" baseline="0" dirty="0"/>
              <a:t> en de verpleging en verzorging (exclusief thuiszorg) groeien de instellingen fors. In beide sectoren is sprake van een vervijfvoudiging van de schaalgrootte.</a:t>
            </a:r>
          </a:p>
          <a:p>
            <a:endParaRPr lang="nl-NL" baseline="0" dirty="0"/>
          </a:p>
          <a:p>
            <a:r>
              <a:rPr lang="nl-NL" sz="800" i="0" baseline="0" dirty="0">
                <a:solidFill>
                  <a:schemeClr val="tx1">
                    <a:lumMod val="65000"/>
                    <a:lumOff val="35000"/>
                  </a:schemeClr>
                </a:solidFill>
              </a:rPr>
              <a:t>De achtergronden van deze groei zijn niet altijd even eenduidig aan te geven. De toename van de omvang van een gemiddeld ziekenhuis wordt tot 2000 waarschijnlijk grotendeels gedreven door de zogenoemde fusiebonus. De in deze periode gehanteerde bekostigingssystematiek bevoordeelt grote ziekenhuizen, die voor dezelfde behandeling een hogere vergoeding krijgen dan een klein ziekenhuis. In de jaren daarna leiden marktprikkels tot een drang naar meer marktmacht en tot een sterke impuls voor schaalvergroting. Dit geldt niet alleen voor de ziekenhuizen, maar zeker ook voor de verpleging en verzorging. </a:t>
            </a:r>
          </a:p>
          <a:p>
            <a:endParaRPr lang="nl-NL" baseline="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kwestie die nu nog overblijft</a:t>
            </a:r>
            <a:r>
              <a:rPr lang="nl-NL" baseline="0" dirty="0"/>
              <a:t> is of de geschetste productiviteitsontwikkelingen niet te weinig rekening houden met het kwaliteitsaspect. Er is in de loop van de jaren behoorlijk geïnvesteerd in verhoging van de kwaliteit van de zorg. De kosten daarvan nemen wij wel mee in de berekening, maar de toegevoegde waarde voor de productie konden wij niet meenemen. De cijfers hierover zijn namelijk erg schaars. Om toch een beetje een indruk te krijgen van het kwaliteitseffect hebben we veel literatuur en rapporten over kwaliteit doorgeworsteld. Maar ook deze exercitie leverde minder op dan gehoopt. Eigenlijk komt het er op neer dat er tot eind jaren negentig weinig is te zeggen over de kwaliteitsontwikkelingen in de meeste zorgsectoren. Een conclusie die aansluit bij de bevindingen die ik hier laat zien. In de periode daarna wordt het overigens nog niet heel veel beter…</a:t>
            </a:r>
          </a:p>
          <a:p>
            <a:endParaRPr lang="nl-NL" baseline="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Maar ondanks het gebrek aan sectorspecifieke kwaliteitsgegevens lijkt er in zijn algemeenheid toch wel sprake van een kwaliteitsverbetering. Een aanwijzing daarvoor is de gestegen levensverwachting. Natuurlijk is dit niet alleen te danken aan verbeteringen in de kwaliteit van de zorg. Ook veranderingen in bijvoorbeeld leefstijl, werkomstandigheden, preventie spelen een belangrijke rol. Niettemin is de bijdrage van de gezondheidszorg aanzienlijk. Geschat wordt dat de toename van de levensverwachting tussen 1950 en 1990 voor zeker de helft aan verbeteringen in de zorg is toe te schrijven. In de periode daarna, en dan vooral na 2000, neemt de invloed hiervan nog verder toe (Boot 2013). </a:t>
            </a:r>
          </a:p>
        </p:txBody>
      </p:sp>
    </p:spTree>
    <p:extLst>
      <p:ext uri="{BB962C8B-B14F-4D97-AF65-F5344CB8AC3E}">
        <p14:creationId xmlns:p14="http://schemas.microsoft.com/office/powerpoint/2010/main" val="26971511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 met al ontstaat toch de indruk dat er vooral na de jaren tachtig een flink aantal verbeteringen in de kwaliteit van de zorg plaatsvinden. We vermoeden dan ook dat de productiviteitontwikkeling in deze periode is onderschat. In de jaren tachtig is waarschijnlijk het omgekeerde het geval. De productiviteitsgroei die in deze jaren, vooral als gevolg van de bezuinigingen, plaatsvindt lijkt vaak ten koste te gaan van de zorgkwaliteit. Doordat dit niet is verdisconteert in de productie is in deze periode vermoedelijk sprake van een overschatting van de productiviteitsontwikkeling.</a:t>
            </a:r>
          </a:p>
        </p:txBody>
      </p:sp>
    </p:spTree>
    <p:extLst>
      <p:ext uri="{BB962C8B-B14F-4D97-AF65-F5344CB8AC3E}">
        <p14:creationId xmlns:p14="http://schemas.microsoft.com/office/powerpoint/2010/main" val="27559215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16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Tenslotte de conclusies. Verhoging van de productiviteit van de zorg is niet de eerste zorg van de overheid geweest. Ook al werd dit regelmatig verkondigd. De instrumenten richtten zich eigenlijk toch steeds op indammen zorgvraag en de uitgaven. Voor de ziekenhuizen heeft dit beleid wellicht toch nog een positieve invloed gehad omdat de bekostigingsprikkels stimuleerden tot nog meer inzet van techniek. Vooral dankzij de steeds grotere technische mogelijkheden zijn de ziekenhuizen in staat geweest om een hele sterke productiviteitsgroei te realiseren. Misschien was de groei nog sterker geweest als het was gelukt om meer marktwerking in de zorg te realiseren. Maar dat is niet gelukt. Ook niet na de introductie van gereguleerde marktwerking, zoals ook onze minister constateert. Als laatste kunnen we nog concluderen</a:t>
            </a:r>
            <a:r>
              <a:rPr lang="nl-NL" baseline="0" dirty="0"/>
              <a:t> </a:t>
            </a:r>
            <a:r>
              <a:rPr lang="nl-NL" dirty="0"/>
              <a:t>dat de productiviteit zich na 1990 in alle zorgsectoren op een hoger niveau zou ontwikkelen </a:t>
            </a:r>
            <a:r>
              <a:rPr lang="nl-NL" baseline="0" dirty="0"/>
              <a:t>als we de kwaliteitsverbetering hadden kunnen meewegen.</a:t>
            </a:r>
            <a:endParaRPr lang="nl-NL" dirty="0"/>
          </a:p>
          <a:p>
            <a:endParaRPr lang="nl-NL"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2</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Het uitgangspunt van deze studie vormde vier eerdere studies van IPSE naar de productiviteitstrends in vier deelsectoren van de zorg: de ziekenhuizen, de </a:t>
            </a:r>
            <a:r>
              <a:rPr lang="nl-NL" dirty="0" err="1"/>
              <a:t>vvt</a:t>
            </a:r>
            <a:r>
              <a:rPr lang="nl-NL" dirty="0"/>
              <a:t>, de </a:t>
            </a:r>
            <a:r>
              <a:rPr lang="nl-NL" dirty="0" err="1"/>
              <a:t>ghz</a:t>
            </a:r>
            <a:r>
              <a:rPr lang="nl-NL" dirty="0"/>
              <a:t> en ggz.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3</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In het boek worden de resultaten van deze studies in 4 hoofdstukken in vogelvlucht gepresenteerd, volgens de opbouw die u hier ziet. (Daarbij moet nog wel worden vermeld dat de data deels zijn herzien, aangevuld en geactualiseerd). Na de sectorhoofdstukken volgt het kernhoofdstuk (Zorg in samenhang). In dat hoofdstuk worden de bevindingen per sector tegen elkaar afgezet en gekeken naar overeenkomsten en verschillen. In feite zijn we hier dus bezig met een meta-analyse.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4</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Voorafgaand aan de sectorvergelijkingen</a:t>
            </a:r>
            <a:r>
              <a:rPr lang="nl-NL" baseline="0" dirty="0"/>
              <a:t> </a:t>
            </a:r>
            <a:r>
              <a:rPr lang="nl-NL" dirty="0"/>
              <a:t>schetsen we eerst de </a:t>
            </a:r>
            <a:r>
              <a:rPr lang="nl-NL" dirty="0" err="1"/>
              <a:t>de</a:t>
            </a:r>
            <a:r>
              <a:rPr lang="nl-NL" dirty="0"/>
              <a:t> voornaamste trends in het zorgbeleid, tegen de achtergrond van een aantal relevante maatschappelijke ontwikkelingen. Meest opvallende ontwikkeling van de afgelopen decennia in de zorg is de sterke</a:t>
            </a:r>
            <a:r>
              <a:rPr lang="nl-NL" baseline="0" dirty="0"/>
              <a:t> toename van het zorggebruik en daarmee ook van de zorguitgaven. Tot de belangrijkste oorzaken van het toegenomen zorggebruik behoren de groei van de welvaart, de vergrijzing en de almaar stijgende medisch-technische mogelijkheden.</a:t>
            </a:r>
          </a:p>
          <a:p>
            <a:endParaRPr lang="en-US" baseline="0" dirty="0"/>
          </a:p>
          <a:p>
            <a:r>
              <a:rPr lang="en-US" baseline="0" dirty="0" err="1"/>
              <a:t>Een</a:t>
            </a:r>
            <a:r>
              <a:rPr lang="en-US" baseline="0" dirty="0"/>
              <a:t> </a:t>
            </a:r>
            <a:r>
              <a:rPr lang="en-US" baseline="0" dirty="0" err="1"/>
              <a:t>andere</a:t>
            </a:r>
            <a:r>
              <a:rPr lang="en-US" baseline="0" dirty="0"/>
              <a:t> </a:t>
            </a:r>
            <a:r>
              <a:rPr lang="en-US" baseline="0" dirty="0" err="1"/>
              <a:t>belangrijke</a:t>
            </a:r>
            <a:r>
              <a:rPr lang="en-US" baseline="0" dirty="0"/>
              <a:t> trend is de </a:t>
            </a:r>
            <a:r>
              <a:rPr lang="nl-NL" baseline="0" dirty="0"/>
              <a:t>vermaatschappelijking van de zorg. Met de vermaatschappelijking van de zorg wordt gedoeld op het geheel van veranderingen die in de loop van de tijd in gang zijn gezet om het mogelijk te maken dat mensen met beperkingen zelfstandig kunnen wonen en aan de samenleving deel kunnen nemen. Aan de basis van dit veranderingsproces ligt de omslag van het denken over de positie van mensen met beperkingen in de samenleving in de jaren zestig en zeventig. In deze periode verblijven de meeste psychiatrische patiënten en gehandicapten in inrichtingen in bossen en duinen ver van de ‘bewoonde wereld’.</a:t>
            </a:r>
            <a:endParaRPr lang="nl-NL" dirty="0"/>
          </a:p>
          <a:p>
            <a:endParaRPr lang="nl-NL" dirty="0"/>
          </a:p>
          <a:p>
            <a:endParaRPr lang="nl-NL"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5</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t># Om de kosten in de zorg te beheersen kiest de overheid vanaf 1983 vooral voor budgettaire ingrepen. Macrobudgetten worden aanvankelijk vertaald in productieafspraken. Door krappe budgetten te hanteren worden instellingen gedwongen om doelmatig te werken. Daarnaast wordt</a:t>
            </a:r>
            <a:r>
              <a:rPr lang="nl-NL" sz="1000" baseline="0" dirty="0"/>
              <a:t> gebruik gemaakt van de mogelijkheden </a:t>
            </a:r>
            <a:r>
              <a:rPr lang="nl-NL" sz="1000" dirty="0"/>
              <a:t>het zogenoemde Bouwregime. Hiermee kan de overheid</a:t>
            </a:r>
            <a:r>
              <a:rPr lang="nl-NL" sz="1000" baseline="0" dirty="0"/>
              <a:t> de bouw en verbouw van het zorgvastgoed reguleren en daarmee ook de capaciteit. </a:t>
            </a:r>
          </a:p>
          <a:p>
            <a:r>
              <a:rPr lang="nl-NL" sz="1000" dirty="0"/>
              <a:t># Kostenbeheersing speelt ook een belangrijke rol bij het stimuleren van de vermaatschappelijking van de zorg. Daarbij richt de overheid zich vooral op het </a:t>
            </a:r>
            <a:r>
              <a:rPr lang="nl-NL" sz="1000" dirty="0" err="1"/>
              <a:t>extramuraliseren</a:t>
            </a:r>
            <a:r>
              <a:rPr lang="nl-NL" sz="1000" dirty="0"/>
              <a:t>  van de zorg, met name de langdurige zorg. Het buiten de muren van de instellingen verlenen van zorg aan ouderen, gehandicapten en psychiatrische patiënten. Tegelijkertijd wordt aangestuurd op meer samenwerking tussen de verschillende</a:t>
            </a:r>
            <a:r>
              <a:rPr lang="nl-NL" sz="1000" baseline="0" dirty="0"/>
              <a:t> zorgaanbieders. Dat resulteert in een </a:t>
            </a:r>
            <a:r>
              <a:rPr lang="nl-NL" sz="1000" dirty="0"/>
              <a:t>ontschotting van de zorg - het opheffen van het onderscheid in de verschillende typen zorgverlening (</a:t>
            </a:r>
            <a:r>
              <a:rPr lang="nl-NL" sz="1000" dirty="0" err="1"/>
              <a:t>vvt</a:t>
            </a:r>
            <a:r>
              <a:rPr lang="nl-NL" sz="1000" dirty="0"/>
              <a:t>, </a:t>
            </a:r>
            <a:r>
              <a:rPr lang="nl-NL" sz="1000" dirty="0" err="1"/>
              <a:t>ghz</a:t>
            </a:r>
            <a:r>
              <a:rPr lang="nl-NL" sz="1000" dirty="0"/>
              <a:t>, ggz) waardoor een integraal voorzieningenaanbod tot stand moet komen.</a:t>
            </a:r>
          </a:p>
          <a:p>
            <a:r>
              <a:rPr lang="en-US" sz="1000" dirty="0"/>
              <a:t># </a:t>
            </a:r>
            <a:r>
              <a:rPr lang="nl-NL" sz="1000" dirty="0"/>
              <a:t>Al in de jaren tachtig worden plannen ontwikkeld om de marktwerking in de zorg te bevorderen. Het</a:t>
            </a:r>
            <a:r>
              <a:rPr lang="nl-NL" sz="1000" baseline="0" dirty="0"/>
              <a:t> advies van d</a:t>
            </a:r>
            <a:r>
              <a:rPr lang="nl-NL" sz="1000" dirty="0"/>
              <a:t>e commissie Dekker (Commissie structuur en Financiering Gezondheidszorg) in 1987 speelde daarbij een belangrijke rol. Om de doelmatigheid van de gezondheidszorg te bevorderen pleit de commissie In haar rapport Bereidheid tot verandering voor de introductie van marktwerking in de zorg, een advies dat door de politiek wordt omarmd. Sindsdien neemt de overheid tal van initiatieven om het nieuwe sturingsmodel te verwezenlijken.</a:t>
            </a:r>
            <a:r>
              <a:rPr lang="nl-NL" sz="1000" baseline="0" dirty="0"/>
              <a:t> </a:t>
            </a:r>
            <a:r>
              <a:rPr lang="nl-NL" sz="1000" dirty="0"/>
              <a:t>Maar het lukt lange tijd niet om daar voldoende draagkracht voor te creëren. Pas na de eeuwwisseling lijkt het dan toch te lukken. Vanaf omstreeks 2005 wordt via allerlei wet- en regelgeving geprobeerd een zekere mate van marktwerking te realiseren. Men spreekt van gereguleerde marktwerking, maar het is eigenlijk overgereguleerde</a:t>
            </a:r>
            <a:r>
              <a:rPr lang="nl-NL" sz="1000" baseline="0" dirty="0"/>
              <a:t> marktwerking en daardoor weinig effectief.</a:t>
            </a:r>
            <a:endParaRPr lang="nl-NL" sz="1000" dirty="0"/>
          </a:p>
        </p:txBody>
      </p:sp>
    </p:spTree>
    <p:extLst>
      <p:ext uri="{BB962C8B-B14F-4D97-AF65-F5344CB8AC3E}">
        <p14:creationId xmlns:p14="http://schemas.microsoft.com/office/powerpoint/2010/main" val="4089322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6</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nl-NL" dirty="0"/>
          </a:p>
        </p:txBody>
      </p:sp>
    </p:spTree>
    <p:extLst>
      <p:ext uri="{BB962C8B-B14F-4D97-AF65-F5344CB8AC3E}">
        <p14:creationId xmlns:p14="http://schemas.microsoft.com/office/powerpoint/2010/main" val="15121943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7</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De genoemde beleidstrends/</a:t>
            </a:r>
            <a:r>
              <a:rPr lang="nl-NL" dirty="0" err="1"/>
              <a:t>beleidsstrategien</a:t>
            </a:r>
            <a:r>
              <a:rPr lang="nl-NL" dirty="0"/>
              <a:t> zijn vertaald in allerlei maatregelen, waarvan een deel in dit schema is opgenomen. Daaruit blijkt dat in de jaren tachtig vooral</a:t>
            </a:r>
            <a:r>
              <a:rPr lang="nl-NL" baseline="0" dirty="0"/>
              <a:t> kostenbeheersingsmaatregelen centraal staan. In de jaren negentig worden daarnaast ook maatregelen genomen om de </a:t>
            </a:r>
            <a:r>
              <a:rPr lang="nl-NL" baseline="0" dirty="0" err="1"/>
              <a:t>extramuralisering</a:t>
            </a:r>
            <a:r>
              <a:rPr lang="nl-NL" baseline="0" dirty="0"/>
              <a:t> van de zorg te stimuleren. Dat gebeurt met name via subsidies vanuit de zorgvernieuwingsfondsen. Vanaf omstreeks 2005 staan de maatregelen voor het creëren van meer marktwerking centraal. Daarbij gaat het o.a. om invoering </a:t>
            </a:r>
            <a:r>
              <a:rPr lang="nl-NL" baseline="0" dirty="0" err="1"/>
              <a:t>dbc’s</a:t>
            </a:r>
            <a:r>
              <a:rPr lang="nl-NL" baseline="0" dirty="0"/>
              <a:t> en </a:t>
            </a:r>
            <a:r>
              <a:rPr lang="nl-NL" baseline="0" dirty="0" err="1"/>
              <a:t>zzp’s</a:t>
            </a:r>
            <a:r>
              <a:rPr lang="nl-NL" baseline="0" dirty="0"/>
              <a:t>, invoering voorwaardenscheppende wetgeving (Zorgverzekeringswet (</a:t>
            </a:r>
            <a:r>
              <a:rPr lang="nl-NL" baseline="0" dirty="0" err="1"/>
              <a:t>Zvw</a:t>
            </a:r>
            <a:r>
              <a:rPr lang="nl-NL" baseline="0" dirty="0"/>
              <a:t>), Wet marktordening gezondheidszorg (</a:t>
            </a:r>
            <a:r>
              <a:rPr lang="nl-NL" baseline="0" dirty="0" err="1"/>
              <a:t>Wmg</a:t>
            </a:r>
            <a:r>
              <a:rPr lang="nl-NL" baseline="0" dirty="0"/>
              <a:t>), Wet toelating zorginstellingen (</a:t>
            </a:r>
            <a:r>
              <a:rPr lang="nl-NL" baseline="0" dirty="0" err="1"/>
              <a:t>Wtzi</a:t>
            </a:r>
            <a:r>
              <a:rPr lang="nl-NL" baseline="0" dirty="0"/>
              <a:t>)) en deregulering ‘vastgoedzaken’ (afschaffing bouwregime). </a:t>
            </a:r>
            <a:endParaRPr lang="nl-NL" b="1" baseline="0" dirty="0"/>
          </a:p>
          <a:p>
            <a:endParaRPr lang="nl-NL"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8</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sz="1000" dirty="0">
                <a:solidFill>
                  <a:schemeClr val="tx1">
                    <a:lumMod val="65000"/>
                    <a:lumOff val="35000"/>
                  </a:schemeClr>
                </a:solidFill>
              </a:rPr>
              <a:t># Hebben deze maatregelen</a:t>
            </a:r>
            <a:r>
              <a:rPr lang="nl-NL" sz="1000" baseline="0" dirty="0">
                <a:solidFill>
                  <a:schemeClr val="tx1">
                    <a:lumMod val="65000"/>
                    <a:lumOff val="35000"/>
                  </a:schemeClr>
                </a:solidFill>
              </a:rPr>
              <a:t> </a:t>
            </a:r>
            <a:r>
              <a:rPr lang="nl-NL" sz="1000" dirty="0">
                <a:solidFill>
                  <a:schemeClr val="tx1">
                    <a:lumMod val="65000"/>
                    <a:lumOff val="35000"/>
                  </a:schemeClr>
                </a:solidFill>
              </a:rPr>
              <a:t>effect gehad? Het gaat in ons onderzoek in de eerste plaats om de effecten op de productiviteit. Maar die volgt uit de productie- en de kostenontwikkeling. Dus staan we daar ook even bij stil. Als eerste bij de productieontwikkeling. We kunnen direct zien dat de maatregelen om het gebruik in te dammen niet</a:t>
            </a:r>
            <a:r>
              <a:rPr lang="nl-NL" sz="1000" baseline="0" dirty="0">
                <a:solidFill>
                  <a:schemeClr val="tx1">
                    <a:lumMod val="65000"/>
                    <a:lumOff val="35000"/>
                  </a:schemeClr>
                </a:solidFill>
              </a:rPr>
              <a:t> veel succes hebben gehad. In drie van de vier sectoren is sprake van forse groei: de z</a:t>
            </a:r>
            <a:r>
              <a:rPr lang="nl-NL" sz="1000" dirty="0">
                <a:solidFill>
                  <a:schemeClr val="tx1">
                    <a:lumMod val="65000"/>
                    <a:lumOff val="35000"/>
                  </a:schemeClr>
                </a:solidFill>
              </a:rPr>
              <a:t>iekenhuizen (factor 3,5), ggz (factor 2,5) en </a:t>
            </a:r>
            <a:r>
              <a:rPr lang="nl-NL" sz="1000" dirty="0" err="1">
                <a:solidFill>
                  <a:schemeClr val="tx1">
                    <a:lumMod val="65000"/>
                    <a:lumOff val="35000"/>
                  </a:schemeClr>
                </a:solidFill>
              </a:rPr>
              <a:t>ghz</a:t>
            </a:r>
            <a:r>
              <a:rPr lang="nl-NL" sz="1000" dirty="0">
                <a:solidFill>
                  <a:schemeClr val="tx1">
                    <a:lumMod val="65000"/>
                    <a:lumOff val="35000"/>
                  </a:schemeClr>
                </a:solidFill>
              </a:rPr>
              <a:t> (factor 2). Maar de groei van de </a:t>
            </a:r>
            <a:r>
              <a:rPr lang="nl-NL" sz="1000" dirty="0" err="1">
                <a:solidFill>
                  <a:schemeClr val="tx1">
                    <a:lumMod val="65000"/>
                    <a:lumOff val="35000"/>
                  </a:schemeClr>
                </a:solidFill>
              </a:rPr>
              <a:t>vvt</a:t>
            </a:r>
            <a:r>
              <a:rPr lang="nl-NL" sz="1000" dirty="0">
                <a:solidFill>
                  <a:schemeClr val="tx1">
                    <a:lumMod val="65000"/>
                    <a:lumOff val="35000"/>
                  </a:schemeClr>
                </a:solidFill>
              </a:rPr>
              <a:t>-sector is wel zeer bescheiden geweest. Dit is een opvallend gegeven, vooral gezien de toename van het aantal ouderen in de Nederlandse bevolking. De geringe groei is vooral het gevolg van de sterke daling in de aanvankelijk omvangrijke groep verzorging.</a:t>
            </a:r>
            <a:r>
              <a:rPr lang="nl-NL" sz="1000" baseline="0" dirty="0">
                <a:solidFill>
                  <a:schemeClr val="tx1">
                    <a:lumMod val="65000"/>
                    <a:lumOff val="35000"/>
                  </a:schemeClr>
                </a:solidFill>
              </a:rPr>
              <a:t> </a:t>
            </a:r>
            <a:r>
              <a:rPr lang="nl-NL" sz="1000" dirty="0">
                <a:solidFill>
                  <a:schemeClr val="tx1">
                    <a:lumMod val="65000"/>
                    <a:lumOff val="35000"/>
                  </a:schemeClr>
                </a:solidFill>
              </a:rPr>
              <a:t>De groei in de verpleging en de thuiszorg is wel substantieel geweest. </a:t>
            </a:r>
            <a:endParaRPr lang="en-US" sz="1000" dirty="0">
              <a:solidFill>
                <a:schemeClr val="tx1">
                  <a:lumMod val="65000"/>
                  <a:lumOff val="35000"/>
                </a:schemeClr>
              </a:solidFill>
            </a:endParaRPr>
          </a:p>
          <a:p>
            <a:r>
              <a:rPr lang="nl-NL" sz="1000" dirty="0">
                <a:solidFill>
                  <a:schemeClr val="tx1">
                    <a:lumMod val="65000"/>
                    <a:lumOff val="35000"/>
                  </a:schemeClr>
                </a:solidFill>
              </a:rPr>
              <a:t># </a:t>
            </a:r>
            <a:r>
              <a:rPr lang="nl-NL" sz="1000" i="0" dirty="0">
                <a:solidFill>
                  <a:schemeClr val="tx1">
                    <a:lumMod val="65000"/>
                    <a:lumOff val="35000"/>
                  </a:schemeClr>
                </a:solidFill>
              </a:rPr>
              <a:t>De groei van de </a:t>
            </a:r>
            <a:r>
              <a:rPr lang="nl-NL" sz="1000" i="0" dirty="0" err="1">
                <a:solidFill>
                  <a:schemeClr val="tx1">
                    <a:lumMod val="65000"/>
                    <a:lumOff val="35000"/>
                  </a:schemeClr>
                </a:solidFill>
              </a:rPr>
              <a:t>ghz</a:t>
            </a:r>
            <a:r>
              <a:rPr lang="nl-NL" sz="1000" i="0" dirty="0">
                <a:solidFill>
                  <a:schemeClr val="tx1">
                    <a:lumMod val="65000"/>
                    <a:lumOff val="35000"/>
                  </a:schemeClr>
                </a:solidFill>
              </a:rPr>
              <a:t> wordt veroorzaakt door een samenspel van factoren, zoals de toelating van mensen met lichtere verstandelijke handicaps tot de zorg, de verbetering en uitbreiding van de AWBZ-zorg, de verbetering van de diagnostiek en de hogere eisen die de maatschappij aan het functioneren van burgers stelt. Ook de toegenomen levensverwachting van gehandicapten is van invloed.</a:t>
            </a:r>
          </a:p>
          <a:p>
            <a:r>
              <a:rPr lang="nl-NL" sz="1000" i="0" dirty="0">
                <a:solidFill>
                  <a:schemeClr val="tx1">
                    <a:lumMod val="65000"/>
                    <a:lumOff val="35000"/>
                  </a:schemeClr>
                </a:solidFill>
              </a:rPr>
              <a:t># </a:t>
            </a:r>
            <a:r>
              <a:rPr lang="nl-NL" sz="800" i="0" dirty="0">
                <a:solidFill>
                  <a:schemeClr val="tx1">
                    <a:lumMod val="65000"/>
                    <a:lumOff val="35000"/>
                  </a:schemeClr>
                </a:solidFill>
              </a:rPr>
              <a:t>Groei productie van de ggz-sector is</a:t>
            </a:r>
            <a:r>
              <a:rPr lang="nl-NL" sz="800" i="0" baseline="0" dirty="0">
                <a:solidFill>
                  <a:schemeClr val="tx1">
                    <a:lumMod val="65000"/>
                    <a:lumOff val="35000"/>
                  </a:schemeClr>
                </a:solidFill>
              </a:rPr>
              <a:t> o.a. veroorzaakt door </a:t>
            </a:r>
            <a:r>
              <a:rPr lang="nl-NL" sz="800" i="0" dirty="0">
                <a:solidFill>
                  <a:schemeClr val="tx1">
                    <a:lumMod val="65000"/>
                    <a:lumOff val="35000"/>
                  </a:schemeClr>
                </a:solidFill>
              </a:rPr>
              <a:t>verhoogde toegankelijkheid van de sector. Het ministerie van VWS en brancheverenigingen voeren actief beleid om de ggz toegankelijker te maken. Daarnaast spelen veranderingen in de samenleving een belangrijke rol. Zo is de maatschappij steeds complexer geworden en wordt er steeds meer geestelijke arbeid verricht, waardoor mensen eerder belemmeringen ondervinden van psychische problemen.</a:t>
            </a:r>
          </a:p>
          <a:p>
            <a:r>
              <a:rPr lang="nl-NL" sz="800" i="0" dirty="0">
                <a:solidFill>
                  <a:schemeClr val="tx1">
                    <a:lumMod val="65000"/>
                    <a:lumOff val="35000"/>
                  </a:schemeClr>
                </a:solidFill>
              </a:rPr>
              <a:t># De beperkte productiegroei in de </a:t>
            </a:r>
            <a:r>
              <a:rPr lang="nl-NL" sz="800" i="0" dirty="0" err="1">
                <a:solidFill>
                  <a:schemeClr val="tx1">
                    <a:lumMod val="65000"/>
                    <a:lumOff val="35000"/>
                  </a:schemeClr>
                </a:solidFill>
              </a:rPr>
              <a:t>vvt</a:t>
            </a:r>
            <a:r>
              <a:rPr lang="nl-NL" sz="800" i="0" dirty="0">
                <a:solidFill>
                  <a:schemeClr val="tx1">
                    <a:lumMod val="65000"/>
                    <a:lumOff val="35000"/>
                  </a:schemeClr>
                </a:solidFill>
              </a:rPr>
              <a:t>-sector is ook een gevolg van het gevoerde restrictieve beleid en de veel hogere eigen bijdragen. De aanspraken zijn in de loop van de tijd drastisch verminderd. Een enkel voorbeeld ter illustratie: in 1980 krijgt een kraamvrouw 10 dagen kraamzorg, terwijl in 2013 de aanspraak nog maar 6 dagen is. De</a:t>
            </a:r>
            <a:r>
              <a:rPr lang="nl-NL" sz="800" i="0" baseline="0" dirty="0">
                <a:solidFill>
                  <a:schemeClr val="tx1">
                    <a:lumMod val="65000"/>
                    <a:lumOff val="35000"/>
                  </a:schemeClr>
                </a:solidFill>
              </a:rPr>
              <a:t> (maximale) </a:t>
            </a:r>
            <a:r>
              <a:rPr lang="nl-NL" sz="800" i="0" dirty="0">
                <a:solidFill>
                  <a:schemeClr val="tx1">
                    <a:lumMod val="65000"/>
                    <a:lumOff val="35000"/>
                  </a:schemeClr>
                </a:solidFill>
              </a:rPr>
              <a:t>eigen bijdrage voor een opname in een verpleeghuis is tussen 1980 en 2013 bijna vier keer zoveel geworden. </a:t>
            </a:r>
            <a:endParaRPr lang="nl-NL" sz="800" dirty="0">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8257A-B8B9-485B-BE90-923168ABD965}" type="slidenum">
              <a:rPr lang="en-US"/>
              <a:pPr/>
              <a:t>9</a:t>
            </a:fld>
            <a:endParaRPr lang="en-US"/>
          </a:p>
        </p:txBody>
      </p:sp>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r>
              <a:rPr lang="nl-NL" dirty="0"/>
              <a:t>Als we naar de kostenontwikkeling</a:t>
            </a:r>
            <a:r>
              <a:rPr lang="nl-NL" baseline="0" dirty="0"/>
              <a:t> kijken zien we dat de groei in de jaren tachtig nog vrij beperkt is, maar daarna steeds sneller gaat. Vooral na de eeuwwisseling. De boter-bij-de-visregeling (2001-2005) speelt hierbij katalyserende rol. Maar ook daarna blijft het groeitempo hoog.  Ook valt op dat de </a:t>
            </a:r>
            <a:r>
              <a:rPr lang="nl-NL" baseline="0" dirty="0" err="1"/>
              <a:t>ghz</a:t>
            </a:r>
            <a:r>
              <a:rPr lang="nl-NL" baseline="0" dirty="0"/>
              <a:t> de snelst groeiende kosten kent. De kosten stijgen hier met een factor zeven tussen 1980 en 2013. Voor de ggz geldt een groeifactor van bijna zes. De ziekenhuizen met een factor van 4,4 en de </a:t>
            </a:r>
            <a:r>
              <a:rPr lang="nl-NL" baseline="0" dirty="0" err="1"/>
              <a:t>vvt</a:t>
            </a:r>
            <a:r>
              <a:rPr lang="nl-NL" baseline="0" dirty="0"/>
              <a:t>-sector met een factor 3,8 blijven hier ruim achter. De relatief geringe kostenstijging van de ziekenhuizen is opvallend omdat in deze sector wel de grootste productiegroei plaatsvindt. Dat doet dus sterk vermoeden dat de productiviteitsgroei in de ziekenhuissector sterker is geweest dan in de andere zorgsectoren.</a:t>
            </a:r>
            <a:endParaRPr lang="nl-N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161" name="Rectangle 17"/>
          <p:cNvSpPr>
            <a:spLocks noGrp="1" noChangeArrowheads="1"/>
          </p:cNvSpPr>
          <p:nvPr>
            <p:ph type="dt" sz="half" idx="2"/>
          </p:nvPr>
        </p:nvSpPr>
        <p:spPr bwMode="auto">
          <a:xfrm>
            <a:off x="752475" y="5194300"/>
            <a:ext cx="7924800" cy="381000"/>
          </a:xfrm>
        </p:spPr>
        <p:txBody>
          <a:bodyPr/>
          <a:lstStyle>
            <a:lvl1pPr>
              <a:defRPr sz="1200" b="1"/>
            </a:lvl1pPr>
          </a:lstStyle>
          <a:p>
            <a:fld id="{49477F66-258F-4DA7-B152-991CE6CA1137}" type="datetime1">
              <a:rPr lang="nl-NL"/>
              <a:pPr/>
              <a:t>29-6-2016</a:t>
            </a:fld>
            <a:endParaRPr lang="en-US"/>
          </a:p>
        </p:txBody>
      </p:sp>
      <p:sp>
        <p:nvSpPr>
          <p:cNvPr id="6167" name="Rectangle 23"/>
          <p:cNvSpPr>
            <a:spLocks noGrp="1" noChangeArrowheads="1"/>
          </p:cNvSpPr>
          <p:nvPr>
            <p:ph type="ctrTitle" sz="quarter"/>
          </p:nvPr>
        </p:nvSpPr>
        <p:spPr>
          <a:xfrm>
            <a:off x="762000" y="381000"/>
            <a:ext cx="7734300" cy="685800"/>
          </a:xfrm>
        </p:spPr>
        <p:txBody>
          <a:bodyPr tIns="0" bIns="0"/>
          <a:lstStyle>
            <a:lvl1pPr>
              <a:defRPr/>
            </a:lvl1pPr>
          </a:lstStyle>
          <a:p>
            <a:pPr lvl="0"/>
            <a:r>
              <a:rPr lang="en-US" noProof="0"/>
              <a:t>Click to edit Master title style</a:t>
            </a:r>
          </a:p>
        </p:txBody>
      </p:sp>
      <p:sp>
        <p:nvSpPr>
          <p:cNvPr id="6168" name="Rectangle 24"/>
          <p:cNvSpPr>
            <a:spLocks noGrp="1" noChangeArrowheads="1"/>
          </p:cNvSpPr>
          <p:nvPr>
            <p:ph type="subTitle" sz="quarter" idx="1"/>
          </p:nvPr>
        </p:nvSpPr>
        <p:spPr>
          <a:xfrm>
            <a:off x="762000" y="1143000"/>
            <a:ext cx="7734300" cy="609600"/>
          </a:xfrm>
        </p:spPr>
        <p:txBody>
          <a:bodyPr tIns="0" bIns="0"/>
          <a:lstStyle>
            <a:lvl1pPr marL="0" indent="0">
              <a:buFontTx/>
              <a:buNone/>
              <a:defRPr sz="1600" b="1"/>
            </a:lvl1pPr>
          </a:lstStyle>
          <a:p>
            <a:pPr lvl="0"/>
            <a:r>
              <a:rPr lang="en-US" noProof="0"/>
              <a:t>Click to edit Master subtitle style</a:t>
            </a:r>
          </a:p>
        </p:txBody>
      </p:sp>
      <p:sp>
        <p:nvSpPr>
          <p:cNvPr id="6204" name="Rectangle 60"/>
          <p:cNvSpPr>
            <a:spLocks noChangeArrowheads="1"/>
          </p:cNvSpPr>
          <p:nvPr/>
        </p:nvSpPr>
        <p:spPr bwMode="auto">
          <a:xfrm>
            <a:off x="0" y="5886450"/>
            <a:ext cx="9154800" cy="971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nl-NL" dirty="0"/>
              <a:t>    </a:t>
            </a:r>
            <a:r>
              <a:rPr lang="nl-NL" b="1" dirty="0">
                <a:solidFill>
                  <a:srgbClr val="0099CC"/>
                </a:solidFill>
                <a:latin typeface="Corbel" panose="020B0503020204020204" pitchFamily="34" charset="0"/>
              </a:rPr>
              <a:t>IPSE Studies </a:t>
            </a:r>
            <a:r>
              <a:rPr lang="nl-NL" dirty="0">
                <a:latin typeface="Corbel" panose="020B0503020204020204" pitchFamily="34" charset="0"/>
              </a:rPr>
              <a:t>| CAOP, TU Delft</a:t>
            </a:r>
            <a:r>
              <a:rPr lang="nl-NL" baseline="0" dirty="0">
                <a:latin typeface="Corbel" panose="020B0503020204020204" pitchFamily="34" charset="0"/>
              </a:rPr>
              <a:t> en EUR</a:t>
            </a:r>
            <a:r>
              <a:rPr lang="nl-NL" dirty="0">
                <a:latin typeface="Corbel" panose="020B0503020204020204" pitchFamily="34" charset="0"/>
              </a:rPr>
              <a:t> </a:t>
            </a:r>
          </a:p>
        </p:txBody>
      </p:sp>
      <p:sp>
        <p:nvSpPr>
          <p:cNvPr id="6206" name="Rectangle 62"/>
          <p:cNvSpPr>
            <a:spLocks noChangeArrowheads="1"/>
          </p:cNvSpPr>
          <p:nvPr/>
        </p:nvSpPr>
        <p:spPr bwMode="ltGray">
          <a:xfrm>
            <a:off x="0" y="5599113"/>
            <a:ext cx="9144000" cy="216000"/>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6207" name="Rectangle 63"/>
          <p:cNvSpPr>
            <a:spLocks noGrp="1" noChangeArrowheads="1"/>
          </p:cNvSpPr>
          <p:nvPr>
            <p:ph type="sldNum" sz="quarter" idx="4"/>
          </p:nvPr>
        </p:nvSpPr>
        <p:spPr>
          <a:xfrm>
            <a:off x="6477000" y="5621338"/>
            <a:ext cx="1905000" cy="228600"/>
          </a:xfrm>
        </p:spPr>
        <p:txBody>
          <a:bodyPr/>
          <a:lstStyle>
            <a:lvl1pPr>
              <a:defRPr/>
            </a:lvl1pPr>
          </a:lstStyle>
          <a:p>
            <a:fld id="{116DD048-F10D-4843-BFFC-56611981F43F}" type="slidenum">
              <a:rPr lang="en-US"/>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774E1CF1-2431-4125-BA0B-2F19E4A699A9}" type="datetime1">
              <a:rPr lang="nl-NL"/>
              <a:pPr/>
              <a:t>29-6-2016</a:t>
            </a:fld>
            <a:endParaRPr lang="en-US"/>
          </a:p>
        </p:txBody>
      </p:sp>
      <p:sp>
        <p:nvSpPr>
          <p:cNvPr id="5" name="Slide Number Placeholder 4"/>
          <p:cNvSpPr>
            <a:spLocks noGrp="1"/>
          </p:cNvSpPr>
          <p:nvPr>
            <p:ph type="sldNum" sz="quarter" idx="11"/>
          </p:nvPr>
        </p:nvSpPr>
        <p:spPr/>
        <p:txBody>
          <a:bodyPr/>
          <a:lstStyle>
            <a:lvl1pPr>
              <a:defRPr/>
            </a:lvl1pPr>
          </a:lstStyle>
          <a:p>
            <a:fld id="{4EA78B81-4213-4EF8-8067-AB19E3A0F3BB}" type="slidenum">
              <a:rPr lang="en-US"/>
              <a:pPr/>
              <a:t>‹nr.›</a:t>
            </a:fld>
            <a:endParaRPr lang="en-US"/>
          </a:p>
        </p:txBody>
      </p:sp>
    </p:spTree>
    <p:extLst>
      <p:ext uri="{BB962C8B-B14F-4D97-AF65-F5344CB8AC3E}">
        <p14:creationId xmlns:p14="http://schemas.microsoft.com/office/powerpoint/2010/main" val="3480249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358775"/>
            <a:ext cx="1943100" cy="5248275"/>
          </a:xfrm>
        </p:spPr>
        <p:txBody>
          <a:bodyPr vert="eaVert"/>
          <a:lstStyle/>
          <a:p>
            <a:r>
              <a:rPr lang="en-US"/>
              <a:t>Click to edit Master title style</a:t>
            </a:r>
            <a:endParaRPr lang="nl-NL"/>
          </a:p>
        </p:txBody>
      </p:sp>
      <p:sp>
        <p:nvSpPr>
          <p:cNvPr id="3" name="Vertical Text Placeholder 2"/>
          <p:cNvSpPr>
            <a:spLocks noGrp="1"/>
          </p:cNvSpPr>
          <p:nvPr>
            <p:ph type="body" orient="vert" idx="1"/>
          </p:nvPr>
        </p:nvSpPr>
        <p:spPr>
          <a:xfrm>
            <a:off x="762000" y="358775"/>
            <a:ext cx="5676900" cy="5248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463D8805-EA24-4494-94A6-260632ADB81C}" type="datetime1">
              <a:rPr lang="nl-NL"/>
              <a:pPr/>
              <a:t>29-6-2016</a:t>
            </a:fld>
            <a:endParaRPr lang="en-US"/>
          </a:p>
        </p:txBody>
      </p:sp>
      <p:sp>
        <p:nvSpPr>
          <p:cNvPr id="5" name="Slide Number Placeholder 4"/>
          <p:cNvSpPr>
            <a:spLocks noGrp="1"/>
          </p:cNvSpPr>
          <p:nvPr>
            <p:ph type="sldNum" sz="quarter" idx="11"/>
          </p:nvPr>
        </p:nvSpPr>
        <p:spPr/>
        <p:txBody>
          <a:bodyPr/>
          <a:lstStyle>
            <a:lvl1pPr>
              <a:defRPr/>
            </a:lvl1pPr>
          </a:lstStyle>
          <a:p>
            <a:fld id="{8368DD79-1B31-4F28-A189-FFE9EAAAE6BF}" type="slidenum">
              <a:rPr lang="en-US"/>
              <a:pPr/>
              <a:t>‹nr.›</a:t>
            </a:fld>
            <a:endParaRPr lang="en-US"/>
          </a:p>
        </p:txBody>
      </p:sp>
    </p:spTree>
    <p:extLst>
      <p:ext uri="{BB962C8B-B14F-4D97-AF65-F5344CB8AC3E}">
        <p14:creationId xmlns:p14="http://schemas.microsoft.com/office/powerpoint/2010/main" val="33051243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Date Placeholder 3"/>
          <p:cNvSpPr>
            <a:spLocks noGrp="1"/>
          </p:cNvSpPr>
          <p:nvPr>
            <p:ph type="dt" sz="half" idx="10"/>
          </p:nvPr>
        </p:nvSpPr>
        <p:spPr/>
        <p:txBody>
          <a:bodyPr/>
          <a:lstStyle>
            <a:lvl1pPr>
              <a:defRPr/>
            </a:lvl1pPr>
          </a:lstStyle>
          <a:p>
            <a:fld id="{C82BA131-14E9-479E-B229-E3E513A7D7E8}" type="datetime1">
              <a:rPr lang="nl-NL"/>
              <a:pPr/>
              <a:t>29-6-2016</a:t>
            </a:fld>
            <a:endParaRPr lang="en-US"/>
          </a:p>
        </p:txBody>
      </p:sp>
      <p:sp>
        <p:nvSpPr>
          <p:cNvPr id="5" name="Slide Number Placeholder 4"/>
          <p:cNvSpPr>
            <a:spLocks noGrp="1"/>
          </p:cNvSpPr>
          <p:nvPr>
            <p:ph type="sldNum" sz="quarter" idx="11"/>
          </p:nvPr>
        </p:nvSpPr>
        <p:spPr/>
        <p:txBody>
          <a:bodyPr/>
          <a:lstStyle>
            <a:lvl1pPr>
              <a:defRPr/>
            </a:lvl1pPr>
          </a:lstStyle>
          <a:p>
            <a:fld id="{C5DEED09-1587-48C9-B9F8-C30C7E94E0A7}" type="slidenum">
              <a:rPr lang="en-US"/>
              <a:pPr/>
              <a:t>‹nr.›</a:t>
            </a:fld>
            <a:endParaRPr lang="en-US"/>
          </a:p>
        </p:txBody>
      </p:sp>
    </p:spTree>
    <p:extLst>
      <p:ext uri="{BB962C8B-B14F-4D97-AF65-F5344CB8AC3E}">
        <p14:creationId xmlns:p14="http://schemas.microsoft.com/office/powerpoint/2010/main" val="1617401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FC1F6ADE-46A1-47E5-9FDE-130E032E8B44}" type="datetime1">
              <a:rPr lang="nl-NL"/>
              <a:pPr/>
              <a:t>29-6-2016</a:t>
            </a:fld>
            <a:endParaRPr lang="en-US"/>
          </a:p>
        </p:txBody>
      </p:sp>
      <p:sp>
        <p:nvSpPr>
          <p:cNvPr id="5" name="Slide Number Placeholder 4"/>
          <p:cNvSpPr>
            <a:spLocks noGrp="1"/>
          </p:cNvSpPr>
          <p:nvPr>
            <p:ph type="sldNum" sz="quarter" idx="11"/>
          </p:nvPr>
        </p:nvSpPr>
        <p:spPr/>
        <p:txBody>
          <a:bodyPr/>
          <a:lstStyle>
            <a:lvl1pPr>
              <a:defRPr/>
            </a:lvl1pPr>
          </a:lstStyle>
          <a:p>
            <a:fld id="{3C3FD9B3-B519-437F-A8C1-1B35119D4D24}" type="slidenum">
              <a:rPr lang="en-US"/>
              <a:pPr/>
              <a:t>‹nr.›</a:t>
            </a:fld>
            <a:endParaRPr lang="en-US"/>
          </a:p>
        </p:txBody>
      </p:sp>
    </p:spTree>
    <p:extLst>
      <p:ext uri="{BB962C8B-B14F-4D97-AF65-F5344CB8AC3E}">
        <p14:creationId xmlns:p14="http://schemas.microsoft.com/office/powerpoint/2010/main" val="2218844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Content Placeholder 2"/>
          <p:cNvSpPr>
            <a:spLocks noGrp="1"/>
          </p:cNvSpPr>
          <p:nvPr>
            <p:ph sz="half" idx="1"/>
          </p:nvPr>
        </p:nvSpPr>
        <p:spPr>
          <a:xfrm>
            <a:off x="7620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Content Placeholder 3"/>
          <p:cNvSpPr>
            <a:spLocks noGrp="1"/>
          </p:cNvSpPr>
          <p:nvPr>
            <p:ph sz="half" idx="2"/>
          </p:nvPr>
        </p:nvSpPr>
        <p:spPr>
          <a:xfrm>
            <a:off x="4724400" y="1828800"/>
            <a:ext cx="3810000" cy="3778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Date Placeholder 4"/>
          <p:cNvSpPr>
            <a:spLocks noGrp="1"/>
          </p:cNvSpPr>
          <p:nvPr>
            <p:ph type="dt" sz="half" idx="10"/>
          </p:nvPr>
        </p:nvSpPr>
        <p:spPr/>
        <p:txBody>
          <a:bodyPr/>
          <a:lstStyle>
            <a:lvl1pPr>
              <a:defRPr/>
            </a:lvl1pPr>
          </a:lstStyle>
          <a:p>
            <a:fld id="{626478F3-04EB-4C57-BD39-B76B7380A4EB}" type="datetime1">
              <a:rPr lang="nl-NL"/>
              <a:pPr/>
              <a:t>29-6-2016</a:t>
            </a:fld>
            <a:endParaRPr lang="en-US"/>
          </a:p>
        </p:txBody>
      </p:sp>
      <p:sp>
        <p:nvSpPr>
          <p:cNvPr id="6" name="Slide Number Placeholder 5"/>
          <p:cNvSpPr>
            <a:spLocks noGrp="1"/>
          </p:cNvSpPr>
          <p:nvPr>
            <p:ph type="sldNum" sz="quarter" idx="11"/>
          </p:nvPr>
        </p:nvSpPr>
        <p:spPr/>
        <p:txBody>
          <a:bodyPr/>
          <a:lstStyle>
            <a:lvl1pPr>
              <a:defRPr/>
            </a:lvl1pPr>
          </a:lstStyle>
          <a:p>
            <a:fld id="{45412944-B8CF-4AE7-B0A4-29394E5BC4C4}" type="slidenum">
              <a:rPr lang="en-US"/>
              <a:pPr/>
              <a:t>‹nr.›</a:t>
            </a:fld>
            <a:endParaRPr lang="en-US"/>
          </a:p>
        </p:txBody>
      </p:sp>
    </p:spTree>
    <p:extLst>
      <p:ext uri="{BB962C8B-B14F-4D97-AF65-F5344CB8AC3E}">
        <p14:creationId xmlns:p14="http://schemas.microsoft.com/office/powerpoint/2010/main" val="25360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Date Placeholder 6"/>
          <p:cNvSpPr>
            <a:spLocks noGrp="1"/>
          </p:cNvSpPr>
          <p:nvPr>
            <p:ph type="dt" sz="half" idx="10"/>
          </p:nvPr>
        </p:nvSpPr>
        <p:spPr/>
        <p:txBody>
          <a:bodyPr/>
          <a:lstStyle>
            <a:lvl1pPr>
              <a:defRPr/>
            </a:lvl1pPr>
          </a:lstStyle>
          <a:p>
            <a:fld id="{5AE03E48-FC8C-4144-BABD-D00F9CB060BF}" type="datetime1">
              <a:rPr lang="nl-NL"/>
              <a:pPr/>
              <a:t>29-6-2016</a:t>
            </a:fld>
            <a:endParaRPr lang="en-US"/>
          </a:p>
        </p:txBody>
      </p:sp>
      <p:sp>
        <p:nvSpPr>
          <p:cNvPr id="8" name="Slide Number Placeholder 7"/>
          <p:cNvSpPr>
            <a:spLocks noGrp="1"/>
          </p:cNvSpPr>
          <p:nvPr>
            <p:ph type="sldNum" sz="quarter" idx="11"/>
          </p:nvPr>
        </p:nvSpPr>
        <p:spPr/>
        <p:txBody>
          <a:bodyPr/>
          <a:lstStyle>
            <a:lvl1pPr>
              <a:defRPr/>
            </a:lvl1pPr>
          </a:lstStyle>
          <a:p>
            <a:fld id="{B1009796-7FDD-48D4-BBD7-394E03351E9A}" type="slidenum">
              <a:rPr lang="en-US"/>
              <a:pPr/>
              <a:t>‹nr.›</a:t>
            </a:fld>
            <a:endParaRPr lang="en-US"/>
          </a:p>
        </p:txBody>
      </p:sp>
    </p:spTree>
    <p:extLst>
      <p:ext uri="{BB962C8B-B14F-4D97-AF65-F5344CB8AC3E}">
        <p14:creationId xmlns:p14="http://schemas.microsoft.com/office/powerpoint/2010/main" val="16275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l-NL"/>
          </a:p>
        </p:txBody>
      </p:sp>
      <p:sp>
        <p:nvSpPr>
          <p:cNvPr id="3" name="Date Placeholder 2"/>
          <p:cNvSpPr>
            <a:spLocks noGrp="1"/>
          </p:cNvSpPr>
          <p:nvPr>
            <p:ph type="dt" sz="half" idx="10"/>
          </p:nvPr>
        </p:nvSpPr>
        <p:spPr/>
        <p:txBody>
          <a:bodyPr/>
          <a:lstStyle>
            <a:lvl1pPr>
              <a:defRPr/>
            </a:lvl1pPr>
          </a:lstStyle>
          <a:p>
            <a:fld id="{120FBAC7-5975-453C-970E-A7A2F94D12B4}" type="datetime1">
              <a:rPr lang="nl-NL"/>
              <a:pPr/>
              <a:t>29-6-2016</a:t>
            </a:fld>
            <a:endParaRPr lang="en-US"/>
          </a:p>
        </p:txBody>
      </p:sp>
      <p:sp>
        <p:nvSpPr>
          <p:cNvPr id="4" name="Slide Number Placeholder 3"/>
          <p:cNvSpPr>
            <a:spLocks noGrp="1"/>
          </p:cNvSpPr>
          <p:nvPr>
            <p:ph type="sldNum" sz="quarter" idx="11"/>
          </p:nvPr>
        </p:nvSpPr>
        <p:spPr/>
        <p:txBody>
          <a:bodyPr/>
          <a:lstStyle>
            <a:lvl1pPr>
              <a:defRPr/>
            </a:lvl1pPr>
          </a:lstStyle>
          <a:p>
            <a:fld id="{D9AC0BBF-C23F-42C3-9CFB-7254E8AA7853}" type="slidenum">
              <a:rPr lang="en-US"/>
              <a:pPr/>
              <a:t>‹nr.›</a:t>
            </a:fld>
            <a:endParaRPr lang="en-US"/>
          </a:p>
        </p:txBody>
      </p:sp>
    </p:spTree>
    <p:extLst>
      <p:ext uri="{BB962C8B-B14F-4D97-AF65-F5344CB8AC3E}">
        <p14:creationId xmlns:p14="http://schemas.microsoft.com/office/powerpoint/2010/main" val="386822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3F118017-C3B5-491D-BF2A-2F81DBB196B3}" type="datetime1">
              <a:rPr lang="nl-NL"/>
              <a:pPr/>
              <a:t>29-6-2016</a:t>
            </a:fld>
            <a:endParaRPr lang="en-US"/>
          </a:p>
        </p:txBody>
      </p:sp>
      <p:sp>
        <p:nvSpPr>
          <p:cNvPr id="3" name="Slide Number Placeholder 2"/>
          <p:cNvSpPr>
            <a:spLocks noGrp="1"/>
          </p:cNvSpPr>
          <p:nvPr>
            <p:ph type="sldNum" sz="quarter" idx="11"/>
          </p:nvPr>
        </p:nvSpPr>
        <p:spPr/>
        <p:txBody>
          <a:bodyPr/>
          <a:lstStyle>
            <a:lvl1pPr>
              <a:defRPr/>
            </a:lvl1pPr>
          </a:lstStyle>
          <a:p>
            <a:fld id="{5FFEF1A9-028D-4525-8F60-A8A8FB3F8234}" type="slidenum">
              <a:rPr lang="en-US"/>
              <a:pPr/>
              <a:t>‹nr.›</a:t>
            </a:fld>
            <a:endParaRPr lang="en-US"/>
          </a:p>
        </p:txBody>
      </p:sp>
    </p:spTree>
    <p:extLst>
      <p:ext uri="{BB962C8B-B14F-4D97-AF65-F5344CB8AC3E}">
        <p14:creationId xmlns:p14="http://schemas.microsoft.com/office/powerpoint/2010/main" val="2023602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F4842F37-8792-4EEF-98D0-248C0C4E86C2}" type="datetime1">
              <a:rPr lang="nl-NL"/>
              <a:pPr/>
              <a:t>29-6-2016</a:t>
            </a:fld>
            <a:endParaRPr lang="en-US"/>
          </a:p>
        </p:txBody>
      </p:sp>
      <p:sp>
        <p:nvSpPr>
          <p:cNvPr id="6" name="Slide Number Placeholder 5"/>
          <p:cNvSpPr>
            <a:spLocks noGrp="1"/>
          </p:cNvSpPr>
          <p:nvPr>
            <p:ph type="sldNum" sz="quarter" idx="11"/>
          </p:nvPr>
        </p:nvSpPr>
        <p:spPr/>
        <p:txBody>
          <a:bodyPr/>
          <a:lstStyle>
            <a:lvl1pPr>
              <a:defRPr/>
            </a:lvl1pPr>
          </a:lstStyle>
          <a:p>
            <a:fld id="{8928F6E8-A5D9-4D43-97C1-5B426748FCF4}" type="slidenum">
              <a:rPr lang="en-US"/>
              <a:pPr/>
              <a:t>‹nr.›</a:t>
            </a:fld>
            <a:endParaRPr lang="en-US"/>
          </a:p>
        </p:txBody>
      </p:sp>
    </p:spTree>
    <p:extLst>
      <p:ext uri="{BB962C8B-B14F-4D97-AF65-F5344CB8AC3E}">
        <p14:creationId xmlns:p14="http://schemas.microsoft.com/office/powerpoint/2010/main" val="33129597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8D23E9DC-5725-42D0-A42A-EDC2F6CF1356}" type="datetime1">
              <a:rPr lang="nl-NL"/>
              <a:pPr/>
              <a:t>29-6-2016</a:t>
            </a:fld>
            <a:endParaRPr lang="en-US"/>
          </a:p>
        </p:txBody>
      </p:sp>
      <p:sp>
        <p:nvSpPr>
          <p:cNvPr id="6" name="Slide Number Placeholder 5"/>
          <p:cNvSpPr>
            <a:spLocks noGrp="1"/>
          </p:cNvSpPr>
          <p:nvPr>
            <p:ph type="sldNum" sz="quarter" idx="11"/>
          </p:nvPr>
        </p:nvSpPr>
        <p:spPr/>
        <p:txBody>
          <a:bodyPr/>
          <a:lstStyle>
            <a:lvl1pPr>
              <a:defRPr/>
            </a:lvl1pPr>
          </a:lstStyle>
          <a:p>
            <a:fld id="{3C194CC1-F4E8-4234-87A9-8AC7DBF1725B}" type="slidenum">
              <a:rPr lang="en-US"/>
              <a:pPr/>
              <a:t>‹nr.›</a:t>
            </a:fld>
            <a:endParaRPr lang="en-US"/>
          </a:p>
        </p:txBody>
      </p:sp>
    </p:spTree>
    <p:extLst>
      <p:ext uri="{BB962C8B-B14F-4D97-AF65-F5344CB8AC3E}">
        <p14:creationId xmlns:p14="http://schemas.microsoft.com/office/powerpoint/2010/main" val="4055185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r="-9162"/>
          </a:stretch>
        </a:blip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0" y="6102350"/>
            <a:ext cx="9144000" cy="7556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nl-NL"/>
          </a:p>
        </p:txBody>
      </p:sp>
      <p:sp>
        <p:nvSpPr>
          <p:cNvPr id="1047" name="Rectangle 23"/>
          <p:cNvSpPr>
            <a:spLocks noChangeArrowheads="1"/>
          </p:cNvSpPr>
          <p:nvPr/>
        </p:nvSpPr>
        <p:spPr bwMode="ltGray">
          <a:xfrm>
            <a:off x="0" y="5815013"/>
            <a:ext cx="9144000" cy="287337"/>
          </a:xfrm>
          <a:prstGeom prst="rect">
            <a:avLst/>
          </a:prstGeom>
          <a:solidFill>
            <a:srgbClr val="0099CC"/>
          </a:solidFill>
          <a:ln w="9525">
            <a:solidFill>
              <a:srgbClr val="0099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nl-NL">
              <a:solidFill>
                <a:srgbClr val="808080"/>
              </a:solidFill>
              <a:latin typeface="Times"/>
            </a:endParaRPr>
          </a:p>
        </p:txBody>
      </p:sp>
      <p:sp>
        <p:nvSpPr>
          <p:cNvPr id="1031" name="Rectangle 7"/>
          <p:cNvSpPr>
            <a:spLocks noGrp="1" noChangeArrowheads="1"/>
          </p:cNvSpPr>
          <p:nvPr>
            <p:ph type="title"/>
          </p:nvPr>
        </p:nvSpPr>
        <p:spPr bwMode="auto">
          <a:xfrm>
            <a:off x="762000" y="35877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title style</a:t>
            </a:r>
          </a:p>
        </p:txBody>
      </p:sp>
      <p:sp>
        <p:nvSpPr>
          <p:cNvPr id="1032" name="Rectangle 8"/>
          <p:cNvSpPr>
            <a:spLocks noGrp="1" noChangeArrowheads="1"/>
          </p:cNvSpPr>
          <p:nvPr>
            <p:ph type="body" idx="1"/>
          </p:nvPr>
        </p:nvSpPr>
        <p:spPr bwMode="auto">
          <a:xfrm>
            <a:off x="762000" y="1828800"/>
            <a:ext cx="7772400"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7" name="Rectangle 13"/>
          <p:cNvSpPr>
            <a:spLocks noGrp="1" noChangeArrowheads="1"/>
          </p:cNvSpPr>
          <p:nvPr>
            <p:ph type="dt" sz="half" idx="2"/>
          </p:nvPr>
        </p:nvSpPr>
        <p:spPr bwMode="black">
          <a:xfrm>
            <a:off x="747713" y="5837238"/>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00"/>
            </a:lvl1pPr>
          </a:lstStyle>
          <a:p>
            <a:fld id="{362B50F5-9401-4596-A66F-603559CE0160}" type="datetime1">
              <a:rPr lang="nl-NL"/>
              <a:pPr/>
              <a:t>29-6-2016</a:t>
            </a:fld>
            <a:endParaRPr lang="en-US"/>
          </a:p>
        </p:txBody>
      </p:sp>
      <p:sp>
        <p:nvSpPr>
          <p:cNvPr id="1039" name="Rectangle 15"/>
          <p:cNvSpPr>
            <a:spLocks noGrp="1" noChangeArrowheads="1"/>
          </p:cNvSpPr>
          <p:nvPr>
            <p:ph type="sldNum" sz="quarter" idx="4"/>
          </p:nvPr>
        </p:nvSpPr>
        <p:spPr bwMode="black">
          <a:xfrm>
            <a:off x="6477000" y="5837238"/>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lgn="r">
              <a:defRPr sz="1000"/>
            </a:lvl1pPr>
          </a:lstStyle>
          <a:p>
            <a:fld id="{5DF6C9EA-4664-4015-A698-0B8BE0109860}" type="slidenum">
              <a:rPr lang="en-US"/>
              <a:pPr/>
              <a:t>‹nr.›</a:t>
            </a:fld>
            <a:endParaRPr lang="en-US"/>
          </a:p>
        </p:txBody>
      </p:sp>
      <p:graphicFrame>
        <p:nvGraphicFramePr>
          <p:cNvPr id="3" name="Object 2"/>
          <p:cNvGraphicFramePr>
            <a:graphicFrameLocks noChangeAspect="1"/>
          </p:cNvGraphicFramePr>
          <p:nvPr userDrawn="1">
            <p:extLst>
              <p:ext uri="{D42A27DB-BD31-4B8C-83A1-F6EECF244321}">
                <p14:modId xmlns:p14="http://schemas.microsoft.com/office/powerpoint/2010/main" val="680859563"/>
              </p:ext>
            </p:extLst>
          </p:nvPr>
        </p:nvGraphicFramePr>
        <p:xfrm>
          <a:off x="6516688" y="6101283"/>
          <a:ext cx="2095500" cy="1000125"/>
        </p:xfrm>
        <a:graphic>
          <a:graphicData uri="http://schemas.openxmlformats.org/presentationml/2006/ole">
            <mc:AlternateContent xmlns:mc="http://schemas.openxmlformats.org/markup-compatibility/2006">
              <mc:Choice xmlns:v="urn:schemas-microsoft-com:vml" Requires="v">
                <p:oleObj spid="_x0000_s1371" name="Visio" r:id="rId15" imgW="2095119" imgH="1000506" progId="Visio.Drawing.11">
                  <p:embed/>
                </p:oleObj>
              </mc:Choice>
              <mc:Fallback>
                <p:oleObj name="Visio" r:id="rId15" imgW="2095119" imgH="1000506" progId="Visio.Drawing.11">
                  <p:embed/>
                  <p:pic>
                    <p:nvPicPr>
                      <p:cNvPr id="0" name="Object 8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516688" y="6101283"/>
                        <a:ext cx="2095500" cy="100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4" name="Picture 3"/>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55816" y="6321572"/>
            <a:ext cx="2160000" cy="3172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rtl="0" fontAlgn="base">
        <a:spcBef>
          <a:spcPct val="0"/>
        </a:spcBef>
        <a:spcAft>
          <a:spcPct val="0"/>
        </a:spcAft>
        <a:defRPr sz="3200" b="1">
          <a:solidFill>
            <a:srgbClr val="0099CC"/>
          </a:solidFill>
          <a:latin typeface="+mj-lt"/>
          <a:ea typeface="+mj-ea"/>
          <a:cs typeface="+mj-cs"/>
        </a:defRPr>
      </a:lvl1pPr>
      <a:lvl2pPr algn="l" rtl="0" fontAlgn="base">
        <a:spcBef>
          <a:spcPct val="0"/>
        </a:spcBef>
        <a:spcAft>
          <a:spcPct val="0"/>
        </a:spcAft>
        <a:defRPr sz="3200" b="1">
          <a:solidFill>
            <a:srgbClr val="0099CC"/>
          </a:solidFill>
          <a:latin typeface="Tahoma" charset="0"/>
        </a:defRPr>
      </a:lvl2pPr>
      <a:lvl3pPr algn="l" rtl="0" fontAlgn="base">
        <a:spcBef>
          <a:spcPct val="0"/>
        </a:spcBef>
        <a:spcAft>
          <a:spcPct val="0"/>
        </a:spcAft>
        <a:defRPr sz="3200" b="1">
          <a:solidFill>
            <a:srgbClr val="0099CC"/>
          </a:solidFill>
          <a:latin typeface="Tahoma" charset="0"/>
        </a:defRPr>
      </a:lvl3pPr>
      <a:lvl4pPr algn="l" rtl="0" fontAlgn="base">
        <a:spcBef>
          <a:spcPct val="0"/>
        </a:spcBef>
        <a:spcAft>
          <a:spcPct val="0"/>
        </a:spcAft>
        <a:defRPr sz="3200" b="1">
          <a:solidFill>
            <a:srgbClr val="0099CC"/>
          </a:solidFill>
          <a:latin typeface="Tahoma" charset="0"/>
        </a:defRPr>
      </a:lvl4pPr>
      <a:lvl5pPr algn="l" rtl="0" fontAlgn="base">
        <a:spcBef>
          <a:spcPct val="0"/>
        </a:spcBef>
        <a:spcAft>
          <a:spcPct val="0"/>
        </a:spcAft>
        <a:defRPr sz="3200" b="1">
          <a:solidFill>
            <a:srgbClr val="0099CC"/>
          </a:solidFill>
          <a:latin typeface="Tahoma" charset="0"/>
        </a:defRPr>
      </a:lvl5pPr>
      <a:lvl6pPr marL="457200" algn="l" rtl="0" fontAlgn="base">
        <a:spcBef>
          <a:spcPct val="0"/>
        </a:spcBef>
        <a:spcAft>
          <a:spcPct val="0"/>
        </a:spcAft>
        <a:defRPr sz="3200" b="1">
          <a:solidFill>
            <a:srgbClr val="0099CC"/>
          </a:solidFill>
          <a:latin typeface="Tahoma" charset="0"/>
        </a:defRPr>
      </a:lvl6pPr>
      <a:lvl7pPr marL="914400" algn="l" rtl="0" fontAlgn="base">
        <a:spcBef>
          <a:spcPct val="0"/>
        </a:spcBef>
        <a:spcAft>
          <a:spcPct val="0"/>
        </a:spcAft>
        <a:defRPr sz="3200" b="1">
          <a:solidFill>
            <a:srgbClr val="0099CC"/>
          </a:solidFill>
          <a:latin typeface="Tahoma" charset="0"/>
        </a:defRPr>
      </a:lvl7pPr>
      <a:lvl8pPr marL="1371600" algn="l" rtl="0" fontAlgn="base">
        <a:spcBef>
          <a:spcPct val="0"/>
        </a:spcBef>
        <a:spcAft>
          <a:spcPct val="0"/>
        </a:spcAft>
        <a:defRPr sz="3200" b="1">
          <a:solidFill>
            <a:srgbClr val="0099CC"/>
          </a:solidFill>
          <a:latin typeface="Tahoma" charset="0"/>
        </a:defRPr>
      </a:lvl8pPr>
      <a:lvl9pPr marL="1828800" algn="l" rtl="0" fontAlgn="base">
        <a:spcBef>
          <a:spcPct val="0"/>
        </a:spcBef>
        <a:spcAft>
          <a:spcPct val="0"/>
        </a:spcAft>
        <a:defRPr sz="3200" b="1">
          <a:solidFill>
            <a:srgbClr val="0099CC"/>
          </a:solidFill>
          <a:latin typeface="Tahoma" charset="0"/>
        </a:defRPr>
      </a:lvl9pPr>
    </p:titleStyle>
    <p:bodyStyle>
      <a:lvl1pPr marL="342900" indent="-342900" algn="l" rtl="0" fontAlgn="base">
        <a:spcBef>
          <a:spcPct val="20000"/>
        </a:spcBef>
        <a:spcAft>
          <a:spcPct val="0"/>
        </a:spcAft>
        <a:buFont typeface="Times"/>
        <a:buChar char="•"/>
        <a:defRPr sz="2400">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a:t>
            </a:fld>
            <a:endParaRPr lang="en-US" dirty="0"/>
          </a:p>
        </p:txBody>
      </p:sp>
      <p:sp>
        <p:nvSpPr>
          <p:cNvPr id="8" name="Rechthoek 7"/>
          <p:cNvSpPr/>
          <p:nvPr/>
        </p:nvSpPr>
        <p:spPr>
          <a:xfrm>
            <a:off x="1475656" y="548680"/>
            <a:ext cx="6768752" cy="1184940"/>
          </a:xfrm>
          <a:prstGeom prst="rect">
            <a:avLst/>
          </a:prstGeom>
        </p:spPr>
        <p:txBody>
          <a:bodyPr wrap="square">
            <a:spAutoFit/>
          </a:bodyPr>
          <a:lstStyle/>
          <a:p>
            <a:pPr algn="ctr">
              <a:spcAft>
                <a:spcPts val="1800"/>
              </a:spcAft>
            </a:pPr>
            <a:r>
              <a:rPr lang="x-none" sz="3200">
                <a:latin typeface="Cambria" panose="02040503050406030204" pitchFamily="18" charset="0"/>
                <a:ea typeface="Times New Roman"/>
                <a:cs typeface="Times New Roman"/>
              </a:rPr>
              <a:t>Productiviteit van overheidsbeleid</a:t>
            </a:r>
            <a:endParaRPr lang="nl-NL" sz="3200" dirty="0">
              <a:latin typeface="Cambria" panose="02040503050406030204" pitchFamily="18" charset="0"/>
              <a:ea typeface="Times New Roman"/>
              <a:cs typeface="Times New Roman"/>
            </a:endParaRPr>
          </a:p>
          <a:p>
            <a:pPr algn="ctr">
              <a:spcAft>
                <a:spcPts val="1800"/>
              </a:spcAft>
            </a:pPr>
            <a:r>
              <a:rPr lang="nl-NL" dirty="0">
                <a:solidFill>
                  <a:srgbClr val="00B0F0"/>
                </a:solidFill>
                <a:latin typeface="Cambria"/>
                <a:ea typeface="Times New Roman"/>
                <a:cs typeface="Times New Roman"/>
              </a:rPr>
              <a:t>Deel II</a:t>
            </a:r>
            <a:r>
              <a:rPr lang="nl-NL" dirty="0">
                <a:latin typeface="Cambria"/>
                <a:ea typeface="Times New Roman"/>
                <a:cs typeface="Times New Roman"/>
              </a:rPr>
              <a:t> </a:t>
            </a:r>
            <a:r>
              <a:rPr lang="nl-NL" dirty="0">
                <a:solidFill>
                  <a:srgbClr val="00B0F0"/>
                </a:solidFill>
                <a:latin typeface="Cambria"/>
                <a:ea typeface="Times New Roman"/>
                <a:cs typeface="Times New Roman"/>
              </a:rPr>
              <a:t>De Nederlandse zorg, 1980-2013</a:t>
            </a:r>
          </a:p>
        </p:txBody>
      </p:sp>
      <p:pic>
        <p:nvPicPr>
          <p:cNvPr id="2051" name="76EB77B1-D248-4E64-AE2E-FAA19F5AD085" descr="2E1C9BBE-6BD7-4F35-B5D4-2DDAEBD870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19875" y="1916832"/>
            <a:ext cx="2424493" cy="34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6807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10</a:t>
            </a:fld>
            <a:endParaRPr lang="en-US"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Ontwikkeling productiviteit</a:t>
            </a:r>
          </a:p>
        </p:txBody>
      </p:sp>
      <p:graphicFrame>
        <p:nvGraphicFramePr>
          <p:cNvPr id="17" name="Chart 1"/>
          <p:cNvGraphicFramePr>
            <a:graphicFrameLocks noGrp="1"/>
          </p:cNvGraphicFramePr>
          <p:nvPr>
            <p:extLst>
              <p:ext uri="{D42A27DB-BD31-4B8C-83A1-F6EECF244321}">
                <p14:modId xmlns:p14="http://schemas.microsoft.com/office/powerpoint/2010/main" val="2414268895"/>
              </p:ext>
            </p:extLst>
          </p:nvPr>
        </p:nvGraphicFramePr>
        <p:xfrm>
          <a:off x="1814737" y="1486976"/>
          <a:ext cx="5472000" cy="3600000"/>
        </p:xfrm>
        <a:graphic>
          <a:graphicData uri="http://schemas.openxmlformats.org/drawingml/2006/chart">
            <c:chart xmlns:c="http://schemas.openxmlformats.org/drawingml/2006/chart" xmlns:r="http://schemas.openxmlformats.org/officeDocument/2006/relationships" r:id="rId3"/>
          </a:graphicData>
        </a:graphic>
      </p:graphicFrame>
      <p:sp>
        <p:nvSpPr>
          <p:cNvPr id="18" name="Rechthoek 17"/>
          <p:cNvSpPr/>
          <p:nvPr/>
        </p:nvSpPr>
        <p:spPr bwMode="auto">
          <a:xfrm>
            <a:off x="2225865" y="1628800"/>
            <a:ext cx="1338023" cy="3168352"/>
          </a:xfrm>
          <a:prstGeom prst="rect">
            <a:avLst/>
          </a:prstGeom>
          <a:solidFill>
            <a:srgbClr val="7030A0">
              <a:alpha val="13000"/>
            </a:srgb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ahoma" charset="0"/>
            </a:endParaRPr>
          </a:p>
        </p:txBody>
      </p:sp>
      <p:sp>
        <p:nvSpPr>
          <p:cNvPr id="20" name="Tekstvak 19"/>
          <p:cNvSpPr txBox="1"/>
          <p:nvPr/>
        </p:nvSpPr>
        <p:spPr>
          <a:xfrm>
            <a:off x="2282808" y="3933056"/>
            <a:ext cx="1224136" cy="380480"/>
          </a:xfrm>
          <a:prstGeom prst="rect">
            <a:avLst/>
          </a:prstGeom>
          <a:solidFill>
            <a:schemeClr val="accent3"/>
          </a:solidFill>
          <a:ln>
            <a:gradFill>
              <a:gsLst>
                <a:gs pos="44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txBody>
          <a:bodyPr wrap="square" lIns="36000" tIns="36000" rIns="36000" bIns="36000" rtlCol="0">
            <a:spAutoFit/>
          </a:bodyPr>
          <a:lstStyle/>
          <a:p>
            <a:pPr algn="ctr"/>
            <a:r>
              <a:rPr lang="nl-NL" sz="1000" dirty="0" err="1">
                <a:solidFill>
                  <a:schemeClr val="tx1">
                    <a:lumMod val="65000"/>
                    <a:lumOff val="35000"/>
                  </a:schemeClr>
                </a:solidFill>
              </a:rPr>
              <a:t>Zorgbrede</a:t>
            </a:r>
            <a:r>
              <a:rPr lang="nl-NL" sz="1000" dirty="0">
                <a:solidFill>
                  <a:schemeClr val="tx1">
                    <a:lumMod val="65000"/>
                    <a:lumOff val="35000"/>
                  </a:schemeClr>
                </a:solidFill>
              </a:rPr>
              <a:t> productiviteitsgroei</a:t>
            </a:r>
          </a:p>
        </p:txBody>
      </p:sp>
    </p:spTree>
    <p:extLst>
      <p:ext uri="{BB962C8B-B14F-4D97-AF65-F5344CB8AC3E}">
        <p14:creationId xmlns:p14="http://schemas.microsoft.com/office/powerpoint/2010/main" val="873582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11</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Rechthoek 8"/>
          <p:cNvSpPr/>
          <p:nvPr/>
        </p:nvSpPr>
        <p:spPr>
          <a:xfrm>
            <a:off x="1331640" y="188640"/>
            <a:ext cx="6984776"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 Nederlandse zorg, 1980-2013</a:t>
            </a:r>
          </a:p>
          <a:p>
            <a:pPr algn="ctr">
              <a:spcAft>
                <a:spcPts val="1800"/>
              </a:spcAft>
            </a:pPr>
            <a:r>
              <a:rPr lang="nl-NL" sz="1800" dirty="0">
                <a:latin typeface="Cambria"/>
                <a:ea typeface="Times New Roman"/>
                <a:cs typeface="Times New Roman"/>
              </a:rPr>
              <a:t>Beleid en productiviteit (1): productiviteitseffecten per ingreep </a:t>
            </a:r>
          </a:p>
        </p:txBody>
      </p:sp>
      <p:graphicFrame>
        <p:nvGraphicFramePr>
          <p:cNvPr id="6" name="Grafiek 5"/>
          <p:cNvGraphicFramePr>
            <a:graphicFrameLocks/>
          </p:cNvGraphicFramePr>
          <p:nvPr>
            <p:extLst>
              <p:ext uri="{D42A27DB-BD31-4B8C-83A1-F6EECF244321}">
                <p14:modId xmlns:p14="http://schemas.microsoft.com/office/powerpoint/2010/main" val="950960759"/>
              </p:ext>
            </p:extLst>
          </p:nvPr>
        </p:nvGraphicFramePr>
        <p:xfrm>
          <a:off x="1023938" y="1375199"/>
          <a:ext cx="7096124" cy="4029075"/>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vak 2"/>
          <p:cNvSpPr txBox="1"/>
          <p:nvPr/>
        </p:nvSpPr>
        <p:spPr>
          <a:xfrm>
            <a:off x="5214293" y="1916832"/>
            <a:ext cx="2274738" cy="1015663"/>
          </a:xfrm>
          <a:prstGeom prst="rect">
            <a:avLst/>
          </a:prstGeom>
          <a:noFill/>
          <a:ln>
            <a:solidFill>
              <a:srgbClr val="0099CC"/>
            </a:solidFill>
          </a:ln>
        </p:spPr>
        <p:txBody>
          <a:bodyPr wrap="square" rtlCol="0">
            <a:spAutoFit/>
          </a:bodyPr>
          <a:lstStyle/>
          <a:p>
            <a:pPr marL="171450" indent="-171450">
              <a:buFont typeface="Arial" panose="020B0604020202020204" pitchFamily="34" charset="0"/>
              <a:buChar char="•"/>
            </a:pPr>
            <a:r>
              <a:rPr lang="nl-NL" sz="1200" dirty="0"/>
              <a:t>deregulering bouw (afschaffing bouwregime)</a:t>
            </a:r>
          </a:p>
          <a:p>
            <a:pPr marL="171450" indent="-171450">
              <a:buFont typeface="Arial" panose="020B0604020202020204" pitchFamily="34" charset="0"/>
              <a:buChar char="•"/>
            </a:pPr>
            <a:r>
              <a:rPr lang="nl-NL" sz="1200" dirty="0"/>
              <a:t>schaalvergroting </a:t>
            </a:r>
          </a:p>
          <a:p>
            <a:pPr marL="171450" indent="-171450">
              <a:buFont typeface="Arial" panose="020B0604020202020204" pitchFamily="34" charset="0"/>
              <a:buChar char="•"/>
            </a:pPr>
            <a:endParaRPr lang="nl-NL" sz="1200" dirty="0"/>
          </a:p>
          <a:p>
            <a:r>
              <a:rPr lang="nl-NL" sz="1200" dirty="0"/>
              <a:t>⇒ effecten niet vast te stellen</a:t>
            </a:r>
          </a:p>
        </p:txBody>
      </p:sp>
    </p:spTree>
    <p:extLst>
      <p:ext uri="{BB962C8B-B14F-4D97-AF65-F5344CB8AC3E}">
        <p14:creationId xmlns:p14="http://schemas.microsoft.com/office/powerpoint/2010/main" val="1964236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12</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Ontwikkeling schaal in kosten per instelling</a:t>
            </a:r>
          </a:p>
        </p:txBody>
      </p:sp>
      <p:graphicFrame>
        <p:nvGraphicFramePr>
          <p:cNvPr id="12" name="Chart 11"/>
          <p:cNvGraphicFramePr/>
          <p:nvPr/>
        </p:nvGraphicFramePr>
        <p:xfrm>
          <a:off x="1828800" y="1638300"/>
          <a:ext cx="5486400" cy="3581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06032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13</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a:innerShdw blurRad="63500" dist="50800" dir="13500000">
              <a:prstClr val="black">
                <a:alpha val="50000"/>
              </a:prstClr>
            </a:innerShdw>
          </a:effectLst>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Kwaliteit en productiviteit (1)</a:t>
            </a:r>
          </a:p>
        </p:txBody>
      </p:sp>
      <p:sp>
        <p:nvSpPr>
          <p:cNvPr id="9" name="Tijdelijke aanduiding voor inhoud 2"/>
          <p:cNvSpPr txBox="1">
            <a:spLocks/>
          </p:cNvSpPr>
          <p:nvPr/>
        </p:nvSpPr>
        <p:spPr bwMode="auto">
          <a:xfrm>
            <a:off x="683568" y="2132856"/>
            <a:ext cx="7992888" cy="54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800" b="0" i="1" kern="0" dirty="0">
                <a:solidFill>
                  <a:srgbClr val="0099CC"/>
                </a:solidFill>
                <a:latin typeface="Corbel" panose="020B0503020204020204" pitchFamily="34" charset="0"/>
                <a:cs typeface="MV Boli" panose="02000500030200090000" pitchFamily="2" charset="0"/>
              </a:rPr>
              <a:t>‘een systematisch beeld hoe het met de kwaliteit van de gehandicaptenzorg is gesteld, ontbreekt’</a:t>
            </a:r>
          </a:p>
          <a:p>
            <a:pPr algn="ctr" eaLnBrk="1" hangingPunct="1"/>
            <a:r>
              <a:rPr lang="nl-NL" b="0" kern="0" dirty="0">
                <a:latin typeface="Corbel" panose="020B0503020204020204" pitchFamily="34" charset="0"/>
              </a:rPr>
              <a:t>Staatssecretaris VWS, 2001 </a:t>
            </a:r>
          </a:p>
          <a:p>
            <a:pPr algn="ctr" eaLnBrk="1" hangingPunct="1"/>
            <a:endParaRPr lang="nl-NL" b="0" kern="0" dirty="0">
              <a:latin typeface="Corbel" panose="020B0503020204020204" pitchFamily="34" charset="0"/>
            </a:endParaRPr>
          </a:p>
          <a:p>
            <a:pPr algn="ctr" eaLnBrk="1" hangingPunct="1"/>
            <a:r>
              <a:rPr lang="nl-NL" sz="2800" b="0" i="1" kern="0" dirty="0">
                <a:solidFill>
                  <a:srgbClr val="0099CC"/>
                </a:solidFill>
                <a:latin typeface="Corbel" panose="020B0503020204020204" pitchFamily="34" charset="0"/>
                <a:cs typeface="MV Boli" panose="02000500030200090000" pitchFamily="2" charset="0"/>
              </a:rPr>
              <a:t>‘Over trends in de geestelijke volksgezondheid </a:t>
            </a:r>
          </a:p>
          <a:p>
            <a:pPr algn="ctr" eaLnBrk="1" hangingPunct="1"/>
            <a:r>
              <a:rPr lang="nl-NL" sz="2800" b="0" i="1" kern="0" dirty="0">
                <a:solidFill>
                  <a:srgbClr val="0099CC"/>
                </a:solidFill>
                <a:latin typeface="Corbel" panose="020B0503020204020204" pitchFamily="34" charset="0"/>
                <a:cs typeface="MV Boli" panose="02000500030200090000" pitchFamily="2" charset="0"/>
              </a:rPr>
              <a:t>is geen zinnig woord te zeggen’</a:t>
            </a:r>
          </a:p>
          <a:p>
            <a:pPr algn="ctr" eaLnBrk="1" hangingPunct="1"/>
            <a:r>
              <a:rPr lang="nl-NL" b="0" kern="0" dirty="0">
                <a:latin typeface="Corbel" panose="020B0503020204020204" pitchFamily="34" charset="0"/>
              </a:rPr>
              <a:t>Landelijke Commissie Geestelijke Volksgezondheid, 2002 </a:t>
            </a:r>
          </a:p>
        </p:txBody>
      </p:sp>
    </p:spTree>
    <p:extLst>
      <p:ext uri="{BB962C8B-B14F-4D97-AF65-F5344CB8AC3E}">
        <p14:creationId xmlns:p14="http://schemas.microsoft.com/office/powerpoint/2010/main" val="1352203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Kwaliteit en productiviteit (2)</a:t>
            </a:r>
          </a:p>
        </p:txBody>
      </p:sp>
      <p:graphicFrame>
        <p:nvGraphicFramePr>
          <p:cNvPr id="6" name="Chart 2"/>
          <p:cNvGraphicFramePr/>
          <p:nvPr>
            <p:extLst>
              <p:ext uri="{D42A27DB-BD31-4B8C-83A1-F6EECF244321}">
                <p14:modId xmlns:p14="http://schemas.microsoft.com/office/powerpoint/2010/main" val="1392504066"/>
              </p:ext>
            </p:extLst>
          </p:nvPr>
        </p:nvGraphicFramePr>
        <p:xfrm>
          <a:off x="1828800" y="1636077"/>
          <a:ext cx="5486400" cy="358584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4171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15</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noFill/>
          <a:ln>
            <a:solidFill>
              <a:srgbClr val="0099CC"/>
            </a:solidFill>
          </a:ln>
          <a:effectLst/>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Kwaliteit en productiviteit (3)</a:t>
            </a:r>
          </a:p>
        </p:txBody>
      </p:sp>
      <p:sp>
        <p:nvSpPr>
          <p:cNvPr id="9" name="Tijdelijke aanduiding voor inhoud 2"/>
          <p:cNvSpPr txBox="1">
            <a:spLocks/>
          </p:cNvSpPr>
          <p:nvPr/>
        </p:nvSpPr>
        <p:spPr bwMode="auto">
          <a:xfrm>
            <a:off x="683568" y="1828800"/>
            <a:ext cx="8208912"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endParaRPr lang="nl-NL" sz="1200" b="0" kern="0" dirty="0">
              <a:latin typeface="Corbel" panose="020B0503020204020204" pitchFamily="34" charset="0"/>
            </a:endParaRPr>
          </a:p>
          <a:p>
            <a:pPr marL="514350" lvl="1" indent="0" algn="ctr" eaLnBrk="1" hangingPunct="1">
              <a:buNone/>
            </a:pPr>
            <a:r>
              <a:rPr lang="nl-NL" kern="0" dirty="0">
                <a:latin typeface="Corbel" panose="020B0503020204020204" pitchFamily="34" charset="0"/>
              </a:rPr>
              <a:t>Invloed kwaliteit op productiviteit</a:t>
            </a:r>
          </a:p>
          <a:p>
            <a:pPr marL="514350" lvl="1" indent="0" algn="ctr" eaLnBrk="1" hangingPunct="1">
              <a:buNone/>
            </a:pPr>
            <a:r>
              <a:rPr lang="nl-NL" kern="0" dirty="0">
                <a:latin typeface="Corbel" panose="020B0503020204020204" pitchFamily="34" charset="0"/>
              </a:rPr>
              <a:t> </a:t>
            </a: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jaren tachtig</a:t>
            </a:r>
            <a:r>
              <a:rPr lang="nl-NL" kern="0" dirty="0">
                <a:latin typeface="Corbel" panose="020B0503020204020204" pitchFamily="34" charset="0"/>
              </a:rPr>
              <a:t>:</a:t>
            </a:r>
          </a:p>
          <a:p>
            <a:pPr marL="514350" lvl="1" indent="0" algn="ctr" eaLnBrk="1" hangingPunct="1">
              <a:buNone/>
            </a:pPr>
            <a:r>
              <a:rPr lang="nl-NL" kern="0" dirty="0">
                <a:latin typeface="Corbel" panose="020B0503020204020204" pitchFamily="34" charset="0"/>
              </a:rPr>
              <a:t>kwaliteit onder druk  ⇒ overschatting productiviteitsgroei</a:t>
            </a:r>
          </a:p>
          <a:p>
            <a:pPr marL="514350" lvl="1" indent="0" algn="ctr" eaLnBrk="1" hangingPunct="1">
              <a:buNone/>
            </a:pPr>
            <a:endParaRPr lang="nl-NL" kern="0" dirty="0">
              <a:latin typeface="Corbel" panose="020B0503020204020204" pitchFamily="34" charset="0"/>
            </a:endParaRPr>
          </a:p>
          <a:p>
            <a:pPr marL="857250" lvl="1" indent="-342900" algn="ctr" eaLnBrk="1" hangingPunct="1">
              <a:buFont typeface="Arial" panose="020B0604020202020204" pitchFamily="34" charset="0"/>
              <a:buChar char="•"/>
            </a:pPr>
            <a:r>
              <a:rPr lang="nl-NL" kern="0" dirty="0">
                <a:solidFill>
                  <a:srgbClr val="00B0F0"/>
                </a:solidFill>
                <a:latin typeface="Corbel" panose="020B0503020204020204" pitchFamily="34" charset="0"/>
              </a:rPr>
              <a:t>1990 - 2013:</a:t>
            </a:r>
          </a:p>
          <a:p>
            <a:pPr marL="514350" lvl="1" indent="0" algn="ctr" eaLnBrk="1" hangingPunct="1">
              <a:buNone/>
            </a:pPr>
            <a:r>
              <a:rPr lang="nl-NL" kern="0" dirty="0">
                <a:latin typeface="Corbel" panose="020B0503020204020204" pitchFamily="34" charset="0"/>
              </a:rPr>
              <a:t>kwaliteit verbetert  ⇒ onderschatting productiviteitsgroei</a:t>
            </a:r>
          </a:p>
          <a:p>
            <a:pPr marL="857250" lvl="1" indent="-342900" algn="ctr" eaLnBrk="1" hangingPunct="1">
              <a:buFont typeface="Arial" panose="020B0604020202020204" pitchFamily="34" charset="0"/>
              <a:buChar char="•"/>
            </a:pPr>
            <a:endParaRPr lang="nl-NL"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Tree>
    <p:extLst>
      <p:ext uri="{BB962C8B-B14F-4D97-AF65-F5344CB8AC3E}">
        <p14:creationId xmlns:p14="http://schemas.microsoft.com/office/powerpoint/2010/main" val="2703701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16</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75656" y="318495"/>
            <a:ext cx="6336704" cy="969496"/>
          </a:xfrm>
          <a:prstGeom prst="rect">
            <a:avLst/>
          </a:prstGeom>
          <a:ln>
            <a:solidFill>
              <a:srgbClr val="0099CC"/>
            </a:solidFill>
          </a:ln>
        </p:spPr>
        <p:txBody>
          <a:bodyPr wrap="square">
            <a:spAutoFit/>
          </a:bodyPr>
          <a:lstStyle/>
          <a:p>
            <a:pPr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Conclusies</a:t>
            </a:r>
          </a:p>
        </p:txBody>
      </p:sp>
      <p:sp>
        <p:nvSpPr>
          <p:cNvPr id="3" name="Rechthoek 2"/>
          <p:cNvSpPr/>
          <p:nvPr/>
        </p:nvSpPr>
        <p:spPr>
          <a:xfrm>
            <a:off x="875314" y="1905506"/>
            <a:ext cx="7346883" cy="3785652"/>
          </a:xfrm>
          <a:prstGeom prst="rect">
            <a:avLst/>
          </a:prstGeom>
        </p:spPr>
        <p:txBody>
          <a:bodyPr wrap="none">
            <a:spAutoFit/>
          </a:bodyPr>
          <a:lstStyle/>
          <a:p>
            <a:pPr marL="342900" indent="-342900">
              <a:buFont typeface="Arial" panose="020B0604020202020204" pitchFamily="34" charset="0"/>
              <a:buChar char="•"/>
            </a:pPr>
            <a:r>
              <a:rPr lang="nl-NL" dirty="0">
                <a:latin typeface="Corbel" panose="020B0503020204020204" pitchFamily="34" charset="0"/>
              </a:rPr>
              <a:t>Productiviteit zorg niet eerste zorg van overheid. </a:t>
            </a:r>
          </a:p>
          <a:p>
            <a:pPr lvl="1"/>
            <a:r>
              <a:rPr lang="nl-NL" dirty="0">
                <a:latin typeface="Corbel" panose="020B0503020204020204" pitchFamily="34" charset="0"/>
              </a:rPr>
              <a:t>Instrumenten vooral gericht op indammen zorgvraag</a:t>
            </a:r>
          </a:p>
          <a:p>
            <a:pPr lvl="1"/>
            <a:endParaRPr lang="nl-NL" dirty="0">
              <a:latin typeface="Corbel" panose="020B0503020204020204" pitchFamily="34" charset="0"/>
            </a:endParaRPr>
          </a:p>
          <a:p>
            <a:pPr marL="342900" indent="-342900">
              <a:buFont typeface="Arial" panose="020B0604020202020204" pitchFamily="34" charset="0"/>
              <a:buChar char="•"/>
            </a:pPr>
            <a:r>
              <a:rPr lang="nl-NL" dirty="0">
                <a:latin typeface="Corbel" panose="020B0503020204020204" pitchFamily="34" charset="0"/>
              </a:rPr>
              <a:t>Productiviteitsontwikkeling ziekenhuizen sterk</a:t>
            </a:r>
          </a:p>
          <a:p>
            <a:r>
              <a:rPr lang="nl-NL" dirty="0">
                <a:latin typeface="Corbel" panose="020B0503020204020204" pitchFamily="34" charset="0"/>
              </a:rPr>
              <a:t> </a:t>
            </a:r>
          </a:p>
          <a:p>
            <a:pPr marL="342900" indent="-342900">
              <a:buFont typeface="Arial" panose="020B0604020202020204" pitchFamily="34" charset="0"/>
              <a:buChar char="•"/>
            </a:pPr>
            <a:r>
              <a:rPr lang="nl-NL" dirty="0">
                <a:latin typeface="Corbel" panose="020B0503020204020204" pitchFamily="34" charset="0"/>
              </a:rPr>
              <a:t>‘Er is helemaal geen marktwerking in de zorg’</a:t>
            </a:r>
          </a:p>
          <a:p>
            <a:pPr marL="342900" indent="-342900">
              <a:buFont typeface="Arial" panose="020B0604020202020204" pitchFamily="34" charset="0"/>
              <a:buChar char="•"/>
            </a:pPr>
            <a:endParaRPr lang="nl-NL" dirty="0">
              <a:latin typeface="Corbel" panose="020B0503020204020204" pitchFamily="34" charset="0"/>
            </a:endParaRPr>
          </a:p>
          <a:p>
            <a:pPr marL="342900" indent="-342900">
              <a:buFont typeface="Arial" panose="020B0604020202020204" pitchFamily="34" charset="0"/>
              <a:buChar char="•"/>
            </a:pPr>
            <a:r>
              <a:rPr lang="nl-NL" dirty="0">
                <a:latin typeface="Corbel" panose="020B0503020204020204" pitchFamily="34" charset="0"/>
              </a:rPr>
              <a:t>Kwaliteit van de zorg is (na 1990) verbeterd ⇒ </a:t>
            </a:r>
          </a:p>
          <a:p>
            <a:pPr lvl="1"/>
            <a:r>
              <a:rPr lang="nl-NL" dirty="0">
                <a:latin typeface="Corbel" panose="020B0503020204020204" pitchFamily="34" charset="0"/>
              </a:rPr>
              <a:t>Productiviteitsgroei is (na 1990) onderschat</a:t>
            </a:r>
          </a:p>
          <a:p>
            <a:endParaRPr lang="nl-NL" dirty="0">
              <a:latin typeface="Corbel" panose="020B0503020204020204" pitchFamily="34" charset="0"/>
            </a:endParaRPr>
          </a:p>
        </p:txBody>
      </p:sp>
    </p:spTree>
    <p:extLst>
      <p:ext uri="{BB962C8B-B14F-4D97-AF65-F5344CB8AC3E}">
        <p14:creationId xmlns:p14="http://schemas.microsoft.com/office/powerpoint/2010/main" val="169651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2</a:t>
            </a:fld>
            <a:endParaRPr lang="en-US" dirty="0"/>
          </a:p>
        </p:txBody>
      </p:sp>
      <p:sp>
        <p:nvSpPr>
          <p:cNvPr id="14" name="Rechthoek 13"/>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Uitgangspunt: vier sectorstudies</a:t>
            </a:r>
          </a:p>
        </p:txBody>
      </p:sp>
      <p:pic>
        <p:nvPicPr>
          <p:cNvPr id="3074" name="Picture 2" descr="M:\tbm\IPSEII\Proj\_archief\m76921-3\ZKH\rapport\Voorkant IPSE Publicatie Ziekenhuistrend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389" y="1989762"/>
            <a:ext cx="2038550" cy="2885206"/>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38210" y="1989762"/>
            <a:ext cx="2038354" cy="2885206"/>
          </a:xfrm>
          <a:prstGeom prst="rect">
            <a:avLst/>
          </a:prstGeom>
          <a:ln w="9525">
            <a:solidFill>
              <a:srgbClr val="C3DBEF"/>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3076" name="Picture 4" descr="M:\tbm\IPSEII\Proj\_archief\m76921-3\GHZ\Rapport\Voorkant M76931_GHZ.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16016" y="2000549"/>
            <a:ext cx="2015750" cy="2852936"/>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77" name="Picture 5" descr="M:\tbm\IPSEII\Proj\_archief\m76921-3\GGZ\rapport\Voorkant IPSE Publicatie GGZ 2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6256" y="2022032"/>
            <a:ext cx="2014786" cy="2852936"/>
          </a:xfrm>
          <a:prstGeom prst="rect">
            <a:avLst/>
          </a:prstGeom>
          <a:ln>
            <a:solidFill>
              <a:srgbClr val="C3DBEF"/>
            </a:solid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0832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3</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13"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20" name="Rechthoek 19"/>
          <p:cNvSpPr/>
          <p:nvPr/>
        </p:nvSpPr>
        <p:spPr>
          <a:xfrm>
            <a:off x="1408212" y="332656"/>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Opzet van de studie</a:t>
            </a:r>
          </a:p>
        </p:txBody>
      </p:sp>
      <p:pic>
        <p:nvPicPr>
          <p:cNvPr id="2081" name="Picture 33"/>
          <p:cNvPicPr>
            <a:picLocks noChangeAspect="1" noChangeArrowheads="1"/>
          </p:cNvPicPr>
          <p:nvPr/>
        </p:nvPicPr>
        <p:blipFill rotWithShape="1">
          <a:blip r:embed="rId3">
            <a:extLst>
              <a:ext uri="{28A0092B-C50C-407E-A947-70E740481C1C}">
                <a14:useLocalDpi xmlns:a14="http://schemas.microsoft.com/office/drawing/2010/main" val="0"/>
              </a:ext>
            </a:extLst>
          </a:blip>
          <a:srcRect l="7481" t="18983" r="7896" b="23908"/>
          <a:stretch/>
        </p:blipFill>
        <p:spPr bwMode="auto">
          <a:xfrm>
            <a:off x="281034" y="2024844"/>
            <a:ext cx="8591060"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92138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4</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(1): maatschappelijke trends</a:t>
            </a:r>
          </a:p>
        </p:txBody>
      </p:sp>
      <p:sp>
        <p:nvSpPr>
          <p:cNvPr id="9" name="Tijdelijke aanduiding voor inhoud 2"/>
          <p:cNvSpPr txBox="1">
            <a:spLocks/>
          </p:cNvSpPr>
          <p:nvPr/>
        </p:nvSpPr>
        <p:spPr bwMode="auto">
          <a:xfrm>
            <a:off x="1400622" y="1772816"/>
            <a:ext cx="6336704" cy="347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br>
              <a:rPr lang="nl-NL" sz="2400" b="0" kern="0" dirty="0">
                <a:solidFill>
                  <a:srgbClr val="00B0F0"/>
                </a:solidFill>
                <a:latin typeface="Corbel" panose="020B0503020204020204" pitchFamily="34" charset="0"/>
              </a:rPr>
            </a:br>
            <a:r>
              <a:rPr lang="nl-NL" sz="2400" b="0" kern="0" dirty="0">
                <a:solidFill>
                  <a:srgbClr val="00B0F0"/>
                </a:solidFill>
                <a:latin typeface="Corbel" panose="020B0503020204020204" pitchFamily="34" charset="0"/>
              </a:rPr>
              <a:t>Trends in zorg:</a:t>
            </a:r>
            <a:endParaRPr lang="nl-NL" sz="2400" b="0" kern="0" dirty="0">
              <a:latin typeface="Corbel" panose="020B0503020204020204" pitchFamily="34" charset="0"/>
            </a:endParaRPr>
          </a:p>
          <a:p>
            <a:pPr marL="1028700" lvl="1">
              <a:buFont typeface="Arial" panose="020B0604020202020204" pitchFamily="34" charset="0"/>
              <a:buChar char="•"/>
            </a:pPr>
            <a:r>
              <a:rPr lang="nl-NL" b="0" kern="0" dirty="0">
                <a:latin typeface="Corbel" panose="020B0503020204020204" pitchFamily="34" charset="0"/>
              </a:rPr>
              <a:t>Sterke groei zorggebruik/zorguitgaven</a:t>
            </a:r>
          </a:p>
          <a:p>
            <a:pPr marL="1428750" lvl="2" indent="-285750">
              <a:buFontTx/>
              <a:buChar char="-"/>
            </a:pPr>
            <a:r>
              <a:rPr lang="nl-NL" sz="1600" kern="0" dirty="0">
                <a:latin typeface="Corbel" panose="020B0503020204020204" pitchFamily="34" charset="0"/>
              </a:rPr>
              <a:t>↑ Welvaart</a:t>
            </a:r>
          </a:p>
          <a:p>
            <a:pPr marL="1428750" lvl="2" indent="-285750">
              <a:buFontTx/>
              <a:buChar char="-"/>
            </a:pPr>
            <a:r>
              <a:rPr lang="nl-NL" sz="1600" kern="0" dirty="0">
                <a:latin typeface="Corbel" panose="020B0503020204020204" pitchFamily="34" charset="0"/>
              </a:rPr>
              <a:t>↑ Vergrijzing</a:t>
            </a:r>
            <a:endParaRPr lang="nl-NL" sz="1600" b="0" kern="0" dirty="0">
              <a:latin typeface="Corbel" panose="020B0503020204020204" pitchFamily="34" charset="0"/>
            </a:endParaRPr>
          </a:p>
          <a:p>
            <a:pPr marL="1428750" lvl="2" indent="-285750">
              <a:buFontTx/>
              <a:buChar char="-"/>
            </a:pPr>
            <a:r>
              <a:rPr lang="nl-NL" sz="1600" kern="0" dirty="0">
                <a:latin typeface="Corbel" panose="020B0503020204020204" pitchFamily="34" charset="0"/>
              </a:rPr>
              <a:t>↑ Technische mogelijkheden</a:t>
            </a:r>
          </a:p>
          <a:p>
            <a:pPr marL="1428750" lvl="2" indent="-285750">
              <a:buFontTx/>
              <a:buChar char="-"/>
            </a:pPr>
            <a:endParaRPr lang="nl-NL" sz="1200" b="0" kern="0" dirty="0">
              <a:latin typeface="Corbel" panose="020B0503020204020204" pitchFamily="34" charset="0"/>
            </a:endParaRPr>
          </a:p>
          <a:p>
            <a:pPr marL="1028700" lvl="1">
              <a:buFont typeface="Arial" panose="020B0604020202020204" pitchFamily="34" charset="0"/>
              <a:buChar char="•"/>
            </a:pPr>
            <a:r>
              <a:rPr lang="nl-NL" kern="0" dirty="0">
                <a:latin typeface="Corbel" panose="020B0503020204020204" pitchFamily="34" charset="0"/>
              </a:rPr>
              <a:t>Vermaatschappelijking zorg</a:t>
            </a:r>
          </a:p>
          <a:p>
            <a:pPr lvl="2" indent="0">
              <a:buNone/>
            </a:pPr>
            <a:r>
              <a:rPr lang="nl-NL" sz="1600" kern="0" dirty="0">
                <a:latin typeface="Corbel" panose="020B0503020204020204" pitchFamily="34" charset="0"/>
              </a:rPr>
              <a:t>Maatschappelijke integratie en participatie van mensen met beperkingen</a:t>
            </a:r>
          </a:p>
          <a:p>
            <a:pPr marL="1028700" lvl="1">
              <a:buFont typeface="Arial" panose="020B0604020202020204" pitchFamily="34" charset="0"/>
              <a:buChar char="•"/>
            </a:pPr>
            <a:endParaRPr lang="nl-NL" sz="1600" b="0" kern="0" dirty="0">
              <a:latin typeface="Corbel" panose="020B0503020204020204" pitchFamily="34" charset="0"/>
            </a:endParaRPr>
          </a:p>
          <a:p>
            <a:pPr lvl="1" indent="0" eaLnBrk="1" hangingPunct="1">
              <a:buNone/>
            </a:pPr>
            <a:endParaRPr lang="nl-NL" sz="2000" kern="0" dirty="0">
              <a:latin typeface="Corbel" panose="020B0503020204020204" pitchFamily="34" charset="0"/>
            </a:endParaRPr>
          </a:p>
          <a:p>
            <a:pPr marL="1028700" lvl="1" eaLnBrk="1" hangingPunct="1">
              <a:buFont typeface="Arial" charset="0"/>
              <a:buChar char="•"/>
            </a:pPr>
            <a:endParaRPr lang="nl-NL" sz="2000" b="0" kern="0" dirty="0">
              <a:latin typeface="Corbel" panose="020B0503020204020204" pitchFamily="34" charset="0"/>
            </a:endParaRPr>
          </a:p>
          <a:p>
            <a:pPr algn="ctr" eaLnBrk="1" hangingPunct="1"/>
            <a:endParaRPr lang="nl-NL" sz="2400" b="0" kern="0" dirty="0"/>
          </a:p>
        </p:txBody>
      </p:sp>
    </p:spTree>
    <p:extLst>
      <p:ext uri="{BB962C8B-B14F-4D97-AF65-F5344CB8AC3E}">
        <p14:creationId xmlns:p14="http://schemas.microsoft.com/office/powerpoint/2010/main" val="680428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5</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9" name="Tijdelijke aanduiding voor inhoud 2"/>
          <p:cNvSpPr txBox="1">
            <a:spLocks/>
          </p:cNvSpPr>
          <p:nvPr/>
        </p:nvSpPr>
        <p:spPr bwMode="auto">
          <a:xfrm>
            <a:off x="1400622" y="1828800"/>
            <a:ext cx="6336704" cy="377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0" indent="0" algn="l" rtl="0" fontAlgn="base">
              <a:spcBef>
                <a:spcPct val="20000"/>
              </a:spcBef>
              <a:spcAft>
                <a:spcPct val="0"/>
              </a:spcAft>
              <a:buFontTx/>
              <a:buNone/>
              <a:defRPr sz="1600" b="1">
                <a:solidFill>
                  <a:schemeClr val="tx1"/>
                </a:solidFill>
                <a:latin typeface="+mn-lt"/>
                <a:ea typeface="+mn-ea"/>
                <a:cs typeface="+mn-cs"/>
              </a:defRPr>
            </a:lvl1pPr>
            <a:lvl2pPr marL="742950" indent="-285750" algn="l" rtl="0" fontAlgn="base">
              <a:spcBef>
                <a:spcPct val="20000"/>
              </a:spcBef>
              <a:spcAft>
                <a:spcPct val="0"/>
              </a:spcAft>
              <a:buFont typeface="Times"/>
              <a:buChar char="•"/>
              <a:defRPr sz="2400">
                <a:solidFill>
                  <a:schemeClr val="tx1"/>
                </a:solidFill>
                <a:latin typeface="+mn-lt"/>
              </a:defRPr>
            </a:lvl2pPr>
            <a:lvl3pPr marL="1143000" indent="-228600" algn="l" rtl="0" fontAlgn="base">
              <a:spcBef>
                <a:spcPct val="20000"/>
              </a:spcBef>
              <a:spcAft>
                <a:spcPct val="0"/>
              </a:spcAft>
              <a:buFont typeface="Times"/>
              <a:buChar char="•"/>
              <a:defRPr sz="2400">
                <a:solidFill>
                  <a:schemeClr val="tx1"/>
                </a:solidFill>
                <a:latin typeface="+mn-lt"/>
              </a:defRPr>
            </a:lvl3pPr>
            <a:lvl4pPr marL="1600200" indent="-228600" algn="l" rtl="0" fontAlgn="base">
              <a:spcBef>
                <a:spcPct val="20000"/>
              </a:spcBef>
              <a:spcAft>
                <a:spcPct val="0"/>
              </a:spcAft>
              <a:buFont typeface="Times"/>
              <a:buChar char="•"/>
              <a:defRPr sz="2400">
                <a:solidFill>
                  <a:schemeClr val="tx1"/>
                </a:solidFill>
                <a:latin typeface="+mn-lt"/>
              </a:defRPr>
            </a:lvl4pPr>
            <a:lvl5pPr marL="2057400" indent="-228600" algn="l" rtl="0" fontAlgn="base">
              <a:spcBef>
                <a:spcPct val="20000"/>
              </a:spcBef>
              <a:spcAft>
                <a:spcPct val="0"/>
              </a:spcAft>
              <a:buFont typeface="Times"/>
              <a:buChar char="•"/>
              <a:defRPr sz="2400">
                <a:solidFill>
                  <a:schemeClr val="tx1"/>
                </a:solidFill>
                <a:latin typeface="+mn-lt"/>
              </a:defRPr>
            </a:lvl5pPr>
            <a:lvl6pPr marL="2514600" indent="-228600" algn="l" rtl="0" fontAlgn="base">
              <a:spcBef>
                <a:spcPct val="20000"/>
              </a:spcBef>
              <a:spcAft>
                <a:spcPct val="0"/>
              </a:spcAft>
              <a:buFont typeface="Times"/>
              <a:buChar char="•"/>
              <a:defRPr sz="2400">
                <a:solidFill>
                  <a:schemeClr val="tx1"/>
                </a:solidFill>
                <a:latin typeface="+mn-lt"/>
              </a:defRPr>
            </a:lvl6pPr>
            <a:lvl7pPr marL="2971800" indent="-228600" algn="l" rtl="0" fontAlgn="base">
              <a:spcBef>
                <a:spcPct val="20000"/>
              </a:spcBef>
              <a:spcAft>
                <a:spcPct val="0"/>
              </a:spcAft>
              <a:buFont typeface="Times"/>
              <a:buChar char="•"/>
              <a:defRPr sz="2400">
                <a:solidFill>
                  <a:schemeClr val="tx1"/>
                </a:solidFill>
                <a:latin typeface="+mn-lt"/>
              </a:defRPr>
            </a:lvl7pPr>
            <a:lvl8pPr marL="3429000" indent="-228600" algn="l" rtl="0" fontAlgn="base">
              <a:spcBef>
                <a:spcPct val="20000"/>
              </a:spcBef>
              <a:spcAft>
                <a:spcPct val="0"/>
              </a:spcAft>
              <a:buFont typeface="Times"/>
              <a:buChar char="•"/>
              <a:defRPr sz="2400">
                <a:solidFill>
                  <a:schemeClr val="tx1"/>
                </a:solidFill>
                <a:latin typeface="+mn-lt"/>
              </a:defRPr>
            </a:lvl8pPr>
            <a:lvl9pPr marL="3886200" indent="-228600" algn="l" rtl="0" fontAlgn="base">
              <a:spcBef>
                <a:spcPct val="20000"/>
              </a:spcBef>
              <a:spcAft>
                <a:spcPct val="0"/>
              </a:spcAft>
              <a:buFont typeface="Times"/>
              <a:buChar char="•"/>
              <a:defRPr sz="2400">
                <a:solidFill>
                  <a:schemeClr val="tx1"/>
                </a:solidFill>
                <a:latin typeface="+mn-lt"/>
              </a:defRPr>
            </a:lvl9pPr>
          </a:lstStyle>
          <a:p>
            <a:pPr algn="ctr" eaLnBrk="1" hangingPunct="1"/>
            <a:r>
              <a:rPr lang="nl-NL" sz="2400" b="0" kern="0" dirty="0">
                <a:latin typeface="Corbel" panose="020B0503020204020204" pitchFamily="34" charset="0"/>
              </a:rPr>
              <a:t>Kosten/volume beheersing</a:t>
            </a:r>
          </a:p>
          <a:p>
            <a:pPr algn="ctr" eaLnBrk="1" hangingPunct="1"/>
            <a:r>
              <a:rPr lang="nl-NL" sz="1600" b="0" kern="0" dirty="0">
                <a:latin typeface="Corbel" panose="020B0503020204020204" pitchFamily="34" charset="0"/>
              </a:rPr>
              <a:t>O.a. via (macro)budgettering en capaciteitsregulering vastgoed</a:t>
            </a:r>
          </a:p>
          <a:p>
            <a:pPr algn="ctr" eaLnBrk="1" hangingPunct="1"/>
            <a:endParaRPr lang="nl-NL" sz="1000" b="0" kern="0" dirty="0">
              <a:latin typeface="Corbel" panose="020B0503020204020204" pitchFamily="34" charset="0"/>
            </a:endParaRPr>
          </a:p>
          <a:p>
            <a:pPr marL="57150" algn="ctr" eaLnBrk="1" hangingPunct="1"/>
            <a:r>
              <a:rPr lang="nl-NL" sz="2400" b="0" kern="0" dirty="0" err="1">
                <a:latin typeface="Corbel" panose="020B0503020204020204" pitchFamily="34" charset="0"/>
              </a:rPr>
              <a:t>Extramuralisering</a:t>
            </a:r>
            <a:r>
              <a:rPr lang="nl-NL" sz="2400" b="0" kern="0" dirty="0">
                <a:latin typeface="Corbel" panose="020B0503020204020204" pitchFamily="34" charset="0"/>
              </a:rPr>
              <a:t> en ontschotting</a:t>
            </a:r>
          </a:p>
          <a:p>
            <a:pPr marL="800100" lvl="1" indent="0" algn="ctr" eaLnBrk="1" hangingPunct="1">
              <a:buNone/>
            </a:pPr>
            <a:r>
              <a:rPr lang="nl-NL" sz="1600" kern="0" dirty="0">
                <a:latin typeface="Corbel" panose="020B0503020204020204" pitchFamily="34" charset="0"/>
              </a:rPr>
              <a:t>Zorgverlening buiten de muren van de instellingen.</a:t>
            </a:r>
          </a:p>
          <a:p>
            <a:pPr marL="800100" lvl="1" indent="0" algn="ctr" eaLnBrk="1" hangingPunct="1">
              <a:buNone/>
            </a:pPr>
            <a:r>
              <a:rPr lang="nl-NL" sz="1600" kern="0" dirty="0">
                <a:latin typeface="Corbel" panose="020B0503020204020204" pitchFamily="34" charset="0"/>
              </a:rPr>
              <a:t>Verschillende typen zorg onder een dak </a:t>
            </a:r>
          </a:p>
          <a:p>
            <a:pPr marL="1657350" lvl="3" indent="0" eaLnBrk="1" hangingPunct="1">
              <a:buNone/>
            </a:pPr>
            <a:endParaRPr lang="nl-NL" sz="1000" kern="0" dirty="0"/>
          </a:p>
          <a:p>
            <a:pPr marL="57150" algn="ctr" eaLnBrk="1" hangingPunct="1"/>
            <a:r>
              <a:rPr lang="nl-NL" sz="2400" b="0" kern="0" dirty="0">
                <a:latin typeface="Corbel" panose="020B0503020204020204" pitchFamily="34" charset="0"/>
              </a:rPr>
              <a:t>Streven naar meer marktwerking</a:t>
            </a:r>
          </a:p>
          <a:p>
            <a:pPr marL="57150" lvl="3" indent="0" algn="ctr" eaLnBrk="1" hangingPunct="1">
              <a:buNone/>
            </a:pPr>
            <a:r>
              <a:rPr lang="nl-NL" sz="1600" kern="0" dirty="0">
                <a:latin typeface="Corbel" panose="020B0503020204020204" pitchFamily="34" charset="0"/>
              </a:rPr>
              <a:t>Vanaf 1987 (n.a.v. commissie Dekker). Maar blijft lang bij streven.</a:t>
            </a:r>
          </a:p>
          <a:p>
            <a:pPr marL="57150" algn="ctr" eaLnBrk="1" hangingPunct="1"/>
            <a:endParaRPr lang="nl-NL" sz="1200" b="0" kern="0" dirty="0">
              <a:latin typeface="Corbel" panose="020B0503020204020204" pitchFamily="34" charset="0"/>
            </a:endParaRPr>
          </a:p>
          <a:p>
            <a:pPr marL="57150" algn="ctr" eaLnBrk="1" hangingPunct="1"/>
            <a:r>
              <a:rPr lang="nl-NL" sz="2400" b="0" kern="0" dirty="0">
                <a:latin typeface="Corbel" panose="020B0503020204020204" pitchFamily="34" charset="0"/>
              </a:rPr>
              <a:t>Introductie gereguleerde marktwerking</a:t>
            </a:r>
          </a:p>
          <a:p>
            <a:pPr marL="57150" algn="ctr" eaLnBrk="1" hangingPunct="1"/>
            <a:r>
              <a:rPr lang="nl-NL" b="0" kern="0" dirty="0">
                <a:latin typeface="Corbel" panose="020B0503020204020204" pitchFamily="34" charset="0"/>
              </a:rPr>
              <a:t>Vanaf circa 2005. Maar met weinig resultaat…</a:t>
            </a:r>
          </a:p>
          <a:p>
            <a:pPr marL="57150" algn="ctr" eaLnBrk="1" hangingPunct="1"/>
            <a:endParaRPr lang="nl-NL" b="0" kern="0" dirty="0">
              <a:latin typeface="Corbel" panose="020B0503020204020204" pitchFamily="34" charset="0"/>
            </a:endParaRPr>
          </a:p>
          <a:p>
            <a:pPr marL="57150" algn="ctr" eaLnBrk="1" hangingPunct="1"/>
            <a:endParaRPr lang="nl-NL" b="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a:p>
            <a:pPr marL="1657350" lvl="3" indent="0" eaLnBrk="1" hangingPunct="1">
              <a:buNone/>
            </a:pPr>
            <a:endParaRPr lang="nl-NL" sz="1600" kern="0" dirty="0">
              <a:latin typeface="Corbel" panose="020B0503020204020204" pitchFamily="34" charset="0"/>
            </a:endParaRPr>
          </a:p>
        </p:txBody>
      </p:sp>
      <p:sp>
        <p:nvSpPr>
          <p:cNvPr id="6" name="Rechthoek 2"/>
          <p:cNvSpPr/>
          <p:nvPr/>
        </p:nvSpPr>
        <p:spPr>
          <a:xfrm>
            <a:off x="1400622" y="54868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(2): beleidstrends</a:t>
            </a:r>
          </a:p>
        </p:txBody>
      </p:sp>
    </p:spTree>
    <p:extLst>
      <p:ext uri="{BB962C8B-B14F-4D97-AF65-F5344CB8AC3E}">
        <p14:creationId xmlns:p14="http://schemas.microsoft.com/office/powerpoint/2010/main" val="415784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6</a:t>
            </a:fld>
            <a:endParaRPr lang="en-US" dirty="0"/>
          </a:p>
        </p:txBody>
      </p:sp>
      <p:pic>
        <p:nvPicPr>
          <p:cNvPr id="4" name="Afbeelding 3"/>
          <p:cNvPicPr>
            <a:picLocks noChangeAspect="1"/>
          </p:cNvPicPr>
          <p:nvPr/>
        </p:nvPicPr>
        <p:blipFill rotWithShape="1">
          <a:blip r:embed="rId3"/>
          <a:srcRect l="7211" t="13186" r="12874" b="667"/>
          <a:stretch/>
        </p:blipFill>
        <p:spPr>
          <a:xfrm>
            <a:off x="1400622" y="1568898"/>
            <a:ext cx="6336704" cy="4001717"/>
          </a:xfrm>
          <a:prstGeom prst="rect">
            <a:avLst/>
          </a:prstGeom>
        </p:spPr>
      </p:pic>
      <p:sp>
        <p:nvSpPr>
          <p:cNvPr id="6" name="Rechthoek 2"/>
          <p:cNvSpPr/>
          <p:nvPr/>
        </p:nvSpPr>
        <p:spPr>
          <a:xfrm>
            <a:off x="1400622" y="54868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(3): beleidstrends</a:t>
            </a:r>
          </a:p>
        </p:txBody>
      </p:sp>
    </p:spTree>
    <p:extLst>
      <p:ext uri="{BB962C8B-B14F-4D97-AF65-F5344CB8AC3E}">
        <p14:creationId xmlns:p14="http://schemas.microsoft.com/office/powerpoint/2010/main" val="837820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7</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3" name="Rechthoek 2"/>
          <p:cNvSpPr/>
          <p:nvPr/>
        </p:nvSpPr>
        <p:spPr>
          <a:xfrm>
            <a:off x="1400622" y="548680"/>
            <a:ext cx="6336704" cy="969496"/>
          </a:xfrm>
          <a:prstGeom prst="rect">
            <a:avLst/>
          </a:prstGeom>
          <a:ln>
            <a:solidFill>
              <a:schemeClr val="accent5">
                <a:lumMod val="50000"/>
              </a:schemeClr>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Het beleid (3): beleidsingrepen</a:t>
            </a:r>
          </a:p>
        </p:txBody>
      </p:sp>
      <p:pic>
        <p:nvPicPr>
          <p:cNvPr id="6" name="Picture 5"/>
          <p:cNvPicPr/>
          <p:nvPr/>
        </p:nvPicPr>
        <p:blipFill rotWithShape="1">
          <a:blip r:embed="rId3">
            <a:extLst>
              <a:ext uri="{28A0092B-C50C-407E-A947-70E740481C1C}">
                <a14:useLocalDpi xmlns:a14="http://schemas.microsoft.com/office/drawing/2010/main" val="0"/>
              </a:ext>
            </a:extLst>
          </a:blip>
          <a:srcRect l="2217" t="7640" r="1849"/>
          <a:stretch/>
        </p:blipFill>
        <p:spPr bwMode="auto">
          <a:xfrm>
            <a:off x="0" y="1628800"/>
            <a:ext cx="9144000" cy="522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781289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8</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(1): ontwikkeling productie</a:t>
            </a:r>
          </a:p>
        </p:txBody>
      </p:sp>
      <p:graphicFrame>
        <p:nvGraphicFramePr>
          <p:cNvPr id="14" name="Chart 13"/>
          <p:cNvGraphicFramePr/>
          <p:nvPr>
            <p:extLst>
              <p:ext uri="{D42A27DB-BD31-4B8C-83A1-F6EECF244321}">
                <p14:modId xmlns:p14="http://schemas.microsoft.com/office/powerpoint/2010/main" val="1015330239"/>
              </p:ext>
            </p:extLst>
          </p:nvPr>
        </p:nvGraphicFramePr>
        <p:xfrm>
          <a:off x="1659171" y="1637347"/>
          <a:ext cx="5486400" cy="3583305"/>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082982" y="2113830"/>
            <a:ext cx="1979712" cy="338554"/>
          </a:xfrm>
          <a:prstGeom prst="rect">
            <a:avLst/>
          </a:prstGeom>
        </p:spPr>
        <p:txBody>
          <a:bodyPr wrap="square">
            <a:spAutoFit/>
          </a:bodyPr>
          <a:lstStyle/>
          <a:p>
            <a:r>
              <a:rPr lang="nl-NL" sz="800" dirty="0">
                <a:solidFill>
                  <a:srgbClr val="A6A6A6"/>
                </a:solidFill>
              </a:rPr>
              <a:t>aantal poliklinische patiënten, opnamen, overige productie </a:t>
            </a:r>
          </a:p>
        </p:txBody>
      </p:sp>
      <p:sp>
        <p:nvSpPr>
          <p:cNvPr id="9" name="Rectangle 8"/>
          <p:cNvSpPr/>
          <p:nvPr/>
        </p:nvSpPr>
        <p:spPr>
          <a:xfrm>
            <a:off x="7082982" y="2492896"/>
            <a:ext cx="2197485" cy="338554"/>
          </a:xfrm>
          <a:prstGeom prst="rect">
            <a:avLst/>
          </a:prstGeom>
        </p:spPr>
        <p:txBody>
          <a:bodyPr wrap="square">
            <a:spAutoFit/>
          </a:bodyPr>
          <a:lstStyle/>
          <a:p>
            <a:r>
              <a:rPr lang="nl-NL" sz="800" dirty="0">
                <a:solidFill>
                  <a:srgbClr val="A6A6A6"/>
                </a:solidFill>
              </a:rPr>
              <a:t>verpleegdagen </a:t>
            </a:r>
            <a:r>
              <a:rPr lang="nl-NL" sz="800" dirty="0" err="1">
                <a:solidFill>
                  <a:srgbClr val="A6A6A6"/>
                </a:solidFill>
              </a:rPr>
              <a:t>pz</a:t>
            </a:r>
            <a:r>
              <a:rPr lang="nl-NL" sz="800" dirty="0">
                <a:solidFill>
                  <a:srgbClr val="A6A6A6"/>
                </a:solidFill>
              </a:rPr>
              <a:t>, zorgdagen </a:t>
            </a:r>
            <a:r>
              <a:rPr lang="nl-NL" sz="800" dirty="0" err="1">
                <a:solidFill>
                  <a:srgbClr val="A6A6A6"/>
                </a:solidFill>
              </a:rPr>
              <a:t>bw</a:t>
            </a:r>
            <a:r>
              <a:rPr lang="nl-NL" sz="800" dirty="0">
                <a:solidFill>
                  <a:srgbClr val="A6A6A6"/>
                </a:solidFill>
              </a:rPr>
              <a:t>, </a:t>
            </a:r>
          </a:p>
          <a:p>
            <a:r>
              <a:rPr lang="nl-NL" sz="800" dirty="0" err="1">
                <a:solidFill>
                  <a:srgbClr val="A6A6A6"/>
                </a:solidFill>
              </a:rPr>
              <a:t>dt-behandingen</a:t>
            </a:r>
            <a:r>
              <a:rPr lang="nl-NL" sz="800" dirty="0">
                <a:solidFill>
                  <a:srgbClr val="A6A6A6"/>
                </a:solidFill>
              </a:rPr>
              <a:t>, ambulante behandelingen</a:t>
            </a:r>
          </a:p>
        </p:txBody>
      </p:sp>
      <p:sp>
        <p:nvSpPr>
          <p:cNvPr id="11" name="Rectangle 10"/>
          <p:cNvSpPr/>
          <p:nvPr/>
        </p:nvSpPr>
        <p:spPr>
          <a:xfrm>
            <a:off x="7127043" y="3717032"/>
            <a:ext cx="2090564" cy="338554"/>
          </a:xfrm>
          <a:prstGeom prst="rect">
            <a:avLst/>
          </a:prstGeom>
        </p:spPr>
        <p:txBody>
          <a:bodyPr wrap="square">
            <a:spAutoFit/>
          </a:bodyPr>
          <a:lstStyle/>
          <a:p>
            <a:r>
              <a:rPr lang="nl-NL" sz="800" dirty="0">
                <a:solidFill>
                  <a:srgbClr val="A6A6A6"/>
                </a:solidFill>
              </a:rPr>
              <a:t>zorgdagen verzorging, zorgdagen verpleging, uren extramurale zorg</a:t>
            </a:r>
          </a:p>
        </p:txBody>
      </p:sp>
      <p:sp>
        <p:nvSpPr>
          <p:cNvPr id="12" name="Rectangle 11"/>
          <p:cNvSpPr/>
          <p:nvPr/>
        </p:nvSpPr>
        <p:spPr>
          <a:xfrm>
            <a:off x="7082982" y="2903032"/>
            <a:ext cx="2090564" cy="215444"/>
          </a:xfrm>
          <a:prstGeom prst="rect">
            <a:avLst/>
          </a:prstGeom>
        </p:spPr>
        <p:txBody>
          <a:bodyPr wrap="square">
            <a:spAutoFit/>
          </a:bodyPr>
          <a:lstStyle/>
          <a:p>
            <a:r>
              <a:rPr lang="nl-NL" sz="800" dirty="0">
                <a:solidFill>
                  <a:srgbClr val="A6A6A6"/>
                </a:solidFill>
              </a:rPr>
              <a:t>verblijfdagen, dagactiviteiten</a:t>
            </a:r>
          </a:p>
        </p:txBody>
      </p:sp>
    </p:spTree>
    <p:extLst>
      <p:ext uri="{BB962C8B-B14F-4D97-AF65-F5344CB8AC3E}">
        <p14:creationId xmlns:p14="http://schemas.microsoft.com/office/powerpoint/2010/main" val="2681941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3"/>
          <p:cNvSpPr>
            <a:spLocks noGrp="1" noChangeArrowheads="1"/>
          </p:cNvSpPr>
          <p:nvPr>
            <p:ph type="sldNum" sz="quarter" idx="4"/>
          </p:nvPr>
        </p:nvSpPr>
        <p:spPr/>
        <p:txBody>
          <a:bodyPr/>
          <a:lstStyle/>
          <a:p>
            <a:fld id="{30B375FE-59EF-464C-9750-349C1DFCAA7B}" type="slidenum">
              <a:rPr lang="en-US"/>
              <a:pPr/>
              <a:t>9</a:t>
            </a:fld>
            <a:endParaRPr lang="en-US" dirty="0"/>
          </a:p>
        </p:txBody>
      </p:sp>
      <p:sp>
        <p:nvSpPr>
          <p:cNvPr id="2" name="Rechthoek 1"/>
          <p:cNvSpPr/>
          <p:nvPr/>
        </p:nvSpPr>
        <p:spPr>
          <a:xfrm>
            <a:off x="2286000" y="-495151"/>
            <a:ext cx="4572000" cy="7848302"/>
          </a:xfrm>
          <a:prstGeom prst="rect">
            <a:avLst/>
          </a:prstGeom>
        </p:spPr>
        <p:txBody>
          <a:bodyPr>
            <a:spAutoFit/>
          </a:bodyPr>
          <a:lstStyle/>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sp>
        <p:nvSpPr>
          <p:cNvPr id="8" name="Rechthoek 7"/>
          <p:cNvSpPr/>
          <p:nvPr/>
        </p:nvSpPr>
        <p:spPr>
          <a:xfrm>
            <a:off x="1400622" y="188640"/>
            <a:ext cx="6336704" cy="969496"/>
          </a:xfrm>
          <a:prstGeom prst="rect">
            <a:avLst/>
          </a:prstGeom>
          <a:ln>
            <a:solidFill>
              <a:srgbClr val="0099CC"/>
            </a:solidFill>
          </a:ln>
        </p:spPr>
        <p:txBody>
          <a:bodyPr wrap="square">
            <a:spAutoFit/>
          </a:bodyPr>
          <a:lstStyle/>
          <a:p>
            <a:pPr lvl="1" algn="ctr">
              <a:spcAft>
                <a:spcPts val="1800"/>
              </a:spcAft>
            </a:pPr>
            <a:r>
              <a:rPr lang="nl-NL" dirty="0">
                <a:solidFill>
                  <a:srgbClr val="00B0F0"/>
                </a:solidFill>
                <a:latin typeface="Cambria"/>
                <a:ea typeface="Times New Roman"/>
                <a:cs typeface="Times New Roman"/>
              </a:rPr>
              <a:t>De Nederlandse zorg, 1980-2013</a:t>
            </a:r>
          </a:p>
          <a:p>
            <a:pPr lvl="1" algn="ctr">
              <a:spcAft>
                <a:spcPts val="1800"/>
              </a:spcAft>
            </a:pPr>
            <a:r>
              <a:rPr lang="nl-NL" sz="1800" dirty="0">
                <a:latin typeface="Cambria"/>
                <a:ea typeface="Times New Roman"/>
                <a:cs typeface="Times New Roman"/>
              </a:rPr>
              <a:t>De kerncijfers (2): ontwikkeling kosten</a:t>
            </a:r>
          </a:p>
        </p:txBody>
      </p:sp>
      <p:graphicFrame>
        <p:nvGraphicFramePr>
          <p:cNvPr id="14" name="Chart 13"/>
          <p:cNvGraphicFramePr/>
          <p:nvPr/>
        </p:nvGraphicFramePr>
        <p:xfrm>
          <a:off x="1828800" y="1637347"/>
          <a:ext cx="5486400" cy="358330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0923314"/>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ahoma"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44546A"/>
    </a:dk2>
    <a:lt2>
      <a:srgbClr val="E7E6E6"/>
    </a:lt2>
    <a:accent1>
      <a:srgbClr val="F4B183"/>
    </a:accent1>
    <a:accent2>
      <a:srgbClr val="C3DBEF"/>
    </a:accent2>
    <a:accent3>
      <a:srgbClr val="A8D08D"/>
    </a:accent3>
    <a:accent4>
      <a:srgbClr val="FADFCD"/>
    </a:accent4>
    <a:accent5>
      <a:srgbClr val="D8D8D8"/>
    </a:accent5>
    <a:accent6>
      <a:srgbClr val="D8D8D8"/>
    </a:accent6>
    <a:hlink>
      <a:srgbClr val="FADFCD"/>
    </a:hlink>
    <a:folHlink>
      <a:srgbClr val="D7E7F4"/>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5392</TotalTime>
  <Words>3003</Words>
  <Application>Microsoft Office PowerPoint</Application>
  <PresentationFormat>Diavoorstelling (4:3)</PresentationFormat>
  <Paragraphs>384</Paragraphs>
  <Slides>16</Slides>
  <Notes>16</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5" baseType="lpstr">
      <vt:lpstr>Arial</vt:lpstr>
      <vt:lpstr>Cambria</vt:lpstr>
      <vt:lpstr>Corbel</vt:lpstr>
      <vt:lpstr>MV Boli</vt:lpstr>
      <vt:lpstr>Tahoma</vt:lpstr>
      <vt:lpstr>Times</vt:lpstr>
      <vt:lpstr>Times New Roman</vt:lpstr>
      <vt:lpstr>Default Design</vt:lpstr>
      <vt:lpstr>Visio</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Bikker Euro RSCG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van heezik en jos blank</dc:creator>
  <cp:lastModifiedBy>alex van heezik</cp:lastModifiedBy>
  <cp:revision>468</cp:revision>
  <cp:lastPrinted>2015-03-19T11:09:37Z</cp:lastPrinted>
  <dcterms:created xsi:type="dcterms:W3CDTF">2003-10-16T11:42:10Z</dcterms:created>
  <dcterms:modified xsi:type="dcterms:W3CDTF">2016-06-29T11:03:30Z</dcterms:modified>
</cp:coreProperties>
</file>