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10"/>
  </p:notesMasterIdLst>
  <p:sldIdLst>
    <p:sldId id="397" r:id="rId2"/>
    <p:sldId id="400" r:id="rId3"/>
    <p:sldId id="401" r:id="rId4"/>
    <p:sldId id="402" r:id="rId5"/>
    <p:sldId id="403" r:id="rId6"/>
    <p:sldId id="405" r:id="rId7"/>
    <p:sldId id="398" r:id="rId8"/>
    <p:sldId id="399" r:id="rId9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 Blank - TBM" initials="JB-T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68" autoAdjust="0"/>
  </p:normalViewPr>
  <p:slideViewPr>
    <p:cSldViewPr snapToGrid="0" snapToObjects="1">
      <p:cViewPr varScale="1">
        <p:scale>
          <a:sx n="119" d="100"/>
          <a:sy n="119" d="100"/>
        </p:scale>
        <p:origin x="13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574349375286832"/>
          <c:y val="7.2814056137719629E-2"/>
          <c:w val="0.7805221205020334"/>
          <c:h val="0.5703300272050172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'kosten per Inst'!$B$2</c:f>
              <c:strCache>
                <c:ptCount val="1"/>
                <c:pt idx="0">
                  <c:v>1985</c:v>
                </c:pt>
              </c:strCache>
            </c:strRef>
          </c:tx>
          <c:invertIfNegative val="0"/>
          <c:cat>
            <c:strRef>
              <c:f>'kosten per Inst'!$A$3:$A$13</c:f>
              <c:strCache>
                <c:ptCount val="11"/>
                <c:pt idx="0">
                  <c:v>Universitair onderwijs</c:v>
                </c:pt>
                <c:pt idx="1">
                  <c:v>Basisonderwijs</c:v>
                </c:pt>
                <c:pt idx="2">
                  <c:v>Huisartsenpraktijken</c:v>
                </c:pt>
                <c:pt idx="3">
                  <c:v>Verpleeg- en verzorgingshuizen</c:v>
                </c:pt>
                <c:pt idx="4">
                  <c:v>Ziekenhuizen</c:v>
                </c:pt>
                <c:pt idx="5">
                  <c:v>Voortgezet onderwijs</c:v>
                </c:pt>
                <c:pt idx="6">
                  <c:v>Rechterlijke macht</c:v>
                </c:pt>
                <c:pt idx="7">
                  <c:v>Drinkwater</c:v>
                </c:pt>
                <c:pt idx="8">
                  <c:v>Hoger beroepsonderwijs</c:v>
                </c:pt>
                <c:pt idx="9">
                  <c:v>Middelbaar beroepsonderwijs</c:v>
                </c:pt>
                <c:pt idx="10">
                  <c:v>Politie</c:v>
                </c:pt>
              </c:strCache>
            </c:strRef>
          </c:cat>
          <c:val>
            <c:numRef>
              <c:f>'kosten per Inst'!$B$3:$B$13</c:f>
              <c:numCache>
                <c:formatCode>General</c:formatCode>
                <c:ptCount val="11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 formatCode="0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E1-49A2-811B-2C310F5B8B38}"/>
            </c:ext>
          </c:extLst>
        </c:ser>
        <c:ser>
          <c:idx val="1"/>
          <c:order val="1"/>
          <c:tx>
            <c:strRef>
              <c:f>'kosten per Inst'!$C$2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cat>
            <c:strRef>
              <c:f>'kosten per Inst'!$A$3:$A$13</c:f>
              <c:strCache>
                <c:ptCount val="11"/>
                <c:pt idx="0">
                  <c:v>Universitair onderwijs</c:v>
                </c:pt>
                <c:pt idx="1">
                  <c:v>Basisonderwijs</c:v>
                </c:pt>
                <c:pt idx="2">
                  <c:v>Huisartsenpraktijken</c:v>
                </c:pt>
                <c:pt idx="3">
                  <c:v>Verpleeg- en verzorgingshuizen</c:v>
                </c:pt>
                <c:pt idx="4">
                  <c:v>Ziekenhuizen</c:v>
                </c:pt>
                <c:pt idx="5">
                  <c:v>Voortgezet onderwijs</c:v>
                </c:pt>
                <c:pt idx="6">
                  <c:v>Rechterlijke macht</c:v>
                </c:pt>
                <c:pt idx="7">
                  <c:v>Drinkwater</c:v>
                </c:pt>
                <c:pt idx="8">
                  <c:v>Hoger beroepsonderwijs</c:v>
                </c:pt>
                <c:pt idx="9">
                  <c:v>Middelbaar beroepsonderwijs</c:v>
                </c:pt>
                <c:pt idx="10">
                  <c:v>Politie</c:v>
                </c:pt>
              </c:strCache>
            </c:strRef>
          </c:cat>
          <c:val>
            <c:numRef>
              <c:f>'kosten per Inst'!$C$3:$C$13</c:f>
              <c:numCache>
                <c:formatCode>0</c:formatCode>
                <c:ptCount val="11"/>
                <c:pt idx="0">
                  <c:v>122.1176259572911</c:v>
                </c:pt>
                <c:pt idx="1">
                  <c:v>156.18495490571758</c:v>
                </c:pt>
                <c:pt idx="2">
                  <c:v>157.47548194786643</c:v>
                </c:pt>
                <c:pt idx="3">
                  <c:v>138.76322779904672</c:v>
                </c:pt>
                <c:pt idx="4">
                  <c:v>232.67002886514783</c:v>
                </c:pt>
                <c:pt idx="5">
                  <c:v>315.72619702937976</c:v>
                </c:pt>
                <c:pt idx="6">
                  <c:v>277.30691589000725</c:v>
                </c:pt>
                <c:pt idx="7">
                  <c:v>397.95435628484921</c:v>
                </c:pt>
                <c:pt idx="8">
                  <c:v>530.2528427520956</c:v>
                </c:pt>
                <c:pt idx="9">
                  <c:v>919.32300371803342</c:v>
                </c:pt>
                <c:pt idx="10">
                  <c:v>742.15117652612332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E1-49A2-811B-2C310F5B8B38}"/>
            </c:ext>
          </c:extLst>
        </c:ser>
        <c:ser>
          <c:idx val="2"/>
          <c:order val="2"/>
          <c:tx>
            <c:strRef>
              <c:f>'kosten per Inst'!$D$2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'kosten per Inst'!$A$3:$A$13</c:f>
              <c:strCache>
                <c:ptCount val="11"/>
                <c:pt idx="0">
                  <c:v>Universitair onderwijs</c:v>
                </c:pt>
                <c:pt idx="1">
                  <c:v>Basisonderwijs</c:v>
                </c:pt>
                <c:pt idx="2">
                  <c:v>Huisartsenpraktijken</c:v>
                </c:pt>
                <c:pt idx="3">
                  <c:v>Verpleeg- en verzorgingshuizen</c:v>
                </c:pt>
                <c:pt idx="4">
                  <c:v>Ziekenhuizen</c:v>
                </c:pt>
                <c:pt idx="5">
                  <c:v>Voortgezet onderwijs</c:v>
                </c:pt>
                <c:pt idx="6">
                  <c:v>Rechterlijke macht</c:v>
                </c:pt>
                <c:pt idx="7">
                  <c:v>Drinkwater</c:v>
                </c:pt>
                <c:pt idx="8">
                  <c:v>Hoger beroepsonderwijs</c:v>
                </c:pt>
                <c:pt idx="9">
                  <c:v>Middelbaar beroepsonderwijs</c:v>
                </c:pt>
                <c:pt idx="10">
                  <c:v>Politie</c:v>
                </c:pt>
              </c:strCache>
            </c:strRef>
          </c:cat>
          <c:val>
            <c:numRef>
              <c:f>'kosten per Inst'!$D$3:$D$13</c:f>
              <c:numCache>
                <c:formatCode>0</c:formatCode>
                <c:ptCount val="11"/>
                <c:pt idx="0">
                  <c:v>149.698518347114</c:v>
                </c:pt>
                <c:pt idx="1">
                  <c:v>201.84821884472987</c:v>
                </c:pt>
                <c:pt idx="2">
                  <c:v>209.57221008160749</c:v>
                </c:pt>
                <c:pt idx="3">
                  <c:v>399.38563254527566</c:v>
                </c:pt>
                <c:pt idx="4">
                  <c:v>516.30921999843838</c:v>
                </c:pt>
                <c:pt idx="5">
                  <c:v>554.02755628191233</c:v>
                </c:pt>
                <c:pt idx="6">
                  <c:v>622.18875788979881</c:v>
                </c:pt>
                <c:pt idx="7">
                  <c:v>783.56716406186865</c:v>
                </c:pt>
                <c:pt idx="8">
                  <c:v>1248.341791980276</c:v>
                </c:pt>
                <c:pt idx="9">
                  <c:v>1317.4544421443445</c:v>
                </c:pt>
                <c:pt idx="10">
                  <c:v>2196.7004748869258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E1-49A2-811B-2C310F5B8B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7918976"/>
        <c:axId val="77920512"/>
        <c:axId val="73445824"/>
      </c:bar3DChart>
      <c:catAx>
        <c:axId val="7791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7920512"/>
        <c:crosses val="autoZero"/>
        <c:auto val="1"/>
        <c:lblAlgn val="ctr"/>
        <c:lblOffset val="100"/>
        <c:noMultiLvlLbl val="0"/>
      </c:catAx>
      <c:valAx>
        <c:axId val="77920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18976"/>
        <c:crosses val="autoZero"/>
        <c:crossBetween val="between"/>
      </c:valAx>
      <c:serAx>
        <c:axId val="73445824"/>
        <c:scaling>
          <c:orientation val="minMax"/>
        </c:scaling>
        <c:delete val="0"/>
        <c:axPos val="b"/>
        <c:majorTickMark val="out"/>
        <c:minorTickMark val="none"/>
        <c:tickLblPos val="nextTo"/>
        <c:crossAx val="77920512"/>
        <c:crosses val="autoZero"/>
      </c:serAx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2568115535479251E-2"/>
          <c:y val="0.16642639518056479"/>
          <c:w val="0.8001985667138698"/>
          <c:h val="0.69029598193842157"/>
        </c:manualLayout>
      </c:layout>
      <c:scatterChart>
        <c:scatterStyle val="smoothMarker"/>
        <c:varyColors val="0"/>
        <c:ser>
          <c:idx val="1"/>
          <c:order val="0"/>
          <c:tx>
            <c:strRef>
              <c:f>Sheet1!$C$4</c:f>
              <c:strCache>
                <c:ptCount val="1"/>
                <c:pt idx="0">
                  <c:v>U-vorm</c:v>
                </c:pt>
              </c:strCache>
            </c:strRef>
          </c:tx>
          <c:marker>
            <c:symbol val="none"/>
          </c:marker>
          <c:xVal>
            <c:numRef>
              <c:f>Sheet1!$A$5:$A$34</c:f>
              <c:numCache>
                <c:formatCode>General</c:formatCode>
                <c:ptCount val="30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</c:numCache>
            </c:numRef>
          </c:xVal>
          <c:yVal>
            <c:numRef>
              <c:f>Sheet1!$C$5:$C$34</c:f>
              <c:numCache>
                <c:formatCode>General</c:formatCode>
                <c:ptCount val="30"/>
                <c:pt idx="0">
                  <c:v>29.742740725630629</c:v>
                </c:pt>
                <c:pt idx="1">
                  <c:v>16.271871014448415</c:v>
                </c:pt>
                <c:pt idx="2">
                  <c:v>11.869508541185095</c:v>
                </c:pt>
                <c:pt idx="3">
                  <c:v>9.7404832544880566</c:v>
                </c:pt>
                <c:pt idx="4">
                  <c:v>8.5262290303376336</c:v>
                </c:pt>
                <c:pt idx="5">
                  <c:v>7.7743171183135429</c:v>
                </c:pt>
                <c:pt idx="6">
                  <c:v>7.2912495979096237</c:v>
                </c:pt>
                <c:pt idx="7">
                  <c:v>6.9806605803450807</c:v>
                </c:pt>
                <c:pt idx="8">
                  <c:v>6.7893860358117903</c:v>
                </c:pt>
                <c:pt idx="9">
                  <c:v>6.6858944422792685</c:v>
                </c:pt>
                <c:pt idx="10">
                  <c:v>6.6504852384632258</c:v>
                </c:pt>
                <c:pt idx="11">
                  <c:v>6.6703907619136409</c:v>
                </c:pt>
                <c:pt idx="12">
                  <c:v>6.7371415698006416</c:v>
                </c:pt>
                <c:pt idx="13">
                  <c:v>6.8450636905459827</c:v>
                </c:pt>
                <c:pt idx="14">
                  <c:v>6.9903798164850475</c:v>
                </c:pt>
                <c:pt idx="15">
                  <c:v>7.1706504642467737</c:v>
                </c:pt>
                <c:pt idx="16">
                  <c:v>7.3844153745107119</c:v>
                </c:pt>
                <c:pt idx="17">
                  <c:v>7.6309575472654911</c:v>
                </c:pt>
                <c:pt idx="18">
                  <c:v>7.9101450078291586</c:v>
                </c:pt>
                <c:pt idx="19">
                  <c:v>8.2223233855484938</c:v>
                </c:pt>
                <c:pt idx="20">
                  <c:v>8.5682426674049168</c:v>
                </c:pt>
                <c:pt idx="21">
                  <c:v>8.9490075658010948</c:v>
                </c:pt>
                <c:pt idx="22">
                  <c:v>9.3660446413054252</c:v>
                </c:pt>
                <c:pt idx="23">
                  <c:v>9.8210816371117193</c:v>
                </c:pt>
                <c:pt idx="24">
                  <c:v>10.316135966877226</c:v>
                </c:pt>
                <c:pt idx="25">
                  <c:v>10.853510271311036</c:v>
                </c:pt>
                <c:pt idx="26">
                  <c:v>11.435793610991499</c:v>
                </c:pt>
                <c:pt idx="27">
                  <c:v>12.065867308517706</c:v>
                </c:pt>
                <c:pt idx="28">
                  <c:v>12.746914763731855</c:v>
                </c:pt>
                <c:pt idx="29">
                  <c:v>13.482434786689172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402-4016-A78F-D71F48CA392C}"/>
            </c:ext>
          </c:extLst>
        </c:ser>
        <c:ser>
          <c:idx val="4"/>
          <c:order val="1"/>
          <c:tx>
            <c:strRef>
              <c:f>Sheet1!$F$4</c:f>
              <c:strCache>
                <c:ptCount val="1"/>
                <c:pt idx="0">
                  <c:v>L-vorm</c:v>
                </c:pt>
              </c:strCache>
            </c:strRef>
          </c:tx>
          <c:marker>
            <c:symbol val="none"/>
          </c:marker>
          <c:xVal>
            <c:numRef>
              <c:f>Sheet1!$A$5:$A$34</c:f>
              <c:numCache>
                <c:formatCode>General</c:formatCode>
                <c:ptCount val="30"/>
                <c:pt idx="0">
                  <c:v>0.1</c:v>
                </c:pt>
                <c:pt idx="1">
                  <c:v>0.2</c:v>
                </c:pt>
                <c:pt idx="2">
                  <c:v>0.30000000000000032</c:v>
                </c:pt>
                <c:pt idx="3">
                  <c:v>0.4</c:v>
                </c:pt>
                <c:pt idx="4">
                  <c:v>0.5</c:v>
                </c:pt>
                <c:pt idx="5">
                  <c:v>0.60000000000000064</c:v>
                </c:pt>
                <c:pt idx="6">
                  <c:v>0.70000000000000062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  <c:pt idx="20">
                  <c:v>2.1</c:v>
                </c:pt>
                <c:pt idx="21">
                  <c:v>2.2000000000000002</c:v>
                </c:pt>
                <c:pt idx="22">
                  <c:v>2.2999999999999998</c:v>
                </c:pt>
                <c:pt idx="23">
                  <c:v>2.4</c:v>
                </c:pt>
                <c:pt idx="24">
                  <c:v>2.5</c:v>
                </c:pt>
                <c:pt idx="25">
                  <c:v>2.6</c:v>
                </c:pt>
                <c:pt idx="26">
                  <c:v>2.7</c:v>
                </c:pt>
                <c:pt idx="27">
                  <c:v>2.8</c:v>
                </c:pt>
                <c:pt idx="28">
                  <c:v>2.9</c:v>
                </c:pt>
                <c:pt idx="29">
                  <c:v>3</c:v>
                </c:pt>
              </c:numCache>
            </c:numRef>
          </c:xVal>
          <c:yVal>
            <c:numRef>
              <c:f>Sheet1!$F$5:$F$34</c:f>
              <c:numCache>
                <c:formatCode>General</c:formatCode>
                <c:ptCount val="30"/>
                <c:pt idx="0">
                  <c:v>28.292170143515587</c:v>
                </c:pt>
                <c:pt idx="1">
                  <c:v>14.723397755327619</c:v>
                </c:pt>
                <c:pt idx="2">
                  <c:v>10.216180677643354</c:v>
                </c:pt>
                <c:pt idx="3">
                  <c:v>7.9748331902904734</c:v>
                </c:pt>
                <c:pt idx="4">
                  <c:v>6.6402338454730954</c:v>
                </c:pt>
                <c:pt idx="5">
                  <c:v>5.759355774604459</c:v>
                </c:pt>
                <c:pt idx="6">
                  <c:v>5.1380567508132602</c:v>
                </c:pt>
                <c:pt idx="7">
                  <c:v>4.6792767215760804</c:v>
                </c:pt>
                <c:pt idx="8">
                  <c:v>4.3291036686613475</c:v>
                </c:pt>
                <c:pt idx="9">
                  <c:v>4.0551999668446754</c:v>
                </c:pt>
                <c:pt idx="10">
                  <c:v>3.8369961972695927</c:v>
                </c:pt>
                <c:pt idx="11">
                  <c:v>3.6607880674323057</c:v>
                </c:pt>
                <c:pt idx="12">
                  <c:v>3.5170963039555065</c:v>
                </c:pt>
                <c:pt idx="13">
                  <c:v>3.3991580322413237</c:v>
                </c:pt>
                <c:pt idx="14">
                  <c:v>3.30202161626341</c:v>
                </c:pt>
                <c:pt idx="15">
                  <c:v>3.2219809451466812</c:v>
                </c:pt>
                <c:pt idx="16">
                  <c:v>3.1562093947776328</c:v>
                </c:pt>
                <c:pt idx="17">
                  <c:v>3.1025158134866975</c:v>
                </c:pt>
                <c:pt idx="18">
                  <c:v>3.059177576001368</c:v>
                </c:pt>
                <c:pt idx="19">
                  <c:v>3.0248237322064799</c:v>
                </c:pt>
                <c:pt idx="20">
                  <c:v>2.9983515528698392</c:v>
                </c:pt>
                <c:pt idx="21">
                  <c:v>2.978865846450522</c:v>
                </c:pt>
                <c:pt idx="22">
                  <c:v>2.9656341170829408</c:v>
                </c:pt>
                <c:pt idx="23">
                  <c:v>2.9580529438152561</c:v>
                </c:pt>
                <c:pt idx="24">
                  <c:v>2.955622439572251</c:v>
                </c:pt>
                <c:pt idx="25">
                  <c:v>2.9579266149534607</c:v>
                </c:pt>
                <c:pt idx="26">
                  <c:v>2.9646181164060565</c:v>
                </c:pt>
                <c:pt idx="27">
                  <c:v>2.9754062456027475</c:v>
                </c:pt>
                <c:pt idx="28">
                  <c:v>2.9900474684356748</c:v>
                </c:pt>
                <c:pt idx="29">
                  <c:v>3.0083378331447075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B402-4016-A78F-D71F48CA39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437696"/>
        <c:axId val="89065344"/>
      </c:scatterChart>
      <c:valAx>
        <c:axId val="8743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9065344"/>
        <c:crosses val="autoZero"/>
        <c:crossBetween val="midCat"/>
      </c:valAx>
      <c:valAx>
        <c:axId val="890653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8743769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Productiviteit</c:v>
                </c:pt>
              </c:strCache>
            </c:strRef>
          </c:tx>
          <c:spPr>
            <a:ln w="57150">
              <a:solidFill>
                <a:srgbClr val="0070C0"/>
              </a:solidFill>
            </a:ln>
          </c:spPr>
          <c:marker>
            <c:symbol val="none"/>
          </c:marker>
          <c:xVal>
            <c:numRef>
              <c:f>Sheet1!$A$2:$A$32</c:f>
              <c:numCache>
                <c:formatCode>General</c:formatCode>
                <c:ptCount val="31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  <c:pt idx="3">
                  <c:v>0.8</c:v>
                </c:pt>
                <c:pt idx="4">
                  <c:v>0.9</c:v>
                </c:pt>
                <c:pt idx="5">
                  <c:v>1</c:v>
                </c:pt>
                <c:pt idx="6">
                  <c:v>1.1000000000000001</c:v>
                </c:pt>
                <c:pt idx="7">
                  <c:v>1.2</c:v>
                </c:pt>
                <c:pt idx="8">
                  <c:v>1.3</c:v>
                </c:pt>
                <c:pt idx="9">
                  <c:v>1.4</c:v>
                </c:pt>
                <c:pt idx="10">
                  <c:v>1.5</c:v>
                </c:pt>
                <c:pt idx="11">
                  <c:v>1.6</c:v>
                </c:pt>
                <c:pt idx="12">
                  <c:v>1.7</c:v>
                </c:pt>
                <c:pt idx="13">
                  <c:v>1.8</c:v>
                </c:pt>
                <c:pt idx="14">
                  <c:v>1.9</c:v>
                </c:pt>
                <c:pt idx="15">
                  <c:v>2</c:v>
                </c:pt>
                <c:pt idx="16">
                  <c:v>2.1</c:v>
                </c:pt>
                <c:pt idx="17">
                  <c:v>2.2000000000000002</c:v>
                </c:pt>
                <c:pt idx="18">
                  <c:v>2.2999999999999998</c:v>
                </c:pt>
                <c:pt idx="19">
                  <c:v>2.4</c:v>
                </c:pt>
                <c:pt idx="20">
                  <c:v>2.5</c:v>
                </c:pt>
                <c:pt idx="21">
                  <c:v>2.6</c:v>
                </c:pt>
                <c:pt idx="22">
                  <c:v>2.7</c:v>
                </c:pt>
                <c:pt idx="23">
                  <c:v>2.8</c:v>
                </c:pt>
                <c:pt idx="24">
                  <c:v>2.9</c:v>
                </c:pt>
                <c:pt idx="25">
                  <c:v>3</c:v>
                </c:pt>
                <c:pt idx="26">
                  <c:v>3.1</c:v>
                </c:pt>
                <c:pt idx="27">
                  <c:v>3.2</c:v>
                </c:pt>
                <c:pt idx="28">
                  <c:v>3.3</c:v>
                </c:pt>
                <c:pt idx="29">
                  <c:v>3.4</c:v>
                </c:pt>
                <c:pt idx="30">
                  <c:v>3.5</c:v>
                </c:pt>
              </c:numCache>
            </c:numRef>
          </c:xVal>
          <c:yVal>
            <c:numRef>
              <c:f>Sheet1!$B$2:$B$32</c:f>
              <c:numCache>
                <c:formatCode>General</c:formatCode>
                <c:ptCount val="31"/>
                <c:pt idx="0">
                  <c:v>3.3618788525584291</c:v>
                </c:pt>
                <c:pt idx="1">
                  <c:v>3.4764094711825293</c:v>
                </c:pt>
                <c:pt idx="2">
                  <c:v>3.5840734902695934</c:v>
                </c:pt>
                <c:pt idx="3">
                  <c:v>3.6840032478413964</c:v>
                </c:pt>
                <c:pt idx="4">
                  <c:v>3.7753760740351989</c:v>
                </c:pt>
                <c:pt idx="5">
                  <c:v>3.8574255306969745</c:v>
                </c:pt>
                <c:pt idx="6">
                  <c:v>3.9294520944839948</c:v>
                </c:pt>
                <c:pt idx="7">
                  <c:v>3.9908330756591313</c:v>
                </c:pt>
                <c:pt idx="8">
                  <c:v>4.0410315761080691</c:v>
                </c:pt>
                <c:pt idx="9">
                  <c:v>4.0796043064515892</c:v>
                </c:pt>
                <c:pt idx="10">
                  <c:v>4.1062081031152129</c:v>
                </c:pt>
                <c:pt idx="11">
                  <c:v>4.1206050113687178</c:v>
                </c:pt>
                <c:pt idx="12">
                  <c:v>4.1226658290358866</c:v>
                </c:pt>
                <c:pt idx="13">
                  <c:v>4.1123720370646097</c:v>
                </c:pt>
                <c:pt idx="14">
                  <c:v>4.0898160766117879</c:v>
                </c:pt>
                <c:pt idx="15">
                  <c:v>4.0551999668446745</c:v>
                </c:pt>
                <c:pt idx="16">
                  <c:v>4.0088322923635129</c:v>
                </c:pt>
                <c:pt idx="17">
                  <c:v>3.9511236230770037</c:v>
                </c:pt>
                <c:pt idx="18">
                  <c:v>3.8825804616057011</c:v>
                </c:pt>
                <c:pt idx="19">
                  <c:v>3.8037978429971542</c:v>
                </c:pt>
                <c:pt idx="20">
                  <c:v>3.7154507379411039</c:v>
                </c:pt>
                <c:pt idx="21">
                  <c:v>3.6182844331112385</c:v>
                </c:pt>
                <c:pt idx="22">
                  <c:v>3.5131040801961664</c:v>
                </c:pt>
                <c:pt idx="23">
                  <c:v>3.4007636182238512</c:v>
                </c:pt>
                <c:pt idx="24">
                  <c:v>3.2821542816901124</c:v>
                </c:pt>
                <c:pt idx="25">
                  <c:v>3.1581929096897681</c:v>
                </c:pt>
                <c:pt idx="26">
                  <c:v>3.029810268791028</c:v>
                </c:pt>
                <c:pt idx="27">
                  <c:v>2.8979395950117137</c:v>
                </c:pt>
                <c:pt idx="28">
                  <c:v>2.7635055483088928</c:v>
                </c:pt>
                <c:pt idx="29">
                  <c:v>2.6274137569624534</c:v>
                </c:pt>
                <c:pt idx="30">
                  <c:v>2.4905411096998313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470-4EF7-BD42-CCC25F45CF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951296"/>
        <c:axId val="74953472"/>
      </c:scatterChart>
      <c:valAx>
        <c:axId val="749512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Schaal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953472"/>
        <c:crosses val="autoZero"/>
        <c:crossBetween val="midCat"/>
        <c:majorUnit val="0.5"/>
      </c:valAx>
      <c:valAx>
        <c:axId val="7495347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Productiviteit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74951296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0.51326</cdr:x>
      <cdr:y>0.88967</cdr:y>
    </cdr:from>
    <cdr:to>
      <cdr:x>0.74594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48569" y="3226964"/>
          <a:ext cx="1427369" cy="4001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2000" dirty="0"/>
            <a:t>Productie</a:t>
          </a:r>
        </a:p>
      </cdr:txBody>
    </cdr:sp>
  </cdr:relSizeAnchor>
  <cdr:relSizeAnchor xmlns:cdr="http://schemas.openxmlformats.org/drawingml/2006/chartDrawing">
    <cdr:from>
      <cdr:x>0</cdr:x>
      <cdr:y>0.45746</cdr:y>
    </cdr:from>
    <cdr:to>
      <cdr:x>0.09736</cdr:x>
      <cdr:y>0.65259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278151" y="1726942"/>
          <a:ext cx="707765" cy="5724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2000" dirty="0"/>
            <a:t>Gemiddelde  kosten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03/11/2016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257A-B8B9-485B-BE90-923168ABD965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855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96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 r="-9162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60"/>
          <p:cNvSpPr>
            <a:spLocks noChangeArrowheads="1"/>
          </p:cNvSpPr>
          <p:nvPr userDrawn="1"/>
        </p:nvSpPr>
        <p:spPr bwMode="auto">
          <a:xfrm>
            <a:off x="657462" y="5886450"/>
            <a:ext cx="8497338" cy="98203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2400" dirty="0">
                <a:solidFill>
                  <a:srgbClr val="000000"/>
                </a:solidFill>
              </a:rPr>
              <a:t>    </a:t>
            </a:r>
            <a:r>
              <a:rPr lang="nl-NL" sz="2400" b="1" dirty="0">
                <a:solidFill>
                  <a:srgbClr val="0099CC"/>
                </a:solidFill>
                <a:latin typeface="Corbel" panose="020B0503020204020204" pitchFamily="34" charset="0"/>
              </a:rPr>
              <a:t>IPSE Studies </a:t>
            </a:r>
            <a:endParaRPr lang="nl-NL" sz="2400" dirty="0">
              <a:solidFill>
                <a:srgbClr val="000000"/>
              </a:solidFill>
              <a:latin typeface="Corbel" panose="020B0503020204020204" pitchFamily="34" charset="0"/>
            </a:endParaRPr>
          </a:p>
        </p:txBody>
      </p:sp>
      <p:sp>
        <p:nvSpPr>
          <p:cNvPr id="16" name="Rectangle 62"/>
          <p:cNvSpPr>
            <a:spLocks noChangeArrowheads="1"/>
          </p:cNvSpPr>
          <p:nvPr userDrawn="1"/>
        </p:nvSpPr>
        <p:spPr bwMode="ltGray">
          <a:xfrm>
            <a:off x="5400" y="5594863"/>
            <a:ext cx="9144000" cy="287336"/>
          </a:xfrm>
          <a:prstGeom prst="rect">
            <a:avLst/>
          </a:prstGeom>
          <a:solidFill>
            <a:srgbClr val="0099CC"/>
          </a:solidFill>
          <a:ln w="9525">
            <a:solidFill>
              <a:srgbClr val="0099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808080"/>
              </a:solidFill>
              <a:latin typeface="Times"/>
            </a:endParaRPr>
          </a:p>
        </p:txBody>
      </p:sp>
      <p:sp>
        <p:nvSpPr>
          <p:cNvPr id="17" name="Rectangle 6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164288" y="5594863"/>
            <a:ext cx="1905000" cy="22860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116DD048-F10D-4843-BFFC-56611981F43F}" type="slidenum">
              <a:rPr lang="en-US" smtClean="0">
                <a:solidFill>
                  <a:srgbClr val="000000"/>
                </a:solidFill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918023" y="6103180"/>
            <a:ext cx="1647037" cy="54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50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99CC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"/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313409" y="1210370"/>
            <a:ext cx="7018724" cy="3062377"/>
          </a:xfrm>
          <a:prstGeom prst="rect">
            <a:avLst/>
          </a:prstGeom>
          <a:ln w="28575">
            <a:solidFill>
              <a:srgbClr val="0070C0"/>
            </a:solidFill>
            <a:prstDash val="sysDash"/>
          </a:ln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nl-NL" sz="2400" dirty="0"/>
              <a:t>Opzet:</a:t>
            </a: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/>
              <a:t>Schaalvergroting in de publieke sector;</a:t>
            </a: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/>
              <a:t>Maatschappelijke gevolgen van schaalvergroting;</a:t>
            </a: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/>
              <a:t>U-vormige kostencurve;</a:t>
            </a: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/>
              <a:t>Omgekeerde U-vormige productiviteitscurve;</a:t>
            </a:r>
          </a:p>
          <a:p>
            <a:pPr marL="342900" indent="-342900" defTabSz="9144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400" dirty="0"/>
              <a:t>Conclusies en stelling.</a:t>
            </a:r>
            <a:endParaRPr lang="nl-NL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91525" y="395999"/>
            <a:ext cx="8172000" cy="1628743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algn="ctr" defTabSz="914400"/>
            <a:r>
              <a:rPr lang="nl-NL" kern="0" dirty="0"/>
              <a:t>Schaal en arbeidsrelaties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599" y="1253912"/>
            <a:ext cx="1692401" cy="2554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1525" y="5163234"/>
            <a:ext cx="5033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Prof. dr Jos Blank (IPSE Studies, TU Delft, EUR)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327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defTabSz="914400"/>
            <a:r>
              <a:rPr lang="en-US" kern="0" dirty="0" err="1"/>
              <a:t>Schaalvergroting</a:t>
            </a:r>
            <a:r>
              <a:rPr lang="en-US" kern="0" dirty="0"/>
              <a:t> in de </a:t>
            </a:r>
            <a:r>
              <a:rPr lang="en-US" kern="0" dirty="0" err="1"/>
              <a:t>publieke</a:t>
            </a:r>
            <a:r>
              <a:rPr lang="en-US" kern="0" dirty="0"/>
              <a:t> sector</a:t>
            </a:r>
            <a:endParaRPr lang="nl-NL" kern="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89249303"/>
              </p:ext>
            </p:extLst>
          </p:nvPr>
        </p:nvGraphicFramePr>
        <p:xfrm>
          <a:off x="1083733" y="1660124"/>
          <a:ext cx="6080555" cy="4689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90618" y="1446048"/>
            <a:ext cx="85491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600" b="1" dirty="0"/>
              <a:t>Ontwikkeling gemiddelde schaal 1985-2012  (indexcijfers, 1985 = 100)</a:t>
            </a:r>
          </a:p>
        </p:txBody>
      </p:sp>
      <p:sp>
        <p:nvSpPr>
          <p:cNvPr id="6" name="TextBox 5"/>
          <p:cNvSpPr txBox="1"/>
          <p:nvPr/>
        </p:nvSpPr>
        <p:spPr>
          <a:xfrm rot="10800000" flipV="1">
            <a:off x="7569334" y="2391956"/>
            <a:ext cx="1760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Zie</a:t>
            </a:r>
            <a:r>
              <a:rPr lang="en-US" sz="2400" dirty="0"/>
              <a:t> Blank (2015), </a:t>
            </a:r>
            <a:r>
              <a:rPr lang="en-US" sz="2400" dirty="0" err="1"/>
              <a:t>Illusies</a:t>
            </a:r>
            <a:r>
              <a:rPr lang="en-US" sz="2400" dirty="0"/>
              <a:t> over </a:t>
            </a:r>
            <a:r>
              <a:rPr lang="en-US" sz="2400" dirty="0" err="1"/>
              <a:t>fusies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03357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69302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defTabSz="914400"/>
            <a:r>
              <a:rPr lang="en-US" kern="0" dirty="0" err="1"/>
              <a:t>Gevolgen</a:t>
            </a:r>
            <a:r>
              <a:rPr lang="en-US" kern="0" dirty="0"/>
              <a:t> van </a:t>
            </a:r>
            <a:r>
              <a:rPr lang="en-US" kern="0" dirty="0" err="1"/>
              <a:t>schaalvergroting</a:t>
            </a:r>
            <a:endParaRPr lang="nl-NL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701336" y="1748901"/>
            <a:ext cx="40394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Kosten</a:t>
            </a:r>
            <a:r>
              <a:rPr lang="en-US" sz="2400" dirty="0"/>
              <a:t>;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Bedrijfsvoering</a:t>
            </a:r>
            <a:r>
              <a:rPr lang="en-US" sz="2400" dirty="0"/>
              <a:t>;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Transactiekosten</a:t>
            </a:r>
            <a:r>
              <a:rPr lang="en-US" sz="2400" dirty="0"/>
              <a:t>;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Transitiekosten</a:t>
            </a:r>
            <a:r>
              <a:rPr lang="en-US" sz="2400" dirty="0"/>
              <a:t> (</a:t>
            </a:r>
            <a:r>
              <a:rPr lang="en-US" sz="2400" dirty="0" err="1"/>
              <a:t>fusie</a:t>
            </a:r>
            <a:r>
              <a:rPr lang="en-US" sz="2400" dirty="0"/>
              <a:t>);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Bereikbaarheid</a:t>
            </a:r>
            <a:r>
              <a:rPr lang="en-US" sz="2400" dirty="0"/>
              <a:t>;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/>
              <a:t>Kwaliteit</a:t>
            </a:r>
            <a:r>
              <a:rPr lang="en-US" sz="2400"/>
              <a:t>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711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69302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defTabSz="914400"/>
            <a:r>
              <a:rPr lang="en-US" kern="0" dirty="0"/>
              <a:t>De U-</a:t>
            </a:r>
            <a:r>
              <a:rPr lang="en-US" kern="0" dirty="0" err="1"/>
              <a:t>vormige</a:t>
            </a:r>
            <a:r>
              <a:rPr lang="en-US" kern="0" dirty="0"/>
              <a:t> </a:t>
            </a:r>
            <a:r>
              <a:rPr lang="en-US" kern="0" dirty="0" err="1"/>
              <a:t>kostencurve</a:t>
            </a:r>
            <a:endParaRPr lang="nl-NL" kern="0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36468041"/>
              </p:ext>
            </p:extLst>
          </p:nvPr>
        </p:nvGraphicFramePr>
        <p:xfrm>
          <a:off x="266330" y="1326593"/>
          <a:ext cx="6445189" cy="3627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188027" y="1924061"/>
            <a:ext cx="2752770" cy="844081"/>
            <a:chOff x="1188027" y="1924061"/>
            <a:chExt cx="2752770" cy="844081"/>
          </a:xfrm>
        </p:grpSpPr>
        <p:sp>
          <p:nvSpPr>
            <p:cNvPr id="6" name="TextBox 5"/>
            <p:cNvSpPr txBox="1"/>
            <p:nvPr/>
          </p:nvSpPr>
          <p:spPr>
            <a:xfrm>
              <a:off x="1710128" y="1924061"/>
              <a:ext cx="2113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Lage</a:t>
              </a:r>
              <a:r>
                <a:rPr lang="en-US" sz="1600" dirty="0"/>
                <a:t> </a:t>
              </a:r>
              <a:r>
                <a:rPr lang="en-US" sz="1600" dirty="0" err="1"/>
                <a:t>bezettingsgraad</a:t>
              </a:r>
              <a:endParaRPr lang="nl-NL" sz="1600" dirty="0"/>
            </a:p>
          </p:txBody>
        </p:sp>
        <p:sp>
          <p:nvSpPr>
            <p:cNvPr id="7" name="Left Arrow 6"/>
            <p:cNvSpPr/>
            <p:nvPr/>
          </p:nvSpPr>
          <p:spPr bwMode="auto">
            <a:xfrm rot="19739674">
              <a:off x="1188027" y="2390664"/>
              <a:ext cx="431673" cy="182934"/>
            </a:xfrm>
            <a:prstGeom prst="lef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97069" y="2292551"/>
              <a:ext cx="21437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/>
                <a:t>Geringe</a:t>
              </a:r>
              <a:r>
                <a:rPr lang="en-US" sz="1600" dirty="0"/>
                <a:t> </a:t>
              </a:r>
              <a:r>
                <a:rPr lang="en-US" sz="1600" dirty="0" err="1"/>
                <a:t>arbeidsdeling</a:t>
              </a:r>
              <a:endParaRPr lang="nl-NL" sz="1600" dirty="0"/>
            </a:p>
          </p:txBody>
        </p:sp>
        <p:sp>
          <p:nvSpPr>
            <p:cNvPr id="14" name="Left Arrow 13"/>
            <p:cNvSpPr/>
            <p:nvPr/>
          </p:nvSpPr>
          <p:spPr bwMode="auto">
            <a:xfrm rot="19574506">
              <a:off x="1308647" y="2588358"/>
              <a:ext cx="363801" cy="179784"/>
            </a:xfrm>
            <a:prstGeom prst="lef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161102" y="274638"/>
            <a:ext cx="2908186" cy="5320225"/>
            <a:chOff x="6161102" y="274638"/>
            <a:chExt cx="2908186" cy="532022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85676" y="274638"/>
              <a:ext cx="1009650" cy="152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>
              <a:off x="6161102" y="1809211"/>
              <a:ext cx="2908186" cy="3785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/>
                <a:t>In contrast, most of the sociologists and psychologists insistently warn us of its inherent dangers - dangers to the integrity of the individual when he feels as nothing more than a small cog in a vast machine and when the human relationships of his daily working life become increasingly </a:t>
              </a:r>
              <a:r>
                <a:rPr lang="en-US" sz="1600" dirty="0" err="1"/>
                <a:t>dehumanised</a:t>
              </a:r>
              <a:r>
                <a:rPr lang="en-US" sz="1600" dirty="0"/>
                <a:t>; dangers also to efficiency and productivity, stemming from ever-growing Parkinsonian bureaucracies. </a:t>
              </a:r>
              <a:endParaRPr lang="nl-NL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347536" y="772357"/>
              <a:ext cx="14914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/>
                <a:t>EF Schumacher, 1973,”Small is </a:t>
              </a:r>
              <a:r>
                <a:rPr lang="nl-NL" sz="1400" dirty="0" err="1"/>
                <a:t>beautiful</a:t>
              </a:r>
              <a:r>
                <a:rPr lang="nl-NL" sz="1400" dirty="0"/>
                <a:t>….”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18912" y="2678250"/>
            <a:ext cx="2805335" cy="1137757"/>
            <a:chOff x="2618912" y="2678250"/>
            <a:chExt cx="2805335" cy="1137757"/>
          </a:xfrm>
        </p:grpSpPr>
        <p:sp>
          <p:nvSpPr>
            <p:cNvPr id="16" name="TextBox 15"/>
            <p:cNvSpPr txBox="1"/>
            <p:nvPr/>
          </p:nvSpPr>
          <p:spPr>
            <a:xfrm>
              <a:off x="2618912" y="3201334"/>
              <a:ext cx="147280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err="1"/>
                <a:t>Betrokkenheid</a:t>
              </a:r>
              <a:endParaRPr lang="en-US" sz="16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5315" y="2946785"/>
              <a:ext cx="13160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sz="1600" dirty="0" err="1">
                  <a:solidFill>
                    <a:srgbClr val="000000"/>
                  </a:solidFill>
                </a:rPr>
                <a:t>Bureaucratie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67785" y="2678250"/>
              <a:ext cx="13564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Management</a:t>
              </a:r>
            </a:p>
          </p:txBody>
        </p:sp>
        <p:sp>
          <p:nvSpPr>
            <p:cNvPr id="20" name="Right Arrow 19"/>
            <p:cNvSpPr/>
            <p:nvPr/>
          </p:nvSpPr>
          <p:spPr bwMode="auto">
            <a:xfrm rot="3239881">
              <a:off x="3634143" y="3539258"/>
              <a:ext cx="398854" cy="154643"/>
            </a:xfrm>
            <a:prstGeom prst="rightArrow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  <p:sp>
          <p:nvSpPr>
            <p:cNvPr id="21" name="Right Arrow 20"/>
            <p:cNvSpPr/>
            <p:nvPr/>
          </p:nvSpPr>
          <p:spPr bwMode="auto">
            <a:xfrm rot="3140653">
              <a:off x="4343704" y="3342169"/>
              <a:ext cx="414782" cy="172348"/>
            </a:xfrm>
            <a:prstGeom prst="rightArrow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  <p:sp>
          <p:nvSpPr>
            <p:cNvPr id="22" name="Right Arrow 21"/>
            <p:cNvSpPr/>
            <p:nvPr/>
          </p:nvSpPr>
          <p:spPr bwMode="auto">
            <a:xfrm rot="3510102">
              <a:off x="4950733" y="3082908"/>
              <a:ext cx="417250" cy="144261"/>
            </a:xfrm>
            <a:prstGeom prst="rightArrow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l-NL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72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7"/>
            <a:ext cx="8229600" cy="1101401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defTabSz="914400"/>
            <a:r>
              <a:rPr lang="en-US" kern="0" dirty="0" err="1"/>
              <a:t>Productiviteit</a:t>
            </a:r>
            <a:r>
              <a:rPr lang="en-US" kern="0" dirty="0"/>
              <a:t> van de </a:t>
            </a:r>
            <a:r>
              <a:rPr lang="en-US" kern="0" dirty="0" err="1"/>
              <a:t>individuele</a:t>
            </a:r>
            <a:r>
              <a:rPr lang="en-US" kern="0" dirty="0"/>
              <a:t> </a:t>
            </a:r>
            <a:r>
              <a:rPr lang="en-US" kern="0" dirty="0" err="1"/>
              <a:t>werknemer</a:t>
            </a:r>
            <a:endParaRPr lang="nl-NL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1437" y="1376038"/>
                <a:ext cx="8368654" cy="424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dirty="0"/>
                  <a:t>Directe </a:t>
                </a:r>
                <a:r>
                  <a:rPr lang="en-US" dirty="0" err="1"/>
                  <a:t>toegevoegde</a:t>
                </a:r>
                <a:r>
                  <a:rPr lang="en-US" dirty="0"/>
                  <a:t> </a:t>
                </a:r>
                <a:r>
                  <a:rPr lang="en-US" dirty="0" err="1"/>
                  <a:t>waarde</a:t>
                </a:r>
                <a:r>
                  <a:rPr lang="en-US" dirty="0"/>
                  <a:t> </a:t>
                </a:r>
                <a:r>
                  <a:rPr lang="en-US" dirty="0" err="1"/>
                  <a:t>moeilijk</a:t>
                </a:r>
                <a:r>
                  <a:rPr lang="en-US" dirty="0"/>
                  <a:t> vast te </a:t>
                </a:r>
                <a:r>
                  <a:rPr lang="en-US" dirty="0" err="1"/>
                  <a:t>stellen</a:t>
                </a:r>
                <a:r>
                  <a:rPr lang="en-US" dirty="0"/>
                  <a:t>;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dirty="0"/>
                  <a:t>Indirect via </a:t>
                </a:r>
                <a:r>
                  <a:rPr lang="en-US" dirty="0" err="1"/>
                  <a:t>ziekteverzuim</a:t>
                </a:r>
                <a:r>
                  <a:rPr lang="en-US" dirty="0"/>
                  <a:t>, </a:t>
                </a:r>
                <a:r>
                  <a:rPr lang="en-US" dirty="0" err="1"/>
                  <a:t>personeelsverloop</a:t>
                </a:r>
                <a:r>
                  <a:rPr lang="en-US" dirty="0"/>
                  <a:t>, </a:t>
                </a:r>
                <a:r>
                  <a:rPr lang="en-US" dirty="0" err="1"/>
                  <a:t>incidenten</a:t>
                </a:r>
                <a:r>
                  <a:rPr lang="en-US" dirty="0"/>
                  <a:t> </a:t>
                </a:r>
                <a:r>
                  <a:rPr lang="en-US" dirty="0" err="1"/>
                  <a:t>en</a:t>
                </a:r>
                <a:r>
                  <a:rPr lang="en-US" dirty="0"/>
                  <a:t> </a:t>
                </a:r>
                <a:r>
                  <a:rPr lang="en-US" dirty="0" err="1"/>
                  <a:t>beoordelingen</a:t>
                </a:r>
                <a:r>
                  <a:rPr lang="en-US" dirty="0"/>
                  <a:t>;</a:t>
                </a: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dirty="0" err="1"/>
                  <a:t>Relatie</a:t>
                </a:r>
                <a:r>
                  <a:rPr lang="en-US" dirty="0"/>
                  <a:t> </a:t>
                </a:r>
                <a:r>
                  <a:rPr lang="en-US" dirty="0" err="1"/>
                  <a:t>bepalen</a:t>
                </a:r>
                <a:r>
                  <a:rPr lang="en-US" dirty="0"/>
                  <a:t> </a:t>
                </a:r>
                <a:r>
                  <a:rPr lang="en-US" dirty="0" err="1"/>
                  <a:t>tussen</a:t>
                </a:r>
                <a:r>
                  <a:rPr lang="en-US" dirty="0"/>
                  <a:t> </a:t>
                </a:r>
                <a:r>
                  <a:rPr lang="en-US" dirty="0" err="1"/>
                  <a:t>indirecte</a:t>
                </a:r>
                <a:r>
                  <a:rPr lang="en-US" dirty="0"/>
                  <a:t> </a:t>
                </a:r>
                <a:r>
                  <a:rPr lang="en-US" dirty="0" err="1"/>
                  <a:t>maten</a:t>
                </a:r>
                <a:r>
                  <a:rPr lang="en-US" dirty="0"/>
                  <a:t>, </a:t>
                </a:r>
                <a:r>
                  <a:rPr lang="en-US" dirty="0" err="1"/>
                  <a:t>karakteristieken</a:t>
                </a:r>
                <a:r>
                  <a:rPr lang="en-US" dirty="0"/>
                  <a:t> </a:t>
                </a:r>
                <a:r>
                  <a:rPr lang="en-US" dirty="0" err="1"/>
                  <a:t>personeel</a:t>
                </a:r>
                <a:r>
                  <a:rPr lang="en-US" dirty="0"/>
                  <a:t>, </a:t>
                </a:r>
                <a:r>
                  <a:rPr lang="en-US" dirty="0" err="1"/>
                  <a:t>karakteristieken</a:t>
                </a:r>
                <a:r>
                  <a:rPr lang="en-US" dirty="0"/>
                  <a:t> </a:t>
                </a:r>
                <a:r>
                  <a:rPr lang="en-US" dirty="0" err="1"/>
                  <a:t>organisatie</a:t>
                </a:r>
                <a:r>
                  <a:rPr lang="en-US" dirty="0"/>
                  <a:t> (</a:t>
                </a:r>
                <a:r>
                  <a:rPr lang="en-US" dirty="0" err="1"/>
                  <a:t>waaronder</a:t>
                </a:r>
                <a:r>
                  <a:rPr lang="en-US" dirty="0"/>
                  <a:t> </a:t>
                </a:r>
                <a:r>
                  <a:rPr lang="en-US" dirty="0" err="1"/>
                  <a:t>schaal</a:t>
                </a:r>
                <a:r>
                  <a:rPr lang="en-US" dirty="0"/>
                  <a:t>, </a:t>
                </a:r>
                <a:r>
                  <a:rPr lang="en-US" dirty="0" err="1"/>
                  <a:t>afdelingsgrootte</a:t>
                </a:r>
                <a:r>
                  <a:rPr lang="en-US" dirty="0"/>
                  <a:t>,…)</a:t>
                </a:r>
              </a:p>
              <a:p>
                <a:endParaRPr lang="en-US" dirty="0"/>
              </a:p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Times New Roman"/>
                        </a:rPr>
                        <m:t>𝑦</m:t>
                      </m:r>
                      <m:r>
                        <a:rPr lang="en-US" i="1">
                          <a:latin typeface="Cambria Math"/>
                          <a:ea typeface="Times New Roman"/>
                        </a:rPr>
                        <m:t>=</m:t>
                      </m:r>
                      <m:r>
                        <a:rPr lang="en-US" i="1">
                          <a:latin typeface="Cambria Math"/>
                          <a:ea typeface="Times New Roman"/>
                        </a:rPr>
                        <m:t>𝑓</m:t>
                      </m:r>
                      <m:r>
                        <a:rPr lang="en-US" i="1">
                          <a:latin typeface="Cambria Math"/>
                          <a:ea typeface="Times New Roman"/>
                        </a:rPr>
                        <m:t>(</m:t>
                      </m:r>
                      <m:sSub>
                        <m:sSubPr>
                          <m:ctrlPr>
                            <a:rPr lang="nl-NL" i="1">
                              <a:effectLst/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effectLst/>
                          <a:latin typeface="Cambria Math"/>
                          <a:ea typeface="Times New Roman"/>
                        </a:rPr>
                        <m:t>,..,</m:t>
                      </m:r>
                      <m:sSub>
                        <m:sSubPr>
                          <m:ctrlPr>
                            <a:rPr lang="nl-NL" i="1">
                              <a:effectLst/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</a:rPr>
                            <m:t>𝑀</m:t>
                          </m:r>
                        </m:sub>
                      </m:sSub>
                      <m:r>
                        <a:rPr lang="en-US" i="1">
                          <a:effectLst/>
                          <a:latin typeface="Cambria Math"/>
                          <a:ea typeface="Times New Roman"/>
                        </a:rPr>
                        <m:t>,</m:t>
                      </m:r>
                      <m:sSub>
                        <m:sSubPr>
                          <m:ctrlPr>
                            <a:rPr lang="nl-NL" i="1">
                              <a:effectLst/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effectLst/>
                          <a:latin typeface="Cambria Math"/>
                          <a:ea typeface="Times New Roman"/>
                        </a:rPr>
                        <m:t>,..,</m:t>
                      </m:r>
                      <m:sSub>
                        <m:sSubPr>
                          <m:ctrlPr>
                            <a:rPr lang="nl-NL" i="1">
                              <a:effectLst/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sSubPr>
                        <m:e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effectLst/>
                              <a:latin typeface="Cambria Math"/>
                              <a:ea typeface="Times New Roman"/>
                            </a:rPr>
                            <m:t>𝑁</m:t>
                          </m:r>
                        </m:sub>
                      </m:sSub>
                      <m:r>
                        <a:rPr lang="en-US" i="1">
                          <a:effectLst/>
                          <a:latin typeface="Cambria Math"/>
                          <a:ea typeface="Times New Roman"/>
                        </a:rPr>
                        <m:t>)</m:t>
                      </m:r>
                    </m:oMath>
                  </m:oMathPara>
                </a14:m>
                <a:endParaRPr lang="nl-NL" dirty="0">
                  <a:effectLst/>
                  <a:latin typeface="Times New Roman"/>
                  <a:ea typeface="Times New Roman"/>
                </a:endParaRPr>
              </a:p>
              <a:p>
                <a:pPr marL="285750" indent="-285750">
                  <a:buFont typeface="Wingdings"/>
                  <a:buChar char="è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NL">
                        <a:latin typeface="Cambria Math"/>
                      </a:rPr>
                      <m:t>Met</m:t>
                    </m:r>
                    <m:r>
                      <a:rPr lang="nl-NL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nl-NL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nl-NL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nl-NL">
                        <a:latin typeface="Cambria Math"/>
                      </a:rPr>
                      <m:t>karakteristiek</m:t>
                    </m:r>
                    <m:r>
                      <a:rPr lang="nl-NL">
                        <a:latin typeface="Cambria Math"/>
                      </a:rPr>
                      <m:t> </m:t>
                    </m:r>
                    <m:r>
                      <a:rPr lang="nl-NL">
                        <a:latin typeface="Cambria Math"/>
                      </a:rPr>
                      <m:t>𝑚</m:t>
                    </m:r>
                  </m:oMath>
                </a14:m>
                <a:r>
                  <a:rPr lang="en-US" dirty="0">
                    <a:sym typeface="Wingdings" panose="05000000000000000000" pitchFamily="2" charset="2"/>
                  </a:rPr>
                  <a:t> werknemer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</a:rPr>
                          <m:t>𝑧</m:t>
                        </m:r>
                      </m:e>
                      <m:sub>
                        <m:r>
                          <a:rPr lang="nl-NL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nl-NL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nl-NL">
                        <a:latin typeface="Cambria Math"/>
                      </a:rPr>
                      <m:t>karakteristiek</m:t>
                    </m:r>
                    <m:r>
                      <a:rPr lang="nl-NL">
                        <a:latin typeface="Cambria Math"/>
                      </a:rPr>
                      <m:t> </m:t>
                    </m:r>
                    <m:r>
                      <a:rPr lang="nl-NL">
                        <a:latin typeface="Cambria Math"/>
                      </a:rPr>
                      <m:t>𝑛</m:t>
                    </m:r>
                    <m:r>
                      <a:rPr lang="nl-NL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nl-NL">
                        <a:latin typeface="Cambria Math"/>
                      </a:rPr>
                      <m:t>instelling</m:t>
                    </m:r>
                  </m:oMath>
                </a14:m>
                <a:endParaRPr lang="en-US" dirty="0"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/>
                  <a:buChar char="è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/>
                  <a:buChar char="è"/>
                </a:pPr>
                <a:endParaRPr lang="en-US" dirty="0">
                  <a:sym typeface="Wingdings" panose="05000000000000000000" pitchFamily="2" charset="2"/>
                </a:endParaRPr>
              </a:p>
              <a:p>
                <a:pPr marL="285750" indent="-285750">
                  <a:lnSpc>
                    <a:spcPct val="150000"/>
                  </a:lnSpc>
                  <a:buFont typeface="Wingdings"/>
                  <a:buChar char="è"/>
                </a:pPr>
                <a:r>
                  <a:rPr lang="en-US" dirty="0" err="1">
                    <a:sym typeface="Wingdings" panose="05000000000000000000" pitchFamily="2" charset="2"/>
                  </a:rPr>
                  <a:t>Omgekeerde</a:t>
                </a:r>
                <a:r>
                  <a:rPr lang="en-US" dirty="0">
                    <a:sym typeface="Wingdings" panose="05000000000000000000" pitchFamily="2" charset="2"/>
                  </a:rPr>
                  <a:t> U-</a:t>
                </a:r>
                <a:r>
                  <a:rPr lang="en-US" dirty="0" err="1">
                    <a:sym typeface="Wingdings" panose="05000000000000000000" pitchFamily="2" charset="2"/>
                  </a:rPr>
                  <a:t>vormige</a:t>
                </a:r>
                <a:r>
                  <a:rPr lang="en-US" dirty="0">
                    <a:sym typeface="Wingdings" panose="05000000000000000000" pitchFamily="2" charset="2"/>
                  </a:rPr>
                  <a:t> </a:t>
                </a:r>
                <a:r>
                  <a:rPr lang="en-US" dirty="0" err="1">
                    <a:sym typeface="Wingdings" panose="05000000000000000000" pitchFamily="2" charset="2"/>
                  </a:rPr>
                  <a:t>arbeidsproductiviteitscurve</a:t>
                </a:r>
                <a:r>
                  <a:rPr lang="en-US" dirty="0">
                    <a:sym typeface="Wingdings" panose="05000000000000000000" pitchFamily="2" charset="2"/>
                  </a:rPr>
                  <a:t>?</a:t>
                </a:r>
              </a:p>
              <a:p>
                <a:pPr marL="285750" indent="-285750">
                  <a:lnSpc>
                    <a:spcPct val="150000"/>
                  </a:lnSpc>
                  <a:buFont typeface="Wingdings"/>
                  <a:buChar char="è"/>
                </a:pPr>
                <a:r>
                  <a:rPr lang="en-US" dirty="0" err="1">
                    <a:sym typeface="Wingdings" panose="05000000000000000000" pitchFamily="2" charset="2"/>
                  </a:rPr>
                  <a:t>Geldt</a:t>
                </a:r>
                <a:r>
                  <a:rPr lang="en-US" dirty="0">
                    <a:sym typeface="Wingdings" panose="05000000000000000000" pitchFamily="2" charset="2"/>
                  </a:rPr>
                  <a:t> het model van </a:t>
                </a:r>
                <a:r>
                  <a:rPr lang="en-US" dirty="0" err="1">
                    <a:sym typeface="Wingdings" panose="05000000000000000000" pitchFamily="2" charset="2"/>
                  </a:rPr>
                  <a:t>Maister</a:t>
                </a:r>
                <a:r>
                  <a:rPr lang="en-US" dirty="0">
                    <a:sym typeface="Wingdings" panose="05000000000000000000" pitchFamily="2" charset="2"/>
                  </a:rPr>
                  <a:t>?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437" y="1376038"/>
                <a:ext cx="8368654" cy="4247317"/>
              </a:xfrm>
              <a:prstGeom prst="rect">
                <a:avLst/>
              </a:prstGeom>
              <a:blipFill rotWithShape="1">
                <a:blip r:embed="rId2"/>
                <a:stretch>
                  <a:fillRect l="-510" b="-1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594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247047"/>
              </p:ext>
            </p:extLst>
          </p:nvPr>
        </p:nvGraphicFramePr>
        <p:xfrm>
          <a:off x="1066801" y="1439333"/>
          <a:ext cx="6773332" cy="4155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686800" cy="693028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defTabSz="914400"/>
            <a:r>
              <a:rPr lang="en-US" kern="0" dirty="0"/>
              <a:t>De </a:t>
            </a:r>
            <a:r>
              <a:rPr lang="en-US" kern="0" dirty="0" err="1"/>
              <a:t>omgekeerde</a:t>
            </a:r>
            <a:r>
              <a:rPr lang="en-US" kern="0" dirty="0"/>
              <a:t> U-</a:t>
            </a:r>
            <a:r>
              <a:rPr lang="en-US" kern="0" dirty="0" err="1"/>
              <a:t>vormige</a:t>
            </a:r>
            <a:r>
              <a:rPr lang="en-US" kern="0" dirty="0"/>
              <a:t> </a:t>
            </a:r>
            <a:r>
              <a:rPr lang="en-US" kern="0" dirty="0" err="1"/>
              <a:t>productiviteitscurve</a:t>
            </a:r>
            <a:endParaRPr lang="nl-NL" kern="0" dirty="0"/>
          </a:p>
        </p:txBody>
      </p:sp>
    </p:spTree>
    <p:extLst>
      <p:ext uri="{BB962C8B-B14F-4D97-AF65-F5344CB8AC3E}">
        <p14:creationId xmlns:p14="http://schemas.microsoft.com/office/powerpoint/2010/main" val="4271718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475" y="1142431"/>
            <a:ext cx="4284792" cy="4041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defTabSz="914400"/>
            <a:r>
              <a:rPr lang="en-US" kern="0" dirty="0"/>
              <a:t>Model van </a:t>
            </a:r>
            <a:r>
              <a:rPr lang="en-US" kern="0" dirty="0" err="1"/>
              <a:t>Maister</a:t>
            </a:r>
            <a:r>
              <a:rPr lang="en-US" kern="0" dirty="0"/>
              <a:t> (1997)</a:t>
            </a:r>
            <a:endParaRPr lang="nl-NL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186267" y="5133198"/>
            <a:ext cx="8294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dirty="0">
                <a:sym typeface="Wingdings" panose="05000000000000000000" pitchFamily="2" charset="2"/>
              </a:rPr>
              <a:t> Geen </a:t>
            </a:r>
            <a:r>
              <a:rPr lang="nl-NL" sz="2000" i="1" dirty="0" err="1">
                <a:sym typeface="Wingdings" panose="05000000000000000000" pitchFamily="2" charset="2"/>
              </a:rPr>
              <a:t>one</a:t>
            </a:r>
            <a:r>
              <a:rPr lang="nl-NL" sz="2000" i="1" dirty="0">
                <a:sym typeface="Wingdings" panose="05000000000000000000" pitchFamily="2" charset="2"/>
              </a:rPr>
              <a:t> </a:t>
            </a:r>
            <a:r>
              <a:rPr lang="nl-NL" sz="2000" i="1" dirty="0" err="1">
                <a:sym typeface="Wingdings" panose="05000000000000000000" pitchFamily="2" charset="2"/>
              </a:rPr>
              <a:t>size</a:t>
            </a:r>
            <a:r>
              <a:rPr lang="nl-NL" sz="2000" i="1" dirty="0">
                <a:sym typeface="Wingdings" panose="05000000000000000000" pitchFamily="2" charset="2"/>
              </a:rPr>
              <a:t> fits </a:t>
            </a:r>
            <a:r>
              <a:rPr lang="nl-NL" sz="2000" i="1" dirty="0" err="1">
                <a:sym typeface="Wingdings" panose="05000000000000000000" pitchFamily="2" charset="2"/>
              </a:rPr>
              <a:t>all</a:t>
            </a:r>
            <a:r>
              <a:rPr lang="nl-NL" sz="2000" dirty="0">
                <a:sym typeface="Wingdings" panose="05000000000000000000" pitchFamily="2" charset="2"/>
              </a:rPr>
              <a:t>, afhankelijk van de aard van de dienstverlening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70089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16DD048-F10D-4843-BFFC-56611981F43F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99CC"/>
                </a:solidFill>
                <a:latin typeface="Tahoma" charset="0"/>
              </a:defRPr>
            </a:lvl9pPr>
          </a:lstStyle>
          <a:p>
            <a:pPr defTabSz="914400"/>
            <a:r>
              <a:rPr lang="en-US" kern="0" dirty="0" err="1"/>
              <a:t>Conclusies</a:t>
            </a:r>
            <a:r>
              <a:rPr lang="en-US" kern="0" dirty="0"/>
              <a:t> (+ </a:t>
            </a:r>
            <a:r>
              <a:rPr lang="en-US" kern="0" dirty="0" err="1"/>
              <a:t>stelling</a:t>
            </a:r>
            <a:r>
              <a:rPr lang="en-US" kern="0" dirty="0"/>
              <a:t>)</a:t>
            </a:r>
            <a:endParaRPr lang="nl-NL" kern="0" dirty="0"/>
          </a:p>
        </p:txBody>
      </p:sp>
      <p:sp>
        <p:nvSpPr>
          <p:cNvPr id="4" name="TextBox 3"/>
          <p:cNvSpPr txBox="1"/>
          <p:nvPr/>
        </p:nvSpPr>
        <p:spPr>
          <a:xfrm>
            <a:off x="687288" y="1008964"/>
            <a:ext cx="83820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Veel publieke instellingen zijn te groot;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Beleid heeft hier sterk aan meegewerkt;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Span of control is toegenomen (bureaucratie);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Arbeidsrelaties zijn verslechterd (Schumacher effect);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/>
              <a:t>Klant is ontevreden (</a:t>
            </a:r>
            <a:r>
              <a:rPr lang="nl-NL" sz="2000" dirty="0" err="1"/>
              <a:t>nb</a:t>
            </a:r>
            <a:r>
              <a:rPr lang="nl-NL" sz="2000" dirty="0"/>
              <a:t>: kleinschalig aanbieden is geen oplossing).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endParaRPr lang="nl-NL" sz="2400" dirty="0"/>
          </a:p>
          <a:p>
            <a:pPr marL="342900" indent="-342900">
              <a:buFont typeface="Wingdings"/>
              <a:buChar char="è"/>
            </a:pPr>
            <a:r>
              <a:rPr lang="nl-NL" sz="2400" dirty="0">
                <a:sym typeface="Wingdings" panose="05000000000000000000" pitchFamily="2" charset="2"/>
              </a:rPr>
              <a:t>Stelling:</a:t>
            </a:r>
          </a:p>
          <a:p>
            <a:r>
              <a:rPr lang="nl-NL" sz="2400" dirty="0">
                <a:sym typeface="Wingdings" panose="05000000000000000000" pitchFamily="2" charset="2"/>
              </a:rPr>
              <a:t>In veel sectoren dient er een verbod op fusies en concentratie te komen, aangevuld met een beleid naar een meer bescheiden schaal van voorzieningen (splitsing ?).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729512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Erasmus_FSW_NL_v2_nieuweversie</Template>
  <TotalTime>1993</TotalTime>
  <Words>371</Words>
  <Application>Microsoft Office PowerPoint</Application>
  <PresentationFormat>On-screen Show (4:3)</PresentationFormat>
  <Paragraphs>63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Corbel</vt:lpstr>
      <vt:lpstr>Tahoma</vt:lpstr>
      <vt:lpstr>Times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TU Delft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 Blank - TBM</dc:creator>
  <dc:description>FSW presentatie _x000d_versie 2.0 - april 2015_x000d_Ontwerp: Fabrique_x000d_Sjabloon: Ton Persoon</dc:description>
  <cp:lastModifiedBy>Thomas Niaounakis</cp:lastModifiedBy>
  <cp:revision>181</cp:revision>
  <dcterms:created xsi:type="dcterms:W3CDTF">2015-08-25T11:27:12Z</dcterms:created>
  <dcterms:modified xsi:type="dcterms:W3CDTF">2016-11-03T10:12:15Z</dcterms:modified>
</cp:coreProperties>
</file>