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33"/>
  </p:notesMasterIdLst>
  <p:sldIdLst>
    <p:sldId id="385" r:id="rId2"/>
    <p:sldId id="397" r:id="rId3"/>
    <p:sldId id="423" r:id="rId4"/>
    <p:sldId id="399" r:id="rId5"/>
    <p:sldId id="402" r:id="rId6"/>
    <p:sldId id="426" r:id="rId7"/>
    <p:sldId id="419" r:id="rId8"/>
    <p:sldId id="400" r:id="rId9"/>
    <p:sldId id="401" r:id="rId10"/>
    <p:sldId id="403" r:id="rId11"/>
    <p:sldId id="415" r:id="rId12"/>
    <p:sldId id="418" r:id="rId13"/>
    <p:sldId id="404" r:id="rId14"/>
    <p:sldId id="406" r:id="rId15"/>
    <p:sldId id="413" r:id="rId16"/>
    <p:sldId id="412" r:id="rId17"/>
    <p:sldId id="407" r:id="rId18"/>
    <p:sldId id="427" r:id="rId19"/>
    <p:sldId id="428" r:id="rId20"/>
    <p:sldId id="420" r:id="rId21"/>
    <p:sldId id="429" r:id="rId22"/>
    <p:sldId id="424" r:id="rId23"/>
    <p:sldId id="421" r:id="rId24"/>
    <p:sldId id="410" r:id="rId25"/>
    <p:sldId id="422" r:id="rId26"/>
    <p:sldId id="408" r:id="rId27"/>
    <p:sldId id="414" r:id="rId28"/>
    <p:sldId id="430" r:id="rId29"/>
    <p:sldId id="416" r:id="rId30"/>
    <p:sldId id="417" r:id="rId31"/>
    <p:sldId id="396" r:id="rId3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 Blank - TBM" initials="JB-T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80298" autoAdjust="0"/>
  </p:normalViewPr>
  <p:slideViewPr>
    <p:cSldViewPr snapToGrid="0" snapToObjects="1">
      <p:cViewPr varScale="1">
        <p:scale>
          <a:sx n="63" d="100"/>
          <a:sy n="63" d="100"/>
        </p:scale>
        <p:origin x="16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3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93" d="100"/>
          <a:sy n="93" d="100"/>
        </p:scale>
        <p:origin x="362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28/06/2016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64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306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082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24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0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3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491524" y="1295401"/>
            <a:ext cx="8172000" cy="4090331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474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  <a:prstGeom prst="rect">
            <a:avLst/>
          </a:prstGeo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Plaats een foto en zet die op de achtergrond met rechtermuisknop</a:t>
            </a:r>
            <a:br>
              <a:rPr lang="nl-NL" dirty="0"/>
            </a:br>
            <a:r>
              <a:rPr lang="nl-NL" dirty="0"/>
              <a:t> &gt; </a:t>
            </a:r>
            <a:r>
              <a:rPr lang="nl-NL" dirty="0" err="1"/>
              <a:t>send</a:t>
            </a:r>
            <a:r>
              <a:rPr lang="nl-NL" dirty="0"/>
              <a:t> to back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/>
          <a:lstStyle/>
          <a:p>
            <a:fld id="{F10973AC-957D-C346-BA56-D82065FA2AEB}" type="datetimeFigureOut">
              <a:rPr lang="nl-NL" smtClean="0"/>
              <a:pPr/>
              <a:t>28-6-2016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 te bewerken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tekst te bewerken</a:t>
            </a:r>
          </a:p>
          <a:p>
            <a:pPr lvl="1"/>
            <a:r>
              <a:rPr lang="nl-NL" dirty="0"/>
              <a:t>Tweede niveau tekst</a:t>
            </a:r>
          </a:p>
          <a:p>
            <a:pPr lvl="2"/>
            <a:r>
              <a:rPr lang="nl-NL" dirty="0"/>
              <a:t>Derde niveau tekst</a:t>
            </a:r>
          </a:p>
          <a:p>
            <a:pPr lvl="3"/>
            <a:r>
              <a:rPr lang="nl-NL" dirty="0"/>
              <a:t>Vierde niveau tekst</a:t>
            </a:r>
          </a:p>
          <a:p>
            <a:pPr lvl="4"/>
            <a:r>
              <a:rPr lang="nl-NL" dirty="0"/>
              <a:t>Vijfde niveau tekst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/>
          <a:lstStyle/>
          <a:p>
            <a:fld id="{F10973AC-957D-C346-BA56-D82065FA2AEB}" type="datetimeFigureOut">
              <a:rPr lang="nl-NL" smtClean="0"/>
              <a:pPr/>
              <a:t>28-6-2016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icoon om een foto</a:t>
            </a:r>
            <a:br>
              <a:rPr lang="nl-NL" dirty="0"/>
            </a:br>
            <a:r>
              <a:rPr lang="nl-NL" dirty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l-NL" dirty="0"/>
              <a:t>Titel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/>
          <a:lstStyle/>
          <a:p>
            <a:fld id="{F10973AC-957D-C346-BA56-D82065FA2AEB}" type="datetimeFigureOut">
              <a:rPr lang="nl-NL" smtClean="0"/>
              <a:pPr/>
              <a:t>28-6-2016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/>
        </p:nvSpPr>
        <p:spPr bwMode="auto">
          <a:xfrm>
            <a:off x="0" y="5886450"/>
            <a:ext cx="9154800" cy="971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nl-NL" dirty="0"/>
              <a:t>    </a:t>
            </a:r>
            <a:r>
              <a:rPr lang="nl-NL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 </a:t>
            </a:r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dirty="0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62" r:id="rId3"/>
    <p:sldLayoutId id="2147483660" r:id="rId4"/>
    <p:sldLayoutId id="2147483661" r:id="rId5"/>
    <p:sldLayoutId id="2147483657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1010" y="1037688"/>
            <a:ext cx="5114925" cy="350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5" y="395999"/>
            <a:ext cx="8172000" cy="1628743"/>
          </a:xfrm>
        </p:spPr>
        <p:txBody>
          <a:bodyPr/>
          <a:lstStyle/>
          <a:p>
            <a:r>
              <a:rPr lang="nl-NL" dirty="0"/>
              <a:t>Productiviteitsmeting in de publieke sector: een case </a:t>
            </a:r>
            <a:r>
              <a:rPr lang="nl-NL" dirty="0" err="1"/>
              <a:t>study</a:t>
            </a:r>
            <a:br>
              <a:rPr lang="nl-NL" dirty="0"/>
            </a:b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424" y="2550501"/>
            <a:ext cx="5018809" cy="266119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nl-NL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Juni 2016</a:t>
            </a:r>
            <a:br>
              <a:rPr lang="nl-NL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</a:br>
            <a:r>
              <a:rPr lang="nl-NL" dirty="0">
                <a:latin typeface="Corbel" panose="020B0503020204020204" pitchFamily="34" charset="0"/>
                <a:ea typeface="Times New Roman"/>
                <a:cs typeface="Arial" panose="020B0604020202020204" pitchFamily="34" charset="0"/>
              </a:rPr>
              <a:t>Masterclass Algemene Rekenkamer</a:t>
            </a:r>
          </a:p>
          <a:p>
            <a:endParaRPr lang="nl-NL" dirty="0">
              <a:latin typeface="Corbel" panose="020B0503020204020204" pitchFamily="34" charset="0"/>
              <a:ea typeface="Times New Roman"/>
              <a:cs typeface="Arial" panose="020B0604020202020204" pitchFamily="34" charset="0"/>
            </a:endParaRPr>
          </a:p>
          <a:p>
            <a:r>
              <a:rPr lang="en-GB" dirty="0">
                <a:latin typeface="Corbel" panose="020B0503020204020204" pitchFamily="34" charset="0"/>
                <a:cs typeface="Arial" panose="020B0604020202020204" pitchFamily="34" charset="0"/>
              </a:rPr>
              <a:t>Thomas Niaounakis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55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Voorbeeld</a:t>
            </a:r>
            <a:r>
              <a:rPr lang="en-GB" sz="2800" dirty="0"/>
              <a:t>: </a:t>
            </a:r>
            <a:r>
              <a:rPr lang="en-GB" sz="2800" dirty="0" err="1"/>
              <a:t>basisonderwijs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172000" cy="4090331"/>
          </a:xfrm>
        </p:spPr>
        <p:txBody>
          <a:bodyPr/>
          <a:lstStyle/>
          <a:p>
            <a:r>
              <a:rPr lang="en-GB" sz="2000" dirty="0">
                <a:latin typeface="Corbel" panose="020B0503020204020204" pitchFamily="34" charset="0"/>
              </a:rPr>
              <a:t>Outputs </a:t>
            </a:r>
            <a:r>
              <a:rPr lang="en-GB" sz="2000" dirty="0" err="1">
                <a:latin typeface="Corbel" panose="020B0503020204020204" pitchFamily="34" charset="0"/>
              </a:rPr>
              <a:t>en</a:t>
            </a:r>
            <a:r>
              <a:rPr lang="en-GB" sz="2000" dirty="0">
                <a:latin typeface="Corbel" panose="020B0503020204020204" pitchFamily="34" charset="0"/>
              </a:rPr>
              <a:t> outcomes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rbel" panose="020B0503020204020204" pitchFamily="34" charset="0"/>
              </a:rPr>
              <a:t>“De” </a:t>
            </a:r>
            <a:r>
              <a:rPr lang="en-GB" sz="2000" dirty="0" err="1">
                <a:latin typeface="Corbel" panose="020B0503020204020204" pitchFamily="34" charset="0"/>
              </a:rPr>
              <a:t>opbrengst</a:t>
            </a:r>
            <a:r>
              <a:rPr lang="en-GB" sz="2000" dirty="0">
                <a:latin typeface="Corbel" panose="020B0503020204020204" pitchFamily="34" charset="0"/>
              </a:rPr>
              <a:t> van </a:t>
            </a:r>
            <a:r>
              <a:rPr lang="en-GB" sz="2000" dirty="0" err="1">
                <a:latin typeface="Corbel" panose="020B0503020204020204" pitchFamily="34" charset="0"/>
              </a:rPr>
              <a:t>scholing</a:t>
            </a:r>
            <a:r>
              <a:rPr lang="en-GB" sz="2000" dirty="0">
                <a:latin typeface="Corbel" panose="020B0503020204020204" pitchFamily="34" charset="0"/>
              </a:rPr>
              <a:t>: complete </a:t>
            </a:r>
            <a:r>
              <a:rPr lang="en-GB" sz="2000" dirty="0" err="1">
                <a:latin typeface="Corbel" panose="020B0503020204020204" pitchFamily="34" charset="0"/>
              </a:rPr>
              <a:t>vakgebieden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aan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gewijd</a:t>
            </a:r>
            <a:r>
              <a:rPr lang="en-GB" sz="2000" dirty="0">
                <a:latin typeface="Corbel" panose="020B0503020204020204" pitchFamily="34" charset="0"/>
              </a:rPr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Leerlingen</a:t>
            </a:r>
            <a:r>
              <a:rPr lang="en-GB" sz="2000" dirty="0">
                <a:latin typeface="Corbel" panose="020B0503020204020204" pitchFamily="34" charset="0"/>
              </a:rPr>
              <a:t> per </a:t>
            </a:r>
            <a:r>
              <a:rPr lang="en-GB" sz="2000" dirty="0" err="1">
                <a:latin typeface="Corbel" panose="020B0503020204020204" pitchFamily="34" charset="0"/>
              </a:rPr>
              <a:t>schooljaar</a:t>
            </a:r>
            <a:r>
              <a:rPr lang="en-GB" sz="2000" dirty="0">
                <a:latin typeface="Corbel" panose="020B0503020204020204" pitchFamily="34" charset="0"/>
              </a:rPr>
              <a:t>? </a:t>
            </a:r>
            <a:r>
              <a:rPr lang="en-GB" sz="2000" dirty="0" err="1">
                <a:latin typeface="Corbel" panose="020B0503020204020204" pitchFamily="34" charset="0"/>
              </a:rPr>
              <a:t>Correcties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voor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casemix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nodig</a:t>
            </a:r>
            <a:r>
              <a:rPr lang="en-GB" sz="2000" dirty="0">
                <a:latin typeface="Corbel" panose="020B0503020204020204" pitchFamily="34" charset="0"/>
              </a:rPr>
              <a:t>, </a:t>
            </a:r>
            <a:r>
              <a:rPr lang="en-GB" sz="2000" dirty="0" err="1">
                <a:latin typeface="Corbel" panose="020B0503020204020204" pitchFamily="34" charset="0"/>
              </a:rPr>
              <a:t>onderbouw</a:t>
            </a:r>
            <a:r>
              <a:rPr lang="en-GB" sz="2000" dirty="0">
                <a:latin typeface="Corbel" panose="020B0503020204020204" pitchFamily="34" charset="0"/>
              </a:rPr>
              <a:t>, </a:t>
            </a:r>
            <a:r>
              <a:rPr lang="en-GB" sz="2000" dirty="0" err="1">
                <a:latin typeface="Corbel" panose="020B0503020204020204" pitchFamily="34" charset="0"/>
              </a:rPr>
              <a:t>bovenbouw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Leerprestaties</a:t>
            </a:r>
            <a:r>
              <a:rPr lang="en-GB" sz="2000" dirty="0">
                <a:latin typeface="Corbel" panose="020B0503020204020204" pitchFamily="34" charset="0"/>
              </a:rPr>
              <a:t>? </a:t>
            </a:r>
            <a:r>
              <a:rPr lang="en-GB" sz="2000" dirty="0" err="1">
                <a:latin typeface="Corbel" panose="020B0503020204020204" pitchFamily="34" charset="0"/>
              </a:rPr>
              <a:t>Testscores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Kwaliteit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r>
              <a:rPr lang="en-GB" sz="2000" dirty="0">
                <a:latin typeface="Corbel" panose="020B0503020204020204" pitchFamily="34" charset="0"/>
              </a:rPr>
              <a:t>Inputs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Materiaal</a:t>
            </a:r>
            <a:r>
              <a:rPr lang="en-GB" sz="2000" dirty="0">
                <a:latin typeface="Corbel" panose="020B0503020204020204" pitchFamily="34" charset="0"/>
              </a:rPr>
              <a:t> (</a:t>
            </a:r>
            <a:r>
              <a:rPr lang="en-GB" sz="2000" dirty="0" err="1">
                <a:latin typeface="Corbel" panose="020B0503020204020204" pitchFamily="34" charset="0"/>
              </a:rPr>
              <a:t>prijzen</a:t>
            </a:r>
            <a:r>
              <a:rPr lang="en-GB" sz="2000" dirty="0">
                <a:latin typeface="Corbel" panose="020B0503020204020204" pitchFamily="34" charset="0"/>
              </a:rPr>
              <a:t>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Kapitaal</a:t>
            </a:r>
            <a:r>
              <a:rPr lang="en-GB" sz="2000" dirty="0">
                <a:latin typeface="Corbel" panose="020B0503020204020204" pitchFamily="34" charset="0"/>
              </a:rPr>
              <a:t> (</a:t>
            </a:r>
            <a:r>
              <a:rPr lang="en-GB" sz="2000" dirty="0" err="1">
                <a:latin typeface="Corbel" panose="020B0503020204020204" pitchFamily="34" charset="0"/>
              </a:rPr>
              <a:t>onderwijshuisvesting</a:t>
            </a:r>
            <a:r>
              <a:rPr lang="en-GB" sz="2000" dirty="0">
                <a:latin typeface="Corbel" panose="020B0503020204020204" pitchFamily="34" charset="0"/>
              </a:rPr>
              <a:t>) (</a:t>
            </a:r>
            <a:r>
              <a:rPr lang="en-GB" sz="2000" dirty="0" err="1">
                <a:latin typeface="Corbel" panose="020B0503020204020204" pitchFamily="34" charset="0"/>
              </a:rPr>
              <a:t>prijzen</a:t>
            </a:r>
            <a:r>
              <a:rPr lang="en-GB" sz="2000" dirty="0">
                <a:latin typeface="Corbel" panose="020B0503020204020204" pitchFamily="34" charset="0"/>
              </a:rPr>
              <a:t>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Verschillende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vormen</a:t>
            </a:r>
            <a:r>
              <a:rPr lang="en-GB" sz="2000" dirty="0">
                <a:latin typeface="Corbel" panose="020B0503020204020204" pitchFamily="34" charset="0"/>
              </a:rPr>
              <a:t> van </a:t>
            </a:r>
            <a:r>
              <a:rPr lang="en-GB" sz="2000" dirty="0" err="1">
                <a:latin typeface="Corbel" panose="020B0503020204020204" pitchFamily="34" charset="0"/>
              </a:rPr>
              <a:t>personeel</a:t>
            </a:r>
            <a:r>
              <a:rPr lang="en-GB" sz="2000" dirty="0">
                <a:latin typeface="Corbel" panose="020B0503020204020204" pitchFamily="34" charset="0"/>
              </a:rPr>
              <a:t> (management, </a:t>
            </a:r>
            <a:r>
              <a:rPr lang="en-GB" sz="2000" dirty="0" err="1">
                <a:latin typeface="Corbel" panose="020B0503020204020204" pitchFamily="34" charset="0"/>
              </a:rPr>
              <a:t>onderwijzend</a:t>
            </a:r>
            <a:r>
              <a:rPr lang="en-GB" sz="2000" dirty="0">
                <a:latin typeface="Corbel" panose="020B0503020204020204" pitchFamily="34" charset="0"/>
              </a:rPr>
              <a:t>, </a:t>
            </a:r>
            <a:r>
              <a:rPr lang="en-GB" sz="2000" dirty="0" err="1">
                <a:latin typeface="Corbel" panose="020B0503020204020204" pitchFamily="34" charset="0"/>
              </a:rPr>
              <a:t>ondersteunend</a:t>
            </a:r>
            <a:r>
              <a:rPr lang="en-GB" sz="2000" dirty="0">
                <a:latin typeface="Corbel" panose="020B0503020204020204" pitchFamily="34" charset="0"/>
              </a:rPr>
              <a:t>) (</a:t>
            </a:r>
            <a:r>
              <a:rPr lang="en-GB" sz="2000" dirty="0" err="1">
                <a:latin typeface="Corbel" panose="020B0503020204020204" pitchFamily="34" charset="0"/>
              </a:rPr>
              <a:t>prijzen</a:t>
            </a:r>
            <a:r>
              <a:rPr lang="en-GB" sz="2000" dirty="0">
                <a:latin typeface="Corbel" panose="020B0503020204020204" pitchFamily="34" charset="0"/>
              </a:rPr>
              <a:t>?)</a:t>
            </a: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nl-NL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34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Voorbeeld</a:t>
            </a:r>
            <a:r>
              <a:rPr lang="en-GB" sz="2800" dirty="0"/>
              <a:t>: </a:t>
            </a:r>
            <a:r>
              <a:rPr lang="en-GB" sz="2800" dirty="0" err="1"/>
              <a:t>omgeving</a:t>
            </a:r>
            <a:r>
              <a:rPr lang="en-GB" sz="2800" dirty="0"/>
              <a:t> is </a:t>
            </a:r>
            <a:r>
              <a:rPr lang="en-GB" sz="2800" dirty="0" err="1"/>
              <a:t>belangrijk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0" y="1063262"/>
            <a:ext cx="8172000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Extra </a:t>
            </a:r>
            <a:r>
              <a:rPr lang="en-GB" dirty="0" err="1">
                <a:latin typeface="Corbel" panose="020B0503020204020204" pitchFamily="34" charset="0"/>
              </a:rPr>
              <a:t>onderwijssteun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nodig</a:t>
            </a:r>
            <a:r>
              <a:rPr lang="en-GB" dirty="0">
                <a:latin typeface="Corbel" panose="020B0503020204020204" pitchFamily="34" charset="0"/>
              </a:rPr>
              <a:t> in </a:t>
            </a:r>
            <a:r>
              <a:rPr lang="en-GB" dirty="0" err="1">
                <a:latin typeface="Corbel" panose="020B0503020204020204" pitchFamily="34" charset="0"/>
              </a:rPr>
              <a:t>gebieden</a:t>
            </a:r>
            <a:r>
              <a:rPr lang="en-GB" dirty="0">
                <a:latin typeface="Corbel" panose="020B0503020204020204" pitchFamily="34" charset="0"/>
              </a:rPr>
              <a:t> met </a:t>
            </a:r>
            <a:r>
              <a:rPr lang="en-GB" dirty="0" err="1">
                <a:latin typeface="Corbel" panose="020B0503020204020204" pitchFamily="34" charset="0"/>
              </a:rPr>
              <a:t>lage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inkomens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hoge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werkloosheid</a:t>
            </a:r>
            <a:r>
              <a:rPr lang="en-GB" dirty="0">
                <a:latin typeface="Corbel" panose="020B0503020204020204" pitchFamily="34" charset="0"/>
              </a:rPr>
              <a:t>-&gt; “</a:t>
            </a:r>
            <a:r>
              <a:rPr lang="en-GB" dirty="0" err="1">
                <a:latin typeface="Corbel" panose="020B0503020204020204" pitchFamily="34" charset="0"/>
              </a:rPr>
              <a:t>impulsgebieden</a:t>
            </a:r>
            <a:r>
              <a:rPr lang="en-GB" dirty="0">
                <a:latin typeface="Corbel" panose="020B0503020204020204" pitchFamily="34" charset="0"/>
              </a:rPr>
              <a:t>”</a:t>
            </a: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Impulsgebied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Casemix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omgeving</a:t>
            </a:r>
            <a:r>
              <a:rPr lang="en-GB" dirty="0">
                <a:latin typeface="Corbel" panose="020B0503020204020204" pitchFamily="34" charset="0"/>
              </a:rPr>
              <a:t> of </a:t>
            </a:r>
            <a:r>
              <a:rPr lang="en-GB" dirty="0" err="1">
                <a:latin typeface="Corbel" panose="020B0503020204020204" pitchFamily="34" charset="0"/>
              </a:rPr>
              <a:t>efficiëntie</a:t>
            </a:r>
            <a:r>
              <a:rPr lang="en-GB" dirty="0">
                <a:latin typeface="Corbel" panose="020B0503020204020204" pitchFamily="34" charset="0"/>
              </a:rPr>
              <a:t>? </a:t>
            </a:r>
            <a:r>
              <a:rPr lang="en-GB" dirty="0" err="1">
                <a:latin typeface="Corbel" panose="020B0503020204020204" pitchFamily="34" charset="0"/>
              </a:rPr>
              <a:t>Kwestie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perspectief</a:t>
            </a:r>
            <a:r>
              <a:rPr lang="en-GB" dirty="0">
                <a:latin typeface="Corbel" panose="020B0503020204020204" pitchFamily="34" charset="0"/>
              </a:rPr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Andere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omgevingsvariabelen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Hier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komt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sectorkennis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bij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kijken</a:t>
            </a:r>
            <a:r>
              <a:rPr lang="en-GB" dirty="0">
                <a:latin typeface="Corbel" panose="020B0503020204020204" pitchFamily="34" charset="0"/>
              </a:rPr>
              <a:t> -&gt; </a:t>
            </a:r>
            <a:r>
              <a:rPr lang="en-GB" dirty="0" err="1">
                <a:latin typeface="Corbel" panose="020B0503020204020204" pitchFamily="34" charset="0"/>
              </a:rPr>
              <a:t>praat</a:t>
            </a:r>
            <a:r>
              <a:rPr lang="en-GB" dirty="0">
                <a:latin typeface="Corbel" panose="020B0503020204020204" pitchFamily="34" charset="0"/>
              </a:rPr>
              <a:t> met experts </a:t>
            </a: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05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Thema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987614"/>
            <a:ext cx="8172000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Opstellen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een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adequaat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kostenmodel</a:t>
            </a:r>
            <a:r>
              <a:rPr lang="en-GB" dirty="0">
                <a:latin typeface="Corbel" panose="020B0503020204020204" pitchFamily="34" charset="0"/>
              </a:rPr>
              <a:t> of </a:t>
            </a:r>
            <a:r>
              <a:rPr lang="en-GB" dirty="0" err="1">
                <a:latin typeface="Corbel" panose="020B0503020204020204" pitchFamily="34" charset="0"/>
              </a:rPr>
              <a:t>productiemodel</a:t>
            </a:r>
            <a:r>
              <a:rPr lang="en-GB" dirty="0">
                <a:latin typeface="Corbel" panose="020B0503020204020204" pitchFamily="34" charset="0"/>
              </a:rPr>
              <a:t> is de basis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Hieruit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volgt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informatie</a:t>
            </a:r>
            <a:r>
              <a:rPr lang="en-GB" dirty="0">
                <a:latin typeface="Corbel" panose="020B0503020204020204" pitchFamily="34" charset="0"/>
              </a:rPr>
              <a:t> over de </a:t>
            </a:r>
            <a:r>
              <a:rPr lang="en-GB" dirty="0" err="1">
                <a:latin typeface="Corbel" panose="020B0503020204020204" pitchFamily="34" charset="0"/>
              </a:rPr>
              <a:t>kostenstructuur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schaal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doelmatigheid</a:t>
            </a: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Onderzoek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kent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vaak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een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thema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wie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en</a:t>
            </a:r>
            <a:r>
              <a:rPr lang="en-GB" dirty="0">
                <a:latin typeface="Corbel" panose="020B0503020204020204" pitchFamily="34" charset="0"/>
              </a:rPr>
              <a:t>/of wat </a:t>
            </a:r>
            <a:r>
              <a:rPr lang="en-GB" dirty="0" err="1">
                <a:latin typeface="Corbel" panose="020B0503020204020204" pitchFamily="34" charset="0"/>
              </a:rPr>
              <a:t>veroorzaakt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inefficiëntie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Complicaties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causaliteit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selectie-effecten</a:t>
            </a: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67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i="1" dirty="0"/>
              <a:t>Black box </a:t>
            </a:r>
            <a:r>
              <a:rPr lang="en-GB" sz="2800" i="1" dirty="0" err="1"/>
              <a:t>modellen</a:t>
            </a:r>
            <a:r>
              <a:rPr lang="en-GB" sz="2800" dirty="0"/>
              <a:t>: </a:t>
            </a:r>
            <a:r>
              <a:rPr lang="en-GB" sz="2800" dirty="0" err="1"/>
              <a:t>interpretatie</a:t>
            </a:r>
            <a:r>
              <a:rPr lang="en-GB" sz="2800" dirty="0"/>
              <a:t> </a:t>
            </a:r>
            <a:r>
              <a:rPr lang="en-GB" sz="2800" dirty="0" err="1"/>
              <a:t>belangrijk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172000" cy="4090331"/>
          </a:xfrm>
        </p:spPr>
        <p:txBody>
          <a:bodyPr/>
          <a:lstStyle/>
          <a:p>
            <a:r>
              <a:rPr lang="en-GB" dirty="0">
                <a:latin typeface="Corbel" panose="020B0503020204020204" pitchFamily="34" charset="0"/>
              </a:rPr>
              <a:t>Nog </a:t>
            </a:r>
            <a:r>
              <a:rPr lang="en-GB" dirty="0" err="1">
                <a:latin typeface="Corbel" panose="020B0503020204020204" pitchFamily="34" charset="0"/>
              </a:rPr>
              <a:t>geen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aandacht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voor</a:t>
            </a:r>
            <a:r>
              <a:rPr lang="en-GB" dirty="0">
                <a:latin typeface="Corbel" panose="020B0503020204020204" pitchFamily="34" charset="0"/>
              </a:rPr>
              <a:t> de </a:t>
            </a:r>
            <a:r>
              <a:rPr lang="en-GB" dirty="0" err="1">
                <a:latin typeface="Corbel" panose="020B0503020204020204" pitchFamily="34" charset="0"/>
              </a:rPr>
              <a:t>wijze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waarop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omzetting</a:t>
            </a:r>
            <a:r>
              <a:rPr lang="en-GB" dirty="0">
                <a:latin typeface="Corbel" panose="020B0503020204020204" pitchFamily="34" charset="0"/>
              </a:rPr>
              <a:t> van input </a:t>
            </a:r>
            <a:r>
              <a:rPr lang="en-GB" dirty="0" err="1">
                <a:latin typeface="Corbel" panose="020B0503020204020204" pitchFamily="34" charset="0"/>
              </a:rPr>
              <a:t>naar</a:t>
            </a:r>
            <a:r>
              <a:rPr lang="en-GB" dirty="0">
                <a:latin typeface="Corbel" panose="020B0503020204020204" pitchFamily="34" charset="0"/>
              </a:rPr>
              <a:t> output </a:t>
            </a:r>
            <a:r>
              <a:rPr lang="en-GB" dirty="0" err="1">
                <a:latin typeface="Corbel" panose="020B0503020204020204" pitchFamily="34" charset="0"/>
              </a:rPr>
              <a:t>plaatsvindt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i="1" dirty="0">
                <a:latin typeface="Corbel" panose="020B0503020204020204" pitchFamily="34" charset="0"/>
              </a:rPr>
              <a:t>black box</a:t>
            </a: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r>
              <a:rPr lang="en-GB" dirty="0" err="1">
                <a:latin typeface="Corbel" panose="020B0503020204020204" pitchFamily="34" charset="0"/>
              </a:rPr>
              <a:t>Dit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kan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leiden</a:t>
            </a:r>
            <a:r>
              <a:rPr lang="en-GB" dirty="0">
                <a:latin typeface="Corbel" panose="020B0503020204020204" pitchFamily="34" charset="0"/>
              </a:rPr>
              <a:t> tot </a:t>
            </a:r>
            <a:r>
              <a:rPr lang="en-GB" dirty="0" err="1">
                <a:latin typeface="Corbel" panose="020B0503020204020204" pitchFamily="34" charset="0"/>
              </a:rPr>
              <a:t>onbevredigende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conclusies</a:t>
            </a:r>
            <a:r>
              <a:rPr lang="en-GB" dirty="0">
                <a:latin typeface="Corbel" panose="020B0503020204020204" pitchFamily="34" charset="0"/>
              </a:rPr>
              <a:t>: “private </a:t>
            </a:r>
            <a:r>
              <a:rPr lang="en-GB" dirty="0" err="1">
                <a:latin typeface="Corbel" panose="020B0503020204020204" pitchFamily="34" charset="0"/>
              </a:rPr>
              <a:t>scholen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goedkoeper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dan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publieke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scholen</a:t>
            </a:r>
            <a:r>
              <a:rPr lang="en-GB" dirty="0">
                <a:latin typeface="Corbel" panose="020B0503020204020204" pitchFamily="34" charset="0"/>
              </a:rPr>
              <a:t>”</a:t>
            </a:r>
          </a:p>
          <a:p>
            <a:endParaRPr lang="en-GB" dirty="0">
              <a:latin typeface="Corbel" panose="020B0503020204020204" pitchFamily="34" charset="0"/>
            </a:endParaRPr>
          </a:p>
          <a:p>
            <a:r>
              <a:rPr lang="en-GB" dirty="0">
                <a:latin typeface="Corbel" panose="020B0503020204020204" pitchFamily="34" charset="0"/>
              </a:rPr>
              <a:t>Hoe zit het? -&gt; </a:t>
            </a:r>
            <a:r>
              <a:rPr lang="en-GB" dirty="0" err="1">
                <a:latin typeface="Corbel" panose="020B0503020204020204" pitchFamily="34" charset="0"/>
              </a:rPr>
              <a:t>diepte-onderzoek</a:t>
            </a:r>
            <a:r>
              <a:rPr lang="en-GB" dirty="0">
                <a:latin typeface="Corbel" panose="020B0503020204020204" pitchFamily="34" charset="0"/>
              </a:rPr>
              <a:t>, interviews, </a:t>
            </a:r>
            <a:r>
              <a:rPr lang="en-GB" dirty="0" err="1">
                <a:latin typeface="Corbel" panose="020B0503020204020204" pitchFamily="34" charset="0"/>
              </a:rPr>
              <a:t>kwalitatieve</a:t>
            </a:r>
            <a:r>
              <a:rPr lang="en-GB" dirty="0">
                <a:latin typeface="Corbel" panose="020B0503020204020204" pitchFamily="34" charset="0"/>
              </a:rPr>
              <a:t> case studies</a:t>
            </a: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3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/>
              <a:t>Case study: </a:t>
            </a:r>
            <a:r>
              <a:rPr lang="en-GB" sz="2800" dirty="0" err="1"/>
              <a:t>gemeentelijke</a:t>
            </a:r>
            <a:r>
              <a:rPr lang="en-GB" sz="2800" dirty="0"/>
              <a:t> </a:t>
            </a:r>
            <a:r>
              <a:rPr lang="en-GB" sz="2800" dirty="0" err="1"/>
              <a:t>belastingheffing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Steeds </a:t>
            </a:r>
            <a:r>
              <a:rPr lang="en-GB" dirty="0" err="1">
                <a:latin typeface="Corbel" panose="020B0503020204020204" pitchFamily="34" charset="0"/>
              </a:rPr>
              <a:t>meer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werken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samen</a:t>
            </a:r>
            <a:r>
              <a:rPr lang="en-GB" dirty="0">
                <a:latin typeface="Corbel" panose="020B0503020204020204" pitchFamily="34" charset="0"/>
              </a:rPr>
              <a:t> in </a:t>
            </a:r>
            <a:r>
              <a:rPr lang="en-GB" dirty="0" err="1">
                <a:latin typeface="Corbel" panose="020B0503020204020204" pitchFamily="34" charset="0"/>
              </a:rPr>
              <a:t>tal</a:t>
            </a:r>
            <a:r>
              <a:rPr lang="en-GB" dirty="0">
                <a:latin typeface="Corbel" panose="020B0503020204020204" pitchFamily="34" charset="0"/>
              </a:rPr>
              <a:t> van  </a:t>
            </a:r>
            <a:r>
              <a:rPr lang="en-GB" dirty="0" err="1">
                <a:latin typeface="Corbel" panose="020B0503020204020204" pitchFamily="34" charset="0"/>
              </a:rPr>
              <a:t>samenwerkingsverbanden</a:t>
            </a:r>
            <a:r>
              <a:rPr lang="en-GB" dirty="0">
                <a:latin typeface="Corbel" panose="020B0503020204020204" pitchFamily="34" charset="0"/>
              </a:rPr>
              <a:t> -&gt; </a:t>
            </a:r>
            <a:r>
              <a:rPr lang="en-GB" dirty="0" err="1">
                <a:latin typeface="Corbel" panose="020B0503020204020204" pitchFamily="34" charset="0"/>
              </a:rPr>
              <a:t>belastingheffing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voorloper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Onderzoeksvraag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zijn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samenwerkingsverbanden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een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goed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alternatief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voor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gemeentelijke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herindelingen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Zijn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samenwerkingsverbanden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meer</a:t>
            </a:r>
            <a:r>
              <a:rPr lang="en-GB" dirty="0">
                <a:latin typeface="Corbel" panose="020B0503020204020204" pitchFamily="34" charset="0"/>
              </a:rPr>
              <a:t> of minder </a:t>
            </a:r>
            <a:r>
              <a:rPr lang="en-GB" dirty="0" err="1">
                <a:latin typeface="Corbel" panose="020B0503020204020204" pitchFamily="34" charset="0"/>
              </a:rPr>
              <a:t>efficiënt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dan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gemeenten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i="1" dirty="0" err="1">
                <a:latin typeface="Corbel" panose="020B0503020204020204" pitchFamily="34" charset="0"/>
              </a:rPr>
              <a:t>bij</a:t>
            </a:r>
            <a:r>
              <a:rPr lang="en-GB" i="1" dirty="0">
                <a:latin typeface="Corbel" panose="020B0503020204020204" pitchFamily="34" charset="0"/>
              </a:rPr>
              <a:t> </a:t>
            </a:r>
            <a:r>
              <a:rPr lang="en-GB" i="1" dirty="0" err="1">
                <a:latin typeface="Corbel" panose="020B0503020204020204" pitchFamily="34" charset="0"/>
              </a:rPr>
              <a:t>een</a:t>
            </a:r>
            <a:r>
              <a:rPr lang="en-GB" i="1" dirty="0">
                <a:latin typeface="Corbel" panose="020B0503020204020204" pitchFamily="34" charset="0"/>
              </a:rPr>
              <a:t> </a:t>
            </a:r>
            <a:r>
              <a:rPr lang="en-GB" i="1" dirty="0" err="1">
                <a:latin typeface="Corbel" panose="020B0503020204020204" pitchFamily="34" charset="0"/>
              </a:rPr>
              <a:t>gelijke</a:t>
            </a:r>
            <a:r>
              <a:rPr lang="en-GB" i="1" dirty="0">
                <a:latin typeface="Corbel" panose="020B0503020204020204" pitchFamily="34" charset="0"/>
              </a:rPr>
              <a:t> </a:t>
            </a:r>
            <a:r>
              <a:rPr lang="en-GB" i="1" dirty="0" err="1">
                <a:latin typeface="Corbel" panose="020B0503020204020204" pitchFamily="34" charset="0"/>
              </a:rPr>
              <a:t>omvang</a:t>
            </a:r>
            <a:r>
              <a:rPr lang="en-GB" i="1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37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Samenwerkingsverbanden</a:t>
            </a:r>
            <a:r>
              <a:rPr lang="en-GB" sz="2800" dirty="0"/>
              <a:t>: de </a:t>
            </a:r>
            <a:r>
              <a:rPr lang="en-GB" sz="2800" dirty="0" err="1"/>
              <a:t>cijfers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r>
              <a:rPr lang="en-GB" dirty="0">
                <a:latin typeface="Corbel" panose="020B0503020204020204" pitchFamily="34" charset="0"/>
              </a:rPr>
              <a:t>2005: 25 </a:t>
            </a:r>
            <a:r>
              <a:rPr lang="en-GB" dirty="0" err="1">
                <a:latin typeface="Corbel" panose="020B0503020204020204" pitchFamily="34" charset="0"/>
              </a:rPr>
              <a:t>gemeenten</a:t>
            </a:r>
            <a:r>
              <a:rPr lang="en-GB" dirty="0">
                <a:latin typeface="Corbel" panose="020B0503020204020204" pitchFamily="34" charset="0"/>
              </a:rPr>
              <a:t> in 3 </a:t>
            </a:r>
            <a:r>
              <a:rPr lang="en-GB" dirty="0" err="1">
                <a:latin typeface="Corbel" panose="020B0503020204020204" pitchFamily="34" charset="0"/>
              </a:rPr>
              <a:t>verbanden</a:t>
            </a:r>
            <a:endParaRPr lang="en-GB" dirty="0">
              <a:latin typeface="Corbel" panose="020B0503020204020204" pitchFamily="34" charset="0"/>
            </a:endParaRPr>
          </a:p>
          <a:p>
            <a:r>
              <a:rPr lang="en-GB" dirty="0">
                <a:latin typeface="Corbel" panose="020B0503020204020204" pitchFamily="34" charset="0"/>
              </a:rPr>
              <a:t>2012: 124 </a:t>
            </a:r>
            <a:r>
              <a:rPr lang="en-GB" dirty="0" err="1">
                <a:latin typeface="Corbel" panose="020B0503020204020204" pitchFamily="34" charset="0"/>
              </a:rPr>
              <a:t>gemeenten</a:t>
            </a:r>
            <a:r>
              <a:rPr lang="en-GB" dirty="0">
                <a:latin typeface="Corbel" panose="020B0503020204020204" pitchFamily="34" charset="0"/>
              </a:rPr>
              <a:t> in 29 </a:t>
            </a:r>
            <a:r>
              <a:rPr lang="en-GB" dirty="0" err="1">
                <a:latin typeface="Corbel" panose="020B0503020204020204" pitchFamily="34" charset="0"/>
              </a:rPr>
              <a:t>verbanden</a:t>
            </a:r>
            <a:r>
              <a:rPr lang="en-GB" dirty="0">
                <a:latin typeface="Corbel" panose="020B0503020204020204" pitchFamily="34" charset="0"/>
              </a:rPr>
              <a:t> -&gt; </a:t>
            </a:r>
            <a:r>
              <a:rPr lang="en-GB" dirty="0" err="1">
                <a:latin typeface="Corbel" panose="020B0503020204020204" pitchFamily="34" charset="0"/>
              </a:rPr>
              <a:t>inmiddels</a:t>
            </a:r>
            <a:r>
              <a:rPr lang="en-GB" dirty="0">
                <a:latin typeface="Corbel" panose="020B0503020204020204" pitchFamily="34" charset="0"/>
              </a:rPr>
              <a:t> (2016) nog </a:t>
            </a:r>
            <a:r>
              <a:rPr lang="en-GB" dirty="0" err="1">
                <a:latin typeface="Corbel" panose="020B0503020204020204" pitchFamily="34" charset="0"/>
              </a:rPr>
              <a:t>veel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meer</a:t>
            </a: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 bwMode="auto">
          <a:xfrm>
            <a:off x="491524" y="2363972"/>
            <a:ext cx="396044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/>
              <a:buChar char="•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eaLnBrk="1" hangingPunct="1">
              <a:buFont typeface="Times"/>
              <a:buNone/>
            </a:pPr>
            <a:endParaRPr lang="en-GB" sz="2000" kern="0" dirty="0">
              <a:latin typeface="Corbel" panose="020B0503020204020204" pitchFamily="34" charset="0"/>
            </a:endParaRPr>
          </a:p>
          <a:p>
            <a:pPr marL="57150" indent="0" eaLnBrk="1" hangingPunct="1">
              <a:buNone/>
            </a:pPr>
            <a:r>
              <a:rPr lang="en-GB" sz="2000" kern="0" dirty="0" err="1">
                <a:latin typeface="Corbel" panose="020B0503020204020204" pitchFamily="34" charset="0"/>
              </a:rPr>
              <a:t>Schaal</a:t>
            </a:r>
            <a:r>
              <a:rPr lang="en-GB" sz="2000" kern="0" dirty="0">
                <a:latin typeface="Corbel" panose="020B0503020204020204" pitchFamily="34" charset="0"/>
              </a:rPr>
              <a:t>: </a:t>
            </a:r>
            <a:r>
              <a:rPr lang="en-GB" sz="2000" kern="0" dirty="0" err="1">
                <a:latin typeface="Corbel" panose="020B0503020204020204" pitchFamily="34" charset="0"/>
              </a:rPr>
              <a:t>omvang</a:t>
            </a:r>
            <a:r>
              <a:rPr lang="en-GB" sz="2000" kern="0" dirty="0">
                <a:latin typeface="Corbel" panose="020B0503020204020204" pitchFamily="34" charset="0"/>
              </a:rPr>
              <a:t> in </a:t>
            </a:r>
            <a:r>
              <a:rPr lang="en-GB" sz="2000" kern="0" dirty="0" err="1">
                <a:latin typeface="Corbel" panose="020B0503020204020204" pitchFamily="34" charset="0"/>
              </a:rPr>
              <a:t>aantal</a:t>
            </a:r>
            <a:r>
              <a:rPr lang="en-GB" sz="2000" kern="0" dirty="0">
                <a:latin typeface="Corbel" panose="020B0503020204020204" pitchFamily="34" charset="0"/>
              </a:rPr>
              <a:t> “WOZ-</a:t>
            </a:r>
            <a:r>
              <a:rPr lang="en-GB" sz="2000" kern="0" dirty="0" err="1">
                <a:latin typeface="Corbel" panose="020B0503020204020204" pitchFamily="34" charset="0"/>
              </a:rPr>
              <a:t>objecten</a:t>
            </a:r>
            <a:r>
              <a:rPr lang="en-GB" sz="2000" kern="0" dirty="0">
                <a:latin typeface="Corbel" panose="020B0503020204020204" pitchFamily="34" charset="0"/>
              </a:rPr>
              <a:t>” van de </a:t>
            </a:r>
            <a:r>
              <a:rPr lang="en-GB" sz="2000" kern="0" dirty="0" err="1">
                <a:latin typeface="Corbel" panose="020B0503020204020204" pitchFamily="34" charset="0"/>
              </a:rPr>
              <a:t>heffende</a:t>
            </a:r>
            <a:r>
              <a:rPr lang="en-GB" sz="2000" kern="0" dirty="0">
                <a:latin typeface="Corbel" panose="020B0503020204020204" pitchFamily="34" charset="0"/>
              </a:rPr>
              <a:t> </a:t>
            </a:r>
            <a:r>
              <a:rPr lang="en-GB" sz="2000" kern="0" dirty="0" err="1">
                <a:latin typeface="Corbel" panose="020B0503020204020204" pitchFamily="34" charset="0"/>
              </a:rPr>
              <a:t>instantie</a:t>
            </a:r>
            <a:br>
              <a:rPr lang="en-GB" sz="2000" kern="0" dirty="0">
                <a:latin typeface="Corbel" panose="020B0503020204020204" pitchFamily="34" charset="0"/>
              </a:rPr>
            </a:br>
            <a:endParaRPr lang="en-GB" sz="2000" kern="0" dirty="0">
              <a:latin typeface="Corbel" panose="020B0503020204020204" pitchFamily="34" charset="0"/>
            </a:endParaRPr>
          </a:p>
          <a:p>
            <a:pPr marL="57150" indent="0" eaLnBrk="1" hangingPunct="1">
              <a:buNone/>
            </a:pPr>
            <a:r>
              <a:rPr lang="en-GB" sz="2000" kern="0" dirty="0">
                <a:latin typeface="Corbel" panose="020B0503020204020204" pitchFamily="34" charset="0"/>
              </a:rPr>
              <a:t>Van </a:t>
            </a:r>
            <a:r>
              <a:rPr lang="en-GB" sz="2000" kern="0" dirty="0" err="1">
                <a:latin typeface="Corbel" panose="020B0503020204020204" pitchFamily="34" charset="0"/>
              </a:rPr>
              <a:t>gemiddeld</a:t>
            </a:r>
            <a:r>
              <a:rPr lang="en-GB" sz="2000" kern="0" dirty="0">
                <a:latin typeface="Corbel" panose="020B0503020204020204" pitchFamily="34" charset="0"/>
              </a:rPr>
              <a:t> 18.000 </a:t>
            </a:r>
            <a:r>
              <a:rPr lang="en-GB" sz="2000" kern="0" dirty="0" err="1">
                <a:latin typeface="Corbel" panose="020B0503020204020204" pitchFamily="34" charset="0"/>
              </a:rPr>
              <a:t>objecten</a:t>
            </a:r>
            <a:r>
              <a:rPr lang="en-GB" sz="2000" kern="0" dirty="0">
                <a:latin typeface="Corbel" panose="020B0503020204020204" pitchFamily="34" charset="0"/>
              </a:rPr>
              <a:t> in 2005 </a:t>
            </a:r>
            <a:r>
              <a:rPr lang="en-GB" sz="2000" kern="0" dirty="0" err="1">
                <a:latin typeface="Corbel" panose="020B0503020204020204" pitchFamily="34" charset="0"/>
              </a:rPr>
              <a:t>naar</a:t>
            </a:r>
            <a:r>
              <a:rPr lang="en-GB" sz="2000" kern="0" dirty="0">
                <a:latin typeface="Corbel" panose="020B0503020204020204" pitchFamily="34" charset="0"/>
              </a:rPr>
              <a:t> </a:t>
            </a:r>
            <a:r>
              <a:rPr lang="en-GB" sz="2000" kern="0" dirty="0" err="1">
                <a:latin typeface="Corbel" panose="020B0503020204020204" pitchFamily="34" charset="0"/>
              </a:rPr>
              <a:t>gemiddeld</a:t>
            </a:r>
            <a:r>
              <a:rPr lang="en-GB" sz="2000" kern="0" dirty="0">
                <a:latin typeface="Corbel" panose="020B0503020204020204" pitchFamily="34" charset="0"/>
              </a:rPr>
              <a:t> 27.000 </a:t>
            </a:r>
            <a:r>
              <a:rPr lang="en-GB" sz="2000" kern="0" dirty="0" err="1">
                <a:latin typeface="Corbel" panose="020B0503020204020204" pitchFamily="34" charset="0"/>
              </a:rPr>
              <a:t>objecten</a:t>
            </a:r>
            <a:r>
              <a:rPr lang="en-GB" sz="2000" kern="0" dirty="0">
                <a:latin typeface="Corbel" panose="020B0503020204020204" pitchFamily="34" charset="0"/>
              </a:rPr>
              <a:t> in 2012 (</a:t>
            </a:r>
            <a:r>
              <a:rPr lang="en-GB" sz="2000" kern="0" dirty="0" err="1">
                <a:latin typeface="Corbel" panose="020B0503020204020204" pitchFamily="34" charset="0"/>
              </a:rPr>
              <a:t>toename</a:t>
            </a:r>
            <a:r>
              <a:rPr lang="en-GB" sz="2000" kern="0" dirty="0">
                <a:latin typeface="Corbel" panose="020B0503020204020204" pitchFamily="34" charset="0"/>
              </a:rPr>
              <a:t> van 50%)</a:t>
            </a:r>
          </a:p>
          <a:p>
            <a:pPr marL="57150" indent="0" eaLnBrk="1" hangingPunct="1">
              <a:buNone/>
            </a:pPr>
            <a:endParaRPr lang="en-GB" sz="2000" kern="0" dirty="0">
              <a:latin typeface="Corbel" panose="020B0503020204020204" pitchFamily="34" charset="0"/>
            </a:endParaRPr>
          </a:p>
        </p:txBody>
      </p:sp>
      <p:pic>
        <p:nvPicPr>
          <p:cNvPr id="5" name="Chart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07524"/>
            <a:ext cx="4559944" cy="27359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8940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Motivatie</a:t>
            </a:r>
            <a:r>
              <a:rPr lang="en-GB" sz="2800" dirty="0"/>
              <a:t> </a:t>
            </a:r>
            <a:r>
              <a:rPr lang="en-GB" sz="2800" dirty="0" err="1"/>
              <a:t>onderzoek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r>
              <a:rPr lang="en-GB" dirty="0" err="1">
                <a:latin typeface="Corbel" panose="020B0503020204020204" pitchFamily="34" charset="0"/>
              </a:rPr>
              <a:t>Samenwerking</a:t>
            </a:r>
            <a:r>
              <a:rPr lang="en-GB" dirty="0">
                <a:latin typeface="Corbel" panose="020B0503020204020204" pitchFamily="34" charset="0"/>
              </a:rPr>
              <a:t> om </a:t>
            </a:r>
            <a:r>
              <a:rPr lang="en-GB" dirty="0" err="1">
                <a:latin typeface="Corbel" panose="020B0503020204020204" pitchFamily="34" charset="0"/>
              </a:rPr>
              <a:t>belastingtaken</a:t>
            </a:r>
            <a:r>
              <a:rPr lang="en-GB" dirty="0">
                <a:latin typeface="Corbel" panose="020B0503020204020204" pitchFamily="34" charset="0"/>
              </a:rPr>
              <a:t> op </a:t>
            </a:r>
            <a:r>
              <a:rPr lang="en-GB" dirty="0" err="1">
                <a:latin typeface="Corbel" panose="020B0503020204020204" pitchFamily="34" charset="0"/>
              </a:rPr>
              <a:t>grotere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schaal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te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organiseren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Belangrijkste motivatie: kostenbesparing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kostenmodel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en-GB" dirty="0" err="1">
                <a:latin typeface="Corbel" panose="020B0503020204020204" pitchFamily="34" charset="0"/>
              </a:rPr>
              <a:t>Omvang</a:t>
            </a:r>
            <a:r>
              <a:rPr lang="en-GB" dirty="0">
                <a:latin typeface="Corbel" panose="020B0503020204020204" pitchFamily="34" charset="0"/>
              </a:rPr>
              <a:t> sector (</a:t>
            </a:r>
            <a:r>
              <a:rPr lang="en-GB" dirty="0" err="1">
                <a:latin typeface="Corbel" panose="020B0503020204020204" pitchFamily="34" charset="0"/>
              </a:rPr>
              <a:t>kosten</a:t>
            </a:r>
            <a:r>
              <a:rPr lang="en-GB" dirty="0">
                <a:latin typeface="Corbel" panose="020B0503020204020204" pitchFamily="34" charset="0"/>
              </a:rPr>
              <a:t>): in 2012 ca. 380 </a:t>
            </a:r>
            <a:r>
              <a:rPr lang="en-GB" dirty="0" err="1">
                <a:latin typeface="Corbel" panose="020B0503020204020204" pitchFamily="34" charset="0"/>
              </a:rPr>
              <a:t>miljoen</a:t>
            </a:r>
            <a:r>
              <a:rPr lang="en-GB" dirty="0">
                <a:latin typeface="Corbel" panose="020B0503020204020204" pitchFamily="34" charset="0"/>
              </a:rPr>
              <a:t> euro</a:t>
            </a:r>
          </a:p>
          <a:p>
            <a:endParaRPr lang="en-GB" dirty="0">
              <a:latin typeface="Corbel" panose="020B0503020204020204" pitchFamily="34" charset="0"/>
            </a:endParaRPr>
          </a:p>
          <a:p>
            <a:r>
              <a:rPr lang="en-GB" dirty="0" err="1">
                <a:latin typeface="Corbel" panose="020B0503020204020204" pitchFamily="34" charset="0"/>
              </a:rPr>
              <a:t>Werkzaamheden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gegevensbeheer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waardebepaling</a:t>
            </a:r>
            <a:r>
              <a:rPr lang="en-GB" dirty="0">
                <a:latin typeface="Corbel" panose="020B0503020204020204" pitchFamily="34" charset="0"/>
              </a:rPr>
              <a:t> (WOZ), </a:t>
            </a:r>
            <a:r>
              <a:rPr lang="en-GB" dirty="0" err="1">
                <a:latin typeface="Corbel" panose="020B0503020204020204" pitchFamily="34" charset="0"/>
              </a:rPr>
              <a:t>versturen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verwerken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aanslagen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bezwaarschriften</a:t>
            </a: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126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nl-NL" sz="2800" dirty="0"/>
              <a:t>Sectorbeschrijving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Wat </a:t>
            </a:r>
            <a:r>
              <a:rPr lang="en-GB" dirty="0" err="1">
                <a:latin typeface="Corbel" panose="020B0503020204020204" pitchFamily="34" charset="0"/>
              </a:rPr>
              <a:t>doet</a:t>
            </a:r>
            <a:r>
              <a:rPr lang="en-GB" dirty="0">
                <a:latin typeface="Corbel" panose="020B0503020204020204" pitchFamily="34" charset="0"/>
              </a:rPr>
              <a:t> het </a:t>
            </a:r>
            <a:r>
              <a:rPr lang="en-GB" dirty="0" err="1">
                <a:latin typeface="Corbel" panose="020B0503020204020204" pitchFamily="34" charset="0"/>
              </a:rPr>
              <a:t>gemeentelijke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belastingkantoor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Waardering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Onroerende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Zaken-bepaling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voor</a:t>
            </a:r>
            <a:r>
              <a:rPr lang="en-GB" dirty="0">
                <a:latin typeface="Corbel" panose="020B0503020204020204" pitchFamily="34" charset="0"/>
              </a:rPr>
              <a:t> elk “object”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Heffen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tal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belastingen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heffingen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Keuze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voor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kostenmodel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Outputs??</a:t>
            </a: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603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2: empirische invulling (output)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056" y="1533525"/>
            <a:ext cx="2667000" cy="3790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33800" y="1195425"/>
            <a:ext cx="51181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Corbel" panose="020B0503020204020204" pitchFamily="34" charset="0"/>
              </a:rPr>
              <a:t>Kunnen we output meten aan de hand van de verschillende opbrengsten?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Kunnen we output meten aan de hand van het aantal inwoners?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Kunnen we de outputmaten beter laten aansluiten op de taakstelling van het gemeentelijke belastingkantoor?</a:t>
            </a:r>
          </a:p>
        </p:txBody>
      </p:sp>
    </p:spTree>
    <p:extLst>
      <p:ext uri="{BB962C8B-B14F-4D97-AF65-F5344CB8AC3E}">
        <p14:creationId xmlns:p14="http://schemas.microsoft.com/office/powerpoint/2010/main" val="2934466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2: empirische invulling (output)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056" y="1533525"/>
            <a:ext cx="2667000" cy="3790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33800" y="1195425"/>
            <a:ext cx="51181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Corbel" panose="020B0503020204020204" pitchFamily="34" charset="0"/>
              </a:rPr>
              <a:t>Kunnen we output meten aan de hand van de verschillende opbrengsten? </a:t>
            </a:r>
            <a:r>
              <a:rPr lang="nl-NL" b="1" dirty="0">
                <a:latin typeface="Corbel" panose="020B0503020204020204" pitchFamily="34" charset="0"/>
              </a:rPr>
              <a:t>Nee!</a:t>
            </a:r>
            <a:endParaRPr lang="nl-NL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Kunnen we output meten aan de hand van het aantal inwoners? </a:t>
            </a:r>
            <a:r>
              <a:rPr lang="nl-NL" b="1" dirty="0">
                <a:latin typeface="Corbel" panose="020B0503020204020204" pitchFamily="34" charset="0"/>
              </a:rPr>
              <a:t>Niet specifiek </a:t>
            </a:r>
            <a:endParaRPr lang="nl-NL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Kunnen we de outputmaten beter laten aansluiten op de taakstelling van het gemeentelijke belastingkantoor?</a:t>
            </a:r>
          </a:p>
        </p:txBody>
      </p:sp>
    </p:spTree>
    <p:extLst>
      <p:ext uri="{BB962C8B-B14F-4D97-AF65-F5344CB8AC3E}">
        <p14:creationId xmlns:p14="http://schemas.microsoft.com/office/powerpoint/2010/main" val="405532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Vanmiddag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104901"/>
            <a:ext cx="8172000" cy="4090331"/>
          </a:xfrm>
        </p:spPr>
        <p:txBody>
          <a:bodyPr/>
          <a:lstStyle/>
          <a:p>
            <a:pPr lvl="1"/>
            <a:r>
              <a:rPr lang="en-GB" dirty="0" err="1">
                <a:latin typeface="Corbel" panose="020B0503020204020204" pitchFamily="34" charset="0"/>
              </a:rPr>
              <a:t>Productiviteitsonderzoek</a:t>
            </a:r>
            <a:r>
              <a:rPr lang="en-GB" dirty="0">
                <a:latin typeface="Corbel" panose="020B0503020204020204" pitchFamily="34" charset="0"/>
              </a:rPr>
              <a:t> in de </a:t>
            </a:r>
            <a:r>
              <a:rPr lang="en-GB" dirty="0" err="1">
                <a:latin typeface="Corbel" panose="020B0503020204020204" pitchFamily="34" charset="0"/>
              </a:rPr>
              <a:t>praktijk</a:t>
            </a:r>
            <a:endParaRPr lang="en-GB" dirty="0">
              <a:latin typeface="Corbel" panose="020B0503020204020204" pitchFamily="34" charset="0"/>
            </a:endParaRPr>
          </a:p>
          <a:p>
            <a:pPr lvl="1"/>
            <a:endParaRPr lang="en-GB" dirty="0">
              <a:latin typeface="Corbel" panose="020B0503020204020204" pitchFamily="34" charset="0"/>
            </a:endParaRPr>
          </a:p>
          <a:p>
            <a:pPr lvl="1"/>
            <a:r>
              <a:rPr lang="en-GB" dirty="0">
                <a:latin typeface="Corbel" panose="020B0503020204020204" pitchFamily="34" charset="0"/>
              </a:rPr>
              <a:t>Micro-</a:t>
            </a:r>
            <a:r>
              <a:rPr lang="en-GB" dirty="0" err="1">
                <a:latin typeface="Corbel" panose="020B0503020204020204" pitchFamily="34" charset="0"/>
              </a:rPr>
              <a:t>economisch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perspectief</a:t>
            </a:r>
            <a:r>
              <a:rPr lang="en-GB" dirty="0">
                <a:latin typeface="Corbel" panose="020B0503020204020204" pitchFamily="34" charset="0"/>
              </a:rPr>
              <a:t> (</a:t>
            </a:r>
            <a:r>
              <a:rPr lang="en-GB" dirty="0" err="1">
                <a:latin typeface="Corbel" panose="020B0503020204020204" pitchFamily="34" charset="0"/>
              </a:rPr>
              <a:t>ziekenhuizen</a:t>
            </a:r>
            <a:r>
              <a:rPr lang="en-GB" dirty="0">
                <a:latin typeface="Corbel" panose="020B0503020204020204" pitchFamily="34" charset="0"/>
              </a:rPr>
              <a:t> vs. “de </a:t>
            </a:r>
            <a:r>
              <a:rPr lang="en-GB" dirty="0" err="1">
                <a:latin typeface="Corbel" panose="020B0503020204020204" pitchFamily="34" charset="0"/>
              </a:rPr>
              <a:t>Nederlandse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zorg</a:t>
            </a:r>
            <a:r>
              <a:rPr lang="en-GB" dirty="0">
                <a:latin typeface="Corbel" panose="020B0503020204020204" pitchFamily="34" charset="0"/>
              </a:rPr>
              <a:t>”)</a:t>
            </a:r>
          </a:p>
          <a:p>
            <a:pPr lvl="1"/>
            <a:endParaRPr lang="en-GB" dirty="0">
              <a:latin typeface="Corbel" panose="020B0503020204020204" pitchFamily="34" charset="0"/>
            </a:endParaRPr>
          </a:p>
          <a:p>
            <a:pPr marL="457200" lvl="1" indent="-457200">
              <a:buFont typeface="+mj-lt"/>
              <a:buAutoNum type="arabicPeriod"/>
            </a:pPr>
            <a:r>
              <a:rPr lang="en-GB" dirty="0" err="1">
                <a:latin typeface="Corbel" panose="020B0503020204020204" pitchFamily="34" charset="0"/>
              </a:rPr>
              <a:t>Opzetten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productiviteitsonderzoek</a:t>
            </a:r>
            <a:r>
              <a:rPr lang="en-GB" dirty="0">
                <a:latin typeface="Corbel" panose="020B0503020204020204" pitchFamily="34" charset="0"/>
              </a:rPr>
              <a:t>; 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GB" i="1" dirty="0">
                <a:latin typeface="Corbel" panose="020B0503020204020204" pitchFamily="34" charset="0"/>
              </a:rPr>
              <a:t>Case study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bij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gemeentelijke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belastingheffing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fuseren</a:t>
            </a:r>
            <a:r>
              <a:rPr lang="en-GB" dirty="0">
                <a:latin typeface="Corbel" panose="020B0503020204020204" pitchFamily="34" charset="0"/>
              </a:rPr>
              <a:t> of </a:t>
            </a:r>
            <a:r>
              <a:rPr lang="en-GB" dirty="0" err="1">
                <a:latin typeface="Corbel" panose="020B0503020204020204" pitchFamily="34" charset="0"/>
              </a:rPr>
              <a:t>samenwerken</a:t>
            </a:r>
            <a:endParaRPr lang="en-GB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557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2: empirische invulling (output)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1525" y="1195425"/>
            <a:ext cx="836037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Corbel" panose="020B0503020204020204" pitchFamily="34" charset="0"/>
              </a:rPr>
              <a:t>Omvang inkomsten zegt niet veel -&gt; tarieven</a:t>
            </a:r>
          </a:p>
          <a:p>
            <a:endParaRPr lang="nl-NL" sz="2000" dirty="0">
              <a:latin typeface="Corbel" panose="020B0503020204020204" pitchFamily="34" charset="0"/>
            </a:endParaRPr>
          </a:p>
          <a:p>
            <a:r>
              <a:rPr lang="nl-NL" sz="2000" dirty="0">
                <a:latin typeface="Corbel" panose="020B0503020204020204" pitchFamily="34" charset="0"/>
              </a:rPr>
              <a:t>Aantal inwoners is niet specifiek -&gt; Amsterdam heft </a:t>
            </a:r>
            <a:r>
              <a:rPr lang="nl-NL" sz="2000" dirty="0" err="1">
                <a:latin typeface="Corbel" panose="020B0503020204020204" pitchFamily="34" charset="0"/>
              </a:rPr>
              <a:t>bvb</a:t>
            </a:r>
            <a:r>
              <a:rPr lang="nl-NL" sz="2000" dirty="0">
                <a:latin typeface="Corbel" panose="020B0503020204020204" pitchFamily="34" charset="0"/>
              </a:rPr>
              <a:t>. veel meer toeristenbelasting dan gemiddeld</a:t>
            </a:r>
          </a:p>
          <a:p>
            <a:endParaRPr lang="nl-NL" sz="2000" dirty="0">
              <a:latin typeface="Corbel" panose="020B0503020204020204" pitchFamily="34" charset="0"/>
            </a:endParaRPr>
          </a:p>
          <a:p>
            <a:r>
              <a:rPr lang="nl-NL" sz="2000" dirty="0">
                <a:latin typeface="Corbel" panose="020B0503020204020204" pitchFamily="34" charset="0"/>
              </a:rPr>
              <a:t>Willen: aantal opgelegde en verwerkte aanslagen per belasting</a:t>
            </a:r>
          </a:p>
          <a:p>
            <a:endParaRPr lang="nl-NL" sz="2000" dirty="0">
              <a:latin typeface="Corbel" panose="020B0503020204020204" pitchFamily="34" charset="0"/>
            </a:endParaRPr>
          </a:p>
          <a:p>
            <a:r>
              <a:rPr lang="nl-NL" sz="2000" dirty="0">
                <a:latin typeface="Corbel" panose="020B0503020204020204" pitchFamily="34" charset="0"/>
              </a:rPr>
              <a:t>Maar: zijn er gegevens? Kunnen we een aantal belastingen clusteren (20+ </a:t>
            </a:r>
            <a:r>
              <a:rPr lang="nl-NL" sz="2000" dirty="0" err="1">
                <a:latin typeface="Corbel" panose="020B0503020204020204" pitchFamily="34" charset="0"/>
              </a:rPr>
              <a:t>outputs</a:t>
            </a:r>
            <a:r>
              <a:rPr lang="nl-NL" sz="2000" dirty="0">
                <a:latin typeface="Corbel" panose="020B0503020204020204" pitchFamily="34" charset="0"/>
              </a:rPr>
              <a:t> is teveel)</a:t>
            </a:r>
          </a:p>
          <a:p>
            <a:endParaRPr lang="nl-NL" sz="2000" dirty="0">
              <a:latin typeface="Corbel" panose="020B0503020204020204" pitchFamily="34" charset="0"/>
            </a:endParaRPr>
          </a:p>
          <a:p>
            <a:r>
              <a:rPr lang="nl-NL" sz="2000" dirty="0">
                <a:latin typeface="Corbel" panose="020B0503020204020204" pitchFamily="34" charset="0"/>
              </a:rPr>
              <a:t>Belangrijkste in termen van opbrengsten en heterogeniteit: Ozb, hondenbelasting, toeristenbelasting</a:t>
            </a:r>
          </a:p>
          <a:p>
            <a:endParaRPr lang="nl-NL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34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2: empirische invulling (output)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1525" y="1195425"/>
            <a:ext cx="836037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Corbel" panose="020B0503020204020204" pitchFamily="34" charset="0"/>
              </a:rPr>
              <a:t>1: Aantal WOZ-waarderingen = +- aantal WOZ objecten (onderscheid woning/niet-woning) (Statline)</a:t>
            </a:r>
          </a:p>
          <a:p>
            <a:endParaRPr lang="nl-NL" sz="2000" dirty="0">
              <a:latin typeface="Corbel" panose="020B0503020204020204" pitchFamily="34" charset="0"/>
            </a:endParaRPr>
          </a:p>
          <a:p>
            <a:r>
              <a:rPr lang="nl-NL" sz="2000" dirty="0">
                <a:latin typeface="Corbel" panose="020B0503020204020204" pitchFamily="34" charset="0"/>
              </a:rPr>
              <a:t>2: Aantal Ozb-aanslagen = +- aantal WOZ objecten</a:t>
            </a:r>
          </a:p>
          <a:p>
            <a:endParaRPr lang="nl-NL" sz="2000" dirty="0">
              <a:latin typeface="Corbel" panose="020B0503020204020204" pitchFamily="34" charset="0"/>
            </a:endParaRPr>
          </a:p>
          <a:p>
            <a:r>
              <a:rPr lang="nl-NL" sz="2000" dirty="0">
                <a:latin typeface="Corbel" panose="020B0503020204020204" pitchFamily="34" charset="0"/>
              </a:rPr>
              <a:t>3: Aantal toeristen/hondenaanslagen: </a:t>
            </a:r>
            <a:r>
              <a:rPr lang="nl-NL" sz="2000" b="1" dirty="0">
                <a:latin typeface="Corbel" panose="020B0503020204020204" pitchFamily="34" charset="0"/>
              </a:rPr>
              <a:t>niet bekend!</a:t>
            </a:r>
          </a:p>
          <a:p>
            <a:r>
              <a:rPr lang="nl-NL" sz="2000" dirty="0">
                <a:latin typeface="Corbel" panose="020B0503020204020204" pitchFamily="34" charset="0"/>
              </a:rPr>
              <a:t> Oplossing: Opbrengst (Statline) / Tarief (RUG)</a:t>
            </a: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545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 2: empirische invulling (</a:t>
            </a:r>
            <a:r>
              <a:rPr lang="nl-NL" dirty="0" err="1"/>
              <a:t>inputs</a:t>
            </a:r>
            <a:r>
              <a:rPr lang="nl-NL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Corbel" panose="020B0503020204020204" pitchFamily="34" charset="0"/>
              </a:rPr>
              <a:t>Alleen informatie beschikbaar over totale kosten (Statline)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Geen onderscheid naar personeel, materiaal en kapitaal mogelijk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 err="1">
                <a:latin typeface="Corbel" panose="020B0503020204020204" pitchFamily="34" charset="0"/>
              </a:rPr>
              <a:t>Één</a:t>
            </a:r>
            <a:r>
              <a:rPr lang="nl-NL" dirty="0">
                <a:latin typeface="Corbel" panose="020B0503020204020204" pitchFamily="34" charset="0"/>
              </a:rPr>
              <a:t> prijsindex: CPI (verbetering met loonkostenindex?) 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Zijn regionale loonprijsverschillen waarschijnlijk? </a:t>
            </a:r>
          </a:p>
        </p:txBody>
      </p:sp>
    </p:spTree>
    <p:extLst>
      <p:ext uri="{BB962C8B-B14F-4D97-AF65-F5344CB8AC3E}">
        <p14:creationId xmlns:p14="http://schemas.microsoft.com/office/powerpoint/2010/main" val="3661446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Stap</a:t>
            </a:r>
            <a:r>
              <a:rPr lang="en-GB" sz="2800" dirty="0"/>
              <a:t> 2: </a:t>
            </a:r>
            <a:r>
              <a:rPr lang="en-GB" sz="2800" dirty="0" err="1"/>
              <a:t>Empirische</a:t>
            </a:r>
            <a:r>
              <a:rPr lang="en-GB" sz="2800" dirty="0"/>
              <a:t> </a:t>
            </a:r>
            <a:r>
              <a:rPr lang="en-GB" sz="2800" dirty="0" err="1"/>
              <a:t>invulling</a:t>
            </a:r>
            <a:r>
              <a:rPr lang="en-GB" sz="2800" dirty="0"/>
              <a:t> (</a:t>
            </a:r>
            <a:r>
              <a:rPr lang="en-GB" sz="2800" dirty="0" err="1"/>
              <a:t>omgeving</a:t>
            </a:r>
            <a:r>
              <a:rPr lang="en-GB" sz="2800" dirty="0"/>
              <a:t> </a:t>
            </a:r>
            <a:r>
              <a:rPr lang="en-GB" sz="2800" dirty="0" err="1"/>
              <a:t>en</a:t>
            </a:r>
            <a:r>
              <a:rPr lang="en-GB" sz="2800" dirty="0"/>
              <a:t> </a:t>
            </a:r>
            <a:r>
              <a:rPr lang="en-GB" sz="2800" dirty="0" err="1"/>
              <a:t>kwaliteit</a:t>
            </a:r>
            <a:r>
              <a:rPr lang="en-GB" sz="2800" dirty="0"/>
              <a:t>)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Kwaliteit</a:t>
            </a:r>
            <a:r>
              <a:rPr lang="en-GB" dirty="0">
                <a:latin typeface="Corbel" panose="020B0503020204020204" pitchFamily="34" charset="0"/>
              </a:rPr>
              <a:t>? </a:t>
            </a:r>
            <a:r>
              <a:rPr lang="en-GB" dirty="0" err="1">
                <a:latin typeface="Corbel" panose="020B0503020204020204" pitchFamily="34" charset="0"/>
              </a:rPr>
              <a:t>Tijdige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besluitvorming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democratische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legitimiteit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correcte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inzameling</a:t>
            </a: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Meer </a:t>
            </a:r>
            <a:r>
              <a:rPr lang="en-GB" dirty="0" err="1">
                <a:latin typeface="Corbel" panose="020B0503020204020204" pitchFamily="34" charset="0"/>
              </a:rPr>
              <a:t>bezwaarschriften</a:t>
            </a:r>
            <a:r>
              <a:rPr lang="en-GB" dirty="0">
                <a:latin typeface="Corbel" panose="020B0503020204020204" pitchFamily="34" charset="0"/>
              </a:rPr>
              <a:t> -&gt; </a:t>
            </a:r>
            <a:r>
              <a:rPr lang="en-GB" dirty="0" err="1">
                <a:latin typeface="Corbel" panose="020B0503020204020204" pitchFamily="34" charset="0"/>
              </a:rPr>
              <a:t>meer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kosten</a:t>
            </a:r>
            <a:r>
              <a:rPr lang="en-GB" dirty="0">
                <a:latin typeface="Corbel" panose="020B0503020204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Omgeving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huishoudens</a:t>
            </a:r>
            <a:r>
              <a:rPr lang="en-GB" dirty="0">
                <a:latin typeface="Corbel" panose="020B0503020204020204" pitchFamily="34" charset="0"/>
              </a:rPr>
              <a:t> met </a:t>
            </a:r>
            <a:r>
              <a:rPr lang="en-GB" dirty="0" err="1">
                <a:latin typeface="Corbel" panose="020B0503020204020204" pitchFamily="34" charset="0"/>
              </a:rPr>
              <a:t>laag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inkomen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Omgeving</a:t>
            </a:r>
            <a:r>
              <a:rPr lang="en-GB" dirty="0">
                <a:latin typeface="Corbel" panose="020B0503020204020204" pitchFamily="34" charset="0"/>
              </a:rPr>
              <a:t>/</a:t>
            </a:r>
            <a:r>
              <a:rPr lang="en-GB" dirty="0" err="1">
                <a:latin typeface="Corbel" panose="020B0503020204020204" pitchFamily="34" charset="0"/>
              </a:rPr>
              <a:t>casemix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gemiddelde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waarde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woningen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Kwaliteit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inningspercentage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Ozb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meer</a:t>
            </a: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296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Thema</a:t>
            </a:r>
            <a:r>
              <a:rPr lang="en-GB" sz="2800" dirty="0"/>
              <a:t>: </a:t>
            </a:r>
            <a:r>
              <a:rPr lang="en-GB" sz="2800" dirty="0" err="1"/>
              <a:t>Samenwerking</a:t>
            </a:r>
            <a:r>
              <a:rPr lang="en-GB" sz="2800" dirty="0"/>
              <a:t> </a:t>
            </a:r>
            <a:r>
              <a:rPr lang="en-GB" sz="2800" dirty="0" err="1"/>
              <a:t>en</a:t>
            </a:r>
            <a:r>
              <a:rPr lang="en-GB" sz="2800" dirty="0"/>
              <a:t> multi-level </a:t>
            </a:r>
            <a:r>
              <a:rPr lang="en-GB" sz="2800" dirty="0" err="1"/>
              <a:t>perspectief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Focus op </a:t>
            </a:r>
            <a:r>
              <a:rPr lang="en-GB" dirty="0" err="1">
                <a:latin typeface="Corbel" panose="020B0503020204020204" pitchFamily="34" charset="0"/>
              </a:rPr>
              <a:t>gemeentelijke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voorziening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i.p.v</a:t>
            </a:r>
            <a:r>
              <a:rPr lang="en-GB" dirty="0">
                <a:latin typeface="Corbel" panose="020B0503020204020204" pitchFamily="34" charset="0"/>
              </a:rPr>
              <a:t>. </a:t>
            </a:r>
            <a:r>
              <a:rPr lang="en-GB" dirty="0" err="1">
                <a:latin typeface="Corbel" panose="020B0503020204020204" pitchFamily="34" charset="0"/>
              </a:rPr>
              <a:t>gemeente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Voordelen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behapbaar</a:t>
            </a:r>
            <a:r>
              <a:rPr lang="en-GB" dirty="0">
                <a:latin typeface="Corbel" panose="020B0503020204020204" pitchFamily="34" charset="0"/>
              </a:rPr>
              <a:t> (</a:t>
            </a:r>
            <a:r>
              <a:rPr lang="en-GB" dirty="0" err="1">
                <a:latin typeface="Corbel" panose="020B0503020204020204" pitchFamily="34" charset="0"/>
              </a:rPr>
              <a:t>gemeentelijke</a:t>
            </a:r>
            <a:r>
              <a:rPr lang="en-GB" dirty="0">
                <a:latin typeface="Corbel" panose="020B0503020204020204" pitchFamily="34" charset="0"/>
              </a:rPr>
              <a:t> output complex), </a:t>
            </a:r>
            <a:r>
              <a:rPr lang="en-GB" dirty="0" err="1">
                <a:latin typeface="Corbel" panose="020B0503020204020204" pitchFamily="34" charset="0"/>
              </a:rPr>
              <a:t>maatwerk</a:t>
            </a:r>
            <a:r>
              <a:rPr lang="en-GB" dirty="0">
                <a:latin typeface="Corbel" panose="020B0503020204020204" pitchFamily="34" charset="0"/>
              </a:rPr>
              <a:t> in </a:t>
            </a:r>
            <a:r>
              <a:rPr lang="en-GB" dirty="0" err="1">
                <a:latin typeface="Corbel" panose="020B0503020204020204" pitchFamily="34" charset="0"/>
              </a:rPr>
              <a:t>schaal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mogelijk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Vergelijking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doorgaans</a:t>
            </a:r>
            <a:r>
              <a:rPr lang="en-GB" dirty="0">
                <a:latin typeface="Corbel" panose="020B0503020204020204" pitchFamily="34" charset="0"/>
              </a:rPr>
              <a:t> op </a:t>
            </a:r>
            <a:r>
              <a:rPr lang="en-GB" i="1" dirty="0" err="1">
                <a:latin typeface="Corbel" panose="020B0503020204020204" pitchFamily="34" charset="0"/>
              </a:rPr>
              <a:t>bestuurlijke</a:t>
            </a:r>
            <a:r>
              <a:rPr lang="en-GB" i="1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schaal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waarop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productie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wordt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geleverd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Dus</a:t>
            </a:r>
            <a:r>
              <a:rPr lang="en-GB" dirty="0">
                <a:latin typeface="Corbel" panose="020B0503020204020204" pitchFamily="34" charset="0"/>
              </a:rPr>
              <a:t>..: Analyse op het </a:t>
            </a:r>
            <a:r>
              <a:rPr lang="en-GB" dirty="0" err="1">
                <a:latin typeface="Corbel" panose="020B0503020204020204" pitchFamily="34" charset="0"/>
              </a:rPr>
              <a:t>niveau</a:t>
            </a:r>
            <a:r>
              <a:rPr lang="en-GB" dirty="0">
                <a:latin typeface="Corbel" panose="020B0503020204020204" pitchFamily="34" charset="0"/>
              </a:rPr>
              <a:t> van de </a:t>
            </a:r>
            <a:r>
              <a:rPr lang="en-GB" dirty="0" err="1">
                <a:latin typeface="Corbel" panose="020B0503020204020204" pitchFamily="34" charset="0"/>
              </a:rPr>
              <a:t>samenwerking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Analyse op </a:t>
            </a:r>
            <a:r>
              <a:rPr lang="en-GB" dirty="0" err="1">
                <a:latin typeface="Corbel" panose="020B0503020204020204" pitchFamily="34" charset="0"/>
              </a:rPr>
              <a:t>niveau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gemeente</a:t>
            </a:r>
            <a:r>
              <a:rPr lang="en-GB" dirty="0">
                <a:latin typeface="Corbel" panose="020B0503020204020204" pitchFamily="34" charset="0"/>
              </a:rPr>
              <a:t> -&gt; </a:t>
            </a:r>
            <a:r>
              <a:rPr lang="en-GB" dirty="0" err="1">
                <a:latin typeface="Corbel" panose="020B0503020204020204" pitchFamily="34" charset="0"/>
              </a:rPr>
              <a:t>schaal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samenwerking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als</a:t>
            </a:r>
            <a:r>
              <a:rPr lang="en-GB" dirty="0">
                <a:latin typeface="Corbel" panose="020B0503020204020204" pitchFamily="34" charset="0"/>
              </a:rPr>
              <a:t> determinant van </a:t>
            </a:r>
            <a:r>
              <a:rPr lang="en-GB" dirty="0" err="1">
                <a:latin typeface="Corbel" panose="020B0503020204020204" pitchFamily="34" charset="0"/>
              </a:rPr>
              <a:t>doelmatigheid</a:t>
            </a:r>
            <a:endParaRPr lang="en-GB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nl-NL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71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Stap</a:t>
            </a:r>
            <a:r>
              <a:rPr lang="en-GB" sz="2800" dirty="0"/>
              <a:t> 2: </a:t>
            </a:r>
            <a:r>
              <a:rPr lang="en-GB" sz="2800" dirty="0" err="1"/>
              <a:t>Empirische</a:t>
            </a:r>
            <a:r>
              <a:rPr lang="en-GB" sz="2800" dirty="0"/>
              <a:t> </a:t>
            </a:r>
            <a:r>
              <a:rPr lang="en-GB" sz="2800" dirty="0" err="1"/>
              <a:t>invulling</a:t>
            </a:r>
            <a:r>
              <a:rPr lang="en-GB" sz="2800" dirty="0"/>
              <a:t> (</a:t>
            </a:r>
            <a:r>
              <a:rPr lang="en-GB" sz="2800" dirty="0" err="1"/>
              <a:t>determinanten</a:t>
            </a:r>
            <a:r>
              <a:rPr lang="en-GB" sz="2800" dirty="0"/>
              <a:t> </a:t>
            </a:r>
            <a:r>
              <a:rPr lang="en-GB" sz="2800" dirty="0" err="1"/>
              <a:t>doelmatigheid</a:t>
            </a:r>
            <a:r>
              <a:rPr lang="en-GB" sz="2800" dirty="0"/>
              <a:t>)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Schaal</a:t>
            </a:r>
            <a:r>
              <a:rPr lang="en-GB" sz="2000" dirty="0">
                <a:latin typeface="Corbel" panose="020B0503020204020204" pitchFamily="34" charset="0"/>
              </a:rPr>
              <a:t> van </a:t>
            </a:r>
            <a:r>
              <a:rPr lang="en-GB" sz="2000" dirty="0" err="1">
                <a:latin typeface="Corbel" panose="020B0503020204020204" pitchFamily="34" charset="0"/>
              </a:rPr>
              <a:t>heffende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instantie</a:t>
            </a:r>
            <a:r>
              <a:rPr lang="en-GB" sz="2000" dirty="0">
                <a:latin typeface="Corbel" panose="020B0503020204020204" pitchFamily="34" charset="0"/>
              </a:rPr>
              <a:t> (</a:t>
            </a:r>
            <a:r>
              <a:rPr lang="en-GB" sz="2000" dirty="0" err="1">
                <a:latin typeface="Corbel" panose="020B0503020204020204" pitchFamily="34" charset="0"/>
              </a:rPr>
              <a:t>samenwerking</a:t>
            </a:r>
            <a:r>
              <a:rPr lang="en-GB" sz="2000" dirty="0">
                <a:latin typeface="Corbel" panose="020B0503020204020204" pitchFamily="34" charset="0"/>
              </a:rPr>
              <a:t> of </a:t>
            </a:r>
            <a:r>
              <a:rPr lang="en-GB" sz="2000" dirty="0" err="1">
                <a:latin typeface="Corbel" panose="020B0503020204020204" pitchFamily="34" charset="0"/>
              </a:rPr>
              <a:t>gemeente</a:t>
            </a:r>
            <a:r>
              <a:rPr lang="en-GB" sz="2000" dirty="0">
                <a:latin typeface="Corbel" panose="020B0503020204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Modaliteit</a:t>
            </a:r>
            <a:r>
              <a:rPr lang="en-GB" sz="2000" dirty="0">
                <a:latin typeface="Corbel" panose="020B0503020204020204" pitchFamily="34" charset="0"/>
              </a:rPr>
              <a:t> van </a:t>
            </a:r>
            <a:r>
              <a:rPr lang="en-GB" sz="2000" dirty="0" err="1">
                <a:latin typeface="Corbel" panose="020B0503020204020204" pitchFamily="34" charset="0"/>
              </a:rPr>
              <a:t>samenwerking</a:t>
            </a:r>
            <a:r>
              <a:rPr lang="en-GB" sz="2000" dirty="0">
                <a:latin typeface="Corbel" panose="020B0503020204020204" pitchFamily="34" charset="0"/>
              </a:rPr>
              <a:t> (dummy; met/</a:t>
            </a:r>
            <a:r>
              <a:rPr lang="en-GB" sz="2000" dirty="0" err="1">
                <a:latin typeface="Corbel" panose="020B0503020204020204" pitchFamily="34" charset="0"/>
              </a:rPr>
              <a:t>zonder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waterschap</a:t>
            </a:r>
            <a:r>
              <a:rPr lang="en-GB" sz="2000" dirty="0">
                <a:latin typeface="Corbel" panose="020B0503020204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Eerste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jaar</a:t>
            </a:r>
            <a:r>
              <a:rPr lang="en-GB" sz="2000" dirty="0">
                <a:latin typeface="Corbel" panose="020B0503020204020204" pitchFamily="34" charset="0"/>
              </a:rPr>
              <a:t> in </a:t>
            </a:r>
            <a:r>
              <a:rPr lang="en-GB" sz="2000" dirty="0" err="1">
                <a:latin typeface="Corbel" panose="020B0503020204020204" pitchFamily="34" charset="0"/>
              </a:rPr>
              <a:t>samenwerkingsverband</a:t>
            </a:r>
            <a:r>
              <a:rPr lang="en-GB" sz="2000" dirty="0">
                <a:latin typeface="Corbel" panose="020B0503020204020204" pitchFamily="34" charset="0"/>
              </a:rPr>
              <a:t> (</a:t>
            </a:r>
            <a:r>
              <a:rPr lang="en-GB" sz="2000" dirty="0" err="1">
                <a:latin typeface="Corbel" panose="020B0503020204020204" pitchFamily="34" charset="0"/>
              </a:rPr>
              <a:t>transitiekosten</a:t>
            </a:r>
            <a:r>
              <a:rPr lang="en-GB" sz="2000" dirty="0">
                <a:latin typeface="Corbel" panose="020B0503020204020204" pitchFamily="34" charset="0"/>
              </a:rPr>
              <a:t>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Ongebruikelijk</a:t>
            </a:r>
            <a:r>
              <a:rPr lang="en-GB" sz="2000" dirty="0">
                <a:latin typeface="Corbel" panose="020B0503020204020204" pitchFamily="34" charset="0"/>
              </a:rPr>
              <a:t> in </a:t>
            </a:r>
            <a:r>
              <a:rPr lang="en-GB" sz="2000" dirty="0" err="1">
                <a:latin typeface="Corbel" panose="020B0503020204020204" pitchFamily="34" charset="0"/>
              </a:rPr>
              <a:t>dit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onderzoek</a:t>
            </a:r>
            <a:r>
              <a:rPr lang="en-GB" sz="2000" dirty="0">
                <a:latin typeface="Corbel" panose="020B0503020204020204" pitchFamily="34" charset="0"/>
              </a:rPr>
              <a:t>: </a:t>
            </a:r>
            <a:r>
              <a:rPr lang="en-GB" sz="2000" dirty="0" err="1">
                <a:latin typeface="Corbel" panose="020B0503020204020204" pitchFamily="34" charset="0"/>
              </a:rPr>
              <a:t>schaaleffecten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worden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gemeten</a:t>
            </a:r>
            <a:r>
              <a:rPr lang="en-GB" sz="2000" dirty="0">
                <a:latin typeface="Corbel" panose="020B0503020204020204" pitchFamily="34" charset="0"/>
              </a:rPr>
              <a:t> via de </a:t>
            </a:r>
            <a:r>
              <a:rPr lang="en-GB" sz="2000" dirty="0" err="1">
                <a:latin typeface="Corbel" panose="020B0503020204020204" pitchFamily="34" charset="0"/>
              </a:rPr>
              <a:t>efficiëntie</a:t>
            </a:r>
            <a:r>
              <a:rPr lang="en-GB" sz="2000" dirty="0">
                <a:latin typeface="Corbel" panose="020B0503020204020204" pitchFamily="34" charset="0"/>
              </a:rPr>
              <a:t>/</a:t>
            </a:r>
            <a:r>
              <a:rPr lang="en-GB" sz="2000" dirty="0" err="1">
                <a:latin typeface="Corbel" panose="020B0503020204020204" pitchFamily="34" charset="0"/>
              </a:rPr>
              <a:t>doelmatigheidscomponent</a:t>
            </a: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rbel" panose="020B0503020204020204" pitchFamily="34" charset="0"/>
              </a:rPr>
              <a:t>X% </a:t>
            </a:r>
            <a:r>
              <a:rPr lang="en-GB" sz="2000" dirty="0" err="1">
                <a:latin typeface="Corbel" panose="020B0503020204020204" pitchFamily="34" charset="0"/>
              </a:rPr>
              <a:t>hogere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productie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zorgt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voor</a:t>
            </a:r>
            <a:r>
              <a:rPr lang="en-GB" sz="2000" dirty="0">
                <a:latin typeface="Corbel" panose="020B0503020204020204" pitchFamily="34" charset="0"/>
              </a:rPr>
              <a:t> X% extra </a:t>
            </a:r>
            <a:r>
              <a:rPr lang="en-GB" sz="2000" dirty="0" err="1">
                <a:latin typeface="Corbel" panose="020B0503020204020204" pitchFamily="34" charset="0"/>
              </a:rPr>
              <a:t>kosten</a:t>
            </a:r>
            <a:r>
              <a:rPr lang="en-GB" sz="2000" dirty="0">
                <a:latin typeface="Corbel" panose="020B0503020204020204" pitchFamily="34" charset="0"/>
              </a:rPr>
              <a:t> (constant </a:t>
            </a:r>
            <a:r>
              <a:rPr lang="en-GB" sz="2000" dirty="0" err="1">
                <a:latin typeface="Corbel" panose="020B0503020204020204" pitchFamily="34" charset="0"/>
              </a:rPr>
              <a:t>schaalopbrengsten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opgelegd</a:t>
            </a:r>
            <a:r>
              <a:rPr lang="en-GB" sz="2000" dirty="0">
                <a:latin typeface="Corbel" panose="020B0503020204020204" pitchFamily="34" charset="0"/>
              </a:rPr>
              <a:t>) maar </a:t>
            </a:r>
            <a:r>
              <a:rPr lang="en-GB" sz="2000" dirty="0" err="1">
                <a:latin typeface="Corbel" panose="020B0503020204020204" pitchFamily="34" charset="0"/>
              </a:rPr>
              <a:t>kan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wel</a:t>
            </a:r>
            <a:r>
              <a:rPr lang="en-GB" sz="2000" dirty="0">
                <a:latin typeface="Corbel" panose="020B0503020204020204" pitchFamily="34" charset="0"/>
              </a:rPr>
              <a:t> tot </a:t>
            </a:r>
            <a:r>
              <a:rPr lang="en-GB" sz="2000" dirty="0" err="1">
                <a:latin typeface="Corbel" panose="020B0503020204020204" pitchFamily="34" charset="0"/>
              </a:rPr>
              <a:t>een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hogere</a:t>
            </a:r>
            <a:r>
              <a:rPr lang="en-GB" sz="2000" dirty="0">
                <a:latin typeface="Corbel" panose="020B0503020204020204" pitchFamily="34" charset="0"/>
              </a:rPr>
              <a:t> of </a:t>
            </a:r>
            <a:r>
              <a:rPr lang="en-GB" sz="2000" dirty="0" err="1">
                <a:latin typeface="Corbel" panose="020B0503020204020204" pitchFamily="34" charset="0"/>
              </a:rPr>
              <a:t>lagere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doelmatigheid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leiden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daarmee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meer</a:t>
            </a:r>
            <a:r>
              <a:rPr lang="en-GB" sz="2000" dirty="0">
                <a:latin typeface="Corbel" panose="020B0503020204020204" pitchFamily="34" charset="0"/>
              </a:rPr>
              <a:t>/minder </a:t>
            </a:r>
            <a:r>
              <a:rPr lang="en-GB" sz="2000" dirty="0" err="1">
                <a:latin typeface="Corbel" panose="020B0503020204020204" pitchFamily="34" charset="0"/>
              </a:rPr>
              <a:t>kosten</a:t>
            </a: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nl-NL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449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Stap</a:t>
            </a:r>
            <a:r>
              <a:rPr lang="en-GB" sz="2800" dirty="0"/>
              <a:t> 2: </a:t>
            </a:r>
            <a:r>
              <a:rPr lang="en-GB" sz="2800" dirty="0" err="1"/>
              <a:t>Empirische</a:t>
            </a:r>
            <a:r>
              <a:rPr lang="en-GB" sz="2800" dirty="0"/>
              <a:t> </a:t>
            </a:r>
            <a:r>
              <a:rPr lang="en-GB" sz="2800" dirty="0" err="1"/>
              <a:t>invulling</a:t>
            </a:r>
            <a:r>
              <a:rPr lang="en-GB" sz="2800" dirty="0"/>
              <a:t>: </a:t>
            </a:r>
            <a:r>
              <a:rPr lang="en-GB" sz="2800" dirty="0" err="1"/>
              <a:t>samenvatting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Kosten</a:t>
            </a:r>
            <a:r>
              <a:rPr lang="en-GB" sz="2000" dirty="0">
                <a:latin typeface="Corbel" panose="020B0503020204020204" pitchFamily="34" charset="0"/>
              </a:rPr>
              <a:t>: </a:t>
            </a:r>
            <a:r>
              <a:rPr lang="en-GB" sz="2000" dirty="0" err="1">
                <a:latin typeface="Corbel" panose="020B0503020204020204" pitchFamily="34" charset="0"/>
              </a:rPr>
              <a:t>Statline</a:t>
            </a:r>
            <a:r>
              <a:rPr lang="en-GB" sz="2000" dirty="0">
                <a:latin typeface="Corbel" panose="020B0503020204020204" pitchFamily="34" charset="0"/>
              </a:rPr>
              <a:t> (</a:t>
            </a:r>
            <a:r>
              <a:rPr lang="en-GB" sz="2000" dirty="0" err="1">
                <a:latin typeface="Corbel" panose="020B0503020204020204" pitchFamily="34" charset="0"/>
              </a:rPr>
              <a:t>kwaliteit</a:t>
            </a:r>
            <a:r>
              <a:rPr lang="en-GB" sz="2000" dirty="0">
                <a:latin typeface="Corbel" panose="020B0503020204020204" pitchFamily="34" charset="0"/>
              </a:rPr>
              <a:t>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Samenwerkingsverbanden</a:t>
            </a:r>
            <a:r>
              <a:rPr lang="en-GB" sz="2000" dirty="0">
                <a:latin typeface="Corbel" panose="020B0503020204020204" pitchFamily="34" charset="0"/>
              </a:rPr>
              <a:t>: VNG, </a:t>
            </a:r>
            <a:r>
              <a:rPr lang="en-GB" sz="2000" dirty="0" err="1">
                <a:latin typeface="Corbel" panose="020B0503020204020204" pitchFamily="34" charset="0"/>
              </a:rPr>
              <a:t>deskundigen</a:t>
            </a: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rbel" panose="020B0503020204020204" pitchFamily="34" charset="0"/>
              </a:rPr>
              <a:t>Output #1 (</a:t>
            </a:r>
            <a:r>
              <a:rPr lang="en-GB" sz="2000" dirty="0" err="1">
                <a:latin typeface="Corbel" panose="020B0503020204020204" pitchFamily="34" charset="0"/>
              </a:rPr>
              <a:t>aantal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objecten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naar</a:t>
            </a:r>
            <a:r>
              <a:rPr lang="en-GB" sz="2000" dirty="0">
                <a:latin typeface="Corbel" panose="020B0503020204020204" pitchFamily="34" charset="0"/>
              </a:rPr>
              <a:t> type): </a:t>
            </a:r>
            <a:r>
              <a:rPr lang="en-GB" sz="2000" dirty="0" err="1">
                <a:latin typeface="Corbel" panose="020B0503020204020204" pitchFamily="34" charset="0"/>
              </a:rPr>
              <a:t>Statline</a:t>
            </a: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rbel" panose="020B0503020204020204" pitchFamily="34" charset="0"/>
              </a:rPr>
              <a:t>Output #2 (</a:t>
            </a:r>
            <a:r>
              <a:rPr lang="en-GB" sz="2000" dirty="0" err="1">
                <a:latin typeface="Corbel" panose="020B0503020204020204" pitchFamily="34" charset="0"/>
              </a:rPr>
              <a:t>Aantal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aanslagen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naar</a:t>
            </a:r>
            <a:r>
              <a:rPr lang="en-GB" sz="2000" dirty="0">
                <a:latin typeface="Corbel" panose="020B0503020204020204" pitchFamily="34" charset="0"/>
              </a:rPr>
              <a:t> type): </a:t>
            </a:r>
            <a:r>
              <a:rPr lang="en-GB" sz="2000" dirty="0" err="1">
                <a:latin typeface="Corbel" panose="020B0503020204020204" pitchFamily="34" charset="0"/>
              </a:rPr>
              <a:t>Statline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en</a:t>
            </a:r>
            <a:r>
              <a:rPr lang="en-GB" sz="2000" dirty="0">
                <a:latin typeface="Corbel" panose="020B0503020204020204" pitchFamily="34" charset="0"/>
              </a:rPr>
              <a:t> RUG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Doelmatigheid</a:t>
            </a:r>
            <a:r>
              <a:rPr lang="en-GB" sz="2000" dirty="0">
                <a:latin typeface="Corbel" panose="020B0503020204020204" pitchFamily="34" charset="0"/>
              </a:rPr>
              <a:t>: </a:t>
            </a:r>
            <a:r>
              <a:rPr lang="en-GB" sz="2000" dirty="0" err="1">
                <a:latin typeface="Corbel" panose="020B0503020204020204" pitchFamily="34" charset="0"/>
              </a:rPr>
              <a:t>omvang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samenwerking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kenmerken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samenwerking</a:t>
            </a:r>
            <a:r>
              <a:rPr lang="en-GB" sz="2000" dirty="0">
                <a:latin typeface="Corbel" panose="020B0503020204020204" pitchFamily="34" charset="0"/>
              </a:rPr>
              <a:t> (</a:t>
            </a:r>
            <a:r>
              <a:rPr lang="en-GB" sz="2000" dirty="0" err="1">
                <a:latin typeface="Corbel" panose="020B0503020204020204" pitchFamily="34" charset="0"/>
              </a:rPr>
              <a:t>jaar</a:t>
            </a:r>
            <a:r>
              <a:rPr lang="en-GB" sz="2000" dirty="0">
                <a:latin typeface="Corbel" panose="020B0503020204020204" pitchFamily="34" charset="0"/>
              </a:rPr>
              <a:t> van </a:t>
            </a:r>
            <a:r>
              <a:rPr lang="en-GB" sz="2000" dirty="0" err="1">
                <a:latin typeface="Corbel" panose="020B0503020204020204" pitchFamily="34" charset="0"/>
              </a:rPr>
              <a:t>toetreding</a:t>
            </a:r>
            <a:r>
              <a:rPr lang="en-GB" sz="2000" dirty="0">
                <a:latin typeface="Corbel" panose="020B0503020204020204" pitchFamily="34" charset="0"/>
              </a:rPr>
              <a:t>/</a:t>
            </a:r>
            <a:r>
              <a:rPr lang="en-GB" sz="2000" dirty="0" err="1">
                <a:latin typeface="Corbel" panose="020B0503020204020204" pitchFamily="34" charset="0"/>
              </a:rPr>
              <a:t>transitiekosten</a:t>
            </a:r>
            <a:r>
              <a:rPr lang="en-GB" sz="2000" dirty="0">
                <a:latin typeface="Corbel" panose="020B0503020204020204" pitchFamily="34" charset="0"/>
              </a:rPr>
              <a:t>, </a:t>
            </a:r>
            <a:r>
              <a:rPr lang="en-GB" sz="2000" dirty="0" err="1">
                <a:latin typeface="Corbel" panose="020B0503020204020204" pitchFamily="34" charset="0"/>
              </a:rPr>
              <a:t>aandeel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gemeente</a:t>
            </a:r>
            <a:r>
              <a:rPr lang="en-GB" sz="2000" dirty="0">
                <a:latin typeface="Corbel" panose="020B0503020204020204" pitchFamily="34" charset="0"/>
              </a:rPr>
              <a:t> in </a:t>
            </a:r>
            <a:r>
              <a:rPr lang="en-GB" sz="2000" dirty="0" err="1">
                <a:latin typeface="Corbel" panose="020B0503020204020204" pitchFamily="34" charset="0"/>
              </a:rPr>
              <a:t>samenwerking</a:t>
            </a:r>
            <a:r>
              <a:rPr lang="en-GB" sz="2000" dirty="0">
                <a:latin typeface="Corbel" panose="020B0503020204020204" pitchFamily="34" charset="0"/>
              </a:rPr>
              <a:t>, </a:t>
            </a:r>
            <a:r>
              <a:rPr lang="en-GB" sz="2000" dirty="0" err="1">
                <a:latin typeface="Corbel" panose="020B0503020204020204" pitchFamily="34" charset="0"/>
              </a:rPr>
              <a:t>leereffect</a:t>
            </a:r>
            <a:r>
              <a:rPr lang="en-GB" sz="2000" dirty="0">
                <a:latin typeface="Corbel" panose="020B0503020204020204" pitchFamily="34" charset="0"/>
              </a:rPr>
              <a:t>)</a:t>
            </a: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nl-NL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315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/>
              <a:t>Data: </a:t>
            </a:r>
            <a:r>
              <a:rPr lang="en-GB" sz="2800" dirty="0" err="1"/>
              <a:t>voeten</a:t>
            </a:r>
            <a:r>
              <a:rPr lang="en-GB" sz="2800" dirty="0"/>
              <a:t> in de </a:t>
            </a:r>
            <a:r>
              <a:rPr lang="en-GB" sz="2800" dirty="0" err="1"/>
              <a:t>modder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Gemeentereeksen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Statline</a:t>
            </a:r>
            <a:r>
              <a:rPr lang="en-GB" dirty="0">
                <a:latin typeface="Corbel" panose="020B0503020204020204" pitchFamily="34" charset="0"/>
              </a:rPr>
              <a:t>: Amsterdam </a:t>
            </a:r>
            <a:r>
              <a:rPr lang="en-GB" dirty="0" err="1">
                <a:latin typeface="Corbel" panose="020B0503020204020204" pitchFamily="34" charset="0"/>
              </a:rPr>
              <a:t>doet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niet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aan</a:t>
            </a:r>
            <a:r>
              <a:rPr lang="en-GB" dirty="0">
                <a:latin typeface="Corbel" panose="020B0503020204020204" pitchFamily="34" charset="0"/>
              </a:rPr>
              <a:t> WOZ…?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Interpretatie</a:t>
            </a:r>
            <a:r>
              <a:rPr lang="en-GB" dirty="0">
                <a:latin typeface="Corbel" panose="020B0503020204020204" pitchFamily="34" charset="0"/>
              </a:rPr>
              <a:t> van CBS-</a:t>
            </a:r>
            <a:r>
              <a:rPr lang="en-GB" dirty="0" err="1">
                <a:latin typeface="Corbel" panose="020B0503020204020204" pitchFamily="34" charset="0"/>
              </a:rPr>
              <a:t>definities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verschilt</a:t>
            </a:r>
            <a:r>
              <a:rPr lang="en-GB" dirty="0">
                <a:latin typeface="Corbel" panose="020B0503020204020204" pitchFamily="34" charset="0"/>
              </a:rPr>
              <a:t> per </a:t>
            </a:r>
            <a:r>
              <a:rPr lang="en-GB" dirty="0" err="1">
                <a:latin typeface="Corbel" panose="020B0503020204020204" pitchFamily="34" charset="0"/>
              </a:rPr>
              <a:t>gemeente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Veel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meetfouten</a:t>
            </a:r>
            <a:r>
              <a:rPr lang="en-GB" dirty="0">
                <a:latin typeface="Corbel" panose="020B0503020204020204" pitchFamily="34" charset="0"/>
              </a:rPr>
              <a:t>!  </a:t>
            </a:r>
            <a:r>
              <a:rPr lang="en-GB" dirty="0" err="1">
                <a:latin typeface="Corbel" panose="020B0503020204020204" pitchFamily="34" charset="0"/>
              </a:rPr>
              <a:t>Voor</a:t>
            </a:r>
            <a:r>
              <a:rPr lang="en-GB" dirty="0">
                <a:latin typeface="Corbel" panose="020B0503020204020204" pitchFamily="34" charset="0"/>
              </a:rPr>
              <a:t> de econometrist </a:t>
            </a:r>
            <a:r>
              <a:rPr lang="en-GB" dirty="0" err="1">
                <a:latin typeface="Corbel" panose="020B0503020204020204" pitchFamily="34" charset="0"/>
              </a:rPr>
              <a:t>geldt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als</a:t>
            </a:r>
            <a:r>
              <a:rPr lang="en-GB" dirty="0">
                <a:latin typeface="Corbel" panose="020B0503020204020204" pitchFamily="34" charset="0"/>
              </a:rPr>
              <a:t> het </a:t>
            </a:r>
            <a:r>
              <a:rPr lang="en-GB" dirty="0" err="1">
                <a:latin typeface="Corbel" panose="020B0503020204020204" pitchFamily="34" charset="0"/>
              </a:rPr>
              <a:t>gemiddeld</a:t>
            </a:r>
            <a:r>
              <a:rPr lang="en-GB" dirty="0">
                <a:latin typeface="Corbel" panose="020B0503020204020204" pitchFamily="34" charset="0"/>
              </a:rPr>
              <a:t> maar </a:t>
            </a:r>
            <a:r>
              <a:rPr lang="en-GB" dirty="0" err="1">
                <a:latin typeface="Corbel" panose="020B0503020204020204" pitchFamily="34" charset="0"/>
              </a:rPr>
              <a:t>klopt</a:t>
            </a:r>
            <a:r>
              <a:rPr lang="en-GB" dirty="0">
                <a:latin typeface="Corbel" panose="020B0503020204020204" pitchFamily="34" charset="0"/>
              </a:rPr>
              <a:t> (</a:t>
            </a:r>
            <a:r>
              <a:rPr lang="en-GB" dirty="0" err="1">
                <a:latin typeface="Corbel" panose="020B0503020204020204" pitchFamily="34" charset="0"/>
              </a:rPr>
              <a:t>geen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systematische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afwijkingen</a:t>
            </a:r>
            <a:r>
              <a:rPr lang="en-GB" dirty="0">
                <a:latin typeface="Corbel" panose="020B0503020204020204" pitchFamily="34" charset="0"/>
              </a:rPr>
              <a:t>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Niet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zomaar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observaties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weggooien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aantoonbaar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onjuiste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observaties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identificeren</a:t>
            </a: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50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Data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2255" y="1046923"/>
            <a:ext cx="8172000" cy="4090331"/>
          </a:xfrm>
        </p:spPr>
        <p:txBody>
          <a:bodyPr/>
          <a:lstStyle/>
          <a:p>
            <a:r>
              <a:rPr lang="nl-NL" dirty="0">
                <a:latin typeface="Corbel" panose="020B0503020204020204" pitchFamily="34" charset="0"/>
              </a:rPr>
              <a:t>Data over de publieke sector onderhevig aan meetfouten, definitieveranderingen, etc.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Uitschieters kunnen in een productiviteitsonderzoek bepalend zijn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Uitschieters zijn of onbetrouwbare waarnemingen of heel informatief -&gt; onderzoek!</a:t>
            </a:r>
          </a:p>
          <a:p>
            <a:endParaRPr lang="nl-NL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923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Resultaten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r>
              <a:rPr lang="nl-NL" dirty="0">
                <a:latin typeface="Corbel" panose="020B0503020204020204" pitchFamily="34" charset="0"/>
              </a:rPr>
              <a:t>Schaalvergroting loont sterk, met name voor kleine gemeenten. Schatting: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10.000 objecten -&gt; 20.000 objecten: 15 procent besparing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25.000 objecten -&gt; 50.000 objecten :  8 procent besparing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Schatting ‘optimale’ schaal bij 230.000 objecten (ca. 460.000 inwoners)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Corbel" panose="020B0503020204020204" pitchFamily="34" charset="0"/>
            </a:endParaRPr>
          </a:p>
          <a:p>
            <a:r>
              <a:rPr lang="nl-NL" dirty="0">
                <a:latin typeface="Corbel" panose="020B0503020204020204" pitchFamily="34" charset="0"/>
              </a:rPr>
              <a:t>Opvallend: jaarlijkse gemiddelde reële kostendaling tussen 2005-2012: </a:t>
            </a:r>
            <a:r>
              <a:rPr lang="nl-NL" b="1" dirty="0">
                <a:latin typeface="Corbel" panose="020B0503020204020204" pitchFamily="34" charset="0"/>
              </a:rPr>
              <a:t>2,7 procent </a:t>
            </a:r>
            <a:r>
              <a:rPr lang="nl-NL" dirty="0">
                <a:latin typeface="Corbel" panose="020B0503020204020204" pitchFamily="34" charset="0"/>
              </a:rPr>
              <a:t>(innovatie?)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4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5" y="931608"/>
            <a:ext cx="8172000" cy="4090331"/>
          </a:xfrm>
        </p:spPr>
        <p:txBody>
          <a:bodyPr/>
          <a:lstStyle/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Opzetten van een productiviteitsonderzoek</a:t>
            </a:r>
          </a:p>
          <a:p>
            <a:pPr marL="457200" lvl="1" indent="4763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Goed productiviteitsonderzoek = een eerlijke vergelijking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nl-NL" dirty="0">
              <a:latin typeface="Corbel" panose="020B0503020204020204" pitchFamily="34" charset="0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Extern productiviteitsonderzoek evalueren</a:t>
            </a:r>
          </a:p>
          <a:p>
            <a:pPr marL="457200" lvl="2" indent="1143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Welke keuzes maken de auteurs? </a:t>
            </a:r>
          </a:p>
          <a:p>
            <a:pPr marL="457200" lvl="2" indent="1143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Doet het model recht aan de realiteit? </a:t>
            </a:r>
          </a:p>
          <a:p>
            <a:pPr marL="457200" lvl="2" indent="1143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Elk onderzoek heeft beperkingen</a:t>
            </a:r>
          </a:p>
          <a:p>
            <a:pPr marL="457200" lvl="2" indent="114300">
              <a:buFont typeface="Arial" panose="020B0604020202020204" pitchFamily="34" charset="0"/>
              <a:buChar char="•"/>
            </a:pPr>
            <a:endParaRPr lang="nl-NL" dirty="0">
              <a:latin typeface="Corbel" panose="020B0503020204020204" pitchFamily="34" charset="0"/>
            </a:endParaRPr>
          </a:p>
          <a:p>
            <a:pPr marL="455613" indent="-342900">
              <a:buFont typeface="Arial" panose="020B0604020202020204" pitchFamily="34" charset="0"/>
              <a:buChar char="•"/>
            </a:pPr>
            <a:r>
              <a:rPr lang="nl-NL" dirty="0">
                <a:latin typeface="Corbel" panose="020B0503020204020204" pitchFamily="34" charset="0"/>
              </a:rPr>
              <a:t>Voorbeelden en toepassing staan centraal: denk mee!</a:t>
            </a:r>
          </a:p>
          <a:p>
            <a:pPr marL="455613" indent="-342900">
              <a:buFont typeface="Arial" panose="020B0604020202020204" pitchFamily="34" charset="0"/>
              <a:buChar char="•"/>
            </a:pPr>
            <a:endParaRPr lang="nl-NL" dirty="0">
              <a:latin typeface="Corbel" panose="020B0503020204020204" pitchFamily="34" charset="0"/>
            </a:endParaRPr>
          </a:p>
          <a:p>
            <a:pPr marL="457200" lvl="2" indent="114300">
              <a:buFont typeface="Arial" panose="020B0604020202020204" pitchFamily="34" charset="0"/>
              <a:buChar char="•"/>
            </a:pPr>
            <a:endParaRPr lang="nl-NL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886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Resultaten</a:t>
            </a:r>
            <a:br>
              <a:rPr lang="en-GB" sz="2800" dirty="0"/>
            </a:b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323292" cy="4090331"/>
          </a:xfrm>
        </p:spPr>
        <p:txBody>
          <a:bodyPr/>
          <a:lstStyle/>
          <a:p>
            <a:r>
              <a:rPr lang="nl-NL" sz="2000" dirty="0">
                <a:latin typeface="Corbel" panose="020B0503020204020204" pitchFamily="34" charset="0"/>
              </a:rPr>
              <a:t>Effecten van samenwerking op bedrijfsvoering, bureaucratie et cetera (nog) niet significant:</a:t>
            </a:r>
          </a:p>
          <a:p>
            <a:endParaRPr lang="nl-NL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Corbel" panose="020B0503020204020204" pitchFamily="34" charset="0"/>
              </a:rPr>
              <a:t>Samenwerkingsverbanden gaan gemiddeld </a:t>
            </a:r>
            <a:r>
              <a:rPr lang="nl-NL" sz="2000" b="1" dirty="0">
                <a:latin typeface="Corbel" panose="020B0503020204020204" pitchFamily="34" charset="0"/>
              </a:rPr>
              <a:t>niet meer of minder</a:t>
            </a:r>
            <a:r>
              <a:rPr lang="nl-NL" sz="2000" dirty="0">
                <a:latin typeface="Corbel" panose="020B0503020204020204" pitchFamily="34" charset="0"/>
              </a:rPr>
              <a:t> doelmatig te werk dan gemeenten met een vergelijkbare omvang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Corbel" panose="020B0503020204020204" pitchFamily="34" charset="0"/>
              </a:rPr>
              <a:t>Geen onderscheid tussen modaliteiten, behalve bij verbanden met waterschap -&gt; extra besparing door samenvoegen administratie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Corbel" panose="020B0503020204020204" pitchFamily="34" charset="0"/>
              </a:rPr>
              <a:t>Effecten mogelijk nog niet uitgekristalliseerd</a:t>
            </a:r>
          </a:p>
          <a:p>
            <a:pPr marL="342900" lvl="4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nl-NL" sz="20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815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Conclusies case </a:t>
            </a:r>
            <a:r>
              <a:rPr lang="nl-NL"/>
              <a:t>study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Corbel" panose="020B0503020204020204" pitchFamily="34" charset="0"/>
              </a:rPr>
              <a:t>Netto (nog) geen significant (positief of negatief) </a:t>
            </a:r>
            <a:r>
              <a:rPr lang="nl-NL" sz="2200" b="1" dirty="0">
                <a:latin typeface="Corbel" panose="020B0503020204020204" pitchFamily="34" charset="0"/>
              </a:rPr>
              <a:t>financieel</a:t>
            </a:r>
            <a:r>
              <a:rPr lang="nl-NL" sz="2200" dirty="0">
                <a:latin typeface="Corbel" panose="020B0503020204020204" pitchFamily="34" charset="0"/>
              </a:rPr>
              <a:t> effect zichtbaar op bedrijfsvoering, toename bureaucratie, sturingsrelaties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2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latin typeface="Corbel" panose="020B0503020204020204" pitchFamily="34" charset="0"/>
              </a:rPr>
              <a:t>Sterke autonome kostendaling (2,7% per jaar)</a:t>
            </a:r>
          </a:p>
          <a:p>
            <a:endParaRPr lang="nl-NL" dirty="0">
              <a:latin typeface="Corbel" panose="020B0503020204020204" pitchFamily="34" charset="0"/>
            </a:endParaRPr>
          </a:p>
        </p:txBody>
      </p:sp>
      <p:pic>
        <p:nvPicPr>
          <p:cNvPr id="4" name="Picture 3" descr="onder de 300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706" y="1010950"/>
            <a:ext cx="4456474" cy="241805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1525" y="1406985"/>
                <a:ext cx="4830960" cy="243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nl-NL" sz="2000" dirty="0">
                    <a:latin typeface="Corbel" panose="020B0503020204020204" pitchFamily="34" charset="0"/>
                  </a:rPr>
                  <a:t>Schaaleffect aanwezig voor “heffende instantie” tot grofweg 30.000 objecten (</a:t>
                </a:r>
                <a14:m>
                  <m:oMath xmlns:m="http://schemas.openxmlformats.org/officeDocument/2006/math">
                    <m:r>
                      <a:rPr lang="nl-NL" sz="2000" b="0" i="1" smtClean="0">
                        <a:latin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nl-NL" sz="2000" dirty="0">
                    <a:latin typeface="Corbel" panose="020B0503020204020204" pitchFamily="34" charset="0"/>
                  </a:rPr>
                  <a:t>60.000 inwoners, 64% van de gemeenten)</a:t>
                </a:r>
              </a:p>
              <a:p>
                <a:endParaRPr lang="nl-NL" dirty="0">
                  <a:latin typeface="Corbel" panose="020B0503020204020204" pitchFamily="34" charset="0"/>
                </a:endParaRPr>
              </a:p>
              <a:p>
                <a:endParaRPr lang="nl-NL" dirty="0">
                  <a:latin typeface="Corbel" panose="020B0503020204020204" pitchFamily="34" charset="0"/>
                </a:endParaRPr>
              </a:p>
              <a:p>
                <a:endParaRPr lang="nl-NL" dirty="0">
                  <a:latin typeface="Corbel" panose="020B0503020204020204" pitchFamily="34" charset="0"/>
                </a:endParaRPr>
              </a:p>
              <a:p>
                <a:endParaRPr lang="nl-NL" dirty="0"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525" y="1406985"/>
                <a:ext cx="4830960" cy="2431435"/>
              </a:xfrm>
              <a:prstGeom prst="rect">
                <a:avLst/>
              </a:prstGeom>
              <a:blipFill>
                <a:blip r:embed="rId3"/>
                <a:stretch>
                  <a:fillRect l="-1136" t="-15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339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Productiviteitsonderzoek</a:t>
            </a:r>
            <a:r>
              <a:rPr lang="en-GB" dirty="0"/>
              <a:t> in de </a:t>
            </a:r>
            <a:r>
              <a:rPr lang="en-GB" dirty="0" err="1"/>
              <a:t>praktijk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5" y="1224000"/>
            <a:ext cx="8172000" cy="4090331"/>
          </a:xfrm>
        </p:spPr>
        <p:txBody>
          <a:bodyPr/>
          <a:lstStyle/>
          <a:p>
            <a:r>
              <a:rPr lang="en-GB" dirty="0" err="1">
                <a:latin typeface="Corbel" panose="020B0503020204020204" pitchFamily="34" charset="0"/>
              </a:rPr>
              <a:t>Onderzoek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begint</a:t>
            </a:r>
            <a:r>
              <a:rPr lang="en-GB" dirty="0">
                <a:latin typeface="Corbel" panose="020B0503020204020204" pitchFamily="34" charset="0"/>
              </a:rPr>
              <a:t> met </a:t>
            </a:r>
            <a:r>
              <a:rPr lang="en-GB" dirty="0" err="1">
                <a:latin typeface="Corbel" panose="020B0503020204020204" pitchFamily="34" charset="0"/>
              </a:rPr>
              <a:t>vraagstelling</a:t>
            </a: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Zijn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grote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ziekenhuizen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productiever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dan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kleine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ziekenhuizen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latin typeface="Corbel" panose="020B0503020204020204" pitchFamily="34" charset="0"/>
              </a:rPr>
              <a:t>Zijn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schoolbesturen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na</a:t>
            </a:r>
            <a:r>
              <a:rPr lang="en-GB" sz="2000" dirty="0">
                <a:latin typeface="Corbel" panose="020B0503020204020204" pitchFamily="34" charset="0"/>
              </a:rPr>
              <a:t> de </a:t>
            </a:r>
            <a:r>
              <a:rPr lang="en-GB" sz="2000" dirty="0" err="1">
                <a:latin typeface="Corbel" panose="020B0503020204020204" pitchFamily="34" charset="0"/>
              </a:rPr>
              <a:t>invoering</a:t>
            </a:r>
            <a:r>
              <a:rPr lang="en-GB" sz="2000" dirty="0">
                <a:latin typeface="Corbel" panose="020B0503020204020204" pitchFamily="34" charset="0"/>
              </a:rPr>
              <a:t> van </a:t>
            </a:r>
            <a:r>
              <a:rPr lang="en-GB" sz="2000" dirty="0" err="1">
                <a:latin typeface="Corbel" panose="020B0503020204020204" pitchFamily="34" charset="0"/>
              </a:rPr>
              <a:t>een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nieuwe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bekostiging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productiever</a:t>
            </a:r>
            <a:r>
              <a:rPr lang="en-GB" sz="2000" dirty="0">
                <a:latin typeface="Corbel" panose="020B0503020204020204" pitchFamily="34" charset="0"/>
              </a:rPr>
              <a:t> of </a:t>
            </a:r>
            <a:r>
              <a:rPr lang="en-GB" sz="2000" dirty="0" err="1">
                <a:latin typeface="Corbel" panose="020B0503020204020204" pitchFamily="34" charset="0"/>
              </a:rPr>
              <a:t>efficiënter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geworden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Corbel" panose="020B0503020204020204" pitchFamily="34" charset="0"/>
              </a:rPr>
              <a:t>Is </a:t>
            </a:r>
            <a:r>
              <a:rPr lang="en-GB" sz="2000" dirty="0" err="1">
                <a:latin typeface="Corbel" panose="020B0503020204020204" pitchFamily="34" charset="0"/>
              </a:rPr>
              <a:t>gemeentelijke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samenwerking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effectief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alternatief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voor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gemeentelijke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herindeling</a:t>
            </a:r>
            <a:r>
              <a:rPr lang="en-GB" sz="2000" dirty="0">
                <a:latin typeface="Corbel" panose="020B0503020204020204" pitchFamily="34" charset="0"/>
              </a:rPr>
              <a:t> om </a:t>
            </a:r>
            <a:r>
              <a:rPr lang="en-GB" sz="2000" dirty="0" err="1">
                <a:latin typeface="Corbel" panose="020B0503020204020204" pitchFamily="34" charset="0"/>
              </a:rPr>
              <a:t>schaalvoordelen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te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benutten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130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Voorbeeld</a:t>
            </a:r>
            <a:r>
              <a:rPr lang="en-GB" sz="2800" dirty="0"/>
              <a:t>: </a:t>
            </a:r>
            <a:r>
              <a:rPr lang="en-GB" sz="2800" dirty="0" err="1"/>
              <a:t>zijn</a:t>
            </a:r>
            <a:r>
              <a:rPr lang="en-GB" sz="2800" dirty="0"/>
              <a:t> </a:t>
            </a:r>
            <a:r>
              <a:rPr lang="en-GB" sz="2800" dirty="0" err="1"/>
              <a:t>grote</a:t>
            </a:r>
            <a:r>
              <a:rPr lang="en-GB" sz="2800" dirty="0"/>
              <a:t> </a:t>
            </a:r>
            <a:r>
              <a:rPr lang="en-GB" sz="2800" dirty="0" err="1"/>
              <a:t>schoolbesturen</a:t>
            </a:r>
            <a:r>
              <a:rPr lang="en-GB" sz="2800" dirty="0"/>
              <a:t> in het </a:t>
            </a:r>
            <a:r>
              <a:rPr lang="en-GB" sz="2800" dirty="0" err="1"/>
              <a:t>basisonderwijs</a:t>
            </a:r>
            <a:r>
              <a:rPr lang="en-GB" sz="2800" dirty="0"/>
              <a:t> </a:t>
            </a:r>
            <a:r>
              <a:rPr lang="en-GB" sz="2800" dirty="0" err="1"/>
              <a:t>productiever</a:t>
            </a:r>
            <a:r>
              <a:rPr lang="en-GB" sz="2800" dirty="0"/>
              <a:t>?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700" y="1355362"/>
            <a:ext cx="3697824" cy="4090331"/>
          </a:xfrm>
        </p:spPr>
        <p:txBody>
          <a:bodyPr/>
          <a:lstStyle/>
          <a:p>
            <a:r>
              <a:rPr lang="en-GB" sz="2000" dirty="0" err="1">
                <a:latin typeface="Corbel" panose="020B0503020204020204" pitchFamily="34" charset="0"/>
              </a:rPr>
              <a:t>Eerste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inschatting</a:t>
            </a:r>
            <a:r>
              <a:rPr lang="en-GB" sz="2000" dirty="0">
                <a:latin typeface="Corbel" panose="020B0503020204020204" pitchFamily="34" charset="0"/>
              </a:rPr>
              <a:t>: </a:t>
            </a:r>
            <a:r>
              <a:rPr lang="en-GB" sz="2000" dirty="0" err="1">
                <a:latin typeface="Corbel" panose="020B0503020204020204" pitchFamily="34" charset="0"/>
              </a:rPr>
              <a:t>kosten</a:t>
            </a:r>
            <a:r>
              <a:rPr lang="en-GB" sz="2000" dirty="0">
                <a:latin typeface="Corbel" panose="020B0503020204020204" pitchFamily="34" charset="0"/>
              </a:rPr>
              <a:t> per </a:t>
            </a:r>
            <a:r>
              <a:rPr lang="en-GB" sz="2000" dirty="0" err="1">
                <a:latin typeface="Corbel" panose="020B0503020204020204" pitchFamily="34" charset="0"/>
              </a:rPr>
              <a:t>leerling</a:t>
            </a:r>
            <a:r>
              <a:rPr lang="en-GB" sz="2000" dirty="0">
                <a:latin typeface="Corbel" panose="020B0503020204020204" pitchFamily="34" charset="0"/>
              </a:rPr>
              <a:t> per </a:t>
            </a:r>
            <a:r>
              <a:rPr lang="en-GB" sz="2000" dirty="0" err="1">
                <a:latin typeface="Corbel" panose="020B0503020204020204" pitchFamily="34" charset="0"/>
              </a:rPr>
              <a:t>schoolbestuur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r>
              <a:rPr lang="en-GB" sz="2000" dirty="0" err="1">
                <a:latin typeface="Corbel" panose="020B0503020204020204" pitchFamily="34" charset="0"/>
              </a:rPr>
              <a:t>Waar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ontbreekt</a:t>
            </a:r>
            <a:r>
              <a:rPr lang="en-GB" sz="2000" dirty="0">
                <a:latin typeface="Corbel" panose="020B0503020204020204" pitchFamily="34" charset="0"/>
              </a:rPr>
              <a:t> het </a:t>
            </a:r>
            <a:r>
              <a:rPr lang="en-GB" sz="2000" dirty="0" err="1">
                <a:latin typeface="Corbel" panose="020B0503020204020204" pitchFamily="34" charset="0"/>
              </a:rPr>
              <a:t>aan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voor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eerlijke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vergelijking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nl-NL" sz="2000" dirty="0">
              <a:latin typeface="Corbel" panose="020B05030202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" y="1254968"/>
            <a:ext cx="4194047" cy="431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8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 err="1"/>
              <a:t>Voorbeeld</a:t>
            </a:r>
            <a:r>
              <a:rPr lang="en-GB" sz="2800" dirty="0"/>
              <a:t>: </a:t>
            </a:r>
            <a:r>
              <a:rPr lang="en-GB" sz="2800" dirty="0" err="1"/>
              <a:t>zijn</a:t>
            </a:r>
            <a:r>
              <a:rPr lang="en-GB" sz="2800" dirty="0"/>
              <a:t> </a:t>
            </a:r>
            <a:r>
              <a:rPr lang="en-GB" sz="2800" dirty="0" err="1"/>
              <a:t>grote</a:t>
            </a:r>
            <a:r>
              <a:rPr lang="en-GB" sz="2800" dirty="0"/>
              <a:t> </a:t>
            </a:r>
            <a:r>
              <a:rPr lang="en-GB" sz="2800" dirty="0" err="1"/>
              <a:t>schoolbesturen</a:t>
            </a:r>
            <a:r>
              <a:rPr lang="en-GB" sz="2800" dirty="0"/>
              <a:t> in het </a:t>
            </a:r>
            <a:r>
              <a:rPr lang="en-GB" sz="2800" dirty="0" err="1"/>
              <a:t>basisonderwijs</a:t>
            </a:r>
            <a:r>
              <a:rPr lang="en-GB" sz="2800" dirty="0"/>
              <a:t> </a:t>
            </a:r>
            <a:r>
              <a:rPr lang="en-GB" sz="2800" dirty="0" err="1"/>
              <a:t>productiever</a:t>
            </a:r>
            <a:r>
              <a:rPr lang="en-GB" sz="2800" dirty="0"/>
              <a:t>?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700" y="1355362"/>
            <a:ext cx="3697824" cy="4090331"/>
          </a:xfrm>
        </p:spPr>
        <p:txBody>
          <a:bodyPr/>
          <a:lstStyle/>
          <a:p>
            <a:r>
              <a:rPr lang="en-GB" sz="2000" dirty="0" err="1">
                <a:latin typeface="Corbel" panose="020B0503020204020204" pitchFamily="34" charset="0"/>
              </a:rPr>
              <a:t>Eerste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inschatting</a:t>
            </a:r>
            <a:r>
              <a:rPr lang="en-GB" sz="2000" dirty="0">
                <a:latin typeface="Corbel" panose="020B0503020204020204" pitchFamily="34" charset="0"/>
              </a:rPr>
              <a:t>: </a:t>
            </a:r>
            <a:r>
              <a:rPr lang="en-GB" sz="2000" dirty="0" err="1">
                <a:latin typeface="Corbel" panose="020B0503020204020204" pitchFamily="34" charset="0"/>
              </a:rPr>
              <a:t>kosten</a:t>
            </a:r>
            <a:r>
              <a:rPr lang="en-GB" sz="2000" dirty="0">
                <a:latin typeface="Corbel" panose="020B0503020204020204" pitchFamily="34" charset="0"/>
              </a:rPr>
              <a:t> per </a:t>
            </a:r>
            <a:r>
              <a:rPr lang="en-GB" sz="2000" dirty="0" err="1">
                <a:latin typeface="Corbel" panose="020B0503020204020204" pitchFamily="34" charset="0"/>
              </a:rPr>
              <a:t>leerling</a:t>
            </a:r>
            <a:r>
              <a:rPr lang="en-GB" sz="2000" dirty="0">
                <a:latin typeface="Corbel" panose="020B0503020204020204" pitchFamily="34" charset="0"/>
              </a:rPr>
              <a:t> per </a:t>
            </a:r>
            <a:r>
              <a:rPr lang="en-GB" sz="2000" dirty="0" err="1">
                <a:latin typeface="Corbel" panose="020B0503020204020204" pitchFamily="34" charset="0"/>
              </a:rPr>
              <a:t>schoolbestuur</a:t>
            </a:r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r>
              <a:rPr lang="en-GB" sz="2000" dirty="0">
                <a:latin typeface="Corbel" panose="020B0503020204020204" pitchFamily="34" charset="0"/>
              </a:rPr>
              <a:t> </a:t>
            </a:r>
          </a:p>
          <a:p>
            <a:endParaRPr lang="en-GB" sz="2000" dirty="0">
              <a:latin typeface="Corbel" panose="020B0503020204020204" pitchFamily="34" charset="0"/>
            </a:endParaRPr>
          </a:p>
          <a:p>
            <a:r>
              <a:rPr lang="en-GB" sz="2000" dirty="0" err="1">
                <a:latin typeface="Corbel" panose="020B0503020204020204" pitchFamily="34" charset="0"/>
              </a:rPr>
              <a:t>Waar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ontbreekt</a:t>
            </a:r>
            <a:r>
              <a:rPr lang="en-GB" sz="2000" dirty="0">
                <a:latin typeface="Corbel" panose="020B0503020204020204" pitchFamily="34" charset="0"/>
              </a:rPr>
              <a:t> het </a:t>
            </a:r>
            <a:r>
              <a:rPr lang="en-GB" sz="2000" dirty="0" err="1">
                <a:latin typeface="Corbel" panose="020B0503020204020204" pitchFamily="34" charset="0"/>
              </a:rPr>
              <a:t>aan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voor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een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eerlijke</a:t>
            </a:r>
            <a:r>
              <a:rPr lang="en-GB" sz="2000" dirty="0">
                <a:latin typeface="Corbel" panose="020B0503020204020204" pitchFamily="34" charset="0"/>
              </a:rPr>
              <a:t> </a:t>
            </a:r>
            <a:r>
              <a:rPr lang="en-GB" sz="2000" dirty="0" err="1">
                <a:latin typeface="Corbel" panose="020B0503020204020204" pitchFamily="34" charset="0"/>
              </a:rPr>
              <a:t>vergelijking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r>
              <a:rPr lang="en-GB" sz="2000" dirty="0">
                <a:latin typeface="Corbel" panose="020B0503020204020204" pitchFamily="34" charset="0"/>
              </a:rPr>
              <a:t>Outputs?</a:t>
            </a:r>
          </a:p>
          <a:p>
            <a:r>
              <a:rPr lang="en-GB" sz="2000" dirty="0" err="1">
                <a:latin typeface="Corbel" panose="020B0503020204020204" pitchFamily="34" charset="0"/>
              </a:rPr>
              <a:t>Inputprijzen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r>
              <a:rPr lang="en-GB" sz="2000" dirty="0" err="1">
                <a:latin typeface="Corbel" panose="020B0503020204020204" pitchFamily="34" charset="0"/>
              </a:rPr>
              <a:t>Omgeving</a:t>
            </a:r>
            <a:r>
              <a:rPr lang="en-GB" sz="2000" dirty="0">
                <a:latin typeface="Corbel" panose="020B0503020204020204" pitchFamily="34" charset="0"/>
              </a:rPr>
              <a:t>?</a:t>
            </a: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endParaRPr lang="en-GB" sz="2000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Corbel" panose="020B0503020204020204" pitchFamily="34" charset="0"/>
            </a:endParaRPr>
          </a:p>
          <a:p>
            <a:endParaRPr lang="nl-NL" sz="2000" dirty="0">
              <a:latin typeface="Corbel" panose="020B05030202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" y="1254968"/>
            <a:ext cx="4194047" cy="431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8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Recap</a:t>
            </a:r>
            <a:r>
              <a:rPr lang="nl-NL" dirty="0"/>
              <a:t> van concepten 1/3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>
                <a:latin typeface="Corbel" panose="020B0503020204020204" pitchFamily="34" charset="0"/>
              </a:rPr>
              <a:t>Vraagstelling en theorie: modelkeuze, economisch gedrag, middelen-prestaties-prijzen, determinanten van efficiëntie, omgeving</a:t>
            </a:r>
          </a:p>
          <a:p>
            <a:pPr marL="457200" indent="-457200">
              <a:buFont typeface="+mj-lt"/>
              <a:buAutoNum type="arabicPeriod"/>
            </a:pPr>
            <a:endParaRPr lang="nl-NL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latin typeface="Corbel" panose="020B0503020204020204" pitchFamily="34" charset="0"/>
              </a:rPr>
              <a:t>Empirische invulling van het model: beschikbaarheid en kwaliteit gegevens</a:t>
            </a:r>
          </a:p>
          <a:p>
            <a:pPr marL="457200" indent="-457200">
              <a:buFont typeface="+mj-lt"/>
              <a:buAutoNum type="arabicPeriod"/>
            </a:pPr>
            <a:endParaRPr lang="nl-NL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nl-NL" dirty="0">
                <a:latin typeface="Corbel" panose="020B0503020204020204" pitchFamily="34" charset="0"/>
              </a:rPr>
              <a:t>Modelschattingen en interpretatie</a:t>
            </a:r>
          </a:p>
          <a:p>
            <a:pPr marL="457200" indent="-457200">
              <a:buFont typeface="+mj-lt"/>
              <a:buAutoNum type="arabicPeriod"/>
            </a:pPr>
            <a:endParaRPr lang="nl-NL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nl-NL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nl-NL" dirty="0">
              <a:latin typeface="Corbel" panose="020B0503020204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2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/>
              <a:t>Recap van </a:t>
            </a:r>
            <a:r>
              <a:rPr lang="en-GB" sz="2800" dirty="0" err="1"/>
              <a:t>concepten</a:t>
            </a:r>
            <a:r>
              <a:rPr lang="en-GB" sz="2800" dirty="0"/>
              <a:t> 2/3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224000"/>
            <a:ext cx="8172000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Welk </a:t>
            </a:r>
            <a:r>
              <a:rPr lang="en-GB" dirty="0" err="1">
                <a:latin typeface="Corbel" panose="020B0503020204020204" pitchFamily="34" charset="0"/>
              </a:rPr>
              <a:t>economisch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gedrag</a:t>
            </a:r>
            <a:r>
              <a:rPr lang="en-GB" dirty="0">
                <a:latin typeface="Corbel" panose="020B0503020204020204" pitchFamily="34" charset="0"/>
              </a:rPr>
              <a:t> is </a:t>
            </a:r>
            <a:r>
              <a:rPr lang="en-GB" dirty="0" err="1">
                <a:latin typeface="Corbel" panose="020B0503020204020204" pitchFamily="34" charset="0"/>
              </a:rPr>
              <a:t>plausibel</a:t>
            </a:r>
            <a:r>
              <a:rPr lang="en-GB" dirty="0">
                <a:latin typeface="Corbel" panose="020B0503020204020204" pitchFamily="34" charset="0"/>
              </a:rPr>
              <a:t> in de sector -&gt; </a:t>
            </a:r>
            <a:r>
              <a:rPr lang="en-GB" dirty="0" err="1">
                <a:latin typeface="Corbel" panose="020B0503020204020204" pitchFamily="34" charset="0"/>
              </a:rPr>
              <a:t>geschikte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modellen</a:t>
            </a:r>
            <a:r>
              <a:rPr lang="en-GB" dirty="0">
                <a:latin typeface="Corbel" panose="020B0503020204020204" pitchFamily="34" charset="0"/>
              </a:rPr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Welke</a:t>
            </a:r>
            <a:r>
              <a:rPr lang="en-GB" dirty="0">
                <a:latin typeface="Corbel" panose="020B0503020204020204" pitchFamily="34" charset="0"/>
              </a:rPr>
              <a:t> inputs, outputs, </a:t>
            </a:r>
            <a:r>
              <a:rPr lang="en-GB" dirty="0" err="1">
                <a:latin typeface="Corbel" panose="020B0503020204020204" pitchFamily="34" charset="0"/>
              </a:rPr>
              <a:t>prijzen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omgeving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zijn</a:t>
            </a:r>
            <a:r>
              <a:rPr lang="en-GB" dirty="0">
                <a:latin typeface="Corbel" panose="020B0503020204020204" pitchFamily="34" charset="0"/>
              </a:rPr>
              <a:t> relevant? Wat </a:t>
            </a:r>
            <a:r>
              <a:rPr lang="en-GB" dirty="0" err="1">
                <a:latin typeface="Corbel" panose="020B0503020204020204" pitchFamily="34" charset="0"/>
              </a:rPr>
              <a:t>levert</a:t>
            </a:r>
            <a:r>
              <a:rPr lang="en-GB" dirty="0">
                <a:latin typeface="Corbel" panose="020B0503020204020204" pitchFamily="34" charset="0"/>
              </a:rPr>
              <a:t> de </a:t>
            </a:r>
            <a:r>
              <a:rPr lang="en-GB" dirty="0" err="1">
                <a:latin typeface="Corbel" panose="020B0503020204020204" pitchFamily="34" charset="0"/>
              </a:rPr>
              <a:t>instelling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werkelijk</a:t>
            </a:r>
            <a:r>
              <a:rPr lang="en-GB" dirty="0">
                <a:latin typeface="Corbel" panose="020B0503020204020204" pitchFamily="34" charset="0"/>
              </a:rPr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Determinanten</a:t>
            </a:r>
            <a:r>
              <a:rPr lang="en-GB" dirty="0">
                <a:latin typeface="Corbel" panose="020B0503020204020204" pitchFamily="34" charset="0"/>
              </a:rPr>
              <a:t> van </a:t>
            </a:r>
            <a:r>
              <a:rPr lang="en-GB" dirty="0" err="1">
                <a:latin typeface="Corbel" panose="020B0503020204020204" pitchFamily="34" charset="0"/>
              </a:rPr>
              <a:t>inefficiënties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Wat is de </a:t>
            </a:r>
            <a:r>
              <a:rPr lang="en-GB" i="1" dirty="0">
                <a:latin typeface="Corbel" panose="020B0503020204020204" pitchFamily="34" charset="0"/>
              </a:rPr>
              <a:t>Decision making unit </a:t>
            </a:r>
            <a:r>
              <a:rPr lang="en-GB" dirty="0">
                <a:latin typeface="Corbel" panose="020B0503020204020204" pitchFamily="34" charset="0"/>
              </a:rPr>
              <a:t>(school </a:t>
            </a:r>
            <a:r>
              <a:rPr lang="en-GB" dirty="0" err="1">
                <a:latin typeface="Corbel" panose="020B0503020204020204" pitchFamily="34" charset="0"/>
              </a:rPr>
              <a:t>óf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schoolbestuur</a:t>
            </a:r>
            <a:r>
              <a:rPr lang="en-GB" dirty="0">
                <a:latin typeface="Corbel" panose="020B0503020204020204" pitchFamily="34" charset="0"/>
              </a:rPr>
              <a:t>?)?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499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524" y="396000"/>
            <a:ext cx="8652475" cy="828000"/>
          </a:xfrm>
        </p:spPr>
        <p:txBody>
          <a:bodyPr/>
          <a:lstStyle/>
          <a:p>
            <a:r>
              <a:rPr lang="en-GB" sz="2800" dirty="0"/>
              <a:t>Recap van </a:t>
            </a:r>
            <a:r>
              <a:rPr lang="en-GB" sz="2800" dirty="0" err="1"/>
              <a:t>concepten</a:t>
            </a:r>
            <a:r>
              <a:rPr lang="en-GB" sz="2800" dirty="0"/>
              <a:t> 3/3</a:t>
            </a:r>
            <a:endParaRPr lang="nl-N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524" y="1355362"/>
            <a:ext cx="8172000" cy="409033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Welke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gegevens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zijn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er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beschikbaar</a:t>
            </a:r>
            <a:r>
              <a:rPr lang="en-GB" dirty="0">
                <a:latin typeface="Corbel" panose="020B0503020204020204" pitchFamily="34" charset="0"/>
              </a:rPr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Kwaliteit</a:t>
            </a:r>
            <a:r>
              <a:rPr lang="en-GB" dirty="0">
                <a:latin typeface="Corbel" panose="020B0503020204020204" pitchFamily="34" charset="0"/>
              </a:rPr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Zijn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er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anders</a:t>
            </a:r>
            <a:r>
              <a:rPr lang="en-GB" dirty="0">
                <a:latin typeface="Corbel" panose="020B0503020204020204" pitchFamily="34" charset="0"/>
              </a:rPr>
              <a:t> proxies </a:t>
            </a:r>
            <a:r>
              <a:rPr lang="en-GB" dirty="0" err="1">
                <a:latin typeface="Corbel" panose="020B0503020204020204" pitchFamily="34" charset="0"/>
              </a:rPr>
              <a:t>beschikbaar</a:t>
            </a:r>
            <a:r>
              <a:rPr lang="en-GB" dirty="0">
                <a:latin typeface="Corbel" panose="020B0503020204020204" pitchFamily="34" charset="0"/>
              </a:rPr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Corbel" panose="020B0503020204020204" pitchFamily="34" charset="0"/>
              </a:rPr>
              <a:t>Op </a:t>
            </a:r>
            <a:r>
              <a:rPr lang="en-GB" dirty="0" err="1">
                <a:latin typeface="Corbel" panose="020B0503020204020204" pitchFamily="34" charset="0"/>
              </a:rPr>
              <a:t>welk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aggregatieniveau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zijn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gegevens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beschikbaar</a:t>
            </a:r>
            <a:r>
              <a:rPr lang="en-GB" dirty="0">
                <a:latin typeface="Corbel" panose="020B0503020204020204" pitchFamily="34" charset="0"/>
              </a:rPr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Corbel" panose="020B0503020204020204" pitchFamily="34" charset="0"/>
              </a:rPr>
              <a:t>Beperkingen</a:t>
            </a:r>
            <a:r>
              <a:rPr lang="en-GB" dirty="0">
                <a:latin typeface="Corbel" panose="020B0503020204020204" pitchFamily="34" charset="0"/>
              </a:rPr>
              <a:t>: </a:t>
            </a:r>
            <a:r>
              <a:rPr lang="en-GB" dirty="0" err="1">
                <a:latin typeface="Corbel" panose="020B0503020204020204" pitchFamily="34" charset="0"/>
              </a:rPr>
              <a:t>zelden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mogelijk</a:t>
            </a:r>
            <a:r>
              <a:rPr lang="en-GB" dirty="0">
                <a:latin typeface="Corbel" panose="020B0503020204020204" pitchFamily="34" charset="0"/>
              </a:rPr>
              <a:t> om </a:t>
            </a:r>
            <a:r>
              <a:rPr lang="en-GB" dirty="0" err="1">
                <a:latin typeface="Corbel" panose="020B0503020204020204" pitchFamily="34" charset="0"/>
              </a:rPr>
              <a:t>alle</a:t>
            </a:r>
            <a:r>
              <a:rPr lang="en-GB" dirty="0">
                <a:latin typeface="Corbel" panose="020B0503020204020204" pitchFamily="34" charset="0"/>
              </a:rPr>
              <a:t> outputs </a:t>
            </a:r>
            <a:r>
              <a:rPr lang="en-GB" dirty="0" err="1">
                <a:latin typeface="Corbel" panose="020B0503020204020204" pitchFamily="34" charset="0"/>
              </a:rPr>
              <a:t>en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kwaliteit</a:t>
            </a:r>
            <a:r>
              <a:rPr lang="en-GB" dirty="0">
                <a:latin typeface="Corbel" panose="020B0503020204020204" pitchFamily="34" charset="0"/>
              </a:rPr>
              <a:t> in model op </a:t>
            </a:r>
            <a:r>
              <a:rPr lang="en-GB" dirty="0" err="1">
                <a:latin typeface="Corbel" panose="020B0503020204020204" pitchFamily="34" charset="0"/>
              </a:rPr>
              <a:t>te</a:t>
            </a:r>
            <a:r>
              <a:rPr lang="en-GB" dirty="0">
                <a:latin typeface="Corbel" panose="020B0503020204020204" pitchFamily="34" charset="0"/>
              </a:rPr>
              <a:t> </a:t>
            </a:r>
            <a:r>
              <a:rPr lang="en-GB" dirty="0" err="1">
                <a:latin typeface="Corbel" panose="020B0503020204020204" pitchFamily="34" charset="0"/>
              </a:rPr>
              <a:t>nemen</a:t>
            </a:r>
            <a:r>
              <a:rPr lang="en-GB" dirty="0">
                <a:latin typeface="Corbel" panose="020B0503020204020204" pitchFamily="34" charset="0"/>
              </a:rPr>
              <a:t> (</a:t>
            </a:r>
            <a:r>
              <a:rPr lang="en-GB" dirty="0" err="1">
                <a:latin typeface="Corbel" panose="020B0503020204020204" pitchFamily="34" charset="0"/>
              </a:rPr>
              <a:t>meetbaarheid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beschikbaarheid</a:t>
            </a:r>
            <a:r>
              <a:rPr lang="en-GB" dirty="0">
                <a:latin typeface="Corbel" panose="020B0503020204020204" pitchFamily="34" charset="0"/>
              </a:rPr>
              <a:t>, </a:t>
            </a:r>
            <a:r>
              <a:rPr lang="en-GB" dirty="0" err="1">
                <a:latin typeface="Corbel" panose="020B0503020204020204" pitchFamily="34" charset="0"/>
              </a:rPr>
              <a:t>spaarzaamheid</a:t>
            </a:r>
            <a:r>
              <a:rPr lang="en-GB" dirty="0">
                <a:latin typeface="Corbel" panose="020B050302020402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Corbel" panose="020B0503020204020204" pitchFamily="34" charset="0"/>
            </a:endParaRPr>
          </a:p>
          <a:p>
            <a:endParaRPr lang="nl-NL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189984"/>
      </p:ext>
    </p:extLst>
  </p:cSld>
  <p:clrMapOvr>
    <a:masterClrMapping/>
  </p:clrMapOvr>
</p:sld>
</file>

<file path=ppt/theme/theme1.xml><?xml version="1.0" encoding="utf-8"?>
<a:theme xmlns:a="http://schemas.openxmlformats.org/drawingml/2006/main" name="pre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Erasmus_FSW_NL_v2_nieuweversie</Template>
  <TotalTime>1698</TotalTime>
  <Words>1404</Words>
  <Application>Microsoft Office PowerPoint</Application>
  <PresentationFormat>On-screen Show (4:3)</PresentationFormat>
  <Paragraphs>340</Paragraphs>
  <Slides>31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Cambria Math</vt:lpstr>
      <vt:lpstr>Corbel</vt:lpstr>
      <vt:lpstr>Museo Sans 100</vt:lpstr>
      <vt:lpstr>Museo Sans 900</vt:lpstr>
      <vt:lpstr>Tahoma</vt:lpstr>
      <vt:lpstr>Times</vt:lpstr>
      <vt:lpstr>Times New Roman</vt:lpstr>
      <vt:lpstr>pres</vt:lpstr>
      <vt:lpstr>Productiviteitsmeting in de publieke sector: een case study </vt:lpstr>
      <vt:lpstr>Vanmiddag</vt:lpstr>
      <vt:lpstr>Doel</vt:lpstr>
      <vt:lpstr>Productiviteitsonderzoek in de praktijk</vt:lpstr>
      <vt:lpstr>Voorbeeld: zijn grote schoolbesturen in het basisonderwijs productiever?</vt:lpstr>
      <vt:lpstr>Voorbeeld: zijn grote schoolbesturen in het basisonderwijs productiever?</vt:lpstr>
      <vt:lpstr>Recap van concepten 1/3</vt:lpstr>
      <vt:lpstr>Recap van concepten 2/3</vt:lpstr>
      <vt:lpstr>Recap van concepten 3/3</vt:lpstr>
      <vt:lpstr>Voorbeeld: basisonderwijs</vt:lpstr>
      <vt:lpstr>Voorbeeld: omgeving is belangrijk</vt:lpstr>
      <vt:lpstr>Thema</vt:lpstr>
      <vt:lpstr>Black box modellen: interpretatie belangrijk</vt:lpstr>
      <vt:lpstr>Case study: gemeentelijke belastingheffing</vt:lpstr>
      <vt:lpstr>Samenwerkingsverbanden: de cijfers</vt:lpstr>
      <vt:lpstr>Motivatie onderzoek</vt:lpstr>
      <vt:lpstr>Sectorbeschrijving</vt:lpstr>
      <vt:lpstr>Stap 2: empirische invulling (output)</vt:lpstr>
      <vt:lpstr>Stap 2: empirische invulling (output)</vt:lpstr>
      <vt:lpstr>Stap 2: empirische invulling (output)</vt:lpstr>
      <vt:lpstr>Stap 2: empirische invulling (output)</vt:lpstr>
      <vt:lpstr>Stap 2: empirische invulling (inputs)</vt:lpstr>
      <vt:lpstr>Stap 2: Empirische invulling (omgeving en kwaliteit)</vt:lpstr>
      <vt:lpstr>Thema: Samenwerking en multi-level perspectief</vt:lpstr>
      <vt:lpstr>Stap 2: Empirische invulling (determinanten doelmatigheid)</vt:lpstr>
      <vt:lpstr>Stap 2: Empirische invulling: samenvatting</vt:lpstr>
      <vt:lpstr>Data: voeten in de modder</vt:lpstr>
      <vt:lpstr>Data</vt:lpstr>
      <vt:lpstr>Resultaten</vt:lpstr>
      <vt:lpstr>Resultaten </vt:lpstr>
      <vt:lpstr>Conclusies case study</vt:lpstr>
    </vt:vector>
  </TitlesOfParts>
  <Company>TU Delft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 Blank - TBM</dc:creator>
  <dc:description>FSW presentatie _x000d_versie 2.0 - april 2015_x000d_Ontwerp: Fabrique_x000d_Sjabloon: Ton Persoon</dc:description>
  <cp:lastModifiedBy>Thomas Niaounakis</cp:lastModifiedBy>
  <cp:revision>169</cp:revision>
  <dcterms:created xsi:type="dcterms:W3CDTF">2015-08-25T11:27:12Z</dcterms:created>
  <dcterms:modified xsi:type="dcterms:W3CDTF">2016-06-28T07:13:34Z</dcterms:modified>
</cp:coreProperties>
</file>