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32"/>
  </p:notesMasterIdLst>
  <p:handoutMasterIdLst>
    <p:handoutMasterId r:id="rId33"/>
  </p:handoutMasterIdLst>
  <p:sldIdLst>
    <p:sldId id="259" r:id="rId2"/>
    <p:sldId id="293" r:id="rId3"/>
    <p:sldId id="292" r:id="rId4"/>
    <p:sldId id="295" r:id="rId5"/>
    <p:sldId id="296" r:id="rId6"/>
    <p:sldId id="297" r:id="rId7"/>
    <p:sldId id="298" r:id="rId8"/>
    <p:sldId id="299" r:id="rId9"/>
    <p:sldId id="286" r:id="rId10"/>
    <p:sldId id="287" r:id="rId11"/>
    <p:sldId id="300" r:id="rId12"/>
    <p:sldId id="301" r:id="rId13"/>
    <p:sldId id="302" r:id="rId14"/>
    <p:sldId id="303" r:id="rId15"/>
    <p:sldId id="309" r:id="rId16"/>
    <p:sldId id="304" r:id="rId17"/>
    <p:sldId id="260" r:id="rId18"/>
    <p:sldId id="282" r:id="rId19"/>
    <p:sldId id="281" r:id="rId20"/>
    <p:sldId id="267" r:id="rId21"/>
    <p:sldId id="268" r:id="rId22"/>
    <p:sldId id="269" r:id="rId23"/>
    <p:sldId id="270" r:id="rId24"/>
    <p:sldId id="271" r:id="rId25"/>
    <p:sldId id="311" r:id="rId26"/>
    <p:sldId id="275" r:id="rId27"/>
    <p:sldId id="310" r:id="rId28"/>
    <p:sldId id="285" r:id="rId29"/>
    <p:sldId id="290" r:id="rId30"/>
    <p:sldId id="288" r:id="rId3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4B183"/>
    <a:srgbClr val="0099CC"/>
    <a:srgbClr val="404040"/>
    <a:srgbClr val="FFFF66"/>
    <a:srgbClr val="C3DBEF"/>
    <a:srgbClr val="A6A6A6"/>
    <a:srgbClr val="A8D08D"/>
    <a:srgbClr val="9BC4E5"/>
    <a:srgbClr val="B2E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6" autoAdjust="0"/>
    <p:restoredTop sz="95401" autoAdjust="0"/>
  </p:normalViewPr>
  <p:slideViewPr>
    <p:cSldViewPr>
      <p:cViewPr varScale="1">
        <p:scale>
          <a:sx n="90" d="100"/>
          <a:sy n="90" d="100"/>
        </p:scale>
        <p:origin x="6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Sheet7!$B$1</c:f>
              <c:strCache>
                <c:ptCount val="1"/>
                <c:pt idx="0">
                  <c:v>po</c:v>
                </c:pt>
              </c:strCache>
            </c:strRef>
          </c:tx>
          <c:spPr>
            <a:ln w="50800">
              <a:solidFill>
                <a:srgbClr val="F4B183"/>
              </a:solidFill>
            </a:ln>
          </c:spPr>
          <c:marker>
            <c:symbol val="none"/>
          </c:marker>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Sheet7!$B$2:$B$34</c:f>
              <c:numCache>
                <c:formatCode>General</c:formatCode>
                <c:ptCount val="33"/>
                <c:pt idx="0">
                  <c:v>100</c:v>
                </c:pt>
                <c:pt idx="1">
                  <c:v>106.84770202636719</c:v>
                </c:pt>
                <c:pt idx="2">
                  <c:v>109.33368682861328</c:v>
                </c:pt>
                <c:pt idx="3">
                  <c:v>110.80891418457031</c:v>
                </c:pt>
                <c:pt idx="4">
                  <c:v>112.43898010253906</c:v>
                </c:pt>
                <c:pt idx="5">
                  <c:v>111.30049133300781</c:v>
                </c:pt>
                <c:pt idx="6">
                  <c:v>112.68658447265625</c:v>
                </c:pt>
                <c:pt idx="7">
                  <c:v>117.51876068115234</c:v>
                </c:pt>
                <c:pt idx="8">
                  <c:v>119.82717895507813</c:v>
                </c:pt>
                <c:pt idx="9">
                  <c:v>126.59714508056641</c:v>
                </c:pt>
                <c:pt idx="10">
                  <c:v>130.48210144042969</c:v>
                </c:pt>
                <c:pt idx="11">
                  <c:v>130.39913940429688</c:v>
                </c:pt>
                <c:pt idx="12">
                  <c:v>132.65281677246094</c:v>
                </c:pt>
                <c:pt idx="13">
                  <c:v>132.38702392578125</c:v>
                </c:pt>
                <c:pt idx="14">
                  <c:v>136.48443603515625</c:v>
                </c:pt>
                <c:pt idx="15">
                  <c:v>139.06080627441406</c:v>
                </c:pt>
                <c:pt idx="16">
                  <c:v>140.50775146484375</c:v>
                </c:pt>
                <c:pt idx="17">
                  <c:v>145.19784545898438</c:v>
                </c:pt>
                <c:pt idx="18">
                  <c:v>141.36898803710938</c:v>
                </c:pt>
                <c:pt idx="19">
                  <c:v>140.18817138671875</c:v>
                </c:pt>
                <c:pt idx="20">
                  <c:v>132.53892517089844</c:v>
                </c:pt>
                <c:pt idx="21">
                  <c:v>124.37619781494141</c:v>
                </c:pt>
                <c:pt idx="22">
                  <c:v>122.57804107666016</c:v>
                </c:pt>
                <c:pt idx="23">
                  <c:v>117.29314422607422</c:v>
                </c:pt>
                <c:pt idx="24">
                  <c:v>121.17515563964844</c:v>
                </c:pt>
                <c:pt idx="25">
                  <c:v>118.98433685302734</c:v>
                </c:pt>
                <c:pt idx="26">
                  <c:v>115.388427734375</c:v>
                </c:pt>
                <c:pt idx="27">
                  <c:v>113.56435394287109</c:v>
                </c:pt>
                <c:pt idx="28">
                  <c:v>110.36293792724609</c:v>
                </c:pt>
                <c:pt idx="29">
                  <c:v>111.18772125244141</c:v>
                </c:pt>
                <c:pt idx="30">
                  <c:v>108.48600769042969</c:v>
                </c:pt>
                <c:pt idx="31">
                  <c:v>109.52939605712891</c:v>
                </c:pt>
                <c:pt idx="32">
                  <c:v>109.43699645996094</c:v>
                </c:pt>
              </c:numCache>
            </c:numRef>
          </c:val>
          <c:smooth val="1"/>
          <c:extLst>
            <c:ext xmlns:c16="http://schemas.microsoft.com/office/drawing/2014/chart" uri="{C3380CC4-5D6E-409C-BE32-E72D297353CC}">
              <c16:uniqueId val="{00000000-1EF4-4D59-ACCE-9570FD976E5E}"/>
            </c:ext>
          </c:extLst>
        </c:ser>
        <c:ser>
          <c:idx val="1"/>
          <c:order val="1"/>
          <c:tx>
            <c:strRef>
              <c:f>Sheet7!$C$1</c:f>
              <c:strCache>
                <c:ptCount val="1"/>
                <c:pt idx="0">
                  <c:v>vo</c:v>
                </c:pt>
              </c:strCache>
            </c:strRef>
          </c:tx>
          <c:spPr>
            <a:ln w="50800">
              <a:solidFill>
                <a:srgbClr val="C3DBEF"/>
              </a:solidFill>
            </a:ln>
          </c:spPr>
          <c:marker>
            <c:symbol val="none"/>
          </c:marker>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Sheet7!$C$2:$C$34</c:f>
              <c:numCache>
                <c:formatCode>General</c:formatCode>
                <c:ptCount val="33"/>
                <c:pt idx="0">
                  <c:v>100</c:v>
                </c:pt>
                <c:pt idx="1">
                  <c:v>101.42292022705078</c:v>
                </c:pt>
                <c:pt idx="2">
                  <c:v>103.17124176025391</c:v>
                </c:pt>
                <c:pt idx="3">
                  <c:v>104.00412750244141</c:v>
                </c:pt>
                <c:pt idx="4">
                  <c:v>106.10917663574219</c:v>
                </c:pt>
                <c:pt idx="5">
                  <c:v>106.52328491210938</c:v>
                </c:pt>
                <c:pt idx="6">
                  <c:v>106.47164154052734</c:v>
                </c:pt>
                <c:pt idx="7">
                  <c:v>107.69638824462891</c:v>
                </c:pt>
                <c:pt idx="8">
                  <c:v>106.77249145507813</c:v>
                </c:pt>
                <c:pt idx="9">
                  <c:v>105.55545806884766</c:v>
                </c:pt>
                <c:pt idx="10">
                  <c:v>105.76380920410156</c:v>
                </c:pt>
                <c:pt idx="11">
                  <c:v>104.56935882568359</c:v>
                </c:pt>
                <c:pt idx="12">
                  <c:v>104.63768005371094</c:v>
                </c:pt>
                <c:pt idx="13">
                  <c:v>106.15845489501953</c:v>
                </c:pt>
                <c:pt idx="14">
                  <c:v>106.5787353515625</c:v>
                </c:pt>
                <c:pt idx="15">
                  <c:v>106.69216918945313</c:v>
                </c:pt>
                <c:pt idx="16">
                  <c:v>103.91155242919922</c:v>
                </c:pt>
                <c:pt idx="17">
                  <c:v>101.49696350097656</c:v>
                </c:pt>
                <c:pt idx="18">
                  <c:v>100.32940673828125</c:v>
                </c:pt>
                <c:pt idx="19">
                  <c:v>97.835067749023438</c:v>
                </c:pt>
                <c:pt idx="20">
                  <c:v>93.883277893066406</c:v>
                </c:pt>
                <c:pt idx="21">
                  <c:v>89.418846130371094</c:v>
                </c:pt>
                <c:pt idx="22">
                  <c:v>87.295669555664063</c:v>
                </c:pt>
                <c:pt idx="23">
                  <c:v>85.474311828613281</c:v>
                </c:pt>
                <c:pt idx="24">
                  <c:v>87.020660400390625</c:v>
                </c:pt>
                <c:pt idx="25">
                  <c:v>87.442428588867188</c:v>
                </c:pt>
                <c:pt idx="26">
                  <c:v>87.632888793945313</c:v>
                </c:pt>
                <c:pt idx="27">
                  <c:v>87.868911743164063</c:v>
                </c:pt>
                <c:pt idx="28">
                  <c:v>87.940803527832031</c:v>
                </c:pt>
                <c:pt idx="29">
                  <c:v>85.12744140625</c:v>
                </c:pt>
                <c:pt idx="30">
                  <c:v>84.13641357421875</c:v>
                </c:pt>
                <c:pt idx="31">
                  <c:v>86.4873046875</c:v>
                </c:pt>
                <c:pt idx="32">
                  <c:v>87.965812683105469</c:v>
                </c:pt>
              </c:numCache>
            </c:numRef>
          </c:val>
          <c:smooth val="1"/>
          <c:extLst>
            <c:ext xmlns:c16="http://schemas.microsoft.com/office/drawing/2014/chart" uri="{C3380CC4-5D6E-409C-BE32-E72D297353CC}">
              <c16:uniqueId val="{00000001-1EF4-4D59-ACCE-9570FD976E5E}"/>
            </c:ext>
          </c:extLst>
        </c:ser>
        <c:ser>
          <c:idx val="2"/>
          <c:order val="2"/>
          <c:tx>
            <c:strRef>
              <c:f>Sheet7!$D$1</c:f>
              <c:strCache>
                <c:ptCount val="1"/>
                <c:pt idx="0">
                  <c:v>mbo</c:v>
                </c:pt>
              </c:strCache>
            </c:strRef>
          </c:tx>
          <c:spPr>
            <a:ln w="50800">
              <a:solidFill>
                <a:srgbClr val="A8D08D"/>
              </a:solidFill>
            </a:ln>
          </c:spPr>
          <c:marker>
            <c:symbol val="none"/>
          </c:marker>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Sheet7!$D$2:$D$34</c:f>
              <c:numCache>
                <c:formatCode>General</c:formatCode>
                <c:ptCount val="33"/>
                <c:pt idx="0">
                  <c:v>100</c:v>
                </c:pt>
                <c:pt idx="1">
                  <c:v>97.5579833984375</c:v>
                </c:pt>
                <c:pt idx="2">
                  <c:v>100.41631317138672</c:v>
                </c:pt>
                <c:pt idx="3">
                  <c:v>101.68651580810547</c:v>
                </c:pt>
                <c:pt idx="4">
                  <c:v>106.61648559570313</c:v>
                </c:pt>
                <c:pt idx="5">
                  <c:v>109.493408203125</c:v>
                </c:pt>
                <c:pt idx="6">
                  <c:v>110.61326599121094</c:v>
                </c:pt>
                <c:pt idx="7">
                  <c:v>115.83731842041016</c:v>
                </c:pt>
                <c:pt idx="8">
                  <c:v>116.23296356201172</c:v>
                </c:pt>
                <c:pt idx="9">
                  <c:v>115.40644836425781</c:v>
                </c:pt>
                <c:pt idx="10">
                  <c:v>117.87090301513672</c:v>
                </c:pt>
                <c:pt idx="11">
                  <c:v>116.85968017578125</c:v>
                </c:pt>
                <c:pt idx="12">
                  <c:v>115.64322662353516</c:v>
                </c:pt>
                <c:pt idx="13">
                  <c:v>111.35527038574219</c:v>
                </c:pt>
                <c:pt idx="14">
                  <c:v>109.5716552734375</c:v>
                </c:pt>
                <c:pt idx="15">
                  <c:v>110.27809143066406</c:v>
                </c:pt>
                <c:pt idx="16">
                  <c:v>105.0042724609375</c:v>
                </c:pt>
                <c:pt idx="17">
                  <c:v>100.447265625</c:v>
                </c:pt>
                <c:pt idx="18">
                  <c:v>99.632118225097656</c:v>
                </c:pt>
                <c:pt idx="19">
                  <c:v>96.406845092773438</c:v>
                </c:pt>
                <c:pt idx="20">
                  <c:v>95.479911804199219</c:v>
                </c:pt>
                <c:pt idx="21">
                  <c:v>95.685089111328125</c:v>
                </c:pt>
                <c:pt idx="22">
                  <c:v>93.332695007324219</c:v>
                </c:pt>
                <c:pt idx="23">
                  <c:v>92.466201782226563</c:v>
                </c:pt>
                <c:pt idx="24">
                  <c:v>96.298126220703125</c:v>
                </c:pt>
                <c:pt idx="25">
                  <c:v>96.362617492675781</c:v>
                </c:pt>
                <c:pt idx="26">
                  <c:v>95.839813232421875</c:v>
                </c:pt>
                <c:pt idx="27">
                  <c:v>90.676399230957031</c:v>
                </c:pt>
                <c:pt idx="28">
                  <c:v>93.995964050292969</c:v>
                </c:pt>
                <c:pt idx="29">
                  <c:v>95.003898620605469</c:v>
                </c:pt>
                <c:pt idx="30">
                  <c:v>93.367759704589844</c:v>
                </c:pt>
                <c:pt idx="31">
                  <c:v>91.452796936035156</c:v>
                </c:pt>
                <c:pt idx="32">
                  <c:v>94.661766052246094</c:v>
                </c:pt>
              </c:numCache>
            </c:numRef>
          </c:val>
          <c:smooth val="1"/>
          <c:extLst>
            <c:ext xmlns:c16="http://schemas.microsoft.com/office/drawing/2014/chart" uri="{C3380CC4-5D6E-409C-BE32-E72D297353CC}">
              <c16:uniqueId val="{00000002-1EF4-4D59-ACCE-9570FD976E5E}"/>
            </c:ext>
          </c:extLst>
        </c:ser>
        <c:ser>
          <c:idx val="3"/>
          <c:order val="3"/>
          <c:tx>
            <c:strRef>
              <c:f>Sheet7!$E$1</c:f>
              <c:strCache>
                <c:ptCount val="1"/>
                <c:pt idx="0">
                  <c:v>hbo</c:v>
                </c:pt>
              </c:strCache>
            </c:strRef>
          </c:tx>
          <c:spPr>
            <a:ln w="50800">
              <a:solidFill>
                <a:srgbClr val="A6A6A6"/>
              </a:solidFill>
            </a:ln>
          </c:spPr>
          <c:marker>
            <c:symbol val="none"/>
          </c:marker>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Sheet7!$E$2:$E$34</c:f>
              <c:numCache>
                <c:formatCode>General</c:formatCode>
                <c:ptCount val="33"/>
                <c:pt idx="0">
                  <c:v>100</c:v>
                </c:pt>
                <c:pt idx="1">
                  <c:v>104.71780395507813</c:v>
                </c:pt>
                <c:pt idx="2">
                  <c:v>109.89522552490234</c:v>
                </c:pt>
                <c:pt idx="3">
                  <c:v>108.51911926269531</c:v>
                </c:pt>
                <c:pt idx="4">
                  <c:v>107.90015411376953</c:v>
                </c:pt>
                <c:pt idx="5">
                  <c:v>105.74761962890625</c:v>
                </c:pt>
                <c:pt idx="6">
                  <c:v>103.80117797851563</c:v>
                </c:pt>
                <c:pt idx="7">
                  <c:v>104.71752166748047</c:v>
                </c:pt>
                <c:pt idx="8">
                  <c:v>105.44187927246094</c:v>
                </c:pt>
                <c:pt idx="9">
                  <c:v>110.28418731689453</c:v>
                </c:pt>
                <c:pt idx="10">
                  <c:v>113.52005004882813</c:v>
                </c:pt>
                <c:pt idx="11">
                  <c:v>116.97776031494141</c:v>
                </c:pt>
                <c:pt idx="12">
                  <c:v>121.39471435546875</c:v>
                </c:pt>
                <c:pt idx="13">
                  <c:v>123.283447265625</c:v>
                </c:pt>
                <c:pt idx="14">
                  <c:v>122.1846923828125</c:v>
                </c:pt>
                <c:pt idx="15">
                  <c:v>126.04209899902344</c:v>
                </c:pt>
                <c:pt idx="16">
                  <c:v>125.11817932128906</c:v>
                </c:pt>
                <c:pt idx="17">
                  <c:v>124.49534606933594</c:v>
                </c:pt>
                <c:pt idx="18">
                  <c:v>125.96049499511719</c:v>
                </c:pt>
                <c:pt idx="19">
                  <c:v>127.30146789550781</c:v>
                </c:pt>
                <c:pt idx="20">
                  <c:v>127.62718963623047</c:v>
                </c:pt>
                <c:pt idx="21">
                  <c:v>121.86277770996094</c:v>
                </c:pt>
                <c:pt idx="22">
                  <c:v>123.09886169433594</c:v>
                </c:pt>
                <c:pt idx="23">
                  <c:v>119.50076293945313</c:v>
                </c:pt>
                <c:pt idx="24">
                  <c:v>125.82679748535156</c:v>
                </c:pt>
                <c:pt idx="25">
                  <c:v>128.21206665039063</c:v>
                </c:pt>
                <c:pt idx="26">
                  <c:v>126.49123382568359</c:v>
                </c:pt>
                <c:pt idx="27">
                  <c:v>124.75730895996094</c:v>
                </c:pt>
                <c:pt idx="28">
                  <c:v>121.09384155273438</c:v>
                </c:pt>
                <c:pt idx="29">
                  <c:v>126.40891265869141</c:v>
                </c:pt>
                <c:pt idx="30">
                  <c:v>126.42116546630859</c:v>
                </c:pt>
                <c:pt idx="31">
                  <c:v>126.47835540771484</c:v>
                </c:pt>
                <c:pt idx="32">
                  <c:v>126.21160125732422</c:v>
                </c:pt>
              </c:numCache>
            </c:numRef>
          </c:val>
          <c:smooth val="1"/>
          <c:extLst>
            <c:ext xmlns:c16="http://schemas.microsoft.com/office/drawing/2014/chart" uri="{C3380CC4-5D6E-409C-BE32-E72D297353CC}">
              <c16:uniqueId val="{00000003-1EF4-4D59-ACCE-9570FD976E5E}"/>
            </c:ext>
          </c:extLst>
        </c:ser>
        <c:ser>
          <c:idx val="4"/>
          <c:order val="4"/>
          <c:tx>
            <c:strRef>
              <c:f>Sheet7!$F$1</c:f>
              <c:strCache>
                <c:ptCount val="1"/>
                <c:pt idx="0">
                  <c:v>wo</c:v>
                </c:pt>
              </c:strCache>
            </c:strRef>
          </c:tx>
          <c:spPr>
            <a:ln w="50800">
              <a:solidFill>
                <a:srgbClr val="404040"/>
              </a:solidFill>
            </a:ln>
          </c:spPr>
          <c:marker>
            <c:symbol val="none"/>
          </c:marker>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Sheet7!$F$2:$F$34</c:f>
              <c:numCache>
                <c:formatCode>General</c:formatCode>
                <c:ptCount val="33"/>
                <c:pt idx="0">
                  <c:v>100</c:v>
                </c:pt>
                <c:pt idx="1">
                  <c:v>111.30413818359375</c:v>
                </c:pt>
                <c:pt idx="2">
                  <c:v>125.00510406494141</c:v>
                </c:pt>
                <c:pt idx="3">
                  <c:v>133.24441528320313</c:v>
                </c:pt>
                <c:pt idx="4">
                  <c:v>138.02386474609375</c:v>
                </c:pt>
                <c:pt idx="5">
                  <c:v>143.12030029296875</c:v>
                </c:pt>
                <c:pt idx="6">
                  <c:v>155.3199462890625</c:v>
                </c:pt>
                <c:pt idx="7">
                  <c:v>162.02632141113281</c:v>
                </c:pt>
                <c:pt idx="8">
                  <c:v>168.14738464355469</c:v>
                </c:pt>
                <c:pt idx="9">
                  <c:v>171.77301025390625</c:v>
                </c:pt>
                <c:pt idx="10">
                  <c:v>175.01753234863281</c:v>
                </c:pt>
                <c:pt idx="11">
                  <c:v>174.84178161621094</c:v>
                </c:pt>
                <c:pt idx="12">
                  <c:v>179.26455688476563</c:v>
                </c:pt>
                <c:pt idx="13">
                  <c:v>183.25033569335938</c:v>
                </c:pt>
                <c:pt idx="14">
                  <c:v>187.65397644042969</c:v>
                </c:pt>
                <c:pt idx="15">
                  <c:v>185.38365173339844</c:v>
                </c:pt>
                <c:pt idx="16">
                  <c:v>178.90653991699219</c:v>
                </c:pt>
                <c:pt idx="17">
                  <c:v>175.49412536621094</c:v>
                </c:pt>
                <c:pt idx="18">
                  <c:v>170.17169189453125</c:v>
                </c:pt>
                <c:pt idx="19">
                  <c:v>168.66465759277344</c:v>
                </c:pt>
                <c:pt idx="20">
                  <c:v>166.74800109863281</c:v>
                </c:pt>
                <c:pt idx="21">
                  <c:v>166.98155212402344</c:v>
                </c:pt>
                <c:pt idx="22">
                  <c:v>170.44671630859375</c:v>
                </c:pt>
                <c:pt idx="23">
                  <c:v>173.40603637695313</c:v>
                </c:pt>
                <c:pt idx="24">
                  <c:v>183.14350891113281</c:v>
                </c:pt>
                <c:pt idx="25">
                  <c:v>191.68453979492188</c:v>
                </c:pt>
                <c:pt idx="26">
                  <c:v>190.37496948242188</c:v>
                </c:pt>
                <c:pt idx="27">
                  <c:v>189.45149230957031</c:v>
                </c:pt>
                <c:pt idx="28">
                  <c:v>190.88949584960938</c:v>
                </c:pt>
                <c:pt idx="29">
                  <c:v>198.45687866210938</c:v>
                </c:pt>
                <c:pt idx="30">
                  <c:v>204.82156372070313</c:v>
                </c:pt>
                <c:pt idx="31">
                  <c:v>208.45213317871094</c:v>
                </c:pt>
                <c:pt idx="32">
                  <c:v>209.5035400390625</c:v>
                </c:pt>
              </c:numCache>
            </c:numRef>
          </c:val>
          <c:smooth val="1"/>
          <c:extLst>
            <c:ext xmlns:c16="http://schemas.microsoft.com/office/drawing/2014/chart" uri="{C3380CC4-5D6E-409C-BE32-E72D297353CC}">
              <c16:uniqueId val="{00000004-1EF4-4D59-ACCE-9570FD976E5E}"/>
            </c:ext>
          </c:extLst>
        </c:ser>
        <c:dLbls>
          <c:showLegendKey val="0"/>
          <c:showVal val="0"/>
          <c:showCatName val="0"/>
          <c:showSerName val="0"/>
          <c:showPercent val="0"/>
          <c:showBubbleSize val="0"/>
        </c:dLbls>
        <c:smooth val="0"/>
        <c:axId val="41378176"/>
        <c:axId val="41379712"/>
      </c:lineChart>
      <c:catAx>
        <c:axId val="41378176"/>
        <c:scaling>
          <c:orientation val="minMax"/>
        </c:scaling>
        <c:delete val="0"/>
        <c:axPos val="b"/>
        <c:numFmt formatCode="General" sourceLinked="0"/>
        <c:majorTickMark val="none"/>
        <c:minorTickMark val="in"/>
        <c:tickLblPos val="nextTo"/>
        <c:crossAx val="41379712"/>
        <c:crosses val="autoZero"/>
        <c:auto val="1"/>
        <c:lblAlgn val="ctr"/>
        <c:lblOffset val="100"/>
        <c:tickLblSkip val="5"/>
        <c:noMultiLvlLbl val="0"/>
      </c:catAx>
      <c:valAx>
        <c:axId val="41379712"/>
        <c:scaling>
          <c:orientation val="minMax"/>
        </c:scaling>
        <c:delete val="0"/>
        <c:axPos val="l"/>
        <c:majorGridlines/>
        <c:numFmt formatCode="General" sourceLinked="1"/>
        <c:majorTickMark val="out"/>
        <c:minorTickMark val="none"/>
        <c:tickLblPos val="nextTo"/>
        <c:crossAx val="41378176"/>
        <c:crosses val="autoZero"/>
        <c:crossBetween val="between"/>
      </c:valAx>
    </c:plotArea>
    <c:legend>
      <c:legendPos val="r"/>
      <c:layout>
        <c:manualLayout>
          <c:xMode val="edge"/>
          <c:yMode val="edge"/>
          <c:x val="8.8996216063971789E-2"/>
          <c:y val="5.9723193137443176E-2"/>
          <c:w val="0.48492742356429708"/>
          <c:h val="0.12065403975610138"/>
        </c:manualLayout>
      </c:layout>
      <c:overlay val="1"/>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dirty="0" err="1">
                <a:solidFill>
                  <a:schemeClr val="bg2">
                    <a:lumMod val="50000"/>
                  </a:schemeClr>
                </a:solidFill>
              </a:rPr>
              <a:t>Primair</a:t>
            </a:r>
            <a:r>
              <a:rPr lang="en-US" sz="1400" b="0" dirty="0">
                <a:solidFill>
                  <a:schemeClr val="bg2">
                    <a:lumMod val="50000"/>
                  </a:schemeClr>
                </a:solidFill>
              </a:rPr>
              <a:t> </a:t>
            </a:r>
            <a:r>
              <a:rPr lang="en-US" sz="1400" b="0" dirty="0" err="1">
                <a:solidFill>
                  <a:schemeClr val="bg2">
                    <a:lumMod val="50000"/>
                  </a:schemeClr>
                </a:solidFill>
              </a:rPr>
              <a:t>onderwijs</a:t>
            </a:r>
            <a:endParaRPr lang="en-US" sz="1400" b="0" dirty="0">
              <a:solidFill>
                <a:schemeClr val="bg2">
                  <a:lumMod val="50000"/>
                </a:schemeClr>
              </a:solidFill>
            </a:endParaRPr>
          </a:p>
        </c:rich>
      </c:tx>
      <c:overlay val="0"/>
    </c:title>
    <c:autoTitleDeleted val="0"/>
    <c:plotArea>
      <c:layout>
        <c:manualLayout>
          <c:layoutTarget val="inner"/>
          <c:xMode val="edge"/>
          <c:yMode val="edge"/>
          <c:x val="5.6505961638154481E-2"/>
          <c:y val="0.12009781704116256"/>
          <c:w val="0.91031622602384654"/>
          <c:h val="0.76604878048780489"/>
        </c:manualLayout>
      </c:layout>
      <c:barChart>
        <c:barDir val="col"/>
        <c:grouping val="clustered"/>
        <c:varyColors val="0"/>
        <c:ser>
          <c:idx val="0"/>
          <c:order val="0"/>
          <c:tx>
            <c:strRef>
              <c:f>Sheet7!$B$1</c:f>
              <c:strCache>
                <c:ptCount val="1"/>
                <c:pt idx="0">
                  <c:v>po</c:v>
                </c:pt>
              </c:strCache>
            </c:strRef>
          </c:tx>
          <c:spPr>
            <a:solidFill>
              <a:srgbClr val="F4B183"/>
            </a:solidFill>
            <a:ln w="50800">
              <a:solidFill>
                <a:srgbClr val="F4B183"/>
              </a:solidFill>
            </a:ln>
          </c:spPr>
          <c:invertIfNegative val="0"/>
          <c:dPt>
            <c:idx val="2"/>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F-A79D-432D-AD46-CC5260E5E72B}"/>
              </c:ext>
            </c:extLst>
          </c:dPt>
          <c:dPt>
            <c:idx val="3"/>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E-A79D-432D-AD46-CC5260E5E72B}"/>
              </c:ext>
            </c:extLst>
          </c:dPt>
          <c:dPt>
            <c:idx val="4"/>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10-A79D-432D-AD46-CC5260E5E72B}"/>
              </c:ext>
            </c:extLst>
          </c:dPt>
          <c:dPt>
            <c:idx val="5"/>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11-A79D-432D-AD46-CC5260E5E72B}"/>
              </c:ext>
            </c:extLst>
          </c:dPt>
          <c:dPt>
            <c:idx val="6"/>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12-A79D-432D-AD46-CC5260E5E72B}"/>
              </c:ext>
            </c:extLst>
          </c:dPt>
          <c:dPt>
            <c:idx val="7"/>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13-A79D-432D-AD46-CC5260E5E72B}"/>
              </c:ext>
            </c:extLst>
          </c:dPt>
          <c:dPt>
            <c:idx val="8"/>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14-A79D-432D-AD46-CC5260E5E72B}"/>
              </c:ext>
            </c:extLst>
          </c:dPt>
          <c:dPt>
            <c:idx val="12"/>
            <c:invertIfNegative val="0"/>
            <c:bubble3D val="0"/>
            <c:spPr>
              <a:solidFill>
                <a:schemeClr val="bg1">
                  <a:lumMod val="65000"/>
                </a:schemeClr>
              </a:solidFill>
              <a:ln w="50800">
                <a:solidFill>
                  <a:schemeClr val="bg1">
                    <a:lumMod val="65000"/>
                  </a:schemeClr>
                </a:solidFill>
              </a:ln>
            </c:spPr>
            <c:extLst>
              <c:ext xmlns:c16="http://schemas.microsoft.com/office/drawing/2014/chart" uri="{C3380CC4-5D6E-409C-BE32-E72D297353CC}">
                <c16:uniqueId val="{00000009-A79D-432D-AD46-CC5260E5E72B}"/>
              </c:ext>
            </c:extLst>
          </c:dPt>
          <c:dPt>
            <c:idx val="13"/>
            <c:invertIfNegative val="0"/>
            <c:bubble3D val="0"/>
            <c:spPr>
              <a:solidFill>
                <a:schemeClr val="bg1">
                  <a:lumMod val="65000"/>
                </a:schemeClr>
              </a:solidFill>
              <a:ln w="50800">
                <a:solidFill>
                  <a:schemeClr val="bg1">
                    <a:lumMod val="65000"/>
                  </a:schemeClr>
                </a:solidFill>
              </a:ln>
            </c:spPr>
            <c:extLst>
              <c:ext xmlns:c16="http://schemas.microsoft.com/office/drawing/2014/chart" uri="{C3380CC4-5D6E-409C-BE32-E72D297353CC}">
                <c16:uniqueId val="{0000000A-A79D-432D-AD46-CC5260E5E72B}"/>
              </c:ext>
            </c:extLst>
          </c:dPt>
          <c:dPt>
            <c:idx val="14"/>
            <c:invertIfNegative val="0"/>
            <c:bubble3D val="0"/>
            <c:spPr>
              <a:solidFill>
                <a:schemeClr val="bg1">
                  <a:lumMod val="65000"/>
                </a:schemeClr>
              </a:solidFill>
              <a:ln w="50800">
                <a:solidFill>
                  <a:schemeClr val="bg1">
                    <a:lumMod val="65000"/>
                  </a:schemeClr>
                </a:solidFill>
              </a:ln>
            </c:spPr>
            <c:extLst>
              <c:ext xmlns:c16="http://schemas.microsoft.com/office/drawing/2014/chart" uri="{C3380CC4-5D6E-409C-BE32-E72D297353CC}">
                <c16:uniqueId val="{0000000B-A79D-432D-AD46-CC5260E5E72B}"/>
              </c:ext>
            </c:extLst>
          </c:dPt>
          <c:dPt>
            <c:idx val="15"/>
            <c:invertIfNegative val="0"/>
            <c:bubble3D val="0"/>
            <c:spPr>
              <a:solidFill>
                <a:schemeClr val="bg1">
                  <a:lumMod val="65000"/>
                </a:schemeClr>
              </a:solidFill>
              <a:ln w="50800">
                <a:solidFill>
                  <a:schemeClr val="bg1">
                    <a:lumMod val="65000"/>
                  </a:schemeClr>
                </a:solidFill>
              </a:ln>
            </c:spPr>
            <c:extLst>
              <c:ext xmlns:c16="http://schemas.microsoft.com/office/drawing/2014/chart" uri="{C3380CC4-5D6E-409C-BE32-E72D297353CC}">
                <c16:uniqueId val="{0000000C-A79D-432D-AD46-CC5260E5E72B}"/>
              </c:ext>
            </c:extLst>
          </c:dPt>
          <c:dPt>
            <c:idx val="16"/>
            <c:invertIfNegative val="0"/>
            <c:bubble3D val="0"/>
            <c:spPr>
              <a:solidFill>
                <a:schemeClr val="bg1">
                  <a:lumMod val="65000"/>
                </a:schemeClr>
              </a:solidFill>
              <a:ln w="50800">
                <a:solidFill>
                  <a:schemeClr val="bg1">
                    <a:lumMod val="65000"/>
                  </a:schemeClr>
                </a:solidFill>
              </a:ln>
            </c:spPr>
            <c:extLst>
              <c:ext xmlns:c16="http://schemas.microsoft.com/office/drawing/2014/chart" uri="{C3380CC4-5D6E-409C-BE32-E72D297353CC}">
                <c16:uniqueId val="{0000000D-A79D-432D-AD46-CC5260E5E72B}"/>
              </c:ext>
            </c:extLst>
          </c:dPt>
          <c:dPt>
            <c:idx val="17"/>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2-A79D-432D-AD46-CC5260E5E72B}"/>
              </c:ext>
            </c:extLst>
          </c:dPt>
          <c:dPt>
            <c:idx val="18"/>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3-A79D-432D-AD46-CC5260E5E72B}"/>
              </c:ext>
            </c:extLst>
          </c:dPt>
          <c:dPt>
            <c:idx val="19"/>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4-A79D-432D-AD46-CC5260E5E72B}"/>
              </c:ext>
            </c:extLst>
          </c:dPt>
          <c:dPt>
            <c:idx val="20"/>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5-A79D-432D-AD46-CC5260E5E72B}"/>
              </c:ext>
            </c:extLst>
          </c:dPt>
          <c:dPt>
            <c:idx val="21"/>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6-A79D-432D-AD46-CC5260E5E72B}"/>
              </c:ext>
            </c:extLst>
          </c:dPt>
          <c:dPt>
            <c:idx val="22"/>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7-A79D-432D-AD46-CC5260E5E72B}"/>
              </c:ext>
            </c:extLst>
          </c:dPt>
          <c:dPt>
            <c:idx val="23"/>
            <c:invertIfNegative val="0"/>
            <c:bubble3D val="0"/>
            <c:spPr>
              <a:solidFill>
                <a:schemeClr val="bg1">
                  <a:lumMod val="50000"/>
                </a:schemeClr>
              </a:solidFill>
              <a:ln w="50800">
                <a:solidFill>
                  <a:schemeClr val="bg1">
                    <a:lumMod val="50000"/>
                  </a:schemeClr>
                </a:solidFill>
              </a:ln>
            </c:spPr>
            <c:extLst>
              <c:ext xmlns:c16="http://schemas.microsoft.com/office/drawing/2014/chart" uri="{C3380CC4-5D6E-409C-BE32-E72D297353CC}">
                <c16:uniqueId val="{00000008-A79D-432D-AD46-CC5260E5E72B}"/>
              </c:ext>
            </c:extLst>
          </c:dPt>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Sheet7!$B$2:$B$34</c:f>
              <c:numCache>
                <c:formatCode>General</c:formatCode>
                <c:ptCount val="33"/>
                <c:pt idx="0">
                  <c:v>100</c:v>
                </c:pt>
                <c:pt idx="1">
                  <c:v>106.84770202636719</c:v>
                </c:pt>
                <c:pt idx="2">
                  <c:v>109.33368682861328</c:v>
                </c:pt>
                <c:pt idx="3">
                  <c:v>110.80891418457031</c:v>
                </c:pt>
                <c:pt idx="4">
                  <c:v>112.43898010253906</c:v>
                </c:pt>
                <c:pt idx="5">
                  <c:v>111.30049133300781</c:v>
                </c:pt>
                <c:pt idx="6">
                  <c:v>112.68658447265625</c:v>
                </c:pt>
                <c:pt idx="7">
                  <c:v>117.51876068115234</c:v>
                </c:pt>
                <c:pt idx="8">
                  <c:v>119.82717895507813</c:v>
                </c:pt>
                <c:pt idx="9">
                  <c:v>126.59714508056641</c:v>
                </c:pt>
                <c:pt idx="10">
                  <c:v>130.48210144042969</c:v>
                </c:pt>
                <c:pt idx="11">
                  <c:v>130.39913940429688</c:v>
                </c:pt>
                <c:pt idx="12">
                  <c:v>132.65281677246094</c:v>
                </c:pt>
                <c:pt idx="13">
                  <c:v>132.38702392578125</c:v>
                </c:pt>
                <c:pt idx="14">
                  <c:v>136.48443603515625</c:v>
                </c:pt>
                <c:pt idx="15">
                  <c:v>139.06080627441406</c:v>
                </c:pt>
                <c:pt idx="16">
                  <c:v>140.50775146484375</c:v>
                </c:pt>
                <c:pt idx="17">
                  <c:v>145.19784545898438</c:v>
                </c:pt>
                <c:pt idx="18">
                  <c:v>141.36898803710938</c:v>
                </c:pt>
                <c:pt idx="19">
                  <c:v>140.18817138671875</c:v>
                </c:pt>
                <c:pt idx="20">
                  <c:v>132.53892517089844</c:v>
                </c:pt>
                <c:pt idx="21">
                  <c:v>124.37619781494141</c:v>
                </c:pt>
                <c:pt idx="22">
                  <c:v>122.57804107666016</c:v>
                </c:pt>
                <c:pt idx="23">
                  <c:v>117.29314422607422</c:v>
                </c:pt>
                <c:pt idx="24">
                  <c:v>121.17515563964844</c:v>
                </c:pt>
                <c:pt idx="25">
                  <c:v>118.98433685302734</c:v>
                </c:pt>
                <c:pt idx="26">
                  <c:v>115.388427734375</c:v>
                </c:pt>
                <c:pt idx="27">
                  <c:v>113.56435394287109</c:v>
                </c:pt>
                <c:pt idx="28">
                  <c:v>110.36293792724609</c:v>
                </c:pt>
                <c:pt idx="29">
                  <c:v>111.18772125244141</c:v>
                </c:pt>
                <c:pt idx="30">
                  <c:v>108.48600769042969</c:v>
                </c:pt>
                <c:pt idx="31">
                  <c:v>109.52939605712891</c:v>
                </c:pt>
                <c:pt idx="32">
                  <c:v>109.43699645996094</c:v>
                </c:pt>
              </c:numCache>
            </c:numRef>
          </c:val>
          <c:extLst>
            <c:ext xmlns:c16="http://schemas.microsoft.com/office/drawing/2014/chart" uri="{C3380CC4-5D6E-409C-BE32-E72D297353CC}">
              <c16:uniqueId val="{00000000-4ECE-4B77-A33D-A431D0D86E92}"/>
            </c:ext>
          </c:extLst>
        </c:ser>
        <c:dLbls>
          <c:showLegendKey val="0"/>
          <c:showVal val="0"/>
          <c:showCatName val="0"/>
          <c:showSerName val="0"/>
          <c:showPercent val="0"/>
          <c:showBubbleSize val="0"/>
        </c:dLbls>
        <c:gapWidth val="150"/>
        <c:axId val="40367232"/>
        <c:axId val="40368768"/>
      </c:barChart>
      <c:catAx>
        <c:axId val="40367232"/>
        <c:scaling>
          <c:orientation val="minMax"/>
        </c:scaling>
        <c:delete val="0"/>
        <c:axPos val="b"/>
        <c:numFmt formatCode="General" sourceLinked="0"/>
        <c:majorTickMark val="none"/>
        <c:minorTickMark val="in"/>
        <c:tickLblPos val="nextTo"/>
        <c:crossAx val="40368768"/>
        <c:crosses val="autoZero"/>
        <c:auto val="1"/>
        <c:lblAlgn val="ctr"/>
        <c:lblOffset val="100"/>
        <c:noMultiLvlLbl val="0"/>
      </c:catAx>
      <c:valAx>
        <c:axId val="40368768"/>
        <c:scaling>
          <c:orientation val="minMax"/>
        </c:scaling>
        <c:delete val="0"/>
        <c:axPos val="l"/>
        <c:majorGridlines>
          <c:spPr>
            <a:ln>
              <a:noFill/>
            </a:ln>
          </c:spPr>
        </c:majorGridlines>
        <c:numFmt formatCode="General" sourceLinked="1"/>
        <c:majorTickMark val="out"/>
        <c:minorTickMark val="none"/>
        <c:tickLblPos val="nextTo"/>
        <c:crossAx val="40367232"/>
        <c:crosses val="autoZero"/>
        <c:crossBetween val="between"/>
      </c:val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dirty="0" err="1">
                <a:solidFill>
                  <a:schemeClr val="bg2">
                    <a:lumMod val="50000"/>
                  </a:schemeClr>
                </a:solidFill>
              </a:rPr>
              <a:t>Voortgezet</a:t>
            </a:r>
            <a:r>
              <a:rPr lang="en-US" sz="1400" b="0" dirty="0">
                <a:solidFill>
                  <a:schemeClr val="bg2">
                    <a:lumMod val="50000"/>
                  </a:schemeClr>
                </a:solidFill>
              </a:rPr>
              <a:t> </a:t>
            </a:r>
            <a:r>
              <a:rPr lang="en-US" sz="1400" b="0" dirty="0" err="1">
                <a:solidFill>
                  <a:schemeClr val="bg2">
                    <a:lumMod val="50000"/>
                  </a:schemeClr>
                </a:solidFill>
              </a:rPr>
              <a:t>onderwijs</a:t>
            </a:r>
            <a:endParaRPr lang="en-US" sz="1400" b="0" dirty="0">
              <a:solidFill>
                <a:schemeClr val="bg2">
                  <a:lumMod val="50000"/>
                </a:schemeClr>
              </a:solidFill>
            </a:endParaRPr>
          </a:p>
        </c:rich>
      </c:tx>
      <c:overlay val="0"/>
    </c:title>
    <c:autoTitleDeleted val="0"/>
    <c:plotArea>
      <c:layout/>
      <c:barChart>
        <c:barDir val="col"/>
        <c:grouping val="clustered"/>
        <c:varyColors val="0"/>
        <c:ser>
          <c:idx val="1"/>
          <c:order val="0"/>
          <c:tx>
            <c:strRef>
              <c:f>Sheet7!$C$1</c:f>
              <c:strCache>
                <c:ptCount val="1"/>
                <c:pt idx="0">
                  <c:v>vo</c:v>
                </c:pt>
              </c:strCache>
            </c:strRef>
          </c:tx>
          <c:spPr>
            <a:solidFill>
              <a:srgbClr val="9BC4E5">
                <a:alpha val="80000"/>
              </a:srgbClr>
            </a:solidFill>
            <a:ln w="50800">
              <a:noFill/>
            </a:ln>
          </c:spPr>
          <c:invertIfNegative val="0"/>
          <c:dPt>
            <c:idx val="2"/>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1-1EE4-43C1-A81D-4420F515759F}"/>
              </c:ext>
            </c:extLst>
          </c:dPt>
          <c:dPt>
            <c:idx val="3"/>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3-1EE4-43C1-A81D-4420F515759F}"/>
              </c:ext>
            </c:extLst>
          </c:dPt>
          <c:dPt>
            <c:idx val="4"/>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5-1EE4-43C1-A81D-4420F515759F}"/>
              </c:ext>
            </c:extLst>
          </c:dPt>
          <c:dPt>
            <c:idx val="5"/>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7-1EE4-43C1-A81D-4420F515759F}"/>
              </c:ext>
            </c:extLst>
          </c:dPt>
          <c:dPt>
            <c:idx val="6"/>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9-1EE4-43C1-A81D-4420F515759F}"/>
              </c:ext>
            </c:extLst>
          </c:dPt>
          <c:dPt>
            <c:idx val="7"/>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B-1EE4-43C1-A81D-4420F515759F}"/>
              </c:ext>
            </c:extLst>
          </c:dPt>
          <c:dPt>
            <c:idx val="8"/>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D-1EE4-43C1-A81D-4420F515759F}"/>
              </c:ext>
            </c:extLst>
          </c:dPt>
          <c:dPt>
            <c:idx val="13"/>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F-1EE4-43C1-A81D-4420F515759F}"/>
              </c:ext>
            </c:extLst>
          </c:dPt>
          <c:dPt>
            <c:idx val="14"/>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11-1EE4-43C1-A81D-4420F515759F}"/>
              </c:ext>
            </c:extLst>
          </c:dPt>
          <c:dPt>
            <c:idx val="15"/>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13-1EE4-43C1-A81D-4420F515759F}"/>
              </c:ext>
            </c:extLst>
          </c:dPt>
          <c:dPt>
            <c:idx val="16"/>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15-1EE4-43C1-A81D-4420F515759F}"/>
              </c:ext>
            </c:extLst>
          </c:dPt>
          <c:dPt>
            <c:idx val="17"/>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17-1EE4-43C1-A81D-4420F515759F}"/>
              </c:ext>
            </c:extLst>
          </c:dPt>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Sheet7!$C$2:$C$34</c:f>
              <c:numCache>
                <c:formatCode>General</c:formatCode>
                <c:ptCount val="33"/>
                <c:pt idx="0">
                  <c:v>100</c:v>
                </c:pt>
                <c:pt idx="1">
                  <c:v>101.42292022705078</c:v>
                </c:pt>
                <c:pt idx="2">
                  <c:v>103.17124176025391</c:v>
                </c:pt>
                <c:pt idx="3">
                  <c:v>104.00412750244141</c:v>
                </c:pt>
                <c:pt idx="4">
                  <c:v>106.10917663574219</c:v>
                </c:pt>
                <c:pt idx="5">
                  <c:v>106.52328491210938</c:v>
                </c:pt>
                <c:pt idx="6">
                  <c:v>106.47164154052734</c:v>
                </c:pt>
                <c:pt idx="7">
                  <c:v>107.69638824462891</c:v>
                </c:pt>
                <c:pt idx="8">
                  <c:v>106.77249145507813</c:v>
                </c:pt>
                <c:pt idx="9">
                  <c:v>105.55545806884766</c:v>
                </c:pt>
                <c:pt idx="10">
                  <c:v>105.76380920410156</c:v>
                </c:pt>
                <c:pt idx="11">
                  <c:v>104.56935882568359</c:v>
                </c:pt>
                <c:pt idx="12">
                  <c:v>104.63768005371094</c:v>
                </c:pt>
                <c:pt idx="13">
                  <c:v>106.15845489501953</c:v>
                </c:pt>
                <c:pt idx="14">
                  <c:v>106.5787353515625</c:v>
                </c:pt>
                <c:pt idx="15">
                  <c:v>106.69216918945313</c:v>
                </c:pt>
                <c:pt idx="16">
                  <c:v>103.91155242919922</c:v>
                </c:pt>
                <c:pt idx="17">
                  <c:v>101.49696350097656</c:v>
                </c:pt>
                <c:pt idx="18">
                  <c:v>100.32940673828125</c:v>
                </c:pt>
                <c:pt idx="19">
                  <c:v>97.835067749023438</c:v>
                </c:pt>
                <c:pt idx="20">
                  <c:v>93.883277893066406</c:v>
                </c:pt>
                <c:pt idx="21">
                  <c:v>89.418846130371094</c:v>
                </c:pt>
                <c:pt idx="22">
                  <c:v>87.295669555664063</c:v>
                </c:pt>
                <c:pt idx="23">
                  <c:v>85.474311828613281</c:v>
                </c:pt>
                <c:pt idx="24">
                  <c:v>87.020660400390625</c:v>
                </c:pt>
                <c:pt idx="25">
                  <c:v>87.442428588867188</c:v>
                </c:pt>
                <c:pt idx="26">
                  <c:v>87.632888793945313</c:v>
                </c:pt>
                <c:pt idx="27">
                  <c:v>87.868911743164063</c:v>
                </c:pt>
                <c:pt idx="28">
                  <c:v>87.940803527832031</c:v>
                </c:pt>
                <c:pt idx="29">
                  <c:v>85.12744140625</c:v>
                </c:pt>
                <c:pt idx="30">
                  <c:v>84.13641357421875</c:v>
                </c:pt>
                <c:pt idx="31">
                  <c:v>86.4873046875</c:v>
                </c:pt>
                <c:pt idx="32">
                  <c:v>87.965812683105469</c:v>
                </c:pt>
              </c:numCache>
            </c:numRef>
          </c:val>
          <c:extLst>
            <c:ext xmlns:c16="http://schemas.microsoft.com/office/drawing/2014/chart" uri="{C3380CC4-5D6E-409C-BE32-E72D297353CC}">
              <c16:uniqueId val="{00000018-1EE4-43C1-A81D-4420F515759F}"/>
            </c:ext>
          </c:extLst>
        </c:ser>
        <c:dLbls>
          <c:showLegendKey val="0"/>
          <c:showVal val="0"/>
          <c:showCatName val="0"/>
          <c:showSerName val="0"/>
          <c:showPercent val="0"/>
          <c:showBubbleSize val="0"/>
        </c:dLbls>
        <c:gapWidth val="150"/>
        <c:axId val="40485632"/>
        <c:axId val="40487168"/>
      </c:barChart>
      <c:catAx>
        <c:axId val="40485632"/>
        <c:scaling>
          <c:orientation val="minMax"/>
        </c:scaling>
        <c:delete val="0"/>
        <c:axPos val="b"/>
        <c:numFmt formatCode="General" sourceLinked="0"/>
        <c:majorTickMark val="none"/>
        <c:minorTickMark val="in"/>
        <c:tickLblPos val="nextTo"/>
        <c:crossAx val="40487168"/>
        <c:crosses val="autoZero"/>
        <c:auto val="1"/>
        <c:lblAlgn val="ctr"/>
        <c:lblOffset val="100"/>
        <c:noMultiLvlLbl val="0"/>
      </c:catAx>
      <c:valAx>
        <c:axId val="40487168"/>
        <c:scaling>
          <c:orientation val="minMax"/>
        </c:scaling>
        <c:delete val="0"/>
        <c:axPos val="l"/>
        <c:majorGridlines>
          <c:spPr>
            <a:ln>
              <a:noFill/>
            </a:ln>
          </c:spPr>
        </c:majorGridlines>
        <c:numFmt formatCode="General" sourceLinked="1"/>
        <c:majorTickMark val="out"/>
        <c:minorTickMark val="none"/>
        <c:tickLblPos val="nextTo"/>
        <c:crossAx val="40485632"/>
        <c:crosses val="autoZero"/>
        <c:crossBetween val="between"/>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err="1">
                <a:solidFill>
                  <a:schemeClr val="bg2">
                    <a:lumMod val="50000"/>
                  </a:schemeClr>
                </a:solidFill>
              </a:rPr>
              <a:t>Middelbaar</a:t>
            </a:r>
            <a:r>
              <a:rPr lang="en-US" b="0" baseline="0" dirty="0">
                <a:solidFill>
                  <a:schemeClr val="bg2">
                    <a:lumMod val="50000"/>
                  </a:schemeClr>
                </a:solidFill>
              </a:rPr>
              <a:t> </a:t>
            </a:r>
            <a:r>
              <a:rPr lang="en-US" b="0" baseline="0" dirty="0" err="1">
                <a:solidFill>
                  <a:schemeClr val="bg2">
                    <a:lumMod val="50000"/>
                  </a:schemeClr>
                </a:solidFill>
              </a:rPr>
              <a:t>beroepsonderwijs</a:t>
            </a:r>
            <a:endParaRPr lang="en-US" b="0" dirty="0">
              <a:solidFill>
                <a:schemeClr val="bg2">
                  <a:lumMod val="50000"/>
                </a:schemeClr>
              </a:solidFill>
            </a:endParaRPr>
          </a:p>
        </c:rich>
      </c:tx>
      <c:overlay val="0"/>
    </c:title>
    <c:autoTitleDeleted val="0"/>
    <c:plotArea>
      <c:layout/>
      <c:barChart>
        <c:barDir val="col"/>
        <c:grouping val="clustered"/>
        <c:varyColors val="0"/>
        <c:ser>
          <c:idx val="2"/>
          <c:order val="0"/>
          <c:tx>
            <c:strRef>
              <c:f>Sheet7!$D$1</c:f>
              <c:strCache>
                <c:ptCount val="1"/>
                <c:pt idx="0">
                  <c:v>mbo</c:v>
                </c:pt>
              </c:strCache>
            </c:strRef>
          </c:tx>
          <c:spPr>
            <a:solidFill>
              <a:srgbClr val="A8D08D">
                <a:alpha val="80000"/>
              </a:srgbClr>
            </a:solidFill>
            <a:ln w="50800">
              <a:noFill/>
            </a:ln>
          </c:spPr>
          <c:invertIfNegative val="0"/>
          <c:dPt>
            <c:idx val="2"/>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1-A84B-4839-A667-2747D867855E}"/>
              </c:ext>
            </c:extLst>
          </c:dPt>
          <c:dPt>
            <c:idx val="3"/>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2-A84B-4839-A667-2747D867855E}"/>
              </c:ext>
            </c:extLst>
          </c:dPt>
          <c:dPt>
            <c:idx val="4"/>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3-A84B-4839-A667-2747D867855E}"/>
              </c:ext>
            </c:extLst>
          </c:dPt>
          <c:dPt>
            <c:idx val="5"/>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4-A84B-4839-A667-2747D867855E}"/>
              </c:ext>
            </c:extLst>
          </c:dPt>
          <c:dPt>
            <c:idx val="6"/>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5-A84B-4839-A667-2747D867855E}"/>
              </c:ext>
            </c:extLst>
          </c:dPt>
          <c:dPt>
            <c:idx val="7"/>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6-A84B-4839-A667-2747D867855E}"/>
              </c:ext>
            </c:extLst>
          </c:dPt>
          <c:dPt>
            <c:idx val="8"/>
            <c:invertIfNegative val="0"/>
            <c:bubble3D val="0"/>
            <c:spPr>
              <a:solidFill>
                <a:schemeClr val="bg1">
                  <a:lumMod val="50000"/>
                  <a:alpha val="80000"/>
                </a:schemeClr>
              </a:solidFill>
              <a:ln w="50800">
                <a:noFill/>
              </a:ln>
            </c:spPr>
            <c:extLst>
              <c:ext xmlns:c16="http://schemas.microsoft.com/office/drawing/2014/chart" uri="{C3380CC4-5D6E-409C-BE32-E72D297353CC}">
                <c16:uniqueId val="{00000007-A84B-4839-A667-2747D867855E}"/>
              </c:ext>
            </c:extLst>
          </c:dPt>
          <c:dPt>
            <c:idx val="9"/>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8-A84B-4839-A667-2747D867855E}"/>
              </c:ext>
            </c:extLst>
          </c:dPt>
          <c:dPt>
            <c:idx val="10"/>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9-A84B-4839-A667-2747D867855E}"/>
              </c:ext>
            </c:extLst>
          </c:dPt>
          <c:dPt>
            <c:idx val="11"/>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A-A84B-4839-A667-2747D867855E}"/>
              </c:ext>
            </c:extLst>
          </c:dPt>
          <c:dPt>
            <c:idx val="12"/>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B-A84B-4839-A667-2747D867855E}"/>
              </c:ext>
            </c:extLst>
          </c:dPt>
          <c:dPt>
            <c:idx val="13"/>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C-A84B-4839-A667-2747D867855E}"/>
              </c:ext>
            </c:extLst>
          </c:dPt>
          <c:dPt>
            <c:idx val="14"/>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D-A84B-4839-A667-2747D867855E}"/>
              </c:ext>
            </c:extLst>
          </c:dPt>
          <c:dPt>
            <c:idx val="15"/>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E-A84B-4839-A667-2747D867855E}"/>
              </c:ext>
            </c:extLst>
          </c:dPt>
          <c:dPt>
            <c:idx val="16"/>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0F-A84B-4839-A667-2747D867855E}"/>
              </c:ext>
            </c:extLst>
          </c:dPt>
          <c:dPt>
            <c:idx val="17"/>
            <c:invertIfNegative val="0"/>
            <c:bubble3D val="0"/>
            <c:spPr>
              <a:solidFill>
                <a:schemeClr val="bg1">
                  <a:lumMod val="65000"/>
                  <a:alpha val="80000"/>
                </a:schemeClr>
              </a:solidFill>
              <a:ln w="50800">
                <a:noFill/>
              </a:ln>
            </c:spPr>
            <c:extLst>
              <c:ext xmlns:c16="http://schemas.microsoft.com/office/drawing/2014/chart" uri="{C3380CC4-5D6E-409C-BE32-E72D297353CC}">
                <c16:uniqueId val="{00000010-A84B-4839-A667-2747D867855E}"/>
              </c:ext>
            </c:extLst>
          </c:dPt>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Sheet7!$D$2:$D$34</c:f>
              <c:numCache>
                <c:formatCode>General</c:formatCode>
                <c:ptCount val="33"/>
                <c:pt idx="0">
                  <c:v>100</c:v>
                </c:pt>
                <c:pt idx="1">
                  <c:v>97.5579833984375</c:v>
                </c:pt>
                <c:pt idx="2">
                  <c:v>100.41631317138672</c:v>
                </c:pt>
                <c:pt idx="3">
                  <c:v>101.68651580810547</c:v>
                </c:pt>
                <c:pt idx="4">
                  <c:v>106.61648559570313</c:v>
                </c:pt>
                <c:pt idx="5">
                  <c:v>109.493408203125</c:v>
                </c:pt>
                <c:pt idx="6">
                  <c:v>110.61326599121094</c:v>
                </c:pt>
                <c:pt idx="7">
                  <c:v>115.83731842041016</c:v>
                </c:pt>
                <c:pt idx="8">
                  <c:v>116.23296356201172</c:v>
                </c:pt>
                <c:pt idx="9">
                  <c:v>115.40644836425781</c:v>
                </c:pt>
                <c:pt idx="10">
                  <c:v>117.87090301513672</c:v>
                </c:pt>
                <c:pt idx="11">
                  <c:v>116.85968017578125</c:v>
                </c:pt>
                <c:pt idx="12">
                  <c:v>115.64322662353516</c:v>
                </c:pt>
                <c:pt idx="13">
                  <c:v>111.35527038574219</c:v>
                </c:pt>
                <c:pt idx="14">
                  <c:v>109.5716552734375</c:v>
                </c:pt>
                <c:pt idx="15">
                  <c:v>110.27809143066406</c:v>
                </c:pt>
                <c:pt idx="16">
                  <c:v>105.0042724609375</c:v>
                </c:pt>
                <c:pt idx="17">
                  <c:v>100.447265625</c:v>
                </c:pt>
                <c:pt idx="18">
                  <c:v>99.632118225097656</c:v>
                </c:pt>
                <c:pt idx="19">
                  <c:v>96.406845092773438</c:v>
                </c:pt>
                <c:pt idx="20">
                  <c:v>95.479911804199219</c:v>
                </c:pt>
                <c:pt idx="21">
                  <c:v>95.685089111328125</c:v>
                </c:pt>
                <c:pt idx="22">
                  <c:v>93.332695007324219</c:v>
                </c:pt>
                <c:pt idx="23">
                  <c:v>92.466201782226563</c:v>
                </c:pt>
                <c:pt idx="24">
                  <c:v>96.298126220703125</c:v>
                </c:pt>
                <c:pt idx="25">
                  <c:v>96.362617492675781</c:v>
                </c:pt>
                <c:pt idx="26">
                  <c:v>95.839813232421875</c:v>
                </c:pt>
                <c:pt idx="27">
                  <c:v>90.676399230957031</c:v>
                </c:pt>
                <c:pt idx="28">
                  <c:v>93.995964050292969</c:v>
                </c:pt>
                <c:pt idx="29">
                  <c:v>95.003898620605469</c:v>
                </c:pt>
                <c:pt idx="30">
                  <c:v>93.367759704589844</c:v>
                </c:pt>
                <c:pt idx="31">
                  <c:v>91.452796936035156</c:v>
                </c:pt>
                <c:pt idx="32">
                  <c:v>94.661766052246094</c:v>
                </c:pt>
              </c:numCache>
            </c:numRef>
          </c:val>
          <c:extLst>
            <c:ext xmlns:c16="http://schemas.microsoft.com/office/drawing/2014/chart" uri="{C3380CC4-5D6E-409C-BE32-E72D297353CC}">
              <c16:uniqueId val="{00000000-A84B-4839-A667-2747D867855E}"/>
            </c:ext>
          </c:extLst>
        </c:ser>
        <c:dLbls>
          <c:showLegendKey val="0"/>
          <c:showVal val="0"/>
          <c:showCatName val="0"/>
          <c:showSerName val="0"/>
          <c:showPercent val="0"/>
          <c:showBubbleSize val="0"/>
        </c:dLbls>
        <c:gapWidth val="150"/>
        <c:axId val="41031936"/>
        <c:axId val="41033728"/>
      </c:barChart>
      <c:catAx>
        <c:axId val="41031936"/>
        <c:scaling>
          <c:orientation val="minMax"/>
        </c:scaling>
        <c:delete val="0"/>
        <c:axPos val="b"/>
        <c:numFmt formatCode="General" sourceLinked="0"/>
        <c:majorTickMark val="none"/>
        <c:minorTickMark val="in"/>
        <c:tickLblPos val="nextTo"/>
        <c:crossAx val="41033728"/>
        <c:crosses val="autoZero"/>
        <c:auto val="1"/>
        <c:lblAlgn val="ctr"/>
        <c:lblOffset val="100"/>
        <c:noMultiLvlLbl val="0"/>
      </c:catAx>
      <c:valAx>
        <c:axId val="41033728"/>
        <c:scaling>
          <c:orientation val="minMax"/>
        </c:scaling>
        <c:delete val="0"/>
        <c:axPos val="l"/>
        <c:majorGridlines/>
        <c:numFmt formatCode="General" sourceLinked="1"/>
        <c:majorTickMark val="out"/>
        <c:minorTickMark val="none"/>
        <c:tickLblPos val="nextTo"/>
        <c:crossAx val="41031936"/>
        <c:crosses val="autoZero"/>
        <c:crossBetween val="between"/>
      </c:val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Arial" panose="020B0604020202020204" pitchFamily="34" charset="0"/>
                <a:cs typeface="Arial" panose="020B0604020202020204" pitchFamily="34" charset="0"/>
              </a:defRPr>
            </a:pPr>
            <a:r>
              <a:rPr lang="en-US" b="0" dirty="0" err="1">
                <a:solidFill>
                  <a:schemeClr val="bg2">
                    <a:lumMod val="50000"/>
                  </a:schemeClr>
                </a:solidFill>
                <a:latin typeface="+mj-lt"/>
                <a:cs typeface="Arial" panose="020B0604020202020204" pitchFamily="34" charset="0"/>
              </a:rPr>
              <a:t>Hoger</a:t>
            </a:r>
            <a:r>
              <a:rPr lang="en-US" b="0" dirty="0">
                <a:solidFill>
                  <a:schemeClr val="bg2">
                    <a:lumMod val="50000"/>
                  </a:schemeClr>
                </a:solidFill>
                <a:latin typeface="+mj-lt"/>
                <a:cs typeface="Arial" panose="020B0604020202020204" pitchFamily="34" charset="0"/>
              </a:rPr>
              <a:t> </a:t>
            </a:r>
            <a:r>
              <a:rPr lang="en-US" b="0" dirty="0" err="1">
                <a:solidFill>
                  <a:schemeClr val="bg2">
                    <a:lumMod val="50000"/>
                  </a:schemeClr>
                </a:solidFill>
                <a:latin typeface="+mj-lt"/>
                <a:cs typeface="Arial" panose="020B0604020202020204" pitchFamily="34" charset="0"/>
              </a:rPr>
              <a:t>beroepsonderwijs</a:t>
            </a:r>
            <a:endParaRPr lang="en-US" b="0" dirty="0">
              <a:solidFill>
                <a:schemeClr val="bg2">
                  <a:lumMod val="50000"/>
                </a:schemeClr>
              </a:solidFill>
              <a:latin typeface="+mj-lt"/>
              <a:cs typeface="Arial" panose="020B0604020202020204" pitchFamily="34" charset="0"/>
            </a:endParaRPr>
          </a:p>
        </c:rich>
      </c:tx>
      <c:overlay val="0"/>
    </c:title>
    <c:autoTitleDeleted val="0"/>
    <c:plotArea>
      <c:layout/>
      <c:barChart>
        <c:barDir val="col"/>
        <c:grouping val="clustered"/>
        <c:varyColors val="0"/>
        <c:ser>
          <c:idx val="3"/>
          <c:order val="0"/>
          <c:tx>
            <c:strRef>
              <c:f>Sheet7!$E$1</c:f>
              <c:strCache>
                <c:ptCount val="1"/>
                <c:pt idx="0">
                  <c:v>hbo</c:v>
                </c:pt>
              </c:strCache>
            </c:strRef>
          </c:tx>
          <c:spPr>
            <a:solidFill>
              <a:srgbClr val="A6A6A6">
                <a:alpha val="80000"/>
              </a:srgbClr>
            </a:solidFill>
            <a:ln w="50800">
              <a:noFill/>
            </a:ln>
          </c:spPr>
          <c:invertIfNegative val="0"/>
          <c:dPt>
            <c:idx val="2"/>
            <c:invertIfNegative val="0"/>
            <c:bubble3D val="0"/>
            <c:spPr>
              <a:solidFill>
                <a:schemeClr val="bg2">
                  <a:lumMod val="50000"/>
                  <a:alpha val="80000"/>
                </a:schemeClr>
              </a:solidFill>
              <a:ln w="50800">
                <a:noFill/>
              </a:ln>
            </c:spPr>
            <c:extLst>
              <c:ext xmlns:c16="http://schemas.microsoft.com/office/drawing/2014/chart" uri="{C3380CC4-5D6E-409C-BE32-E72D297353CC}">
                <c16:uniqueId val="{00000000-1F91-49C2-82A1-BBC27727AC9A}"/>
              </c:ext>
            </c:extLst>
          </c:dPt>
          <c:dPt>
            <c:idx val="3"/>
            <c:invertIfNegative val="0"/>
            <c:bubble3D val="0"/>
            <c:spPr>
              <a:solidFill>
                <a:schemeClr val="tx1">
                  <a:lumMod val="95000"/>
                  <a:lumOff val="5000"/>
                  <a:alpha val="80000"/>
                </a:schemeClr>
              </a:solidFill>
              <a:ln w="50800">
                <a:noFill/>
              </a:ln>
            </c:spPr>
            <c:extLst>
              <c:ext xmlns:c16="http://schemas.microsoft.com/office/drawing/2014/chart" uri="{C3380CC4-5D6E-409C-BE32-E72D297353CC}">
                <c16:uniqueId val="{00000001-1F91-49C2-82A1-BBC27727AC9A}"/>
              </c:ext>
            </c:extLst>
          </c:dPt>
          <c:dPt>
            <c:idx val="4"/>
            <c:invertIfNegative val="0"/>
            <c:bubble3D val="0"/>
            <c:spPr>
              <a:solidFill>
                <a:schemeClr val="tx1">
                  <a:lumMod val="95000"/>
                  <a:lumOff val="5000"/>
                  <a:alpha val="80000"/>
                </a:schemeClr>
              </a:solidFill>
              <a:ln w="50800">
                <a:noFill/>
              </a:ln>
            </c:spPr>
            <c:extLst>
              <c:ext xmlns:c16="http://schemas.microsoft.com/office/drawing/2014/chart" uri="{C3380CC4-5D6E-409C-BE32-E72D297353CC}">
                <c16:uniqueId val="{00000002-1F91-49C2-82A1-BBC27727AC9A}"/>
              </c:ext>
            </c:extLst>
          </c:dPt>
          <c:dPt>
            <c:idx val="5"/>
            <c:invertIfNegative val="0"/>
            <c:bubble3D val="0"/>
            <c:spPr>
              <a:solidFill>
                <a:schemeClr val="tx2">
                  <a:lumMod val="95000"/>
                  <a:lumOff val="5000"/>
                  <a:alpha val="80000"/>
                </a:schemeClr>
              </a:solidFill>
              <a:ln w="50800">
                <a:noFill/>
              </a:ln>
            </c:spPr>
            <c:extLst>
              <c:ext xmlns:c16="http://schemas.microsoft.com/office/drawing/2014/chart" uri="{C3380CC4-5D6E-409C-BE32-E72D297353CC}">
                <c16:uniqueId val="{00000003-1F91-49C2-82A1-BBC27727AC9A}"/>
              </c:ext>
            </c:extLst>
          </c:dPt>
          <c:dPt>
            <c:idx val="6"/>
            <c:invertIfNegative val="0"/>
            <c:bubble3D val="0"/>
            <c:spPr>
              <a:solidFill>
                <a:schemeClr val="tx1">
                  <a:lumMod val="95000"/>
                  <a:lumOff val="5000"/>
                  <a:alpha val="80000"/>
                </a:schemeClr>
              </a:solidFill>
              <a:ln w="50800">
                <a:noFill/>
              </a:ln>
            </c:spPr>
            <c:extLst>
              <c:ext xmlns:c16="http://schemas.microsoft.com/office/drawing/2014/chart" uri="{C3380CC4-5D6E-409C-BE32-E72D297353CC}">
                <c16:uniqueId val="{00000004-1F91-49C2-82A1-BBC27727AC9A}"/>
              </c:ext>
            </c:extLst>
          </c:dPt>
          <c:dPt>
            <c:idx val="7"/>
            <c:invertIfNegative val="0"/>
            <c:bubble3D val="0"/>
            <c:spPr>
              <a:solidFill>
                <a:schemeClr val="bg2">
                  <a:lumMod val="50000"/>
                  <a:alpha val="80000"/>
                </a:schemeClr>
              </a:solidFill>
              <a:ln w="50800">
                <a:noFill/>
              </a:ln>
            </c:spPr>
            <c:extLst>
              <c:ext xmlns:c16="http://schemas.microsoft.com/office/drawing/2014/chart" uri="{C3380CC4-5D6E-409C-BE32-E72D297353CC}">
                <c16:uniqueId val="{00000005-1F91-49C2-82A1-BBC27727AC9A}"/>
              </c:ext>
            </c:extLst>
          </c:dPt>
          <c:dPt>
            <c:idx val="8"/>
            <c:invertIfNegative val="0"/>
            <c:bubble3D val="0"/>
            <c:spPr>
              <a:solidFill>
                <a:schemeClr val="bg2">
                  <a:lumMod val="50000"/>
                  <a:alpha val="80000"/>
                </a:schemeClr>
              </a:solidFill>
              <a:ln w="50800">
                <a:noFill/>
              </a:ln>
            </c:spPr>
            <c:extLst>
              <c:ext xmlns:c16="http://schemas.microsoft.com/office/drawing/2014/chart" uri="{C3380CC4-5D6E-409C-BE32-E72D297353CC}">
                <c16:uniqueId val="{00000006-1F91-49C2-82A1-BBC27727AC9A}"/>
              </c:ext>
            </c:extLst>
          </c:dPt>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Sheet7!$E$2:$E$34</c:f>
              <c:numCache>
                <c:formatCode>General</c:formatCode>
                <c:ptCount val="33"/>
                <c:pt idx="0">
                  <c:v>100</c:v>
                </c:pt>
                <c:pt idx="1">
                  <c:v>104.71780395507813</c:v>
                </c:pt>
                <c:pt idx="2">
                  <c:v>109.89522552490234</c:v>
                </c:pt>
                <c:pt idx="3">
                  <c:v>108.51911926269531</c:v>
                </c:pt>
                <c:pt idx="4">
                  <c:v>107.90015411376953</c:v>
                </c:pt>
                <c:pt idx="5">
                  <c:v>105.74761962890625</c:v>
                </c:pt>
                <c:pt idx="6">
                  <c:v>103.80117797851563</c:v>
                </c:pt>
                <c:pt idx="7">
                  <c:v>104.71752166748047</c:v>
                </c:pt>
                <c:pt idx="8">
                  <c:v>105.44187927246094</c:v>
                </c:pt>
                <c:pt idx="9">
                  <c:v>110.28418731689453</c:v>
                </c:pt>
                <c:pt idx="10">
                  <c:v>113.52005004882813</c:v>
                </c:pt>
                <c:pt idx="11">
                  <c:v>116.97776031494141</c:v>
                </c:pt>
                <c:pt idx="12">
                  <c:v>121.39471435546875</c:v>
                </c:pt>
                <c:pt idx="13">
                  <c:v>123.283447265625</c:v>
                </c:pt>
                <c:pt idx="14">
                  <c:v>122.1846923828125</c:v>
                </c:pt>
                <c:pt idx="15">
                  <c:v>126.04209899902344</c:v>
                </c:pt>
                <c:pt idx="16">
                  <c:v>125.11817932128906</c:v>
                </c:pt>
                <c:pt idx="17">
                  <c:v>124.49534606933594</c:v>
                </c:pt>
                <c:pt idx="18">
                  <c:v>125.96049499511719</c:v>
                </c:pt>
                <c:pt idx="19">
                  <c:v>127.30146789550781</c:v>
                </c:pt>
                <c:pt idx="20">
                  <c:v>127.62718963623047</c:v>
                </c:pt>
                <c:pt idx="21">
                  <c:v>121.86277770996094</c:v>
                </c:pt>
                <c:pt idx="22">
                  <c:v>123.09886169433594</c:v>
                </c:pt>
                <c:pt idx="23">
                  <c:v>119.50076293945313</c:v>
                </c:pt>
                <c:pt idx="24">
                  <c:v>125.82679748535156</c:v>
                </c:pt>
                <c:pt idx="25">
                  <c:v>128.21206665039063</c:v>
                </c:pt>
                <c:pt idx="26">
                  <c:v>126.49123382568359</c:v>
                </c:pt>
                <c:pt idx="27">
                  <c:v>124.75730895996094</c:v>
                </c:pt>
                <c:pt idx="28">
                  <c:v>121.09384155273438</c:v>
                </c:pt>
                <c:pt idx="29">
                  <c:v>126.40891265869141</c:v>
                </c:pt>
                <c:pt idx="30">
                  <c:v>126.42116546630859</c:v>
                </c:pt>
                <c:pt idx="31">
                  <c:v>126.47835540771484</c:v>
                </c:pt>
                <c:pt idx="32">
                  <c:v>126.21160125732422</c:v>
                </c:pt>
              </c:numCache>
            </c:numRef>
          </c:val>
          <c:extLst>
            <c:ext xmlns:c16="http://schemas.microsoft.com/office/drawing/2014/chart" uri="{C3380CC4-5D6E-409C-BE32-E72D297353CC}">
              <c16:uniqueId val="{00000000-CAF0-499E-B960-9EB25C424CA6}"/>
            </c:ext>
          </c:extLst>
        </c:ser>
        <c:dLbls>
          <c:showLegendKey val="0"/>
          <c:showVal val="0"/>
          <c:showCatName val="0"/>
          <c:showSerName val="0"/>
          <c:showPercent val="0"/>
          <c:showBubbleSize val="0"/>
        </c:dLbls>
        <c:gapWidth val="150"/>
        <c:axId val="42038400"/>
        <c:axId val="42039936"/>
      </c:barChart>
      <c:catAx>
        <c:axId val="42038400"/>
        <c:scaling>
          <c:orientation val="minMax"/>
        </c:scaling>
        <c:delete val="0"/>
        <c:axPos val="b"/>
        <c:numFmt formatCode="General" sourceLinked="0"/>
        <c:majorTickMark val="none"/>
        <c:minorTickMark val="in"/>
        <c:tickLblPos val="nextTo"/>
        <c:crossAx val="42039936"/>
        <c:crosses val="autoZero"/>
        <c:auto val="1"/>
        <c:lblAlgn val="ctr"/>
        <c:lblOffset val="100"/>
        <c:noMultiLvlLbl val="0"/>
      </c:catAx>
      <c:valAx>
        <c:axId val="42039936"/>
        <c:scaling>
          <c:orientation val="minMax"/>
        </c:scaling>
        <c:delete val="0"/>
        <c:axPos val="l"/>
        <c:majorGridlines>
          <c:spPr>
            <a:ln>
              <a:noFill/>
            </a:ln>
          </c:spPr>
        </c:majorGridlines>
        <c:numFmt formatCode="General" sourceLinked="1"/>
        <c:majorTickMark val="out"/>
        <c:minorTickMark val="none"/>
        <c:tickLblPos val="nextTo"/>
        <c:crossAx val="42038400"/>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b="0" dirty="0">
                <a:solidFill>
                  <a:schemeClr val="bg2">
                    <a:lumMod val="50000"/>
                  </a:schemeClr>
                </a:solidFill>
              </a:rPr>
              <a:t>Wetenschappelijk onderwijs</a:t>
            </a:r>
          </a:p>
        </c:rich>
      </c:tx>
      <c:overlay val="0"/>
    </c:title>
    <c:autoTitleDeleted val="0"/>
    <c:plotArea>
      <c:layout/>
      <c:barChart>
        <c:barDir val="col"/>
        <c:grouping val="clustered"/>
        <c:varyColors val="0"/>
        <c:ser>
          <c:idx val="4"/>
          <c:order val="0"/>
          <c:tx>
            <c:strRef>
              <c:f>Sheet7!$F$1</c:f>
              <c:strCache>
                <c:ptCount val="1"/>
                <c:pt idx="0">
                  <c:v>wo</c:v>
                </c:pt>
              </c:strCache>
            </c:strRef>
          </c:tx>
          <c:spPr>
            <a:solidFill>
              <a:schemeClr val="tx1"/>
            </a:solidFill>
            <a:ln w="50800">
              <a:noFill/>
            </a:ln>
          </c:spPr>
          <c:invertIfNegative val="0"/>
          <c:dPt>
            <c:idx val="15"/>
            <c:invertIfNegative val="0"/>
            <c:bubble3D val="0"/>
            <c:spPr>
              <a:solidFill>
                <a:srgbClr val="666666"/>
              </a:solidFill>
              <a:ln w="50800">
                <a:noFill/>
              </a:ln>
            </c:spPr>
            <c:extLst>
              <c:ext xmlns:c16="http://schemas.microsoft.com/office/drawing/2014/chart" uri="{C3380CC4-5D6E-409C-BE32-E72D297353CC}">
                <c16:uniqueId val="{00000000-1B0A-43EC-BA82-B04CA4538E0A}"/>
              </c:ext>
            </c:extLst>
          </c:dPt>
          <c:dPt>
            <c:idx val="16"/>
            <c:invertIfNegative val="0"/>
            <c:bubble3D val="0"/>
            <c:spPr>
              <a:solidFill>
                <a:srgbClr val="666666"/>
              </a:solidFill>
              <a:ln w="50800">
                <a:noFill/>
              </a:ln>
            </c:spPr>
            <c:extLst>
              <c:ext xmlns:c16="http://schemas.microsoft.com/office/drawing/2014/chart" uri="{C3380CC4-5D6E-409C-BE32-E72D297353CC}">
                <c16:uniqueId val="{00000001-1B0A-43EC-BA82-B04CA4538E0A}"/>
              </c:ext>
            </c:extLst>
          </c:dPt>
          <c:dPt>
            <c:idx val="17"/>
            <c:invertIfNegative val="0"/>
            <c:bubble3D val="0"/>
            <c:spPr>
              <a:solidFill>
                <a:srgbClr val="666666"/>
              </a:solidFill>
              <a:ln w="50800">
                <a:noFill/>
              </a:ln>
            </c:spPr>
            <c:extLst>
              <c:ext xmlns:c16="http://schemas.microsoft.com/office/drawing/2014/chart" uri="{C3380CC4-5D6E-409C-BE32-E72D297353CC}">
                <c16:uniqueId val="{00000002-1B0A-43EC-BA82-B04CA4538E0A}"/>
              </c:ext>
            </c:extLst>
          </c:dPt>
          <c:dPt>
            <c:idx val="18"/>
            <c:invertIfNegative val="0"/>
            <c:bubble3D val="0"/>
            <c:spPr>
              <a:solidFill>
                <a:srgbClr val="666666"/>
              </a:solidFill>
              <a:ln w="50800">
                <a:noFill/>
              </a:ln>
            </c:spPr>
            <c:extLst>
              <c:ext xmlns:c16="http://schemas.microsoft.com/office/drawing/2014/chart" uri="{C3380CC4-5D6E-409C-BE32-E72D297353CC}">
                <c16:uniqueId val="{00000003-1B0A-43EC-BA82-B04CA4538E0A}"/>
              </c:ext>
            </c:extLst>
          </c:dPt>
          <c:dPt>
            <c:idx val="19"/>
            <c:invertIfNegative val="0"/>
            <c:bubble3D val="0"/>
            <c:spPr>
              <a:solidFill>
                <a:srgbClr val="666666"/>
              </a:solidFill>
              <a:ln w="50800">
                <a:noFill/>
              </a:ln>
            </c:spPr>
            <c:extLst>
              <c:ext xmlns:c16="http://schemas.microsoft.com/office/drawing/2014/chart" uri="{C3380CC4-5D6E-409C-BE32-E72D297353CC}">
                <c16:uniqueId val="{00000004-1B0A-43EC-BA82-B04CA4538E0A}"/>
              </c:ext>
            </c:extLst>
          </c:dPt>
          <c:cat>
            <c:strRef>
              <c:f>Sheet7!$A$2:$A$34</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Sheet7!$F$2:$F$34</c:f>
              <c:numCache>
                <c:formatCode>General</c:formatCode>
                <c:ptCount val="33"/>
                <c:pt idx="0">
                  <c:v>100</c:v>
                </c:pt>
                <c:pt idx="1">
                  <c:v>111.30413818359375</c:v>
                </c:pt>
                <c:pt idx="2">
                  <c:v>125.00510406494141</c:v>
                </c:pt>
                <c:pt idx="3">
                  <c:v>133.24441528320313</c:v>
                </c:pt>
                <c:pt idx="4">
                  <c:v>138.02386474609375</c:v>
                </c:pt>
                <c:pt idx="5">
                  <c:v>143.12030029296875</c:v>
                </c:pt>
                <c:pt idx="6">
                  <c:v>155.3199462890625</c:v>
                </c:pt>
                <c:pt idx="7">
                  <c:v>162.02632141113281</c:v>
                </c:pt>
                <c:pt idx="8">
                  <c:v>168.14738464355469</c:v>
                </c:pt>
                <c:pt idx="9">
                  <c:v>171.77301025390625</c:v>
                </c:pt>
                <c:pt idx="10">
                  <c:v>175.01753234863281</c:v>
                </c:pt>
                <c:pt idx="11">
                  <c:v>174.84178161621094</c:v>
                </c:pt>
                <c:pt idx="12">
                  <c:v>179.26455688476563</c:v>
                </c:pt>
                <c:pt idx="13">
                  <c:v>183.25033569335938</c:v>
                </c:pt>
                <c:pt idx="14">
                  <c:v>187.65397644042969</c:v>
                </c:pt>
                <c:pt idx="15">
                  <c:v>185.38365173339844</c:v>
                </c:pt>
                <c:pt idx="16">
                  <c:v>178.90653991699219</c:v>
                </c:pt>
                <c:pt idx="17">
                  <c:v>175.49412536621094</c:v>
                </c:pt>
                <c:pt idx="18">
                  <c:v>170.17169189453125</c:v>
                </c:pt>
                <c:pt idx="19">
                  <c:v>168.66465759277344</c:v>
                </c:pt>
                <c:pt idx="20">
                  <c:v>166.74800109863281</c:v>
                </c:pt>
                <c:pt idx="21">
                  <c:v>166.98155212402344</c:v>
                </c:pt>
                <c:pt idx="22">
                  <c:v>170.44671630859375</c:v>
                </c:pt>
                <c:pt idx="23">
                  <c:v>173.40603637695313</c:v>
                </c:pt>
                <c:pt idx="24">
                  <c:v>183.14350891113281</c:v>
                </c:pt>
                <c:pt idx="25">
                  <c:v>191.68453979492188</c:v>
                </c:pt>
                <c:pt idx="26">
                  <c:v>190.37496948242188</c:v>
                </c:pt>
                <c:pt idx="27">
                  <c:v>189.45149230957031</c:v>
                </c:pt>
                <c:pt idx="28">
                  <c:v>190.88949584960938</c:v>
                </c:pt>
                <c:pt idx="29">
                  <c:v>198.45687866210938</c:v>
                </c:pt>
                <c:pt idx="30">
                  <c:v>204.82156372070313</c:v>
                </c:pt>
                <c:pt idx="31">
                  <c:v>208.45213317871094</c:v>
                </c:pt>
                <c:pt idx="32">
                  <c:v>209.5035400390625</c:v>
                </c:pt>
              </c:numCache>
            </c:numRef>
          </c:val>
          <c:extLst>
            <c:ext xmlns:c16="http://schemas.microsoft.com/office/drawing/2014/chart" uri="{C3380CC4-5D6E-409C-BE32-E72D297353CC}">
              <c16:uniqueId val="{00000000-BC8F-49F9-B344-9059681FFD5F}"/>
            </c:ext>
          </c:extLst>
        </c:ser>
        <c:dLbls>
          <c:showLegendKey val="0"/>
          <c:showVal val="0"/>
          <c:showCatName val="0"/>
          <c:showSerName val="0"/>
          <c:showPercent val="0"/>
          <c:showBubbleSize val="0"/>
        </c:dLbls>
        <c:gapWidth val="150"/>
        <c:axId val="42061184"/>
        <c:axId val="42112128"/>
      </c:barChart>
      <c:catAx>
        <c:axId val="42061184"/>
        <c:scaling>
          <c:orientation val="minMax"/>
        </c:scaling>
        <c:delete val="0"/>
        <c:axPos val="b"/>
        <c:numFmt formatCode="General" sourceLinked="0"/>
        <c:majorTickMark val="none"/>
        <c:minorTickMark val="in"/>
        <c:tickLblPos val="nextTo"/>
        <c:crossAx val="42112128"/>
        <c:crosses val="autoZero"/>
        <c:auto val="1"/>
        <c:lblAlgn val="ctr"/>
        <c:lblOffset val="100"/>
        <c:noMultiLvlLbl val="0"/>
      </c:catAx>
      <c:valAx>
        <c:axId val="42112128"/>
        <c:scaling>
          <c:orientation val="minMax"/>
        </c:scaling>
        <c:delete val="0"/>
        <c:axPos val="l"/>
        <c:numFmt formatCode="General" sourceLinked="1"/>
        <c:majorTickMark val="out"/>
        <c:minorTickMark val="none"/>
        <c:tickLblPos val="nextTo"/>
        <c:crossAx val="42061184"/>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81175818652782E-2"/>
          <c:y val="1.0495069695235464E-2"/>
          <c:w val="0.94509667469962322"/>
          <c:h val="0.93111946532999168"/>
        </c:manualLayout>
      </c:layout>
      <c:barChart>
        <c:barDir val="col"/>
        <c:grouping val="clustered"/>
        <c:varyColors val="0"/>
        <c:ser>
          <c:idx val="0"/>
          <c:order val="0"/>
          <c:tx>
            <c:strRef>
              <c:f>'[Grafiek in Microsoft PowerPoint]Sheet1'!$A$2</c:f>
              <c:strCache>
                <c:ptCount val="1"/>
                <c:pt idx="0">
                  <c:v>Autonoom</c:v>
                </c:pt>
              </c:strCache>
            </c:strRef>
          </c:tx>
          <c:spPr>
            <a:solidFill>
              <a:srgbClr val="F4B183"/>
            </a:solidFill>
            <a:ln w="12700" cap="rnd">
              <a:solidFill>
                <a:srgbClr val="F4B183"/>
              </a:solidFill>
              <a:round/>
            </a:ln>
            <a:effectLst/>
          </c:spPr>
          <c:invertIfNegative val="0"/>
          <c:cat>
            <c:strRef>
              <c:f>'[Grafiek in Microsoft PowerPoint]Sheet1'!$B$1:$F$1</c:f>
              <c:strCache>
                <c:ptCount val="5"/>
                <c:pt idx="0">
                  <c:v>po</c:v>
                </c:pt>
                <c:pt idx="1">
                  <c:v>vo</c:v>
                </c:pt>
                <c:pt idx="2">
                  <c:v>mbo</c:v>
                </c:pt>
                <c:pt idx="3">
                  <c:v>hbo</c:v>
                </c:pt>
                <c:pt idx="4">
                  <c:v>wo</c:v>
                </c:pt>
              </c:strCache>
            </c:strRef>
          </c:cat>
          <c:val>
            <c:numRef>
              <c:f>'[Grafiek in Microsoft PowerPoint]Sheet1'!$B$2:$F$2</c:f>
              <c:numCache>
                <c:formatCode>0%</c:formatCode>
                <c:ptCount val="5"/>
                <c:pt idx="0">
                  <c:v>0.50629000000000002</c:v>
                </c:pt>
                <c:pt idx="1">
                  <c:v>0.49309999999999998</c:v>
                </c:pt>
                <c:pt idx="2">
                  <c:v>0.22449</c:v>
                </c:pt>
                <c:pt idx="3">
                  <c:v>0.35181000000000001</c:v>
                </c:pt>
                <c:pt idx="4">
                  <c:v>0.75151999999999997</c:v>
                </c:pt>
              </c:numCache>
            </c:numRef>
          </c:val>
          <c:extLst>
            <c:ext xmlns:c16="http://schemas.microsoft.com/office/drawing/2014/chart" uri="{C3380CC4-5D6E-409C-BE32-E72D297353CC}">
              <c16:uniqueId val="{00000000-786C-4156-B0B9-0084EB15E39E}"/>
            </c:ext>
          </c:extLst>
        </c:ser>
        <c:ser>
          <c:idx val="1"/>
          <c:order val="1"/>
          <c:tx>
            <c:strRef>
              <c:f>'[Grafiek in Microsoft PowerPoint]Sheet1'!$A$3</c:f>
              <c:strCache>
                <c:ptCount val="1"/>
                <c:pt idx="0">
                  <c:v>Prestatiebekostiging</c:v>
                </c:pt>
              </c:strCache>
            </c:strRef>
          </c:tx>
          <c:spPr>
            <a:solidFill>
              <a:srgbClr val="C3DBEF"/>
            </a:solidFill>
            <a:ln w="38100"/>
          </c:spPr>
          <c:invertIfNegative val="0"/>
          <c:cat>
            <c:strRef>
              <c:f>'[Grafiek in Microsoft PowerPoint]Sheet1'!$B$1:$F$1</c:f>
              <c:strCache>
                <c:ptCount val="5"/>
                <c:pt idx="0">
                  <c:v>po</c:v>
                </c:pt>
                <c:pt idx="1">
                  <c:v>vo</c:v>
                </c:pt>
                <c:pt idx="2">
                  <c:v>mbo</c:v>
                </c:pt>
                <c:pt idx="3">
                  <c:v>hbo</c:v>
                </c:pt>
                <c:pt idx="4">
                  <c:v>wo</c:v>
                </c:pt>
              </c:strCache>
            </c:strRef>
          </c:cat>
          <c:val>
            <c:numRef>
              <c:f>'[Grafiek in Microsoft PowerPoint]Sheet1'!$B$3:$F$3</c:f>
              <c:numCache>
                <c:formatCode>0%</c:formatCode>
                <c:ptCount val="5"/>
                <c:pt idx="0">
                  <c:v>0</c:v>
                </c:pt>
                <c:pt idx="1">
                  <c:v>0</c:v>
                </c:pt>
                <c:pt idx="2">
                  <c:v>0.13475000000000001</c:v>
                </c:pt>
                <c:pt idx="3">
                  <c:v>0.2384</c:v>
                </c:pt>
                <c:pt idx="4">
                  <c:v>0.13475000000000001</c:v>
                </c:pt>
              </c:numCache>
            </c:numRef>
          </c:val>
          <c:extLst>
            <c:ext xmlns:c16="http://schemas.microsoft.com/office/drawing/2014/chart" uri="{C3380CC4-5D6E-409C-BE32-E72D297353CC}">
              <c16:uniqueId val="{00000001-786C-4156-B0B9-0084EB15E39E}"/>
            </c:ext>
          </c:extLst>
        </c:ser>
        <c:ser>
          <c:idx val="2"/>
          <c:order val="2"/>
          <c:tx>
            <c:strRef>
              <c:f>'[Grafiek in Microsoft PowerPoint]Sheet1'!$A$4</c:f>
              <c:strCache>
                <c:ptCount val="1"/>
                <c:pt idx="0">
                  <c:v>Decentralisatie</c:v>
                </c:pt>
              </c:strCache>
            </c:strRef>
          </c:tx>
          <c:spPr>
            <a:ln>
              <a:solidFill>
                <a:srgbClr val="A8D08D"/>
              </a:solidFill>
            </a:ln>
          </c:spPr>
          <c:invertIfNegative val="0"/>
          <c:cat>
            <c:strRef>
              <c:f>'[Grafiek in Microsoft PowerPoint]Sheet1'!$B$1:$F$1</c:f>
              <c:strCache>
                <c:ptCount val="5"/>
                <c:pt idx="0">
                  <c:v>po</c:v>
                </c:pt>
                <c:pt idx="1">
                  <c:v>vo</c:v>
                </c:pt>
                <c:pt idx="2">
                  <c:v>mbo</c:v>
                </c:pt>
                <c:pt idx="3">
                  <c:v>hbo</c:v>
                </c:pt>
                <c:pt idx="4">
                  <c:v>wo</c:v>
                </c:pt>
              </c:strCache>
            </c:strRef>
          </c:cat>
          <c:val>
            <c:numRef>
              <c:f>'[Grafiek in Microsoft PowerPoint]Sheet1'!$B$4:$F$4</c:f>
              <c:numCache>
                <c:formatCode>0%</c:formatCode>
                <c:ptCount val="5"/>
                <c:pt idx="0">
                  <c:v>-0.33046999999999999</c:v>
                </c:pt>
                <c:pt idx="1">
                  <c:v>-0.33046999999999999</c:v>
                </c:pt>
                <c:pt idx="2">
                  <c:v>-0.33046999999999999</c:v>
                </c:pt>
                <c:pt idx="3">
                  <c:v>-0.39243</c:v>
                </c:pt>
                <c:pt idx="4">
                  <c:v>-0.39243</c:v>
                </c:pt>
              </c:numCache>
            </c:numRef>
          </c:val>
          <c:extLst>
            <c:ext xmlns:c16="http://schemas.microsoft.com/office/drawing/2014/chart" uri="{C3380CC4-5D6E-409C-BE32-E72D297353CC}">
              <c16:uniqueId val="{00000002-786C-4156-B0B9-0084EB15E39E}"/>
            </c:ext>
          </c:extLst>
        </c:ser>
        <c:ser>
          <c:idx val="3"/>
          <c:order val="3"/>
          <c:tx>
            <c:strRef>
              <c:f>'[Grafiek in Microsoft PowerPoint]Sheet1'!$A$5</c:f>
              <c:strCache>
                <c:ptCount val="1"/>
                <c:pt idx="0">
                  <c:v>Productiegroei</c:v>
                </c:pt>
              </c:strCache>
            </c:strRef>
          </c:tx>
          <c:spPr>
            <a:solidFill>
              <a:srgbClr val="A6A6A6"/>
            </a:solidFill>
            <a:ln>
              <a:solidFill>
                <a:srgbClr val="A6A6A6"/>
              </a:solidFill>
            </a:ln>
          </c:spPr>
          <c:invertIfNegative val="0"/>
          <c:cat>
            <c:strRef>
              <c:f>'[Grafiek in Microsoft PowerPoint]Sheet1'!$B$1:$F$1</c:f>
              <c:strCache>
                <c:ptCount val="5"/>
                <c:pt idx="0">
                  <c:v>po</c:v>
                </c:pt>
                <c:pt idx="1">
                  <c:v>vo</c:v>
                </c:pt>
                <c:pt idx="2">
                  <c:v>mbo</c:v>
                </c:pt>
                <c:pt idx="3">
                  <c:v>hbo</c:v>
                </c:pt>
                <c:pt idx="4">
                  <c:v>wo</c:v>
                </c:pt>
              </c:strCache>
            </c:strRef>
          </c:cat>
          <c:val>
            <c:numRef>
              <c:f>'[Grafiek in Microsoft PowerPoint]Sheet1'!$B$5:$F$5</c:f>
              <c:numCache>
                <c:formatCode>0%</c:formatCode>
                <c:ptCount val="5"/>
                <c:pt idx="0">
                  <c:v>0.17771999999999999</c:v>
                </c:pt>
                <c:pt idx="1">
                  <c:v>-2.7206999999999999E-2</c:v>
                </c:pt>
                <c:pt idx="2">
                  <c:v>0.27796999999999999</c:v>
                </c:pt>
                <c:pt idx="3">
                  <c:v>0.41696</c:v>
                </c:pt>
                <c:pt idx="4">
                  <c:v>0.43047999999999997</c:v>
                </c:pt>
              </c:numCache>
            </c:numRef>
          </c:val>
          <c:extLst>
            <c:ext xmlns:c16="http://schemas.microsoft.com/office/drawing/2014/chart" uri="{C3380CC4-5D6E-409C-BE32-E72D297353CC}">
              <c16:uniqueId val="{00000003-786C-4156-B0B9-0084EB15E39E}"/>
            </c:ext>
          </c:extLst>
        </c:ser>
        <c:ser>
          <c:idx val="4"/>
          <c:order val="4"/>
          <c:tx>
            <c:strRef>
              <c:f>'[Grafiek in Microsoft PowerPoint]Sheet1'!$A$6</c:f>
              <c:strCache>
                <c:ptCount val="1"/>
                <c:pt idx="0">
                  <c:v>Schaalverandering</c:v>
                </c:pt>
              </c:strCache>
            </c:strRef>
          </c:tx>
          <c:spPr>
            <a:solidFill>
              <a:srgbClr val="E7E6E6">
                <a:lumMod val="25000"/>
              </a:srgbClr>
            </a:solidFill>
          </c:spPr>
          <c:invertIfNegative val="0"/>
          <c:cat>
            <c:strRef>
              <c:f>'[Grafiek in Microsoft PowerPoint]Sheet1'!$B$1:$F$1</c:f>
              <c:strCache>
                <c:ptCount val="5"/>
                <c:pt idx="0">
                  <c:v>po</c:v>
                </c:pt>
                <c:pt idx="1">
                  <c:v>vo</c:v>
                </c:pt>
                <c:pt idx="2">
                  <c:v>mbo</c:v>
                </c:pt>
                <c:pt idx="3">
                  <c:v>hbo</c:v>
                </c:pt>
                <c:pt idx="4">
                  <c:v>wo</c:v>
                </c:pt>
              </c:strCache>
            </c:strRef>
          </c:cat>
          <c:val>
            <c:numRef>
              <c:f>'[Grafiek in Microsoft PowerPoint]Sheet1'!$B$6:$F$6</c:f>
              <c:numCache>
                <c:formatCode>0%</c:formatCode>
                <c:ptCount val="5"/>
                <c:pt idx="0">
                  <c:v>-9.6692E-2</c:v>
                </c:pt>
                <c:pt idx="1">
                  <c:v>-0.1002</c:v>
                </c:pt>
                <c:pt idx="2">
                  <c:v>-0.19492000000000001</c:v>
                </c:pt>
                <c:pt idx="3">
                  <c:v>-0.21065</c:v>
                </c:pt>
                <c:pt idx="4">
                  <c:v>-1.8068000000000001E-2</c:v>
                </c:pt>
              </c:numCache>
            </c:numRef>
          </c:val>
          <c:extLst>
            <c:ext xmlns:c16="http://schemas.microsoft.com/office/drawing/2014/chart" uri="{C3380CC4-5D6E-409C-BE32-E72D297353CC}">
              <c16:uniqueId val="{00000004-786C-4156-B0B9-0084EB15E39E}"/>
            </c:ext>
          </c:extLst>
        </c:ser>
        <c:ser>
          <c:idx val="5"/>
          <c:order val="5"/>
          <c:tx>
            <c:strRef>
              <c:f>'[Grafiek in Microsoft PowerPoint]Sheet1'!$A$7</c:f>
              <c:strCache>
                <c:ptCount val="1"/>
                <c:pt idx="0">
                  <c:v>Groei BBP</c:v>
                </c:pt>
              </c:strCache>
            </c:strRef>
          </c:tx>
          <c:spPr>
            <a:solidFill>
              <a:srgbClr val="F4B183">
                <a:lumMod val="75000"/>
              </a:srgbClr>
            </a:solidFill>
          </c:spPr>
          <c:invertIfNegative val="0"/>
          <c:cat>
            <c:strRef>
              <c:f>'[Grafiek in Microsoft PowerPoint]Sheet1'!$B$1:$F$1</c:f>
              <c:strCache>
                <c:ptCount val="5"/>
                <c:pt idx="0">
                  <c:v>po</c:v>
                </c:pt>
                <c:pt idx="1">
                  <c:v>vo</c:v>
                </c:pt>
                <c:pt idx="2">
                  <c:v>mbo</c:v>
                </c:pt>
                <c:pt idx="3">
                  <c:v>hbo</c:v>
                </c:pt>
                <c:pt idx="4">
                  <c:v>wo</c:v>
                </c:pt>
              </c:strCache>
            </c:strRef>
          </c:cat>
          <c:val>
            <c:numRef>
              <c:f>'[Grafiek in Microsoft PowerPoint]Sheet1'!$B$7:$F$7</c:f>
              <c:numCache>
                <c:formatCode>0%</c:formatCode>
                <c:ptCount val="5"/>
                <c:pt idx="0">
                  <c:v>-0.16667000000000001</c:v>
                </c:pt>
                <c:pt idx="1">
                  <c:v>-0.16667000000000001</c:v>
                </c:pt>
                <c:pt idx="2">
                  <c:v>-0.16667000000000001</c:v>
                </c:pt>
                <c:pt idx="3">
                  <c:v>-0.16667000000000001</c:v>
                </c:pt>
                <c:pt idx="4">
                  <c:v>-0.16667000000000001</c:v>
                </c:pt>
              </c:numCache>
            </c:numRef>
          </c:val>
          <c:extLst>
            <c:ext xmlns:c16="http://schemas.microsoft.com/office/drawing/2014/chart" uri="{C3380CC4-5D6E-409C-BE32-E72D297353CC}">
              <c16:uniqueId val="{00000005-786C-4156-B0B9-0084EB15E39E}"/>
            </c:ext>
          </c:extLst>
        </c:ser>
        <c:dLbls>
          <c:showLegendKey val="0"/>
          <c:showVal val="0"/>
          <c:showCatName val="0"/>
          <c:showSerName val="0"/>
          <c:showPercent val="0"/>
          <c:showBubbleSize val="0"/>
        </c:dLbls>
        <c:gapWidth val="50"/>
        <c:axId val="65325312"/>
        <c:axId val="69210112"/>
      </c:barChart>
      <c:catAx>
        <c:axId val="65325312"/>
        <c:scaling>
          <c:orientation val="minMax"/>
        </c:scaling>
        <c:delete val="0"/>
        <c:axPos val="b"/>
        <c:numFmt formatCode="General" sourceLinked="1"/>
        <c:majorTickMark val="none"/>
        <c:minorTickMark val="out"/>
        <c:tickLblPos val="nextTo"/>
        <c:spPr>
          <a:solidFill>
            <a:srgbClr val="00B0F0"/>
          </a:solidFill>
          <a:ln w="9525" cap="flat" cmpd="sng" algn="ctr">
            <a:solidFill>
              <a:schemeClr val="bg1">
                <a:lumMod val="65000"/>
              </a:schemeClr>
            </a:solidFill>
            <a:round/>
          </a:ln>
          <a:effectLst/>
        </c:spPr>
        <c:txPr>
          <a:bodyPr rot="0" spcFirstLastPara="1" vertOverflow="ellipsis" vert="horz" wrap="square" anchor="ctr" anchorCtr="0"/>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9210112"/>
        <c:crosses val="autoZero"/>
        <c:auto val="1"/>
        <c:lblAlgn val="ctr"/>
        <c:lblOffset val="100"/>
        <c:noMultiLvlLbl val="0"/>
      </c:catAx>
      <c:valAx>
        <c:axId val="69210112"/>
        <c:scaling>
          <c:orientation val="minMax"/>
        </c:scaling>
        <c:delete val="0"/>
        <c:axPos val="l"/>
        <c:numFmt formatCode="0%" sourceLinked="1"/>
        <c:majorTickMark val="in"/>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325312"/>
        <c:crosses val="autoZero"/>
        <c:crossBetween val="between"/>
      </c:valAx>
      <c:spPr>
        <a:noFill/>
        <a:ln w="25400">
          <a:noFill/>
        </a:ln>
        <a:effectLst/>
      </c:spPr>
    </c:plotArea>
    <c:legend>
      <c:legendPos val="r"/>
      <c:layout>
        <c:manualLayout>
          <c:xMode val="edge"/>
          <c:yMode val="edge"/>
          <c:x val="0.16290528650938427"/>
          <c:y val="0.8593599279758205"/>
          <c:w val="0.74606823853502535"/>
          <c:h val="0.11439331418404752"/>
        </c:manualLayout>
      </c:layout>
      <c:overlay val="1"/>
      <c:txPr>
        <a:bodyPr/>
        <a:lstStyle/>
        <a:p>
          <a:pPr>
            <a:defRPr sz="1200">
              <a:solidFill>
                <a:schemeClr val="accent6">
                  <a:lumMod val="25000"/>
                </a:schemeClr>
              </a:solidFill>
              <a:latin typeface="Corbel" panose="020B0503020204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0.14691</cdr:x>
      <cdr:y>0.20498</cdr:y>
    </cdr:from>
    <cdr:to>
      <cdr:x>0.27624</cdr:x>
      <cdr:y>0.29717</cdr:y>
    </cdr:to>
    <cdr:sp macro="" textlink="">
      <cdr:nvSpPr>
        <cdr:cNvPr id="8" name="Rechthoekig bijschrift 7"/>
        <cdr:cNvSpPr/>
      </cdr:nvSpPr>
      <cdr:spPr bwMode="auto">
        <a:xfrm xmlns:a="http://schemas.openxmlformats.org/drawingml/2006/main">
          <a:off x="899761" y="800498"/>
          <a:ext cx="792092" cy="360039"/>
        </a:xfrm>
        <a:prstGeom xmlns:a="http://schemas.openxmlformats.org/drawingml/2006/main" prst="wedgeRectCallout">
          <a:avLst>
            <a:gd name="adj1" fmla="val -3999"/>
            <a:gd name="adj2" fmla="val 102183"/>
          </a:avLst>
        </a:prstGeom>
        <a:solidFill xmlns:a="http://schemas.openxmlformats.org/drawingml/2006/main">
          <a:srgbClr val="00B0F0"/>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0" tIns="0" rIns="0" bIns="0" numCol="1" spcCol="0" rtlCol="0" fromWordArt="0" anchor="t"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a:lstStyle>
        <a:p xmlns:a="http://schemas.openxmlformats.org/drawingml/2006/main">
          <a:pPr algn="ctr"/>
          <a:r>
            <a:rPr lang="nl-NL" sz="1000" dirty="0"/>
            <a:t>Vorming</a:t>
          </a:r>
        </a:p>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r>
            <a:rPr lang="nl-NL" sz="1000" dirty="0"/>
            <a:t>b</a:t>
          </a:r>
          <a:r>
            <a:rPr kumimoji="0" lang="nl-NL" sz="1000" b="0" i="0" u="none" strike="noStrike" cap="none" normalizeH="0" baseline="0" dirty="0">
              <a:ln>
                <a:noFill/>
              </a:ln>
              <a:solidFill>
                <a:schemeClr val="tx1"/>
              </a:solidFill>
              <a:effectLst/>
            </a:rPr>
            <a:t>asisschool</a:t>
          </a:r>
        </a:p>
      </cdr:txBody>
    </cdr:sp>
  </cdr:relSizeAnchor>
</c:userShapes>
</file>

<file path=ppt/drawings/drawing2.xml><?xml version="1.0" encoding="utf-8"?>
<c:userShapes xmlns:c="http://schemas.openxmlformats.org/drawingml/2006/chart">
  <cdr:relSizeAnchor xmlns:cdr="http://schemas.openxmlformats.org/drawingml/2006/chartDrawing">
    <cdr:from>
      <cdr:x>1</cdr:x>
      <cdr:y>0.18886</cdr:y>
    </cdr:from>
    <cdr:to>
      <cdr:x>1</cdr:x>
      <cdr:y>0.81114</cdr:y>
    </cdr:to>
    <cdr:cxnSp macro="">
      <cdr:nvCxnSpPr>
        <cdr:cNvPr id="5" name="Rechte verbindingslijn 4"/>
        <cdr:cNvCxnSpPr/>
      </cdr:nvCxnSpPr>
      <cdr:spPr bwMode="auto">
        <a:xfrm xmlns:a="http://schemas.openxmlformats.org/drawingml/2006/main" flipH="1" flipV="1">
          <a:off x="6124575" y="737545"/>
          <a:ext cx="0" cy="243015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bg1"/>
          </a:solidFill>
          <a:prstDash val="sysDot"/>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0.55879</cdr:x>
      <cdr:y>0.12646</cdr:y>
    </cdr:from>
    <cdr:to>
      <cdr:x>0.73368</cdr:x>
      <cdr:y>0.2154</cdr:y>
    </cdr:to>
    <cdr:sp macro="" textlink="">
      <cdr:nvSpPr>
        <cdr:cNvPr id="6" name="Afgeronde rechthoek 7"/>
        <cdr:cNvSpPr/>
      </cdr:nvSpPr>
      <cdr:spPr bwMode="auto">
        <a:xfrm xmlns:a="http://schemas.openxmlformats.org/drawingml/2006/main">
          <a:off x="3422328" y="493857"/>
          <a:ext cx="1071127" cy="347333"/>
        </a:xfrm>
        <a:prstGeom xmlns:a="http://schemas.openxmlformats.org/drawingml/2006/main" prst="wedgeRectCallout">
          <a:avLst>
            <a:gd name="adj1" fmla="val -54288"/>
            <a:gd name="adj2" fmla="val 76731"/>
          </a:avLst>
        </a:prstGeom>
        <a:solidFill xmlns:a="http://schemas.openxmlformats.org/drawingml/2006/main">
          <a:srgbClr val="00B0F0"/>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0" tIns="0" rIns="0" bIns="0" numCol="1" spcCol="0" rtlCol="0" fromWordArt="0" anchor="t"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a:lstStyle>
        <a:p xmlns:a="http://schemas.openxmlformats.org/drawingml/2006/main">
          <a:pPr algn="ctr"/>
          <a:r>
            <a:rPr lang="nl-NL" sz="1000" dirty="0"/>
            <a:t>Decentralisatie huisvesting</a:t>
          </a:r>
          <a:endParaRPr kumimoji="0" lang="nl-NL" sz="1000" b="0" i="0" u="none" strike="noStrike" cap="none" normalizeH="0" baseline="0" dirty="0">
            <a:ln>
              <a:noFill/>
            </a:ln>
            <a:solidFill>
              <a:schemeClr val="tx1"/>
            </a:solidFill>
            <a:effectLst/>
          </a:endParaRPr>
        </a:p>
      </cdr:txBody>
    </cdr:sp>
  </cdr:relSizeAnchor>
  <cdr:relSizeAnchor xmlns:cdr="http://schemas.openxmlformats.org/drawingml/2006/chartDrawing">
    <cdr:from>
      <cdr:x>0.41133</cdr:x>
      <cdr:y>0.50725</cdr:y>
    </cdr:from>
    <cdr:to>
      <cdr:x>0.58769</cdr:x>
      <cdr:y>0.62188</cdr:y>
    </cdr:to>
    <cdr:sp macro="" textlink="">
      <cdr:nvSpPr>
        <cdr:cNvPr id="4" name="Afgeronde rechthoek 3"/>
        <cdr:cNvSpPr/>
      </cdr:nvSpPr>
      <cdr:spPr bwMode="auto">
        <a:xfrm xmlns:a="http://schemas.openxmlformats.org/drawingml/2006/main">
          <a:off x="2519197" y="1980946"/>
          <a:ext cx="1080130" cy="447659"/>
        </a:xfrm>
        <a:prstGeom xmlns:a="http://schemas.openxmlformats.org/drawingml/2006/main" prst="roundRect">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36000" tIns="45720" rIns="3600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‘onderwijs-</a:t>
          </a:r>
        </a:p>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vernieuwingen’</a:t>
          </a:r>
        </a:p>
      </cdr:txBody>
    </cdr:sp>
  </cdr:relSizeAnchor>
</c:userShapes>
</file>

<file path=ppt/drawings/drawing3.xml><?xml version="1.0" encoding="utf-8"?>
<c:userShapes xmlns:c="http://schemas.openxmlformats.org/drawingml/2006/chart">
  <cdr:relSizeAnchor xmlns:cdr="http://schemas.openxmlformats.org/drawingml/2006/chartDrawing">
    <cdr:from>
      <cdr:x>0.42946</cdr:x>
      <cdr:y>0.14966</cdr:y>
    </cdr:from>
    <cdr:to>
      <cdr:x>0.5823</cdr:x>
      <cdr:y>0.2386</cdr:y>
    </cdr:to>
    <cdr:sp macro="" textlink="">
      <cdr:nvSpPr>
        <cdr:cNvPr id="3" name="Afgeronde rechthoek 7"/>
        <cdr:cNvSpPr/>
      </cdr:nvSpPr>
      <cdr:spPr bwMode="auto">
        <a:xfrm xmlns:a="http://schemas.openxmlformats.org/drawingml/2006/main">
          <a:off x="2630240" y="584473"/>
          <a:ext cx="936104" cy="347333"/>
        </a:xfrm>
        <a:prstGeom xmlns:a="http://schemas.openxmlformats.org/drawingml/2006/main" prst="wedgeRectCallout">
          <a:avLst>
            <a:gd name="adj1" fmla="val 32378"/>
            <a:gd name="adj2" fmla="val 165671"/>
          </a:avLst>
        </a:prstGeom>
        <a:solidFill xmlns:a="http://schemas.openxmlformats.org/drawingml/2006/main">
          <a:srgbClr val="00B0F0"/>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0" tIns="0" rIns="0" bIns="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nl-NL" sz="1000" dirty="0"/>
            <a:t>Decentralisatie huisvesting</a:t>
          </a:r>
          <a:endParaRPr kumimoji="0" lang="nl-NL" sz="1000" b="0" i="0" u="none" strike="noStrike" cap="none" normalizeH="0" baseline="0" dirty="0">
            <a:ln>
              <a:noFill/>
            </a:ln>
            <a:solidFill>
              <a:schemeClr val="tx1"/>
            </a:solidFill>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4145281"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4145281"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‹nr.›</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4145281"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75361"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4145281"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‹nr.›</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solidFill>
                  <a:schemeClr val="tx1"/>
                </a:solidFill>
              </a:rPr>
              <a:t>Een lastig probleem is echter hoe je die toegevoegde waarde moet vaststellen. Wat is de nu eigenlijk de toegevoegde waarde in het onderwijs? Toegevoegde waarde is de bijdrage van de school aan de ontwikkeling van leerlingen. Het gaat dan dus in feite over de bijdrage aan de kwaliteit van leerlingen. En daarover lopen de meningen sterk uiteen. En al helemaal bij een periode van meerdere decennia, want in de loop van de tijd vinden er vaak veel veranderingen plaats in de kwaliteitseisen. Toch hebben we in ons onderzoek geprobeerd om rekening te houden met het kwaliteitsaspect. In de eerste plaats door de productie te corrigeren voor  samenstelling leerlingenpopulatie (zoals etnische achtergrond en type opleiding)</a:t>
            </a:r>
            <a:r>
              <a:rPr lang="nl-NL" sz="1200" baseline="0" dirty="0">
                <a:solidFill>
                  <a:schemeClr val="tx1"/>
                </a:solidFill>
              </a:rPr>
              <a:t> en ook het behalen van diploma’s</a:t>
            </a:r>
            <a:r>
              <a:rPr lang="nl-NL" sz="1200" dirty="0">
                <a:solidFill>
                  <a:schemeClr val="tx1"/>
                </a:solidFill>
              </a:rPr>
              <a:t> mee te wegen. Voor het overige zijn de correctiemogelijkheden echter beperkt omdat er maar weinig cijfers beschikbaar zijn. Daarom hebben we ook geprobeerd om de kwaliteitsontwikkeling in meer beschrijvende zin in</a:t>
            </a:r>
            <a:r>
              <a:rPr lang="nl-NL" sz="1200" baseline="0" dirty="0">
                <a:solidFill>
                  <a:schemeClr val="tx1"/>
                </a:solidFill>
              </a:rPr>
              <a:t> kaart te brengen. Op die manier konden we in ieder geval een indicatie krijgen van de mate waarin de productie (en dus ook de productiviteit) is onderschat of overschat. </a:t>
            </a:r>
            <a:endParaRPr lang="nl-NL" sz="1200" dirty="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Uit</a:t>
            </a:r>
            <a:r>
              <a:rPr lang="nl-NL" sz="1200" baseline="0" dirty="0"/>
              <a:t> het voorgaande wordt duidelijk dat we vier soorten gegevens nodig hebben. Voor het vaststellen van de productie hebben we in ieder geval cijfers nodig over de leerlingenaantallen. Om rekening te houden met de toegevoegde waarde hebben we ook cijfers verzameld over de samenstelling van de leerlingenpopulatie en de gediplomeerde uitstroom. </a:t>
            </a:r>
          </a:p>
          <a:p>
            <a:r>
              <a:rPr lang="nl-NL" sz="1200" baseline="0" dirty="0"/>
              <a:t>Voor het vaststellen van de omvang van de ingezette middelen maken we gebruik van de cijfers over kosten ingezette middelen. Dat zijn nominale kosten. Om die om te zetten tot reële kosten moet worden gecorrigeerd voor prijsontwikkelingen ofwel inflatie/deflatie. Dus zijn cijfers nodig over de ontwikkeling van de prijzen van de ingezette middelen. Daarvoor gebruiken we prijsindexcijfers. De meest bekende is de consumentenprijsindex (CPI), maar deze is te grof voor een goede correctie van de kosten van de ingezette middelen. De prijzen van loonkosten ontwikkelen zich niet hetzelfde als de consumentenprijzen. Ook de prijsontwikkeling van de kapitaalkosten is niet gelijk aan de consumentenprijzen. Dat is ook een belangrijke reden om bij de analyse onderscheid te maken in drie soorten kosten: de loonkosten, de materiaalkosten en de kapitaalkosten. Elke kostensoort wordt gecorrigeerd met een toegesneden prijsindexcijfer.</a:t>
            </a:r>
            <a:endParaRPr lang="nl-NL" sz="1200" dirty="0"/>
          </a:p>
        </p:txBody>
      </p:sp>
    </p:spTree>
    <p:extLst>
      <p:ext uri="{BB962C8B-B14F-4D97-AF65-F5344CB8AC3E}">
        <p14:creationId xmlns:p14="http://schemas.microsoft.com/office/powerpoint/2010/main" val="398307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Om het wat meer concreet te maken laat ik hier zien welke gegevens we hebben gebruikt voor het berekenen van de productiviteitsontwikkeling van het primair onderwijs. Voor het vaststellen van de productie hebben we cijfers</a:t>
            </a:r>
            <a:r>
              <a:rPr lang="nl-NL" sz="1200" baseline="0" dirty="0"/>
              <a:t> verzameld over het totaal aantal leerlingen. Om te corrigeren voor de samenstelling (case mix) zijn ook cijfers verzameld over het aantal (niet-westerse) allochtone leerlingen en het aantal leerlingen in het speciaal onderwijs. Verder hebben we dus de cijfers nodig van de kosten van de middelen en cijfers om deze te corrigeren voor prijsontwikkelingen. Voor de loonkosten maken we gebruik van de prijsindexcijfers van de loonkosten per gewerkt uur. Het is daarvoor nodig om cijfers te verzamelen over het aantal voltijdbanen (fte’s) en de arbeidsduur. Door die te vermenigvuldigen krijg je het aantal gewerkte uren. Voor de prijscorrectie van de materiaalkosten maken we gebruik van de consumentenprijsindex. De berekening van de kapitaalkosten is een vrij complexe zaak. Daar ga ik nu ook niet op in. We hebben hiervoor in ieder geval data nodig over investeringen en vaste activa en voor de prijscorrectie de prijsindexcijfers investeringen in vaste activa.</a:t>
            </a:r>
          </a:p>
          <a:p>
            <a:endParaRPr lang="nl-NL" sz="1000" dirty="0"/>
          </a:p>
        </p:txBody>
      </p:sp>
    </p:spTree>
    <p:extLst>
      <p:ext uri="{BB962C8B-B14F-4D97-AF65-F5344CB8AC3E}">
        <p14:creationId xmlns:p14="http://schemas.microsoft.com/office/powerpoint/2010/main" val="152081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We</a:t>
            </a:r>
            <a:r>
              <a:rPr lang="nl-NL" sz="1200" baseline="0" dirty="0"/>
              <a:t> weten nu dus wat we nodig hebben aan gegevens. Vervolgens moeten we daar naar op zoek. De belangrijkste databronnen zijn:</a:t>
            </a:r>
          </a:p>
          <a:p>
            <a:r>
              <a:rPr lang="nl-NL" sz="1200" dirty="0"/>
              <a:t>CBS Statline</a:t>
            </a:r>
          </a:p>
          <a:p>
            <a:r>
              <a:rPr lang="nl-NL" sz="1200" dirty="0"/>
              <a:t>CBS publicaties (bijv. Zakboek Onderwijsstatistieken)</a:t>
            </a:r>
          </a:p>
          <a:p>
            <a:r>
              <a:rPr lang="nl-NL" sz="1200" dirty="0"/>
              <a:t>Ministerie van OCW</a:t>
            </a:r>
          </a:p>
          <a:p>
            <a:r>
              <a:rPr lang="nl-NL" sz="1200" dirty="0"/>
              <a:t>STAMOS (Statistieken Arbeidsmarkt Onderwijssectoren)</a:t>
            </a:r>
          </a:p>
          <a:p>
            <a:r>
              <a:rPr lang="nl-NL" sz="1200" dirty="0"/>
              <a:t>Database Publieke Sector (DPS)</a:t>
            </a:r>
          </a:p>
          <a:p>
            <a:endParaRPr lang="nl-NL" sz="1200" dirty="0"/>
          </a:p>
          <a:p>
            <a:r>
              <a:rPr lang="nl-NL" sz="1200" dirty="0"/>
              <a:t>De Database Publieke Sector is een databestand dat oorspronkelijk is opgezet door het SCP.</a:t>
            </a:r>
            <a:r>
              <a:rPr lang="nl-NL" sz="1200" baseline="0" dirty="0"/>
              <a:t> Het bevat een groot aantal tijdreeksen over allerlei publieke sectoren. Het bestand werd echter niet erg goed bijgehouden en was daardoor weinig actueel en rommelig. Daarom is besloten om het bestand flink op te schonen en te actualiseren. Dit doen wij in ieder geval voor vier publieke sectoren: het onderwijs, de zorg, de veiligheid en de netwerksectoren. We maken dus aan de ene kant gebruik van de oude cijfers uit de database, maar zijn vooral bezig met het opnieuw vullen van de database met correcte en actuele data. </a:t>
            </a:r>
            <a:endParaRPr lang="nl-NL" sz="1200" dirty="0"/>
          </a:p>
        </p:txBody>
      </p:sp>
    </p:spTree>
    <p:extLst>
      <p:ext uri="{BB962C8B-B14F-4D97-AF65-F5344CB8AC3E}">
        <p14:creationId xmlns:p14="http://schemas.microsoft.com/office/powerpoint/2010/main" val="394085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Het updaten en</a:t>
            </a:r>
            <a:r>
              <a:rPr lang="nl-NL" sz="1200" baseline="0" dirty="0"/>
              <a:t> opschonen vindt nu plaats in het kader van het onderzoeksprogramma. Maar dat eindigt volgend jaar. We willen de database natuurlijk graag blijven bijhouden dus moet er iets bedacht worden om dit werk te kunnen blijven doen.  </a:t>
            </a:r>
            <a:endParaRPr lang="nl-NL" sz="1200" dirty="0"/>
          </a:p>
        </p:txBody>
      </p:sp>
    </p:spTree>
    <p:extLst>
      <p:ext uri="{BB962C8B-B14F-4D97-AF65-F5344CB8AC3E}">
        <p14:creationId xmlns:p14="http://schemas.microsoft.com/office/powerpoint/2010/main" val="78120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Goed, als</a:t>
            </a:r>
            <a:r>
              <a:rPr lang="nl-NL" sz="1200" baseline="0" dirty="0"/>
              <a:t> we dan uit alle databronnen de gegevens bijeengebracht hebben kan de volgende stap worden gezet. Dat is het schatten van de productiviteit met een kostenfunctie. Dit gebeurt met behulp van econometrische software. De functie is hier weergegeven. Misschien dat jullie, na de les van Jos, al een beetje snappen wat hier staat. Ik in ieder geval niet en ga hier dan ook niets over vertellen. In de bijlage van het boek staat een toelichting op deze kostenfunctie.</a:t>
            </a:r>
            <a:endParaRPr lang="nl-NL" sz="1200" dirty="0"/>
          </a:p>
        </p:txBody>
      </p:sp>
    </p:spTree>
    <p:extLst>
      <p:ext uri="{BB962C8B-B14F-4D97-AF65-F5344CB8AC3E}">
        <p14:creationId xmlns:p14="http://schemas.microsoft.com/office/powerpoint/2010/main" val="78120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sz="1000" dirty="0"/>
          </a:p>
        </p:txBody>
      </p:sp>
    </p:spTree>
    <p:extLst>
      <p:ext uri="{BB962C8B-B14F-4D97-AF65-F5344CB8AC3E}">
        <p14:creationId xmlns:p14="http://schemas.microsoft.com/office/powerpoint/2010/main" val="266639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Voorafgaand aan de sectorvergelijkingen</a:t>
            </a:r>
            <a:r>
              <a:rPr lang="nl-NL" baseline="0" dirty="0"/>
              <a:t> </a:t>
            </a:r>
            <a:r>
              <a:rPr lang="nl-NL" dirty="0"/>
              <a:t>schetsen we eerst de de belangrijkste trends in het onderwijsbeleid, tegen de achtergrond van een aantal relevante maatschappelijke ontwikkelingen. Daarna gaan we in op de manier waarop het beleid is vormgegeven en uitgevoerd. </a:t>
            </a:r>
          </a:p>
          <a:p>
            <a:endParaRPr lang="nl-NL" dirty="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a:t>Er is de afgelopen dertig jaar heel veel</a:t>
            </a:r>
            <a:r>
              <a:rPr lang="nl-NL" baseline="0" dirty="0"/>
              <a:t> beleid ontwikkeld voor het onderwijs. Daar lagen vaak verschillende ideeën en concepten aan ten grondslag. Toch is er een concept geweest dat de meeste sporen heeft achter gelaten op het onderwijsbeleid. En dan heb ik het over een concept dat eigenlijk de hele publieke sector heeft beheerst, namelijk: de visie dat de rol van de overheid in de aansturing van de publieke sector veel minder groot moet worden. Deze visie wordt net name verwoord door de New Public Management beweging die rond 1980 opkomt. De aanhangers hiervan pleiten voor een nieuw besturingsmodel, waarin de overheid voortaan alleen nog op hoofdlijnen stuurt. De overheid moet </a:t>
            </a:r>
            <a:r>
              <a:rPr lang="nl-NL" dirty="0"/>
              <a:t>op afstand besturen, zorgen voor minder en eenvoudiger regels, zorgen voor een grotere zelfstandigheid voor (semi)overheidsinstellingen en waar mogelijk zelfs marktwerking introduceren. </a:t>
            </a:r>
            <a:r>
              <a:rPr lang="nl-NL" baseline="0" dirty="0"/>
              <a:t>Deze pleidooien vinden veel gehoor bij de beleidsmakers. Ook in het onderwijs. Al snel worden deregulering en autonomievergroting de nieuwe toverwoorden. Op die manier zal niet alleen de doelmatigheid van het onderwijs toenemen, maar ook de kwaliteit en ook de flexibiliteit en marktgerichtheid.</a:t>
            </a:r>
            <a:endParaRPr lang="nl-NL" dirty="0"/>
          </a:p>
          <a:p>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Om het beleid van deregulering en autonomievergroting te realiseren zet de overheid in de loop van de tijd diverse instrumenten in. Het stimuleren van schaalvergroting is een van de voornaamste.</a:t>
            </a:r>
            <a:r>
              <a:rPr lang="nl-NL" baseline="0" dirty="0"/>
              <a:t> Al v</a:t>
            </a:r>
            <a:r>
              <a:rPr lang="nl-NL" dirty="0"/>
              <a:t>anaf het begin van de jaren tachtig worden via wet- en regelgeving en aanpassingen in de </a:t>
            </a:r>
            <a:r>
              <a:rPr lang="nl-NL" dirty="0" err="1"/>
              <a:t>bekostingsstelsels</a:t>
            </a:r>
            <a:r>
              <a:rPr lang="nl-NL" dirty="0"/>
              <a:t> allerlei pogingen ondernomen om de schaalvergroting</a:t>
            </a:r>
            <a:r>
              <a:rPr lang="nl-NL" baseline="0" dirty="0"/>
              <a:t> </a:t>
            </a:r>
            <a:r>
              <a:rPr lang="nl-NL" dirty="0"/>
              <a:t>in het onderwijs voor elkaar te krijgen. En dat lukt behoorlijk goed. Dat laat ik zo zien. Naast het prikkelen tot schaalvergroting sleutelt de overheid ook aan</a:t>
            </a:r>
            <a:r>
              <a:rPr lang="nl-NL" baseline="0" dirty="0"/>
              <a:t> de vormgeving van de bekostiging om de autonomie van de instellingen te bevorderen. Dit gebeurt o.a. door </a:t>
            </a:r>
            <a:r>
              <a:rPr lang="nl-NL" dirty="0"/>
              <a:t>de invoering van lumpsum bekostiging, het introduceren van prestatie-elementen en de decentralisatie van huisvesting.</a:t>
            </a:r>
            <a:r>
              <a:rPr lang="nl-NL" baseline="0" dirty="0"/>
              <a:t> Maar v</a:t>
            </a:r>
            <a:r>
              <a:rPr lang="nl-NL" dirty="0"/>
              <a:t>aak houdt de overheid ook ‘gewoon’ de hand op de knip.</a:t>
            </a:r>
            <a:r>
              <a:rPr lang="nl-NL" baseline="0" dirty="0"/>
              <a:t> Tijdens de recessie van de jaren tachtig is dat bij bijna alle onderwijssectoren het geval. Later blijft dit beperkt tot het hoger onderwijs. Daar blijft de groei van de rijksbijdrage vrijwel voortdurend achter bij de groei van het aantal studenten. In de andere onderwijssectoren wordt de </a:t>
            </a:r>
            <a:r>
              <a:rPr lang="nl-NL" dirty="0"/>
              <a:t>geldkraan wel opengezet, vooral als het gaat om maatregelen die de kwaliteit van het onderwijs moeten verbeteren. Dat</a:t>
            </a:r>
            <a:r>
              <a:rPr lang="nl-NL" baseline="0" dirty="0"/>
              <a:t> gebeurt met name in de jaren negentig.</a:t>
            </a:r>
            <a:endParaRPr lang="nl-NL" dirty="0"/>
          </a:p>
          <a:p>
            <a:endParaRPr lang="nl-NL" dirty="0"/>
          </a:p>
          <a:p>
            <a:r>
              <a:rPr lang="nl-NL" dirty="0"/>
              <a:t>De effecten daarvan blijken echter tegen te vallen. Daarom wordt  de afgelopen jaren een andere, meer gerichte aanpak gevolgd, die meer succes lijkt te hebben. Dat geldt met name voor de aanpak</a:t>
            </a:r>
            <a:r>
              <a:rPr lang="nl-NL" baseline="0" dirty="0"/>
              <a:t> van de schooluitval.</a:t>
            </a:r>
            <a:r>
              <a:rPr lang="nl-NL" dirty="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Nou al dat beleidsgereedschap</a:t>
            </a:r>
            <a:r>
              <a:rPr lang="nl-NL" baseline="0" dirty="0"/>
              <a:t> is in de loop van de tijd flink gebruikt, z</a:t>
            </a:r>
            <a:r>
              <a:rPr lang="nl-NL" dirty="0"/>
              <a:t>oals u ziet in dit schema. Daaruit blijkt dat er </a:t>
            </a:r>
            <a:r>
              <a:rPr lang="nl-NL" baseline="0" dirty="0"/>
              <a:t>de afgelopen dertig jaar een enorme hoeveelheid </a:t>
            </a:r>
            <a:r>
              <a:rPr lang="nl-NL" dirty="0"/>
              <a:t>beleid is uitgestort over het onderwijsveld. En dan gaat het hier alleen nog maar hoofdzakelijk om het beleid met consequenties voor de productiviteit.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Het boek dat jullie gelezen hebben is het eerste deel van een vierdelige </a:t>
            </a:r>
            <a:r>
              <a:rPr lang="nl-NL" dirty="0" err="1"/>
              <a:t>onderzoeksreeks</a:t>
            </a:r>
            <a:r>
              <a:rPr lang="nl-NL" dirty="0"/>
              <a:t>. In deze reeks wordt vanuit historisch perspectief gekeken naar de</a:t>
            </a:r>
            <a:r>
              <a:rPr lang="nl-NL" baseline="0" dirty="0"/>
              <a:t> </a:t>
            </a:r>
            <a:r>
              <a:rPr lang="nl-NL" dirty="0"/>
              <a:t>relatie tussen beleid en productiviteit in de publieke sector. Er worden vier beleidsterreinen/ publieke sectoren onderzocht: na het onderzoek naar het</a:t>
            </a:r>
            <a:r>
              <a:rPr lang="nl-NL" baseline="0" dirty="0"/>
              <a:t> onderwijs, hebben we de </a:t>
            </a:r>
            <a:r>
              <a:rPr lang="nl-NL" baseline="0" dirty="0" err="1"/>
              <a:t>nederlandse</a:t>
            </a:r>
            <a:r>
              <a:rPr lang="nl-NL" baseline="0" dirty="0"/>
              <a:t> zorg onderzocht. Het boek hierover is vorige maand verschenen. Inmiddels zijn we bezig met een onderzoek naar de veiligheidszorg (politie, justitie, gevangeniswezen) en daarna gaan we de netwerksectoren / infrastructuur onderzoeken. De reeks wordt gemaakt in het kader van het programma voor onderzoek en kennisdeling over sturing, innovatie en productiviteit in de publieke sector. Dit programma wordt gesubsidieerd door het ministerie van BZK. De uitvoering van het programma wordt begeleid door een Programmaraad, waarin mensen uit beleid en wetenschap zitting hebben.</a:t>
            </a:r>
            <a:endParaRPr lang="nl-NL" dirty="0"/>
          </a:p>
        </p:txBody>
      </p:sp>
    </p:spTree>
    <p:extLst>
      <p:ext uri="{BB962C8B-B14F-4D97-AF65-F5344CB8AC3E}">
        <p14:creationId xmlns:p14="http://schemas.microsoft.com/office/powerpoint/2010/main" val="133817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Als de beleidsontwikkelingen op een rijtje zijn gezet, kunnen we deze confronteren met de productiviteitsontwikkeling. Is</a:t>
            </a:r>
            <a:r>
              <a:rPr lang="nl-NL" baseline="0" dirty="0"/>
              <a:t> er een verband tussen beleid en productiviteit? Volgens ons is dat inderdaad het geval. In het boek gaan we daar uitgebreid op in. Nu laat ik nog even snel een aantal voorbeelden hiervan zien. </a:t>
            </a:r>
          </a:p>
          <a:p>
            <a:endParaRPr lang="nl-NL" baseline="0" dirty="0"/>
          </a:p>
          <a:p>
            <a:r>
              <a:rPr lang="nl-NL" dirty="0"/>
              <a:t>Zo zien we bij het primair onderwijs een opmerkelijke productiviteitsdaling</a:t>
            </a:r>
            <a:r>
              <a:rPr lang="nl-NL" baseline="0" dirty="0"/>
              <a:t> in de periode 1</a:t>
            </a:r>
            <a:r>
              <a:rPr lang="nl-NL" dirty="0"/>
              <a:t>997-2003,</a:t>
            </a:r>
            <a:r>
              <a:rPr lang="nl-NL" baseline="0" dirty="0"/>
              <a:t> de jaren waarin </a:t>
            </a:r>
            <a:r>
              <a:rPr lang="nl-NL" dirty="0"/>
              <a:t>de groepsverkleining</a:t>
            </a:r>
            <a:r>
              <a:rPr lang="nl-NL" baseline="0" dirty="0"/>
              <a:t> wordt ingevoerd.</a:t>
            </a:r>
            <a:r>
              <a:rPr lang="nl-NL" dirty="0"/>
              <a:t> Door deze interventie komt een einde aan een lange periode van productiviteitsgroei, die o.a. is gestimuleerd door schaalvergroting. Vooral door de samenvoeging van kleuter en lagere scholen in 1985. Maar ook de bezuinigingen van de jaren tachtig spelen een rol.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Deze bezuinigingen leveren ook in het vo een bijdrage aan de productiviteitsgroei  De onderwijshervormingen die tussen 1993 en 1997 worden doorgevoerd luiden een periode in van langdurige productiviteit</a:t>
            </a:r>
            <a:r>
              <a:rPr lang="nl-NL" baseline="0" dirty="0"/>
              <a:t>sdaling. </a:t>
            </a:r>
            <a:r>
              <a:rPr lang="nl-NL" dirty="0"/>
              <a:t>De basisvorming, de tweede fase en invoering vmbo – sinds de commissie </a:t>
            </a:r>
            <a:r>
              <a:rPr lang="nl-NL" dirty="0" err="1"/>
              <a:t>Dijsselbloem</a:t>
            </a:r>
            <a:r>
              <a:rPr lang="nl-NL" dirty="0"/>
              <a:t> bekend als de onderwijsvernieuwingen – zorgen bovendien</a:t>
            </a:r>
            <a:r>
              <a:rPr lang="nl-NL" baseline="0" dirty="0"/>
              <a:t> </a:t>
            </a:r>
            <a:r>
              <a:rPr lang="nl-NL" dirty="0"/>
              <a:t>voor een hoop commotie in de sector. Ook de kwaliteit lijkt er niet echt bij gebaat, maar daar kom ik zo nog op terug. NB OOK INVLOED PRODUCTIEDALING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Ook in het mbo lijken de vernieuwingen – die o.a. zijn gericht op schaalvergroting - geen verbeteringen. In ieder geval niet voor de productiviteit. NB OOK INVLOED PRODUCTIEDALING. De bezuinigingen </a:t>
            </a:r>
            <a:r>
              <a:rPr lang="nl-NL" dirty="0" err="1"/>
              <a:t>vd</a:t>
            </a:r>
            <a:r>
              <a:rPr lang="nl-NL" dirty="0"/>
              <a:t> kabinetten-Lubbers in de jaren 80 blijken daarentegen wel tot een aanzienlijke productiviteitgroei te leiden.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Merkwaardig genoeg zien we in het hbo geen</a:t>
            </a:r>
            <a:r>
              <a:rPr lang="nl-NL" baseline="0" dirty="0"/>
              <a:t> positief effect van de bezuinigingen. Waarschijnlijk hangt dat voor een deel samen met de s</a:t>
            </a:r>
            <a:r>
              <a:rPr lang="nl-NL" dirty="0"/>
              <a:t>chaalvergrotingsoperatie,</a:t>
            </a:r>
            <a:r>
              <a:rPr lang="nl-NL" baseline="0" dirty="0"/>
              <a:t> die OOK in deze jaren plaatsvindt. </a:t>
            </a:r>
            <a:r>
              <a:rPr lang="nl-NL" dirty="0"/>
              <a:t> Blijkbaar is sprake van hoge aanloopkosten. In de periode daarna worden dan toch de vruchten geplukt, al kan dat ook te maken hebben met de invoering van de prestatiebekostiging.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Prestatiebekostiging levert ook een bijdrage aan de  productiviteitsgroei in het wo na 2000. Maar veel belangrijker is hier de rol van de geldkraan van de overheid, in de vorm van de rijksbijdrage voor het wo. Doordat de groei van die bijdrage achterblijft bij de groei van de studentenaantallen, neemt de bijdrage per student af. En dat is dus goed voor de productiviteit. Hetzelfde geldt trouwens ook voor de periode 1980-1993. En ook in het hbo loopt de groei van de rijkbijdrage lange tijd achter bij de groei van het aantal studenten.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Zo op het eerste</a:t>
            </a:r>
            <a:r>
              <a:rPr lang="nl-NL" baseline="0" dirty="0"/>
              <a:t> gezicht lijkt het beleid dus een behoorlijke invloed op de productiviteit uit te oefenen. Maar hoe groot die beleidseffecten zijn geweest is nog niet goed in te schatten. </a:t>
            </a:r>
          </a:p>
          <a:p>
            <a:r>
              <a:rPr lang="nl-NL" baseline="0" dirty="0"/>
              <a:t>Om daar beter zicht op te krijgen is een integrale analyse uitgevoerd m.b.v. het zogenaamde meta-analytisch model. Met dit model proberen we de relatie tussen de productiviteitsgroei en een aantal verklarende variabelen vast te stellen. Om welke verklarende variabelen gaat het?</a:t>
            </a:r>
          </a:p>
        </p:txBody>
      </p:sp>
    </p:spTree>
    <p:extLst>
      <p:ext uri="{BB962C8B-B14F-4D97-AF65-F5344CB8AC3E}">
        <p14:creationId xmlns:p14="http://schemas.microsoft.com/office/powerpoint/2010/main" val="2072249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schattingsresultaten van de analyse zien we hier. Daaruit blijkt dat van de vier variabelen die als sturingsvariabelen kunnen worden aangemerkt er maar EEN </a:t>
            </a:r>
            <a:r>
              <a:rPr lang="nl-NL" dirty="0" err="1"/>
              <a:t>een</a:t>
            </a:r>
            <a:r>
              <a:rPr lang="nl-NL" dirty="0"/>
              <a:t> positief</a:t>
            </a:r>
            <a:r>
              <a:rPr lang="nl-NL" baseline="0" dirty="0"/>
              <a:t> effect sorteert. Prestatie</a:t>
            </a:r>
            <a:r>
              <a:rPr lang="nl-NL" dirty="0"/>
              <a:t>bekostiging blijkt goed voor de productiviteit. Andere instrumenten blijken een negatief effect uit te oefenen. Vooral de decentralisatie van de huisvesting blijkt slecht uit te pakken voor de productiviteit. En opmerkelijk is ook dat de schaalvergroting in alle sectoren geen goed doet aan de productiviteit. Althans over de hele periode. In de eerste vijftien jaar zijn er nog wel positieve effecten. Ook de groei van de beschikbare middelen (uitgedrukt in BBP-groei) is niet goed voor de productiviteit. Als er meer middelen beschikbaar komen voor het onderwijs daalt de productiviteit. Dat zien we vooral terug tijdens de hoogconjunctuur van de jaren negentig. </a:t>
            </a:r>
          </a:p>
          <a:p>
            <a:r>
              <a:rPr lang="nl-NL" dirty="0"/>
              <a:t>Opmerkelijk is de grote bijdrage die productiegroei levert aan de productiviteitsgroei (50%). Dat betekent dat als het aantal leerlingen toeneemt, de middelen niet gelijk meegroeien. Men blijft in eerste instantie nog roeien</a:t>
            </a:r>
            <a:r>
              <a:rPr lang="nl-NL" baseline="0" dirty="0"/>
              <a:t> met de roeien die men heeft. Dat is het </a:t>
            </a:r>
            <a:r>
              <a:rPr lang="nl-NL" baseline="0" dirty="0" err="1"/>
              <a:t>naijleffect</a:t>
            </a:r>
            <a:r>
              <a:rPr lang="nl-NL" baseline="0" dirty="0"/>
              <a:t>. Het omgekeerde is ook het geval: als de productie daalt, neemt de middeleninzet ook niet gelijk af.</a:t>
            </a:r>
            <a:endParaRPr lang="nl-NL" dirty="0"/>
          </a:p>
          <a:p>
            <a:r>
              <a:rPr lang="nl-NL" dirty="0"/>
              <a:t>En dan is</a:t>
            </a:r>
            <a:r>
              <a:rPr lang="nl-NL" baseline="0" dirty="0"/>
              <a:t> er ook nog de autonome ontwikkeling geschat. Dat is de productiviteitsgroei die overblijft nadat is geschoond voor de andere factoren. In feite de groei die op eigen kracht wordt gerealiseerd. </a:t>
            </a:r>
            <a:r>
              <a:rPr lang="nl-NL" dirty="0"/>
              <a:t>De invloed </a:t>
            </a:r>
            <a:r>
              <a:rPr lang="nl-NL" dirty="0" err="1"/>
              <a:t>vd</a:t>
            </a:r>
            <a:r>
              <a:rPr lang="nl-NL" dirty="0"/>
              <a:t> lumpsumbekostiging hebben we niet kunnen meten. Maar lijkt weinig opgeleverd te hebben.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We zien dan ook dat de autonome ontwikkeling in alle sectoren een flinke positieve bijdrage levert aan de productiviteitsgroei (20-75%). Ook</a:t>
            </a:r>
            <a:r>
              <a:rPr lang="nl-NL" baseline="0" dirty="0"/>
              <a:t> is te zien dat in vrijwel alle sectoren de productiegroei een sterk effect heeft </a:t>
            </a:r>
            <a:r>
              <a:rPr lang="nl-NL" dirty="0"/>
              <a:t>op de </a:t>
            </a:r>
            <a:r>
              <a:rPr lang="nl-NL" dirty="0" err="1"/>
              <a:t>poductiviteitsontwikkeling</a:t>
            </a:r>
            <a:r>
              <a:rPr lang="nl-NL" dirty="0"/>
              <a:t>. Vooral in het wo en hbo en in mindere mate is dat ook het geval in het mbo en po. In deze sectoren is overwegend sprake van productiegroei. Omdat in het vo de productie vooral daalt is hier een negatief effect waar te nemen. Verder zien we ook dat de prestatiebekostiging in alle sectoren (waart het is ingevoerd) een positief effect sorteert. En dan vooral in het hbo. De schaalverandering werkt overal negatief uit, maar het minst in het wo. Daar is de schaalvergroting ook het kleinst geweest. Ook de decentralisatie van de huisvesting blijkt overal slecht uit te pakken voor de productiviteit.</a:t>
            </a:r>
            <a:r>
              <a:rPr lang="nl-NL" baseline="0" dirty="0"/>
              <a:t> En hetzelfde geldt voor </a:t>
            </a:r>
            <a:r>
              <a:rPr lang="nl-NL" dirty="0"/>
              <a:t>de groei van de beschikbare middelen (uitgedrukt in BBP-groei).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kwestie die nu nog overblijft</a:t>
            </a:r>
            <a:r>
              <a:rPr lang="nl-NL" baseline="0" dirty="0"/>
              <a:t> is of de geschetste productiviteitsontwikkelingen niet te weinig rekening houden met het kwaliteitsaspect. Hebben de kwaliteitsmaatregelen niet gezorgd voor verbeteringen in de productie die wij niet meenemen in berekeningen? Dat zou zeker kunnen. Om daar zicht op te krijgen hebben we daarom veel literatuur en rapporten over kwaliteit doorgeworsteld. Het beeld dat daaruit naar voren komt, wordt eigenlijk in een notendop weergegeven door deze twee titels. De ene uit 1981, van een nota van onderwijsminister Pais. In die nota reageert de minister op de vele klachten over de taalvaardigheid van de leerlingen. De ander ‘Ze kunnen niet meer spellen’ is de titel van een rapport van de Nederlandse Taalunie dat dertig jaar later verschijnt. Er lijkt dus in die dertig jaar niets veranderd… of is de taalvaardigheid in die periode nog verder achteruit gegaan?</a:t>
            </a:r>
          </a:p>
          <a:p>
            <a:endParaRPr lang="nl-NL"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Volgens de Taalunie is dat niet het geval en verwijst</a:t>
            </a:r>
            <a:r>
              <a:rPr lang="nl-NL" baseline="0" dirty="0"/>
              <a:t> daarbij </a:t>
            </a:r>
            <a:r>
              <a:rPr lang="nl-NL" dirty="0"/>
              <a:t>naar resultaten van de Periodieke Peiling van het Onderwijsniveau van het Cito. “Destijds [1988] maakte, net als nu [2009], 77 procent van de achtstegroepers geen enkele fout bij het spellen van de werkwoordvormen.” En deze ontwikkeling wordt</a:t>
            </a:r>
            <a:r>
              <a:rPr lang="nl-NL" baseline="0" dirty="0"/>
              <a:t> door het Cito ook bij andere vakken waargenomen. </a:t>
            </a:r>
            <a:r>
              <a:rPr lang="nl-NL" dirty="0"/>
              <a:t>Terugblikkend op de peilingen die sinds 1987 hebben plaatsgevonden, wordt geconcludeerd dat er weinig of geen ontwikkeling in het kennis- en vaardigheidsniveau van de basisschoolleerlingen heeft plaatsgevonden; niet in positieve zin, maar ook niet in negatieve zin.</a:t>
            </a:r>
          </a:p>
          <a:p>
            <a:r>
              <a:rPr lang="nl-NL" dirty="0"/>
              <a:t>En eigenlijk zien we zo’n beetje hetzelfde beeld in de andere onderwijssectoren (wat natuurlijk niet zo gek is als het niveau van de basisschoolleerlingen</a:t>
            </a:r>
            <a:r>
              <a:rPr lang="nl-NL" baseline="0" dirty="0"/>
              <a:t> min of meer constant blijft). Ook daar lijken er de afgelopen drie decennia vrij weinig veranderingen in het onderwijsniveau te zijn opgetreden. En dat terwijl er een aantal kostbare hervormingen zijn doorgevoerd om daar verbetering in te brengen. Zoals de onderwijsvernieuwingen in het vo en mbo en groepsverkleining in basisonderwijs. Uit de evaluaties van deze ingrepen blijkt dat zij nauwelijks effect hebben gehad. Over de onderwijsvernieuwingen in het vo concludeerde de commissie </a:t>
            </a:r>
            <a:r>
              <a:rPr lang="nl-NL" baseline="0" dirty="0" err="1"/>
              <a:t>Dijsselbloem</a:t>
            </a:r>
            <a:r>
              <a:rPr lang="nl-NL" baseline="0" dirty="0"/>
              <a:t> zelfs dat het belangrijkste doel daarvan – de verhoging van het onderwijspeil - niet was gerealiseerd. Al met al ziet het er dan ook naar uit dat er geen sprake is geweest van kwaliteitsverbeteringen die de productiviteitsdalingen rechtvaardigen.</a:t>
            </a:r>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Het belangrijkste doel van het onderzoek is meer te weten te komen over relatie beleid en productiviteit publieke sector. Welke instrumenten werken wel en welke ingrepen kan de overheid beter nalaten? Daarnaast levert dit onderzoek ook waardevolle informatie op over de productiviteitsontwikkeling van een groot aantal publieke sectoren. Daarbij kunnen vooral</a:t>
            </a:r>
            <a:r>
              <a:rPr lang="nl-NL" sz="1200" baseline="0" dirty="0"/>
              <a:t> de meer recente ontwikkelingen interessant zijn. Bovendien kan het onderzoek beschouwd worden als een historische beleidsanalyse, waarmee de ontwikkelingen in het overheidsbeleid ten aanzien van de publieke sector in beeld worden gebracht.  </a:t>
            </a:r>
            <a:r>
              <a:rPr lang="nl-NL" sz="1200" dirty="0"/>
              <a:t>De achterliggende gedachte</a:t>
            </a:r>
            <a:r>
              <a:rPr lang="nl-NL" sz="1200" baseline="0" dirty="0"/>
              <a:t> </a:t>
            </a:r>
            <a:r>
              <a:rPr lang="nl-NL" sz="1200" dirty="0"/>
              <a:t>bij dit alles is natuurlijk dat hieruit voor de beleidsmakers iets</a:t>
            </a:r>
            <a:r>
              <a:rPr lang="nl-NL" sz="1200" baseline="0" dirty="0"/>
              <a:t> te leren valt. </a:t>
            </a:r>
            <a:r>
              <a:rPr lang="nl-NL" sz="1200" dirty="0"/>
              <a:t>Dat er lessen zijn te trekken voor het huidige en toekomstige beleid. </a:t>
            </a:r>
          </a:p>
        </p:txBody>
      </p:sp>
    </p:spTree>
    <p:extLst>
      <p:ext uri="{BB962C8B-B14F-4D97-AF65-F5344CB8AC3E}">
        <p14:creationId xmlns:p14="http://schemas.microsoft.com/office/powerpoint/2010/main" val="82713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30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Tenslotte de conclusies. We</a:t>
            </a:r>
            <a:r>
              <a:rPr lang="nl-NL" baseline="0" dirty="0"/>
              <a:t> horen nog wel eens dat de invloed van de overheid beperkt is. Maar dat kan in ieder geval niet worden gezegd over de productiviteitsontwikkeling in het onderwijs. </a:t>
            </a:r>
            <a:r>
              <a:rPr lang="nl-NL" dirty="0"/>
              <a:t>De productiviteitsontwikkeling is zonder twijfel sterk beïnvloed door de overheid. Soms positief,</a:t>
            </a:r>
            <a:r>
              <a:rPr lang="nl-NL" baseline="0" dirty="0"/>
              <a:t> maar soms ook negatief. </a:t>
            </a:r>
            <a:r>
              <a:rPr lang="nl-NL" dirty="0"/>
              <a:t>Schaalvergroting blijkt vooral in de jaren tachtig gunstig voor de productiviteit, maar is daarna te ver doorgeschoten en heeft dus nu een negatieve invloed op productiviteit. Aanpassingen in het bekostigingssysteem zijn </a:t>
            </a:r>
            <a:r>
              <a:rPr lang="nl-NL" dirty="0" err="1"/>
              <a:t>iha</a:t>
            </a:r>
            <a:r>
              <a:rPr lang="nl-NL" dirty="0"/>
              <a:t> niet erg effectief, behalve als prestatieprikkels worden opgenomen. @Decentralisatie huisvesting: averechts? @Het belangrijkste instrument om productiviteit te verhogen is het </a:t>
            </a:r>
            <a:r>
              <a:rPr lang="nl-NL" dirty="0" err="1"/>
              <a:t>bugettaire</a:t>
            </a:r>
            <a:r>
              <a:rPr lang="nl-NL" dirty="0"/>
              <a:t> instrument. De grote productiviteitsgroei in het wo vormt daarvan het beste bewijs. Door de </a:t>
            </a:r>
            <a:r>
              <a:rPr lang="nl-NL" dirty="0" err="1"/>
              <a:t>budgetten</a:t>
            </a:r>
            <a:r>
              <a:rPr lang="nl-NL" dirty="0"/>
              <a:t> maar in beperkte mate te laten meegroeien met de groei van de productie wordt een flinke productiviteitgroei gerealiseerd. Dat kan natuurlijk niet oneindig doorgaan, maar tot nu toe lijkt de kwaliteit nog niet in gevaar. </a:t>
            </a:r>
          </a:p>
          <a:p>
            <a:r>
              <a:rPr lang="nl-NL" dirty="0"/>
              <a:t>En het is ook maar de vraag of meer geld ook automatisch leidt tot een betere kwaliteit. Duidelijke aanwijzingen daarvoor wij hebben wij in ieder geval niet gevonden. De onderwijsvernieuwingen in het vo en mbo lijken </a:t>
            </a:r>
            <a:r>
              <a:rPr lang="nl-NL" dirty="0" err="1"/>
              <a:t>iig</a:t>
            </a:r>
            <a:r>
              <a:rPr lang="nl-NL" dirty="0"/>
              <a:t> weinig te hebben bijgedragen aan de kwaliteit. Misschien is deels zelfs sprake van een verslechtering. Ook de groepsverkleining in het po heeft niet de beoogde stevige kwaliteitsimpuls gebracht. De </a:t>
            </a:r>
            <a:r>
              <a:rPr lang="nl-NL" dirty="0" err="1"/>
              <a:t>kwaliteiteffecten</a:t>
            </a:r>
            <a:r>
              <a:rPr lang="nl-NL" dirty="0"/>
              <a:t> van de vernieuwingen en kwaliteitsimpulsen wegen </a:t>
            </a:r>
            <a:r>
              <a:rPr lang="nl-NL" dirty="0" err="1"/>
              <a:t>iig</a:t>
            </a:r>
            <a:r>
              <a:rPr lang="nl-NL" dirty="0"/>
              <a:t> niet op tegen de productiviteitsdalingen die door de maatregelen teweeg zijn gebracht.</a:t>
            </a:r>
          </a:p>
          <a:p>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baseline="0" dirty="0"/>
          </a:p>
          <a:p>
            <a:r>
              <a:rPr lang="nl-NL" dirty="0"/>
              <a:t>Omdat jullie het boek al gelezen hebben en het er vooral om gaat om kennis te verwerven over de ins </a:t>
            </a:r>
            <a:r>
              <a:rPr lang="nl-NL" dirty="0" err="1"/>
              <a:t>and</a:t>
            </a:r>
            <a:r>
              <a:rPr lang="nl-NL" dirty="0"/>
              <a:t> outs van productiviteitsonderzoek, wil ik nu vooral veel aandacht</a:t>
            </a:r>
            <a:r>
              <a:rPr lang="nl-NL" baseline="0" dirty="0"/>
              <a:t> besteden aan de manier waarop we dit onderzoek hebben aangepakt. De </a:t>
            </a:r>
            <a:r>
              <a:rPr lang="nl-NL" baseline="0" dirty="0" err="1"/>
              <a:t>onderzoeksaanpak</a:t>
            </a:r>
            <a:r>
              <a:rPr lang="nl-NL" baseline="0" dirty="0"/>
              <a:t> bestaat eigenlijk uit drie onderdelen:</a:t>
            </a:r>
          </a:p>
          <a:p>
            <a:pPr marL="228600" indent="-228600">
              <a:buAutoNum type="arabicPeriod"/>
            </a:pPr>
            <a:r>
              <a:rPr lang="nl-NL" baseline="0" dirty="0"/>
              <a:t>Kwantitatief: tijdreeksanalyse</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nl-NL" baseline="0" dirty="0"/>
              <a:t>Kwalitatief: literatuuronderzoek</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nl-NL" baseline="0" dirty="0"/>
              <a:t>Kwantitatief en kwalitatief: meta-analyse</a:t>
            </a:r>
            <a:endParaRPr lang="nl-NL" dirty="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nl-NL" baseline="0" dirty="0"/>
          </a:p>
          <a:p>
            <a:pPr marL="228600" indent="-228600">
              <a:buAutoNum type="arabicPeriod"/>
            </a:pPr>
            <a:endParaRPr lang="nl-NL" baseline="0" dirty="0"/>
          </a:p>
        </p:txBody>
      </p:sp>
    </p:spTree>
    <p:extLst>
      <p:ext uri="{BB962C8B-B14F-4D97-AF65-F5344CB8AC3E}">
        <p14:creationId xmlns:p14="http://schemas.microsoft.com/office/powerpoint/2010/main" val="49256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Ook al doen</a:t>
            </a:r>
            <a:r>
              <a:rPr lang="nl-NL" baseline="0" dirty="0"/>
              <a:t> we steeds heel veel literatuuronderzoek, toch ligt het zwaartepunt op het kwantitatief onderzoek. Dat is ook de corebusiness van IPSE-studies. Jullie hebben net gehoord van Jos dat bij een productiviteitsonderzoek (en veel ander onderzoek) een drietal invalshoeken gebruikt kunnen worden:</a:t>
            </a:r>
          </a:p>
          <a:p>
            <a:r>
              <a:rPr lang="nl-NL" baseline="0" dirty="0"/>
              <a:t>Waarnemingseenheid:</a:t>
            </a:r>
          </a:p>
          <a:p>
            <a:r>
              <a:rPr lang="nl-NL" baseline="0" dirty="0"/>
              <a:t>Dwarsdoorsnede;</a:t>
            </a:r>
          </a:p>
          <a:p>
            <a:r>
              <a:rPr lang="nl-NL" baseline="0" dirty="0"/>
              <a:t>Tijdreeks;</a:t>
            </a:r>
          </a:p>
          <a:p>
            <a:r>
              <a:rPr lang="nl-NL" baseline="0" dirty="0"/>
              <a:t>Panel.</a:t>
            </a:r>
          </a:p>
          <a:p>
            <a:endParaRPr lang="nl-NL" dirty="0"/>
          </a:p>
        </p:txBody>
      </p:sp>
    </p:spTree>
    <p:extLst>
      <p:ext uri="{BB962C8B-B14F-4D97-AF65-F5344CB8AC3E}">
        <p14:creationId xmlns:p14="http://schemas.microsoft.com/office/powerpoint/2010/main" val="335250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Literatuuronderzoek</a:t>
            </a:r>
            <a:r>
              <a:rPr lang="nl-NL" baseline="0" dirty="0"/>
              <a:t> is noodzakelijk om de kwantitatieve gegevens (de productiviteitsontwikkeling) te relateren aan factoren die daarbij een rol hebben gespeeld. En dus het patroon van de productiviteit voor een deel kunnen verklaren. In economische termen spreekt men dan van verklarende variabelen. Wij kijken dan vooral naar de sturingsvariabelen ofwel de instrumenten die de overheid heeft gebruikt om de sector te stimuleren tot betere prestaties en natuurlijk in het bijzonder naar het beleid dat van invloed is geweest op de productiviteit. Om die invloed goed te kunnen beoordelen is het ook zaak te kijken naar ontwikkelingen in de omgeving. Vooral demografische, economische maar ook culturele ontwikkelingen zijn daarbij van belang. Het spreekt van zelf dat het onvermijdelijk is om hiervoor literatuur te raadplegen. </a:t>
            </a:r>
          </a:p>
          <a:p>
            <a:r>
              <a:rPr lang="nl-NL" dirty="0"/>
              <a:t>Bij de analyse van de beleidsontwikkelingen kijken we niet alleen naar beleid waarmee de overheid de productiviteit</a:t>
            </a:r>
            <a:r>
              <a:rPr lang="nl-NL" baseline="0" dirty="0"/>
              <a:t> probeert te stimuleren, maar ook naar maatregelen om de kwaliteit te bevorderen. Met dat soort maatregelen zijn vaak veel kosten gemoeid. Als dat beleid succes heeft en zorgt voor een verbetering van de kwaliteit van de productie, dan neemt de productiewaarde toe. Als die toename net zo groot is als de kostentoename of zelfs groter, dan verandert de productiviteit niet of stijgt. Een groot probleem is echter dat er weinig goede gegevens zijn om dit soort kwaliteitsverbeteringen vast te stellen.  Daardoor kan een vertekend beeld ontstaan. Om die vertekening te duiden proberen we op basis van literatuuronderzoek toch een indicatie te krijgen van de kwaliteitsontwikkeling.</a:t>
            </a:r>
            <a:endParaRPr lang="nl-NL" dirty="0"/>
          </a:p>
        </p:txBody>
      </p:sp>
    </p:spTree>
    <p:extLst>
      <p:ext uri="{BB962C8B-B14F-4D97-AF65-F5344CB8AC3E}">
        <p14:creationId xmlns:p14="http://schemas.microsoft.com/office/powerpoint/2010/main" val="13524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Nadat we beleids- en productiviteitsontwikkelingen in elke onderwijssector</a:t>
            </a:r>
            <a:r>
              <a:rPr lang="nl-NL" baseline="0" dirty="0"/>
              <a:t> hebben gerelateerd en geanalyseerd, gaan we kijken of er een gemene deler is vast te stellen. In feite verrichten we dan een zogenaamde meta-analyse. In zo’n analyse worden de </a:t>
            </a:r>
            <a:r>
              <a:rPr lang="nl-NL" dirty="0"/>
              <a:t>resultaten uit verschillende onderzoeken naar hetzelfde fenomeen </a:t>
            </a:r>
            <a:r>
              <a:rPr lang="nl-NL" baseline="0" dirty="0"/>
              <a:t>samengebracht </a:t>
            </a:r>
            <a:r>
              <a:rPr lang="nl-NL" dirty="0"/>
              <a:t>en met</a:t>
            </a:r>
            <a:r>
              <a:rPr lang="nl-NL" baseline="0" dirty="0"/>
              <a:t> elkaar </a:t>
            </a:r>
            <a:r>
              <a:rPr lang="nl-NL" dirty="0"/>
              <a:t>vergeleken. In dit geval gaat het om het  vergelijken van de effecten van beleid op productiviteit in de verschillende deelsectoren. De</a:t>
            </a:r>
            <a:r>
              <a:rPr lang="nl-NL" baseline="0" dirty="0"/>
              <a:t> veronderstelling daarbij is dat per deelsector vaak de dezelfde type instrumenten worden toegepast. Als deze in de verschillende deelsectoren ook een zelfde soort effect sorteren, dan kunnen daar hardere uitspraken over worden gedaan.</a:t>
            </a:r>
            <a:endParaRPr lang="nl-NL" dirty="0"/>
          </a:p>
        </p:txBody>
      </p:sp>
    </p:spTree>
    <p:extLst>
      <p:ext uri="{BB962C8B-B14F-4D97-AF65-F5344CB8AC3E}">
        <p14:creationId xmlns:p14="http://schemas.microsoft.com/office/powerpoint/2010/main" val="332226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Goed, nu we de algemene </a:t>
            </a:r>
            <a:r>
              <a:rPr lang="nl-NL" dirty="0" err="1"/>
              <a:t>onderzoeksaanpak</a:t>
            </a:r>
            <a:r>
              <a:rPr lang="nl-NL" dirty="0"/>
              <a:t> van de reeks hebben besproken, ga</a:t>
            </a:r>
            <a:r>
              <a:rPr lang="nl-NL" baseline="0" dirty="0"/>
              <a:t> ik nu iets vertellen hoe we deze aanpak hebben toegepast bij het onderwijs. Als eerste vertel ik iets over de aanpak en resultaten van de trendanalyse. Daarna vertel ik iets over de resultaten van het literatuuronderzoek naar de beleidsontwikkelingen. Vervolgens stel ik de aanpak en resultaten van de meta-analyse aan de orde. En als laatste ga ik in op de – altijd gevoelige - kwaliteitskwestie.</a:t>
            </a:r>
          </a:p>
          <a:p>
            <a:endParaRPr lang="nl-NL" baseline="0" dirty="0"/>
          </a:p>
          <a:p>
            <a:endParaRPr lang="nl-NL" dirty="0"/>
          </a:p>
        </p:txBody>
      </p:sp>
    </p:spTree>
    <p:extLst>
      <p:ext uri="{BB962C8B-B14F-4D97-AF65-F5344CB8AC3E}">
        <p14:creationId xmlns:p14="http://schemas.microsoft.com/office/powerpoint/2010/main" val="198498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t>Nou als eerste de trendanalyse dus. Het doel daarvan is natuurlijk het in kaart brengen van</a:t>
            </a:r>
            <a:r>
              <a:rPr lang="nl-NL" sz="1200" baseline="0" dirty="0"/>
              <a:t> de </a:t>
            </a:r>
            <a:r>
              <a:rPr lang="nl-NL" sz="1200" dirty="0"/>
              <a:t>ontwikkeling van de productiviteit in de verschillende</a:t>
            </a:r>
            <a:r>
              <a:rPr lang="nl-NL" sz="1200" baseline="0" dirty="0"/>
              <a:t> onderwijssectoren. Hoe dan we dat? Dan moeten we misschien eerst terug naar de basis. Wat is productiviteit ook al weer? </a:t>
            </a:r>
            <a:r>
              <a:rPr lang="nl-NL" sz="1200" dirty="0"/>
              <a:t>Productiviteit is in feite niets anders dan de verhouding tussen de productie en de middelen die worden ingezet om die productie te realiseren. Productie is het aantal producten dat bij het produceren tot stand komt. Tijdens het produceren wordt een beginproduct omgezet in een eindproduct. Het beginproduct ondergaat</a:t>
            </a:r>
            <a:r>
              <a:rPr lang="nl-NL" sz="1200" baseline="0" dirty="0"/>
              <a:t> dus een behandeling (bewerking). Daarmee wordt een waarde toegevoegd. Dat is ook zo in het onderwijs. De leerlingen die voor het eerst instromen in het onderwijs zijn het beginproduct. Die krijgen vervolgens een behandeling – onderwijs - , waardoor waarde wordt toegevoegd. Dus de productie bij het onderwijs bestaat uit het aantal leerlingen + 𝑡𝑜𝑒𝑔𝑒𝑣𝑜𝑒𝑔𝑑𝑒 𝑤𝑎𝑎𝑟𝑑𝑒 𝑝𝑒𝑟 𝑙𝑒𝑒𝑟𝑙𝑖𝑛𝑔. Delen we dat door de middelen die voor het produceren nodig zijn, dan hebben we de productiviteit van het onderwijs vastgesteld. Die middelen kunnen in fysieke hoeveelheden (bijv. aantal arbeidsjaren) worden uitgedrukt, maar ook in geld. In dat geval hebben we het over de kosten.</a:t>
            </a:r>
          </a:p>
          <a:p>
            <a:endParaRPr lang="nl-NL" sz="1200" baseline="0" dirty="0"/>
          </a:p>
          <a:p>
            <a:endParaRPr lang="nl-NL" baseline="0" dirty="0"/>
          </a:p>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61" name="Rectangle 17"/>
          <p:cNvSpPr>
            <a:spLocks noGrp="1" noChangeArrowheads="1"/>
          </p:cNvSpPr>
          <p:nvPr>
            <p:ph type="dt" sz="half" idx="2"/>
          </p:nvPr>
        </p:nvSpPr>
        <p:spPr bwMode="auto">
          <a:xfrm>
            <a:off x="752475" y="5194300"/>
            <a:ext cx="7924800" cy="381000"/>
          </a:xfrm>
        </p:spPr>
        <p:txBody>
          <a:bodyPr/>
          <a:lstStyle>
            <a:lvl1pPr>
              <a:defRPr sz="1200" b="1"/>
            </a:lvl1pPr>
          </a:lstStyle>
          <a:p>
            <a:fld id="{49477F66-258F-4DA7-B152-991CE6CA1137}" type="datetime1">
              <a:rPr lang="nl-NL"/>
              <a:pPr/>
              <a:t>26-6-2016</a:t>
            </a:fld>
            <a:endParaRPr lang="en-US"/>
          </a:p>
        </p:txBody>
      </p:sp>
      <p:sp>
        <p:nvSpPr>
          <p:cNvPr id="6167" name="Rectangle 23"/>
          <p:cNvSpPr>
            <a:spLocks noGrp="1" noChangeArrowheads="1"/>
          </p:cNvSpPr>
          <p:nvPr>
            <p:ph type="ctrTitle" sz="quarter"/>
          </p:nvPr>
        </p:nvSpPr>
        <p:spPr>
          <a:xfrm>
            <a:off x="762000" y="381000"/>
            <a:ext cx="7734300" cy="685800"/>
          </a:xfrm>
        </p:spPr>
        <p:txBody>
          <a:bodyPr tIns="0" bIns="0"/>
          <a:lstStyle>
            <a:lvl1pPr>
              <a:defRPr/>
            </a:lvl1pPr>
          </a:lstStyle>
          <a:p>
            <a:pPr lvl="0"/>
            <a:r>
              <a:rPr lang="en-US" noProof="0"/>
              <a:t>Click to edit Master title style</a:t>
            </a:r>
          </a:p>
        </p:txBody>
      </p:sp>
      <p:sp>
        <p:nvSpPr>
          <p:cNvPr id="6168" name="Rectangle 24"/>
          <p:cNvSpPr>
            <a:spLocks noGrp="1" noChangeArrowheads="1"/>
          </p:cNvSpPr>
          <p:nvPr>
            <p:ph type="subTitle" sz="quarter" idx="1"/>
          </p:nvPr>
        </p:nvSpPr>
        <p:spPr>
          <a:xfrm>
            <a:off x="762000" y="1143000"/>
            <a:ext cx="7734300" cy="609600"/>
          </a:xfrm>
        </p:spPr>
        <p:txBody>
          <a:bodyPr tIns="0" bIns="0"/>
          <a:lstStyle>
            <a:lvl1pPr marL="0" indent="0">
              <a:buFontTx/>
              <a:buNone/>
              <a:defRPr sz="1600" b="1"/>
            </a:lvl1pPr>
          </a:lstStyle>
          <a:p>
            <a:pPr lvl="0"/>
            <a:r>
              <a:rPr lang="en-US" noProof="0"/>
              <a:t>Click to edit Master subtitle style</a:t>
            </a:r>
          </a:p>
        </p:txBody>
      </p:sp>
      <p:sp>
        <p:nvSpPr>
          <p:cNvPr id="6204" name="Rectangle 60"/>
          <p:cNvSpPr>
            <a:spLocks noChangeArrowheads="1"/>
          </p:cNvSpPr>
          <p:nvPr/>
        </p:nvSpPr>
        <p:spPr bwMode="auto">
          <a:xfrm>
            <a:off x="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a:t>
            </a:r>
            <a:endParaRPr lang="nl-NL" dirty="0">
              <a:latin typeface="Corbel" panose="020B0503020204020204" pitchFamily="34" charset="0"/>
            </a:endParaRPr>
          </a:p>
        </p:txBody>
      </p:sp>
      <p:sp>
        <p:nvSpPr>
          <p:cNvPr id="6206" name="Rectangle 62"/>
          <p:cNvSpPr>
            <a:spLocks noChangeArrowheads="1"/>
          </p:cNvSpPr>
          <p:nvPr/>
        </p:nvSpPr>
        <p:spPr bwMode="ltGray">
          <a:xfrm>
            <a:off x="0" y="5599113"/>
            <a:ext cx="9144000" cy="21600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6207" name="Rectangle 63"/>
          <p:cNvSpPr>
            <a:spLocks noGrp="1" noChangeArrowheads="1"/>
          </p:cNvSpPr>
          <p:nvPr>
            <p:ph type="sldNum" sz="quarter" idx="4"/>
          </p:nvPr>
        </p:nvSpPr>
        <p:spPr>
          <a:xfrm>
            <a:off x="6477000" y="5621338"/>
            <a:ext cx="1905000" cy="228600"/>
          </a:xfrm>
        </p:spPr>
        <p:txBody>
          <a:bodyPr/>
          <a:lstStyle>
            <a:lvl1pPr>
              <a:defRPr/>
            </a:lvl1pPr>
          </a:lstStyle>
          <a:p>
            <a:fld id="{116DD048-F10D-4843-BFFC-56611981F43F}"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774E1CF1-2431-4125-BA0B-2F19E4A699A9}" type="datetime1">
              <a:rPr lang="nl-NL"/>
              <a:pPr/>
              <a:t>26-6-2016</a:t>
            </a:fld>
            <a:endParaRPr lang="en-US"/>
          </a:p>
        </p:txBody>
      </p:sp>
      <p:sp>
        <p:nvSpPr>
          <p:cNvPr id="5" name="Slide Number Placeholder 4"/>
          <p:cNvSpPr>
            <a:spLocks noGrp="1"/>
          </p:cNvSpPr>
          <p:nvPr>
            <p:ph type="sldNum" sz="quarter" idx="11"/>
          </p:nvPr>
        </p:nvSpPr>
        <p:spPr/>
        <p:txBody>
          <a:bodyPr/>
          <a:lstStyle>
            <a:lvl1pPr>
              <a:defRPr/>
            </a:lvl1pPr>
          </a:lstStyle>
          <a:p>
            <a:fld id="{4EA78B81-4213-4EF8-8067-AB19E3A0F3BB}" type="slidenum">
              <a:rPr lang="en-US"/>
              <a:pPr/>
              <a:t>‹nr.›</a:t>
            </a:fld>
            <a:endParaRPr lang="en-US"/>
          </a:p>
        </p:txBody>
      </p:sp>
    </p:spTree>
    <p:extLst>
      <p:ext uri="{BB962C8B-B14F-4D97-AF65-F5344CB8AC3E}">
        <p14:creationId xmlns:p14="http://schemas.microsoft.com/office/powerpoint/2010/main" val="34802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8775"/>
            <a:ext cx="1943100" cy="52482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2000" y="358775"/>
            <a:ext cx="5676900" cy="524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463D8805-EA24-4494-94A6-260632ADB81C}" type="datetime1">
              <a:rPr lang="nl-NL"/>
              <a:pPr/>
              <a:t>26-6-2016</a:t>
            </a:fld>
            <a:endParaRPr lang="en-US"/>
          </a:p>
        </p:txBody>
      </p:sp>
      <p:sp>
        <p:nvSpPr>
          <p:cNvPr id="5" name="Slide Number Placeholder 4"/>
          <p:cNvSpPr>
            <a:spLocks noGrp="1"/>
          </p:cNvSpPr>
          <p:nvPr>
            <p:ph type="sldNum" sz="quarter" idx="11"/>
          </p:nvPr>
        </p:nvSpPr>
        <p:spPr/>
        <p:txBody>
          <a:bodyPr/>
          <a:lstStyle>
            <a:lvl1pPr>
              <a:defRPr/>
            </a:lvl1pPr>
          </a:lstStyle>
          <a:p>
            <a:fld id="{8368DD79-1B31-4F28-A189-FFE9EAAAE6BF}" type="slidenum">
              <a:rPr lang="en-US"/>
              <a:pPr/>
              <a:t>‹nr.›</a:t>
            </a:fld>
            <a:endParaRPr lang="en-US"/>
          </a:p>
        </p:txBody>
      </p:sp>
    </p:spTree>
    <p:extLst>
      <p:ext uri="{BB962C8B-B14F-4D97-AF65-F5344CB8AC3E}">
        <p14:creationId xmlns:p14="http://schemas.microsoft.com/office/powerpoint/2010/main" val="330512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C82BA131-14E9-479E-B229-E3E513A7D7E8}" type="datetime1">
              <a:rPr lang="nl-NL"/>
              <a:pPr/>
              <a:t>26-6-2016</a:t>
            </a:fld>
            <a:endParaRPr lang="en-US"/>
          </a:p>
        </p:txBody>
      </p:sp>
      <p:sp>
        <p:nvSpPr>
          <p:cNvPr id="5" name="Slide Number Placeholder 4"/>
          <p:cNvSpPr>
            <a:spLocks noGrp="1"/>
          </p:cNvSpPr>
          <p:nvPr>
            <p:ph type="sldNum" sz="quarter" idx="11"/>
          </p:nvPr>
        </p:nvSpPr>
        <p:spPr/>
        <p:txBody>
          <a:bodyPr/>
          <a:lstStyle>
            <a:lvl1pPr>
              <a:defRPr/>
            </a:lvl1pPr>
          </a:lstStyle>
          <a:p>
            <a:fld id="{C5DEED09-1587-48C9-B9F8-C30C7E94E0A7}" type="slidenum">
              <a:rPr lang="en-US"/>
              <a:pPr/>
              <a:t>‹nr.›</a:t>
            </a:fld>
            <a:endParaRPr lang="en-US"/>
          </a:p>
        </p:txBody>
      </p:sp>
    </p:spTree>
    <p:extLst>
      <p:ext uri="{BB962C8B-B14F-4D97-AF65-F5344CB8AC3E}">
        <p14:creationId xmlns:p14="http://schemas.microsoft.com/office/powerpoint/2010/main" val="16174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C1F6ADE-46A1-47E5-9FDE-130E032E8B44}" type="datetime1">
              <a:rPr lang="nl-NL"/>
              <a:pPr/>
              <a:t>26-6-2016</a:t>
            </a:fld>
            <a:endParaRPr lang="en-US"/>
          </a:p>
        </p:txBody>
      </p:sp>
      <p:sp>
        <p:nvSpPr>
          <p:cNvPr id="5" name="Slide Number Placeholder 4"/>
          <p:cNvSpPr>
            <a:spLocks noGrp="1"/>
          </p:cNvSpPr>
          <p:nvPr>
            <p:ph type="sldNum" sz="quarter" idx="11"/>
          </p:nvPr>
        </p:nvSpPr>
        <p:spPr/>
        <p:txBody>
          <a:bodyPr/>
          <a:lstStyle>
            <a:lvl1pPr>
              <a:defRPr/>
            </a:lvl1pPr>
          </a:lstStyle>
          <a:p>
            <a:fld id="{3C3FD9B3-B519-437F-A8C1-1B35119D4D24}" type="slidenum">
              <a:rPr lang="en-US"/>
              <a:pPr/>
              <a:t>‹nr.›</a:t>
            </a:fld>
            <a:endParaRPr lang="en-US"/>
          </a:p>
        </p:txBody>
      </p:sp>
    </p:spTree>
    <p:extLst>
      <p:ext uri="{BB962C8B-B14F-4D97-AF65-F5344CB8AC3E}">
        <p14:creationId xmlns:p14="http://schemas.microsoft.com/office/powerpoint/2010/main" val="2218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7620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7244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fld id="{626478F3-04EB-4C57-BD39-B76B7380A4EB}" type="datetime1">
              <a:rPr lang="nl-NL"/>
              <a:pPr/>
              <a:t>26-6-2016</a:t>
            </a:fld>
            <a:endParaRPr lang="en-US"/>
          </a:p>
        </p:txBody>
      </p:sp>
      <p:sp>
        <p:nvSpPr>
          <p:cNvPr id="6" name="Slide Number Placeholder 5"/>
          <p:cNvSpPr>
            <a:spLocks noGrp="1"/>
          </p:cNvSpPr>
          <p:nvPr>
            <p:ph type="sldNum" sz="quarter" idx="11"/>
          </p:nvPr>
        </p:nvSpPr>
        <p:spPr/>
        <p:txBody>
          <a:bodyPr/>
          <a:lstStyle>
            <a:lvl1pPr>
              <a:defRPr/>
            </a:lvl1pPr>
          </a:lstStyle>
          <a:p>
            <a:fld id="{45412944-B8CF-4AE7-B0A4-29394E5BC4C4}" type="slidenum">
              <a:rPr lang="en-US"/>
              <a:pPr/>
              <a:t>‹nr.›</a:t>
            </a:fld>
            <a:endParaRPr lang="en-US"/>
          </a:p>
        </p:txBody>
      </p:sp>
    </p:spTree>
    <p:extLst>
      <p:ext uri="{BB962C8B-B14F-4D97-AF65-F5344CB8AC3E}">
        <p14:creationId xmlns:p14="http://schemas.microsoft.com/office/powerpoint/2010/main" val="253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fld id="{5AE03E48-FC8C-4144-BABD-D00F9CB060BF}" type="datetime1">
              <a:rPr lang="nl-NL"/>
              <a:pPr/>
              <a:t>26-6-2016</a:t>
            </a:fld>
            <a:endParaRPr lang="en-US"/>
          </a:p>
        </p:txBody>
      </p:sp>
      <p:sp>
        <p:nvSpPr>
          <p:cNvPr id="8" name="Slide Number Placeholder 7"/>
          <p:cNvSpPr>
            <a:spLocks noGrp="1"/>
          </p:cNvSpPr>
          <p:nvPr>
            <p:ph type="sldNum" sz="quarter" idx="11"/>
          </p:nvPr>
        </p:nvSpPr>
        <p:spPr/>
        <p:txBody>
          <a:bodyPr/>
          <a:lstStyle>
            <a:lvl1pPr>
              <a:defRPr/>
            </a:lvl1pPr>
          </a:lstStyle>
          <a:p>
            <a:fld id="{B1009796-7FDD-48D4-BBD7-394E03351E9A}" type="slidenum">
              <a:rPr lang="en-US"/>
              <a:pPr/>
              <a:t>‹nr.›</a:t>
            </a:fld>
            <a:endParaRPr lang="en-US"/>
          </a:p>
        </p:txBody>
      </p:sp>
    </p:spTree>
    <p:extLst>
      <p:ext uri="{BB962C8B-B14F-4D97-AF65-F5344CB8AC3E}">
        <p14:creationId xmlns:p14="http://schemas.microsoft.com/office/powerpoint/2010/main" val="1627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fld id="{120FBAC7-5975-453C-970E-A7A2F94D12B4}" type="datetime1">
              <a:rPr lang="nl-NL"/>
              <a:pPr/>
              <a:t>26-6-2016</a:t>
            </a:fld>
            <a:endParaRPr lang="en-US"/>
          </a:p>
        </p:txBody>
      </p:sp>
      <p:sp>
        <p:nvSpPr>
          <p:cNvPr id="4" name="Slide Number Placeholder 3"/>
          <p:cNvSpPr>
            <a:spLocks noGrp="1"/>
          </p:cNvSpPr>
          <p:nvPr>
            <p:ph type="sldNum" sz="quarter" idx="11"/>
          </p:nvPr>
        </p:nvSpPr>
        <p:spPr/>
        <p:txBody>
          <a:bodyPr/>
          <a:lstStyle>
            <a:lvl1pPr>
              <a:defRPr/>
            </a:lvl1pPr>
          </a:lstStyle>
          <a:p>
            <a:fld id="{D9AC0BBF-C23F-42C3-9CFB-7254E8AA7853}" type="slidenum">
              <a:rPr lang="en-US"/>
              <a:pPr/>
              <a:t>‹nr.›</a:t>
            </a:fld>
            <a:endParaRPr lang="en-US"/>
          </a:p>
        </p:txBody>
      </p:sp>
    </p:spTree>
    <p:extLst>
      <p:ext uri="{BB962C8B-B14F-4D97-AF65-F5344CB8AC3E}">
        <p14:creationId xmlns:p14="http://schemas.microsoft.com/office/powerpoint/2010/main" val="386822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118017-C3B5-491D-BF2A-2F81DBB196B3}" type="datetime1">
              <a:rPr lang="nl-NL"/>
              <a:pPr/>
              <a:t>26-6-2016</a:t>
            </a:fld>
            <a:endParaRPr lang="en-US"/>
          </a:p>
        </p:txBody>
      </p:sp>
      <p:sp>
        <p:nvSpPr>
          <p:cNvPr id="3" name="Slide Number Placeholder 2"/>
          <p:cNvSpPr>
            <a:spLocks noGrp="1"/>
          </p:cNvSpPr>
          <p:nvPr>
            <p:ph type="sldNum" sz="quarter" idx="11"/>
          </p:nvPr>
        </p:nvSpPr>
        <p:spPr/>
        <p:txBody>
          <a:bodyPr/>
          <a:lstStyle>
            <a:lvl1pPr>
              <a:defRPr/>
            </a:lvl1pPr>
          </a:lstStyle>
          <a:p>
            <a:fld id="{5FFEF1A9-028D-4525-8F60-A8A8FB3F8234}" type="slidenum">
              <a:rPr lang="en-US"/>
              <a:pPr/>
              <a:t>‹nr.›</a:t>
            </a:fld>
            <a:endParaRPr lang="en-US"/>
          </a:p>
        </p:txBody>
      </p:sp>
    </p:spTree>
    <p:extLst>
      <p:ext uri="{BB962C8B-B14F-4D97-AF65-F5344CB8AC3E}">
        <p14:creationId xmlns:p14="http://schemas.microsoft.com/office/powerpoint/2010/main" val="20236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842F37-8792-4EEF-98D0-248C0C4E86C2}" type="datetime1">
              <a:rPr lang="nl-NL"/>
              <a:pPr/>
              <a:t>26-6-2016</a:t>
            </a:fld>
            <a:endParaRPr lang="en-US"/>
          </a:p>
        </p:txBody>
      </p:sp>
      <p:sp>
        <p:nvSpPr>
          <p:cNvPr id="6" name="Slide Number Placeholder 5"/>
          <p:cNvSpPr>
            <a:spLocks noGrp="1"/>
          </p:cNvSpPr>
          <p:nvPr>
            <p:ph type="sldNum" sz="quarter" idx="11"/>
          </p:nvPr>
        </p:nvSpPr>
        <p:spPr/>
        <p:txBody>
          <a:bodyPr/>
          <a:lstStyle>
            <a:lvl1pPr>
              <a:defRPr/>
            </a:lvl1pPr>
          </a:lstStyle>
          <a:p>
            <a:fld id="{8928F6E8-A5D9-4D43-97C1-5B426748FCF4}" type="slidenum">
              <a:rPr lang="en-US"/>
              <a:pPr/>
              <a:t>‹nr.›</a:t>
            </a:fld>
            <a:endParaRPr lang="en-US"/>
          </a:p>
        </p:txBody>
      </p:sp>
    </p:spTree>
    <p:extLst>
      <p:ext uri="{BB962C8B-B14F-4D97-AF65-F5344CB8AC3E}">
        <p14:creationId xmlns:p14="http://schemas.microsoft.com/office/powerpoint/2010/main" val="33129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D23E9DC-5725-42D0-A42A-EDC2F6CF1356}" type="datetime1">
              <a:rPr lang="nl-NL"/>
              <a:pPr/>
              <a:t>26-6-2016</a:t>
            </a:fld>
            <a:endParaRPr lang="en-US"/>
          </a:p>
        </p:txBody>
      </p:sp>
      <p:sp>
        <p:nvSpPr>
          <p:cNvPr id="6" name="Slide Number Placeholder 5"/>
          <p:cNvSpPr>
            <a:spLocks noGrp="1"/>
          </p:cNvSpPr>
          <p:nvPr>
            <p:ph type="sldNum" sz="quarter" idx="11"/>
          </p:nvPr>
        </p:nvSpPr>
        <p:spPr/>
        <p:txBody>
          <a:bodyPr/>
          <a:lstStyle>
            <a:lvl1pPr>
              <a:defRPr/>
            </a:lvl1pPr>
          </a:lstStyle>
          <a:p>
            <a:fld id="{3C194CC1-F4E8-4234-87A9-8AC7DBF1725B}" type="slidenum">
              <a:rPr lang="en-US"/>
              <a:pPr/>
              <a:t>‹nr.›</a:t>
            </a:fld>
            <a:endParaRPr lang="en-US"/>
          </a:p>
        </p:txBody>
      </p:sp>
    </p:spTree>
    <p:extLst>
      <p:ext uri="{BB962C8B-B14F-4D97-AF65-F5344CB8AC3E}">
        <p14:creationId xmlns:p14="http://schemas.microsoft.com/office/powerpoint/2010/main" val="405518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r="-9162"/>
          </a:stretch>
        </a:blip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6102350"/>
            <a:ext cx="9144000" cy="75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7" name="Rectangle 23"/>
          <p:cNvSpPr>
            <a:spLocks noChangeArrowheads="1"/>
          </p:cNvSpPr>
          <p:nvPr/>
        </p:nvSpPr>
        <p:spPr bwMode="ltGray">
          <a:xfrm>
            <a:off x="0" y="5815013"/>
            <a:ext cx="9144000" cy="287337"/>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031" name="Rectangle 7"/>
          <p:cNvSpPr>
            <a:spLocks noGrp="1" noChangeArrowheads="1"/>
          </p:cNvSpPr>
          <p:nvPr>
            <p:ph type="title"/>
          </p:nvPr>
        </p:nvSpPr>
        <p:spPr bwMode="auto">
          <a:xfrm>
            <a:off x="7620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762000" y="182880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black">
          <a:xfrm>
            <a:off x="747713" y="583723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lvl1pPr>
          </a:lstStyle>
          <a:p>
            <a:fld id="{362B50F5-9401-4596-A66F-603559CE0160}" type="datetime1">
              <a:rPr lang="nl-NL"/>
              <a:pPr/>
              <a:t>26-6-2016</a:t>
            </a:fld>
            <a:endParaRPr lang="en-US"/>
          </a:p>
        </p:txBody>
      </p:sp>
      <p:sp>
        <p:nvSpPr>
          <p:cNvPr id="1039" name="Rectangle 15"/>
          <p:cNvSpPr>
            <a:spLocks noGrp="1" noChangeArrowheads="1"/>
          </p:cNvSpPr>
          <p:nvPr>
            <p:ph type="sldNum" sz="quarter" idx="4"/>
          </p:nvPr>
        </p:nvSpPr>
        <p:spPr bwMode="black">
          <a:xfrm>
            <a:off x="6477000" y="583723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000"/>
            </a:lvl1pPr>
          </a:lstStyle>
          <a:p>
            <a:fld id="{5DF6C9EA-4664-4015-A698-0B8BE0109860}" type="slidenum">
              <a:rPr lang="en-US"/>
              <a:pPr/>
              <a:t>‹nr.›</a:t>
            </a:fld>
            <a:endParaRPr lang="en-US"/>
          </a:p>
        </p:txBody>
      </p:sp>
      <p:graphicFrame>
        <p:nvGraphicFramePr>
          <p:cNvPr id="3" name="Object 2"/>
          <p:cNvGraphicFramePr>
            <a:graphicFrameLocks noChangeAspect="1"/>
          </p:cNvGraphicFramePr>
          <p:nvPr userDrawn="1">
            <p:extLst>
              <p:ext uri="{D42A27DB-BD31-4B8C-83A1-F6EECF244321}">
                <p14:modId xmlns:p14="http://schemas.microsoft.com/office/powerpoint/2010/main" val="680859563"/>
              </p:ext>
            </p:extLst>
          </p:nvPr>
        </p:nvGraphicFramePr>
        <p:xfrm>
          <a:off x="6516688" y="6101283"/>
          <a:ext cx="2095500" cy="1000125"/>
        </p:xfrm>
        <a:graphic>
          <a:graphicData uri="http://schemas.openxmlformats.org/presentationml/2006/ole">
            <mc:AlternateContent xmlns:mc="http://schemas.openxmlformats.org/markup-compatibility/2006">
              <mc:Choice xmlns:v="urn:schemas-microsoft-com:vml" Requires="v">
                <p:oleObj spid="_x0000_s1445" name="Visio" r:id="rId15" imgW="2095119" imgH="1000506" progId="Visio.Drawing.11">
                  <p:embed/>
                </p:oleObj>
              </mc:Choice>
              <mc:Fallback>
                <p:oleObj name="Visio" r:id="rId15" imgW="2095119" imgH="1000506" progId="Visio.Drawing.11">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101283"/>
                        <a:ext cx="20955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5816" y="6321572"/>
            <a:ext cx="2160000" cy="3172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www.databasepubliekesector.nl/" TargetMode="Externa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a:t>
            </a:fld>
            <a:endParaRPr lang="en-US" dirty="0"/>
          </a:p>
        </p:txBody>
      </p:sp>
      <p:sp>
        <p:nvSpPr>
          <p:cNvPr id="8" name="Rechthoek 7"/>
          <p:cNvSpPr/>
          <p:nvPr/>
        </p:nvSpPr>
        <p:spPr>
          <a:xfrm>
            <a:off x="895122" y="642189"/>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a:t>
            </a:r>
            <a:r>
              <a:rPr lang="nl-NL" dirty="0">
                <a:latin typeface="Cambria"/>
                <a:ea typeface="Times New Roman"/>
                <a:cs typeface="Times New Roman"/>
              </a:rPr>
              <a:t> </a:t>
            </a:r>
            <a:r>
              <a:rPr lang="nl-NL" dirty="0">
                <a:solidFill>
                  <a:srgbClr val="00B0F0"/>
                </a:solidFill>
                <a:latin typeface="Cambria"/>
                <a:ea typeface="Times New Roman"/>
                <a:cs typeface="Times New Roman"/>
              </a:rPr>
              <a:t>Het Nederlandse onderwijs, 1980-2012</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276872"/>
            <a:ext cx="1863268" cy="2708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6084168" y="3501008"/>
            <a:ext cx="1471150" cy="16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eaLnBrk="1" hangingPunct="1"/>
            <a:r>
              <a:rPr lang="nl-NL" b="0" kern="0" dirty="0">
                <a:latin typeface="Corbel" panose="020B0503020204020204" pitchFamily="34" charset="0"/>
              </a:rPr>
              <a:t>Masterclass</a:t>
            </a:r>
          </a:p>
          <a:p>
            <a:pPr eaLnBrk="1" hangingPunct="1"/>
            <a:endParaRPr lang="nl-NL" b="0" kern="0" dirty="0">
              <a:latin typeface="Corbel" panose="020B0503020204020204" pitchFamily="34" charset="0"/>
            </a:endParaRPr>
          </a:p>
          <a:p>
            <a:pPr eaLnBrk="1" hangingPunct="1"/>
            <a:r>
              <a:rPr lang="nl-NL" b="0" kern="0" dirty="0">
                <a:latin typeface="Corbel" panose="020B0503020204020204" pitchFamily="34" charset="0"/>
              </a:rPr>
              <a:t>Juni 2016</a:t>
            </a:r>
          </a:p>
          <a:p>
            <a:pPr eaLnBrk="1" hangingPunct="1"/>
            <a:endParaRPr lang="nl-NL" b="0" kern="0" dirty="0">
              <a:latin typeface="Corbel" panose="020B0503020204020204" pitchFamily="34" charset="0"/>
            </a:endParaRPr>
          </a:p>
          <a:p>
            <a:pPr eaLnBrk="1" hangingPunct="1"/>
            <a:r>
              <a:rPr lang="nl-NL" b="0" kern="0" dirty="0">
                <a:latin typeface="Corbel" panose="020B0503020204020204" pitchFamily="34" charset="0"/>
              </a:rPr>
              <a:t>Alex van Heezik</a:t>
            </a:r>
          </a:p>
          <a:p>
            <a:pPr eaLnBrk="1" hangingPunct="1"/>
            <a:endParaRPr lang="nl-NL" kern="0" dirty="0"/>
          </a:p>
        </p:txBody>
      </p:sp>
    </p:spTree>
    <p:extLst>
      <p:ext uri="{BB962C8B-B14F-4D97-AF65-F5344CB8AC3E}">
        <p14:creationId xmlns:p14="http://schemas.microsoft.com/office/powerpoint/2010/main" val="25168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10</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(2)</a:t>
            </a:r>
          </a:p>
        </p:txBody>
      </p:sp>
      <p:sp>
        <p:nvSpPr>
          <p:cNvPr id="6" name="Tijdelijke aanduiding voor inhoud 2"/>
          <p:cNvSpPr txBox="1">
            <a:spLocks/>
          </p:cNvSpPr>
          <p:nvPr/>
        </p:nvSpPr>
        <p:spPr bwMode="auto">
          <a:xfrm>
            <a:off x="395536" y="1828800"/>
            <a:ext cx="8424936" cy="34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br>
              <a:rPr lang="nl-NL" sz="2400" b="0" kern="0" dirty="0">
                <a:latin typeface="Corbel" panose="020B0503020204020204" pitchFamily="34" charset="0"/>
              </a:rPr>
            </a:br>
            <a:r>
              <a:rPr lang="nl-NL" sz="2400" b="0" kern="0" dirty="0">
                <a:latin typeface="Corbel" panose="020B0503020204020204" pitchFamily="34" charset="0"/>
              </a:rPr>
              <a:t>Wat is toegevoegde waarde?</a:t>
            </a:r>
            <a:r>
              <a:rPr lang="nl-NL" b="0" kern="0" dirty="0">
                <a:latin typeface="Corbel" panose="020B0503020204020204" pitchFamily="34" charset="0"/>
              </a:rPr>
              <a:t> </a:t>
            </a:r>
          </a:p>
          <a:p>
            <a:pPr algn="ctr" eaLnBrk="1" hangingPunct="1"/>
            <a:r>
              <a:rPr lang="nl-NL" b="0" kern="0" dirty="0">
                <a:latin typeface="Corbel" panose="020B0503020204020204" pitchFamily="34" charset="0"/>
              </a:rPr>
              <a:t>Toegevoegde waarde is de bijdrage van de school aan de ontwikkeling van leerlingen </a:t>
            </a:r>
          </a:p>
          <a:p>
            <a:pPr algn="ctr" eaLnBrk="1" hangingPunct="1"/>
            <a:r>
              <a:rPr lang="nl-NL" b="0" kern="0" dirty="0">
                <a:latin typeface="Corbel" panose="020B0503020204020204" pitchFamily="34" charset="0"/>
              </a:rPr>
              <a:t>ofwel aan de kwaliteit van leerlingen</a:t>
            </a:r>
          </a:p>
          <a:p>
            <a:pPr algn="ctr" eaLnBrk="1" hangingPunct="1"/>
            <a:endParaRPr lang="nl-NL" sz="800" b="0" kern="0" dirty="0">
              <a:latin typeface="Corbel" panose="020B0503020204020204" pitchFamily="34" charset="0"/>
            </a:endParaRPr>
          </a:p>
          <a:p>
            <a:pPr algn="ctr" eaLnBrk="1" hangingPunct="1"/>
            <a:endParaRPr lang="nl-NL" sz="800" b="0" kern="0" dirty="0">
              <a:latin typeface="Corbel" panose="020B0503020204020204" pitchFamily="34" charset="0"/>
            </a:endParaRPr>
          </a:p>
          <a:p>
            <a:pPr algn="ctr" eaLnBrk="1" hangingPunct="1"/>
            <a:r>
              <a:rPr lang="nl-NL" sz="2400" b="0" kern="0" dirty="0">
                <a:latin typeface="Corbel" panose="020B0503020204020204" pitchFamily="34" charset="0"/>
              </a:rPr>
              <a:t>Hoe houden we daar rekening mee?</a:t>
            </a:r>
          </a:p>
          <a:p>
            <a:pPr marL="285750" indent="-285750" algn="ctr" eaLnBrk="1" hangingPunct="1">
              <a:buFont typeface="Arial" panose="020B0604020202020204" pitchFamily="34" charset="0"/>
              <a:buChar char="•"/>
            </a:pPr>
            <a:r>
              <a:rPr lang="nl-NL" b="0" kern="0" dirty="0">
                <a:latin typeface="Corbel" panose="020B0503020204020204" pitchFamily="34" charset="0"/>
              </a:rPr>
              <a:t>aantal leerlingen te corrigeren voor:</a:t>
            </a:r>
          </a:p>
          <a:p>
            <a:pPr marL="3257550" lvl="6">
              <a:buFontTx/>
              <a:buChar char="-"/>
            </a:pPr>
            <a:r>
              <a:rPr lang="nl-NL" sz="1600" b="0" kern="0" dirty="0">
                <a:latin typeface="Corbel" panose="020B0503020204020204" pitchFamily="34" charset="0"/>
              </a:rPr>
              <a:t>samenstelling leerlingenpopulatie</a:t>
            </a:r>
          </a:p>
          <a:p>
            <a:pPr marL="3257550" lvl="6">
              <a:buFontTx/>
              <a:buChar char="-"/>
            </a:pPr>
            <a:r>
              <a:rPr lang="nl-NL" sz="1600" b="0" kern="0" dirty="0">
                <a:latin typeface="Corbel" panose="020B0503020204020204" pitchFamily="34" charset="0"/>
              </a:rPr>
              <a:t>gediplomeerde uitstroom</a:t>
            </a:r>
            <a:endParaRPr lang="nl-NL" b="0" kern="0" dirty="0">
              <a:latin typeface="Corbel" panose="020B0503020204020204" pitchFamily="34" charset="0"/>
            </a:endParaRPr>
          </a:p>
          <a:p>
            <a:pPr marL="285750" indent="-285750" algn="ctr" eaLnBrk="1" hangingPunct="1">
              <a:buFont typeface="Arial" panose="020B0604020202020204" pitchFamily="34" charset="0"/>
              <a:buChar char="•"/>
            </a:pPr>
            <a:r>
              <a:rPr lang="nl-NL" b="0" kern="0" dirty="0">
                <a:latin typeface="Corbel" panose="020B0503020204020204" pitchFamily="34" charset="0"/>
              </a:rPr>
              <a:t>beschrijving kwaliteitsontwikkeling</a:t>
            </a:r>
          </a:p>
          <a:p>
            <a:pPr algn="ctr" eaLnBrk="1" hangingPunct="1"/>
            <a:endParaRPr lang="nl-NL" b="0" kern="0" dirty="0">
              <a:latin typeface="Corbel" panose="020B0503020204020204" pitchFamily="34" charset="0"/>
            </a:endParaRPr>
          </a:p>
        </p:txBody>
      </p:sp>
    </p:spTree>
    <p:extLst>
      <p:ext uri="{BB962C8B-B14F-4D97-AF65-F5344CB8AC3E}">
        <p14:creationId xmlns:p14="http://schemas.microsoft.com/office/powerpoint/2010/main" val="402757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11</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(3)</a:t>
            </a:r>
          </a:p>
        </p:txBody>
      </p:sp>
      <p:sp>
        <p:nvSpPr>
          <p:cNvPr id="6" name="Tijdelijke aanduiding voor inhoud 2"/>
          <p:cNvSpPr txBox="1">
            <a:spLocks/>
          </p:cNvSpPr>
          <p:nvPr/>
        </p:nvSpPr>
        <p:spPr bwMode="auto">
          <a:xfrm>
            <a:off x="539552" y="1828800"/>
            <a:ext cx="8280920" cy="34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br>
              <a:rPr lang="nl-NL" sz="2400" b="0" kern="0" dirty="0">
                <a:latin typeface="Corbel" panose="020B0503020204020204" pitchFamily="34" charset="0"/>
              </a:rPr>
            </a:br>
            <a:r>
              <a:rPr lang="nl-NL" sz="2400" b="0" kern="0" dirty="0">
                <a:latin typeface="Corbel" panose="020B0503020204020204" pitchFamily="34" charset="0"/>
              </a:rPr>
              <a:t>Welke gegevens zijn nodig?</a:t>
            </a:r>
            <a:r>
              <a:rPr lang="nl-NL" b="0" kern="0" dirty="0">
                <a:latin typeface="Corbel" panose="020B0503020204020204" pitchFamily="34" charset="0"/>
              </a:rPr>
              <a:t> </a:t>
            </a:r>
            <a:br>
              <a:rPr lang="nl-NL" b="0" kern="0" dirty="0">
                <a:latin typeface="Corbel" panose="020B0503020204020204" pitchFamily="34" charset="0"/>
              </a:rPr>
            </a:br>
            <a:endParaRPr lang="nl-NL" b="0" kern="0" dirty="0">
              <a:latin typeface="Corbel" panose="020B0503020204020204" pitchFamily="34" charset="0"/>
            </a:endParaRPr>
          </a:p>
          <a:p>
            <a:pPr marL="1885950" lvl="3">
              <a:buFont typeface="Arial" panose="020B0604020202020204" pitchFamily="34" charset="0"/>
              <a:buChar char="•"/>
            </a:pPr>
            <a:r>
              <a:rPr lang="nl-NL" sz="1600" b="0" kern="0" dirty="0">
                <a:latin typeface="Corbel" panose="020B0503020204020204" pitchFamily="34" charset="0"/>
              </a:rPr>
              <a:t>Cijfers over leerlingenaantallen</a:t>
            </a:r>
          </a:p>
          <a:p>
            <a:pPr marL="1885950" lvl="3">
              <a:buFont typeface="Arial" panose="020B0604020202020204" pitchFamily="34" charset="0"/>
              <a:buChar char="•"/>
            </a:pPr>
            <a:r>
              <a:rPr lang="nl-NL" sz="1600" b="0" kern="0" dirty="0">
                <a:latin typeface="Corbel" panose="020B0503020204020204" pitchFamily="34" charset="0"/>
              </a:rPr>
              <a:t>Cijfers over samenstelling leerlingenpopulatie / gediplomeerde uitstroom</a:t>
            </a:r>
          </a:p>
          <a:p>
            <a:pPr marL="1885950" lvl="3">
              <a:buFont typeface="Arial" panose="020B0604020202020204" pitchFamily="34" charset="0"/>
              <a:buChar char="•"/>
            </a:pPr>
            <a:r>
              <a:rPr lang="nl-NL" sz="1600" b="0" kern="0" dirty="0">
                <a:latin typeface="Corbel" panose="020B0503020204020204" pitchFamily="34" charset="0"/>
              </a:rPr>
              <a:t>Cijfers over kosten ingezette middelen</a:t>
            </a:r>
          </a:p>
          <a:p>
            <a:pPr marL="1885950" lvl="3">
              <a:buFont typeface="Arial" panose="020B0604020202020204" pitchFamily="34" charset="0"/>
              <a:buChar char="•"/>
            </a:pPr>
            <a:r>
              <a:rPr lang="nl-NL" sz="1600" b="0" kern="0" dirty="0">
                <a:latin typeface="Corbel" panose="020B0503020204020204" pitchFamily="34" charset="0"/>
              </a:rPr>
              <a:t>Cijfers over prijzen ingezette middelen</a:t>
            </a:r>
          </a:p>
          <a:p>
            <a:pPr marL="1657350" lvl="3" indent="0">
              <a:buNone/>
            </a:pPr>
            <a:endParaRPr lang="nl-NL" sz="1600" b="0" kern="0" dirty="0">
              <a:latin typeface="Corbel" panose="020B0503020204020204" pitchFamily="34" charset="0"/>
            </a:endParaRPr>
          </a:p>
          <a:p>
            <a:pPr marL="1657350" lvl="3" indent="0">
              <a:buNone/>
            </a:pPr>
            <a:r>
              <a:rPr lang="nl-NL" sz="1600" kern="0" dirty="0">
                <a:latin typeface="Corbel" panose="020B0503020204020204" pitchFamily="34" charset="0"/>
              </a:rPr>
              <a:t>Daarnaast ook cijfers verzameld over het aantal scholen om daarmee de ontwikkeling van de schaalvergroting in beeld te brengen. </a:t>
            </a:r>
          </a:p>
          <a:p>
            <a:pPr marL="1657350" lvl="3" indent="0">
              <a:buNone/>
            </a:pPr>
            <a:r>
              <a:rPr lang="nl-NL" sz="1600" b="0" kern="0" dirty="0">
                <a:latin typeface="Corbel" panose="020B0503020204020204" pitchFamily="34" charset="0"/>
              </a:rPr>
              <a:t> </a:t>
            </a:r>
          </a:p>
          <a:p>
            <a:pPr marL="285750" indent="-285750" algn="ctr" eaLnBrk="1" hangingPunct="1">
              <a:buFont typeface="Arial" panose="020B0604020202020204" pitchFamily="34" charset="0"/>
              <a:buChar char="•"/>
            </a:pPr>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p:txBody>
      </p:sp>
    </p:spTree>
    <p:extLst>
      <p:ext uri="{BB962C8B-B14F-4D97-AF65-F5344CB8AC3E}">
        <p14:creationId xmlns:p14="http://schemas.microsoft.com/office/powerpoint/2010/main" val="1371634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12</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(3)</a:t>
            </a:r>
          </a:p>
        </p:txBody>
      </p:sp>
      <p:sp>
        <p:nvSpPr>
          <p:cNvPr id="6" name="Tijdelijke aanduiding voor inhoud 2"/>
          <p:cNvSpPr txBox="1">
            <a:spLocks/>
          </p:cNvSpPr>
          <p:nvPr/>
        </p:nvSpPr>
        <p:spPr bwMode="auto">
          <a:xfrm>
            <a:off x="436104" y="1844824"/>
            <a:ext cx="8280920" cy="34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Ter illustratie: </a:t>
            </a:r>
          </a:p>
          <a:p>
            <a:pPr algn="ctr" eaLnBrk="1" hangingPunct="1"/>
            <a:r>
              <a:rPr lang="nl-NL" b="0" kern="0" dirty="0">
                <a:latin typeface="Corbel" panose="020B0503020204020204" pitchFamily="34" charset="0"/>
              </a:rPr>
              <a:t>de gegevens nodig voor productiviteitsontwikkeling van het primair onderwijs</a:t>
            </a: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eaLnBrk="1" hangingPunct="1"/>
            <a:r>
              <a:rPr lang="en-US" b="0" kern="0" dirty="0">
                <a:latin typeface="Corbel" panose="020B0503020204020204" pitchFamily="34" charset="0"/>
              </a:rPr>
              <a:t>Het </a:t>
            </a:r>
            <a:r>
              <a:rPr lang="en-US" b="0" kern="0" dirty="0" err="1">
                <a:latin typeface="Corbel" panose="020B0503020204020204" pitchFamily="34" charset="0"/>
              </a:rPr>
              <a:t>gaat</a:t>
            </a:r>
            <a:r>
              <a:rPr lang="en-US" b="0" kern="0" dirty="0">
                <a:latin typeface="Corbel" panose="020B0503020204020204" pitchFamily="34" charset="0"/>
              </a:rPr>
              <a:t> </a:t>
            </a:r>
            <a:r>
              <a:rPr lang="en-US" b="0" kern="0" dirty="0" err="1">
                <a:latin typeface="Corbel" panose="020B0503020204020204" pitchFamily="34" charset="0"/>
              </a:rPr>
              <a:t>dus</a:t>
            </a:r>
            <a:r>
              <a:rPr lang="en-US" b="0" kern="0" dirty="0">
                <a:latin typeface="Corbel" panose="020B0503020204020204" pitchFamily="34" charset="0"/>
              </a:rPr>
              <a:t> om </a:t>
            </a:r>
            <a:r>
              <a:rPr lang="en-US" b="0" kern="0" dirty="0" err="1">
                <a:latin typeface="Corbel" panose="020B0503020204020204" pitchFamily="34" charset="0"/>
              </a:rPr>
              <a:t>zo’n</a:t>
            </a:r>
            <a:r>
              <a:rPr lang="en-US" b="0" kern="0" dirty="0">
                <a:latin typeface="Corbel" panose="020B0503020204020204" pitchFamily="34" charset="0"/>
              </a:rPr>
              <a:t> </a:t>
            </a:r>
            <a:r>
              <a:rPr lang="en-US" b="0" kern="0" dirty="0" err="1">
                <a:latin typeface="Corbel" panose="020B0503020204020204" pitchFamily="34" charset="0"/>
              </a:rPr>
              <a:t>vijftien</a:t>
            </a:r>
            <a:r>
              <a:rPr lang="en-US" b="0" kern="0" dirty="0">
                <a:latin typeface="Corbel" panose="020B0503020204020204" pitchFamily="34" charset="0"/>
              </a:rPr>
              <a:t> </a:t>
            </a:r>
            <a:r>
              <a:rPr lang="en-US" b="0" kern="0" dirty="0" err="1">
                <a:latin typeface="Corbel" panose="020B0503020204020204" pitchFamily="34" charset="0"/>
              </a:rPr>
              <a:t>tijdreeksen</a:t>
            </a:r>
            <a:r>
              <a:rPr lang="en-US" b="0" kern="0" dirty="0">
                <a:latin typeface="Corbel" panose="020B0503020204020204" pitchFamily="34" charset="0"/>
              </a:rPr>
              <a:t>. In </a:t>
            </a:r>
            <a:r>
              <a:rPr lang="en-US" b="0" kern="0" dirty="0" err="1">
                <a:latin typeface="Corbel" panose="020B0503020204020204" pitchFamily="34" charset="0"/>
              </a:rPr>
              <a:t>werkelijkheid</a:t>
            </a:r>
            <a:r>
              <a:rPr lang="en-US" b="0" kern="0" dirty="0">
                <a:latin typeface="Corbel" panose="020B0503020204020204" pitchFamily="34" charset="0"/>
              </a:rPr>
              <a:t> </a:t>
            </a:r>
            <a:r>
              <a:rPr lang="en-US" b="0" kern="0" dirty="0" err="1">
                <a:latin typeface="Corbel" panose="020B0503020204020204" pitchFamily="34" charset="0"/>
              </a:rPr>
              <a:t>veel</a:t>
            </a:r>
            <a:r>
              <a:rPr lang="en-US" b="0" kern="0" dirty="0">
                <a:latin typeface="Corbel" panose="020B0503020204020204" pitchFamily="34" charset="0"/>
              </a:rPr>
              <a:t> </a:t>
            </a:r>
            <a:r>
              <a:rPr lang="en-US" b="0" kern="0" dirty="0" err="1">
                <a:latin typeface="Corbel" panose="020B0503020204020204" pitchFamily="34" charset="0"/>
              </a:rPr>
              <a:t>meer</a:t>
            </a:r>
            <a:r>
              <a:rPr lang="en-US" b="0" kern="0" dirty="0">
                <a:latin typeface="Corbel" panose="020B0503020204020204" pitchFamily="34" charset="0"/>
              </a:rPr>
              <a:t> (</a:t>
            </a:r>
            <a:r>
              <a:rPr lang="en-US" b="0" kern="0" dirty="0" err="1">
                <a:latin typeface="Corbel" panose="020B0503020204020204" pitchFamily="34" charset="0"/>
              </a:rPr>
              <a:t>deel</a:t>
            </a:r>
            <a:r>
              <a:rPr lang="en-US" b="0" kern="0" dirty="0">
                <a:latin typeface="Corbel" panose="020B0503020204020204" pitchFamily="34" charset="0"/>
              </a:rPr>
              <a:t>)</a:t>
            </a:r>
            <a:r>
              <a:rPr lang="en-US" b="0" kern="0" dirty="0" err="1">
                <a:latin typeface="Corbel" panose="020B0503020204020204" pitchFamily="34" charset="0"/>
              </a:rPr>
              <a:t>reeksen</a:t>
            </a:r>
            <a:r>
              <a:rPr lang="en-US" b="0" kern="0" dirty="0">
                <a:latin typeface="Corbel" panose="020B0503020204020204" pitchFamily="34" charset="0"/>
              </a:rPr>
              <a:t> </a:t>
            </a:r>
            <a:r>
              <a:rPr lang="en-US" b="0" kern="0" dirty="0" err="1">
                <a:latin typeface="Corbel" panose="020B0503020204020204" pitchFamily="34" charset="0"/>
              </a:rPr>
              <a:t>nodig</a:t>
            </a:r>
            <a:r>
              <a:rPr lang="en-US" b="0" kern="0" dirty="0">
                <a:latin typeface="Corbel" panose="020B0503020204020204" pitchFamily="34" charset="0"/>
              </a:rPr>
              <a:t> om tot </a:t>
            </a:r>
            <a:r>
              <a:rPr lang="en-US" b="0" kern="0" dirty="0" err="1">
                <a:latin typeface="Corbel" panose="020B0503020204020204" pitchFamily="34" charset="0"/>
              </a:rPr>
              <a:t>deze</a:t>
            </a:r>
            <a:r>
              <a:rPr lang="en-US" b="0" kern="0" dirty="0">
                <a:latin typeface="Corbel" panose="020B0503020204020204" pitchFamily="34" charset="0"/>
              </a:rPr>
              <a:t> </a:t>
            </a:r>
            <a:r>
              <a:rPr lang="en-US" b="0" kern="0" dirty="0" err="1">
                <a:latin typeface="Corbel" panose="020B0503020204020204" pitchFamily="34" charset="0"/>
              </a:rPr>
              <a:t>vijftien</a:t>
            </a:r>
            <a:r>
              <a:rPr lang="en-US" b="0" kern="0" dirty="0">
                <a:latin typeface="Corbel" panose="020B0503020204020204" pitchFamily="34" charset="0"/>
              </a:rPr>
              <a:t> </a:t>
            </a:r>
            <a:r>
              <a:rPr lang="en-US" b="0" kern="0" dirty="0" err="1">
                <a:latin typeface="Corbel" panose="020B0503020204020204" pitchFamily="34" charset="0"/>
              </a:rPr>
              <a:t>reeksen</a:t>
            </a:r>
            <a:r>
              <a:rPr lang="en-US" b="0" kern="0" dirty="0">
                <a:latin typeface="Corbel" panose="020B0503020204020204" pitchFamily="34" charset="0"/>
              </a:rPr>
              <a:t> </a:t>
            </a:r>
            <a:r>
              <a:rPr lang="en-US" b="0" kern="0" dirty="0" err="1">
                <a:latin typeface="Corbel" panose="020B0503020204020204" pitchFamily="34" charset="0"/>
              </a:rPr>
              <a:t>te</a:t>
            </a:r>
            <a:r>
              <a:rPr lang="en-US" b="0" kern="0" dirty="0">
                <a:latin typeface="Corbel" panose="020B0503020204020204" pitchFamily="34" charset="0"/>
              </a:rPr>
              <a:t> </a:t>
            </a:r>
            <a:r>
              <a:rPr lang="en-US" b="0" kern="0" dirty="0" err="1">
                <a:latin typeface="Corbel" panose="020B0503020204020204" pitchFamily="34" charset="0"/>
              </a:rPr>
              <a:t>komen</a:t>
            </a:r>
            <a:r>
              <a:rPr lang="en-US" b="0" kern="0" dirty="0">
                <a:latin typeface="Corbel" panose="020B0503020204020204" pitchFamily="34" charset="0"/>
              </a:rPr>
              <a:t> (factor 3 of 4)</a:t>
            </a:r>
            <a:endParaRPr lang="nl-NL" b="0" kern="0" dirty="0">
              <a:latin typeface="Corbel" panose="020B0503020204020204" pitchFamily="34" charset="0"/>
            </a:endParaRPr>
          </a:p>
          <a:p>
            <a:pPr algn="ctr" eaLnBrk="1" hangingPunct="1"/>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3604485248"/>
              </p:ext>
            </p:extLst>
          </p:nvPr>
        </p:nvGraphicFramePr>
        <p:xfrm>
          <a:off x="1230114" y="2636912"/>
          <a:ext cx="6692900" cy="1697295"/>
        </p:xfrm>
        <a:graphic>
          <a:graphicData uri="http://schemas.openxmlformats.org/drawingml/2006/table">
            <a:tbl>
              <a:tblPr/>
              <a:tblGrid>
                <a:gridCol w="2406154">
                  <a:extLst>
                    <a:ext uri="{9D8B030D-6E8A-4147-A177-3AD203B41FA5}">
                      <a16:colId xmlns:a16="http://schemas.microsoft.com/office/drawing/2014/main" val="3401243477"/>
                    </a:ext>
                  </a:extLst>
                </a:gridCol>
                <a:gridCol w="1512168">
                  <a:extLst>
                    <a:ext uri="{9D8B030D-6E8A-4147-A177-3AD203B41FA5}">
                      <a16:colId xmlns:a16="http://schemas.microsoft.com/office/drawing/2014/main" val="2915284305"/>
                    </a:ext>
                  </a:extLst>
                </a:gridCol>
                <a:gridCol w="1584176">
                  <a:extLst>
                    <a:ext uri="{9D8B030D-6E8A-4147-A177-3AD203B41FA5}">
                      <a16:colId xmlns:a16="http://schemas.microsoft.com/office/drawing/2014/main" val="1652400179"/>
                    </a:ext>
                  </a:extLst>
                </a:gridCol>
                <a:gridCol w="1190402">
                  <a:extLst>
                    <a:ext uri="{9D8B030D-6E8A-4147-A177-3AD203B41FA5}">
                      <a16:colId xmlns:a16="http://schemas.microsoft.com/office/drawing/2014/main" val="2098381868"/>
                    </a:ext>
                  </a:extLst>
                </a:gridCol>
              </a:tblGrid>
              <a:tr h="46990">
                <a:tc>
                  <a:txBody>
                    <a:bodyPr/>
                    <a:lstStyle/>
                    <a:p>
                      <a:pPr algn="l" fontAlgn="b">
                        <a:lnSpc>
                          <a:spcPct val="107000"/>
                        </a:lnSpc>
                        <a:spcAft>
                          <a:spcPts val="0"/>
                        </a:spcAft>
                      </a:pPr>
                      <a:r>
                        <a:rPr lang="en-US" sz="1600" b="1" kern="1200" dirty="0" err="1">
                          <a:solidFill>
                            <a:srgbClr val="FFFFFF"/>
                          </a:solidFill>
                          <a:effectLst/>
                          <a:latin typeface="Corbel" panose="020B0503020204020204" pitchFamily="34" charset="0"/>
                          <a:ea typeface="Times New Roman" panose="02020603050405020304" pitchFamily="18" charset="0"/>
                          <a:cs typeface="Arial" panose="020B0604020202020204" pitchFamily="34" charset="0"/>
                        </a:rPr>
                        <a:t>Productie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99CC"/>
                    </a:solidFill>
                  </a:tcPr>
                </a:tc>
                <a:tc>
                  <a:txBody>
                    <a:bodyPr/>
                    <a:lstStyle/>
                    <a:p>
                      <a:pPr algn="l" fontAlgn="b">
                        <a:lnSpc>
                          <a:spcPct val="107000"/>
                        </a:lnSpc>
                        <a:spcAft>
                          <a:spcPts val="0"/>
                        </a:spcAft>
                      </a:pPr>
                      <a:r>
                        <a:rPr lang="en-US" sz="1600" b="1" kern="1200" dirty="0" err="1">
                          <a:solidFill>
                            <a:srgbClr val="FFFFFF"/>
                          </a:solidFill>
                          <a:effectLst/>
                          <a:latin typeface="Corbel" panose="020B0503020204020204" pitchFamily="34" charset="0"/>
                          <a:ea typeface="Times New Roman" panose="02020603050405020304" pitchFamily="18" charset="0"/>
                          <a:cs typeface="Arial" panose="020B0604020202020204" pitchFamily="34" charset="0"/>
                        </a:rPr>
                        <a:t>Middelen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99CC"/>
                    </a:solidFill>
                  </a:tcPr>
                </a:tc>
                <a:tc>
                  <a:txBody>
                    <a:bodyPr/>
                    <a:lstStyle/>
                    <a:p>
                      <a:pPr algn="l" fontAlgn="b">
                        <a:lnSpc>
                          <a:spcPct val="107000"/>
                        </a:lnSpc>
                        <a:spcAft>
                          <a:spcPts val="0"/>
                        </a:spcAft>
                      </a:pPr>
                      <a:r>
                        <a:rPr lang="en-US" sz="1600" b="1" kern="1200" dirty="0" err="1">
                          <a:solidFill>
                            <a:srgbClr val="FFFFFF"/>
                          </a:solidFill>
                          <a:effectLst/>
                          <a:latin typeface="Corbel" panose="020B0503020204020204" pitchFamily="34" charset="0"/>
                          <a:ea typeface="Times New Roman" panose="02020603050405020304" pitchFamily="18" charset="0"/>
                          <a:cs typeface="Arial" panose="020B0604020202020204" pitchFamily="34" charset="0"/>
                        </a:rPr>
                        <a:t>Prijscorrectie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99CC"/>
                    </a:solidFill>
                  </a:tcPr>
                </a:tc>
                <a:tc>
                  <a:txBody>
                    <a:bodyPr/>
                    <a:lstStyle/>
                    <a:p>
                      <a:pPr algn="l" fontAlgn="b">
                        <a:lnSpc>
                          <a:spcPct val="107000"/>
                        </a:lnSpc>
                        <a:spcAft>
                          <a:spcPts val="0"/>
                        </a:spcAft>
                      </a:pPr>
                      <a:r>
                        <a:rPr lang="en-US" sz="1600" b="1" kern="1200" dirty="0" err="1">
                          <a:solidFill>
                            <a:srgbClr val="FFFFFF"/>
                          </a:solidFill>
                          <a:effectLst/>
                          <a:latin typeface="Corbel" panose="020B0503020204020204" pitchFamily="34" charset="0"/>
                          <a:ea typeface="Times New Roman" panose="02020603050405020304" pitchFamily="18" charset="0"/>
                          <a:cs typeface="Arial" panose="020B0604020202020204" pitchFamily="34" charset="0"/>
                        </a:rPr>
                        <a:t>Scholen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99CC"/>
                    </a:solidFill>
                  </a:tcPr>
                </a:tc>
                <a:extLst>
                  <a:ext uri="{0D108BD9-81ED-4DB2-BD59-A6C34878D82A}">
                    <a16:rowId xmlns:a16="http://schemas.microsoft.com/office/drawing/2014/main" val="2438379645"/>
                  </a:ext>
                </a:extLst>
              </a:tr>
              <a:tr h="46990">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Leerlingen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Loonkosten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PI loonkosten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Instellingen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76033879"/>
                  </a:ext>
                </a:extLst>
              </a:tr>
              <a:tr h="190500">
                <a:tc>
                  <a:txBody>
                    <a:bodyPr/>
                    <a:lstStyle/>
                    <a:p>
                      <a:pPr fontAlgn="b">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Leerlingen allochtoon</a:t>
                      </a: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Arbeidsduur</a:t>
                      </a: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Besturen</a:t>
                      </a: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10024382"/>
                  </a:ext>
                </a:extLst>
              </a:tr>
              <a:tr h="190500">
                <a:tc>
                  <a:txBody>
                    <a:bodyPr/>
                    <a:lstStyle/>
                    <a:p>
                      <a:pPr marL="0" marR="0" lvl="0" indent="0" algn="l" defTabSz="914400" rtl="0" eaLnBrk="1" fontAlgn="b" latinLnBrk="0" hangingPunct="1">
                        <a:lnSpc>
                          <a:spcPct val="107000"/>
                        </a:lnSpc>
                        <a:spcBef>
                          <a:spcPts val="0"/>
                        </a:spcBef>
                        <a:spcAft>
                          <a:spcPts val="0"/>
                        </a:spcAft>
                        <a:buClrTx/>
                        <a:buSzTx/>
                        <a:buFontTx/>
                        <a:buNone/>
                        <a:tabLst/>
                        <a:defRPr/>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Leerlingen</a:t>
                      </a:r>
                      <a:r>
                        <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speciaal</a:t>
                      </a:r>
                      <a:r>
                        <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onderwijs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Fte’s</a:t>
                      </a: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128863066"/>
                  </a:ext>
                </a:extLst>
              </a:tr>
              <a:tr h="190500">
                <a:tc>
                  <a:txBody>
                    <a:bodyPr/>
                    <a:lstStyle/>
                    <a:p>
                      <a:pPr fontAlgn="b">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Materiaalkosten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CPI</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6795011"/>
                  </a:ext>
                </a:extLst>
              </a:tr>
              <a:tr h="190500">
                <a:tc>
                  <a:txBody>
                    <a:bodyPr/>
                    <a:lstStyle/>
                    <a:p>
                      <a:pPr fontAlgn="b">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Investeringen</a:t>
                      </a:r>
                      <a:endPar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PI investeringen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endParaRPr lang="nl-NL" sz="1400" dirty="0">
                        <a:effectLst/>
                        <a:latin typeface="Calibri" panose="020F0502020204030204" pitchFamily="34"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16684724"/>
                  </a:ext>
                </a:extLst>
              </a:tr>
              <a:tr h="190500">
                <a:tc>
                  <a:txBody>
                    <a:bodyPr/>
                    <a:lstStyle/>
                    <a:p>
                      <a:pPr>
                        <a:lnSpc>
                          <a:spcPct val="107000"/>
                        </a:lnSpc>
                      </a:pPr>
                      <a:endParaRPr lang="nl-NL" sz="1400">
                        <a:effectLst/>
                        <a:latin typeface="Calibri" panose="020F0502020204030204" pitchFamily="34"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Vaste</a:t>
                      </a:r>
                      <a:r>
                        <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activa</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Rente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nSpc>
                          <a:spcPct val="107000"/>
                        </a:lnSpc>
                      </a:pPr>
                      <a:endParaRPr lang="nl-NL" sz="1400" dirty="0">
                        <a:effectLst/>
                        <a:latin typeface="Calibri" panose="020F0502020204030204" pitchFamily="34" charset="0"/>
                      </a:endParaRPr>
                    </a:p>
                  </a:txBody>
                  <a:tcPr marL="72000" marR="9525" marT="9525"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61015709"/>
                  </a:ext>
                </a:extLst>
              </a:tr>
            </a:tbl>
          </a:graphicData>
        </a:graphic>
      </p:graphicFrame>
    </p:spTree>
    <p:extLst>
      <p:ext uri="{BB962C8B-B14F-4D97-AF65-F5344CB8AC3E}">
        <p14:creationId xmlns:p14="http://schemas.microsoft.com/office/powerpoint/2010/main" val="224583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13</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(4)</a:t>
            </a:r>
          </a:p>
        </p:txBody>
      </p:sp>
      <p:graphicFrame>
        <p:nvGraphicFramePr>
          <p:cNvPr id="3" name="Object 2"/>
          <p:cNvGraphicFramePr>
            <a:graphicFrameLocks noChangeAspect="1"/>
          </p:cNvGraphicFramePr>
          <p:nvPr>
            <p:extLst>
              <p:ext uri="{D42A27DB-BD31-4B8C-83A1-F6EECF244321}">
                <p14:modId xmlns:p14="http://schemas.microsoft.com/office/powerpoint/2010/main" val="1434145810"/>
              </p:ext>
            </p:extLst>
          </p:nvPr>
        </p:nvGraphicFramePr>
        <p:xfrm>
          <a:off x="888749" y="1925866"/>
          <a:ext cx="7375629" cy="3528392"/>
        </p:xfrm>
        <a:graphic>
          <a:graphicData uri="http://schemas.openxmlformats.org/presentationml/2006/ole">
            <mc:AlternateContent xmlns:mc="http://schemas.openxmlformats.org/markup-compatibility/2006">
              <mc:Choice xmlns:v="urn:schemas-microsoft-com:vml" Requires="v">
                <p:oleObj spid="_x0000_s3184" name="Worksheet" r:id="rId4" imgW="13022757" imgH="6225501" progId="Excel.Sheet.12">
                  <p:embed/>
                </p:oleObj>
              </mc:Choice>
              <mc:Fallback>
                <p:oleObj name="Worksheet" r:id="rId4" imgW="13022757" imgH="6225501" progId="Excel.Sheet.12">
                  <p:embed/>
                  <p:pic>
                    <p:nvPicPr>
                      <p:cNvPr id="0" name=""/>
                      <p:cNvPicPr/>
                      <p:nvPr/>
                    </p:nvPicPr>
                    <p:blipFill>
                      <a:blip r:embed="rId5"/>
                      <a:stretch>
                        <a:fillRect/>
                      </a:stretch>
                    </p:blipFill>
                    <p:spPr>
                      <a:xfrm>
                        <a:off x="888749" y="1925866"/>
                        <a:ext cx="7375629" cy="3528392"/>
                      </a:xfrm>
                      <a:prstGeom prst="rect">
                        <a:avLst/>
                      </a:prstGeom>
                    </p:spPr>
                  </p:pic>
                </p:oleObj>
              </mc:Fallback>
            </mc:AlternateContent>
          </a:graphicData>
        </a:graphic>
      </p:graphicFrame>
      <p:sp>
        <p:nvSpPr>
          <p:cNvPr id="4" name="Rechthoek 3"/>
          <p:cNvSpPr/>
          <p:nvPr/>
        </p:nvSpPr>
        <p:spPr>
          <a:xfrm>
            <a:off x="2525688" y="1464201"/>
            <a:ext cx="4572000" cy="461665"/>
          </a:xfrm>
          <a:prstGeom prst="rect">
            <a:avLst/>
          </a:prstGeom>
        </p:spPr>
        <p:txBody>
          <a:bodyPr>
            <a:spAutoFit/>
          </a:bodyPr>
          <a:lstStyle/>
          <a:p>
            <a:pPr algn="ctr" eaLnBrk="1" hangingPunct="1"/>
            <a:r>
              <a:rPr lang="nl-NL" kern="0" dirty="0">
                <a:latin typeface="Corbel" panose="020B0503020204020204" pitchFamily="34" charset="0"/>
              </a:rPr>
              <a:t>Stap 1: Gegevensverzameling</a:t>
            </a:r>
            <a:endParaRPr lang="nl-NL" dirty="0"/>
          </a:p>
        </p:txBody>
      </p:sp>
      <p:sp>
        <p:nvSpPr>
          <p:cNvPr id="6" name="Rechthoek 3"/>
          <p:cNvSpPr/>
          <p:nvPr/>
        </p:nvSpPr>
        <p:spPr>
          <a:xfrm>
            <a:off x="2295374" y="2639974"/>
            <a:ext cx="5588994" cy="2062103"/>
          </a:xfrm>
          <a:prstGeom prst="rect">
            <a:avLst/>
          </a:prstGeom>
          <a:solidFill>
            <a:schemeClr val="bg1">
              <a:alpha val="90000"/>
            </a:schemeClr>
          </a:solidFill>
        </p:spPr>
        <p:txBody>
          <a:bodyPr wrap="square">
            <a:spAutoFit/>
          </a:bodyPr>
          <a:lstStyle/>
          <a:p>
            <a:pPr eaLnBrk="1" hangingPunct="1"/>
            <a:r>
              <a:rPr lang="nl-NL" sz="1600" kern="0" dirty="0">
                <a:latin typeface="Corbel" panose="020B0503020204020204" pitchFamily="34" charset="0"/>
              </a:rPr>
              <a:t>Belangrijkste databronnen:</a:t>
            </a:r>
          </a:p>
          <a:p>
            <a:pPr eaLnBrk="1" hangingPunct="1"/>
            <a:endParaRPr lang="nl-NL" sz="1600" kern="0" dirty="0">
              <a:latin typeface="Corbel" panose="020B0503020204020204" pitchFamily="34" charset="0"/>
            </a:endParaRPr>
          </a:p>
          <a:p>
            <a:pPr marL="285750" indent="-285750" eaLnBrk="1" hangingPunct="1">
              <a:buFont typeface="Wingdings" panose="05000000000000000000" pitchFamily="2" charset="2"/>
              <a:buChar char="§"/>
            </a:pPr>
            <a:r>
              <a:rPr lang="nl-NL" sz="1600" kern="0" dirty="0">
                <a:latin typeface="Corbel" panose="020B0503020204020204" pitchFamily="34" charset="0"/>
              </a:rPr>
              <a:t>CBS Statline</a:t>
            </a:r>
          </a:p>
          <a:p>
            <a:pPr marL="285750" indent="-285750" eaLnBrk="1" hangingPunct="1">
              <a:buFont typeface="Wingdings" panose="05000000000000000000" pitchFamily="2" charset="2"/>
              <a:buChar char="§"/>
            </a:pPr>
            <a:r>
              <a:rPr lang="nl-NL" sz="1600" kern="0" dirty="0">
                <a:latin typeface="Corbel" panose="020B0503020204020204" pitchFamily="34" charset="0"/>
              </a:rPr>
              <a:t>CBS publicaties (bijv. Zakboek Onderwijsstatistieken)</a:t>
            </a:r>
          </a:p>
          <a:p>
            <a:pPr marL="285750" indent="-285750" eaLnBrk="1" hangingPunct="1">
              <a:buFont typeface="Wingdings" panose="05000000000000000000" pitchFamily="2" charset="2"/>
              <a:buChar char="§"/>
            </a:pPr>
            <a:r>
              <a:rPr lang="en-US" sz="1600" kern="0" dirty="0" err="1">
                <a:latin typeface="Corbel" panose="020B0503020204020204" pitchFamily="34" charset="0"/>
              </a:rPr>
              <a:t>Ministerie</a:t>
            </a:r>
            <a:r>
              <a:rPr lang="en-US" sz="1600" kern="0" dirty="0">
                <a:latin typeface="Corbel" panose="020B0503020204020204" pitchFamily="34" charset="0"/>
              </a:rPr>
              <a:t> van OCW</a:t>
            </a:r>
            <a:endParaRPr lang="nl-NL" sz="1600" kern="0" dirty="0">
              <a:latin typeface="Corbel" panose="020B0503020204020204" pitchFamily="34" charset="0"/>
            </a:endParaRPr>
          </a:p>
          <a:p>
            <a:pPr marL="285750" indent="-285750" eaLnBrk="1" hangingPunct="1">
              <a:buFont typeface="Wingdings" panose="05000000000000000000" pitchFamily="2" charset="2"/>
              <a:buChar char="§"/>
            </a:pPr>
            <a:r>
              <a:rPr lang="nl-NL" sz="1600" kern="0" dirty="0">
                <a:latin typeface="Corbel" panose="020B0503020204020204" pitchFamily="34" charset="0"/>
              </a:rPr>
              <a:t>Statistieken Arbeidsmarkt Onderwijssectoren (STAMOS)</a:t>
            </a:r>
          </a:p>
          <a:p>
            <a:pPr marL="285750" indent="-285750" eaLnBrk="1" hangingPunct="1">
              <a:buFont typeface="Wingdings" panose="05000000000000000000" pitchFamily="2" charset="2"/>
              <a:buChar char="§"/>
            </a:pPr>
            <a:r>
              <a:rPr lang="nl-NL" sz="1600" kern="0" dirty="0">
                <a:solidFill>
                  <a:schemeClr val="accent2"/>
                </a:solidFill>
                <a:latin typeface="Corbel" panose="020B0503020204020204" pitchFamily="34" charset="0"/>
                <a:hlinkClick r:id="rId6"/>
              </a:rPr>
              <a:t>Database Publieke Sector (DPS)</a:t>
            </a:r>
            <a:br>
              <a:rPr lang="nl-NL" sz="1600" kern="0" dirty="0">
                <a:solidFill>
                  <a:schemeClr val="accent2"/>
                </a:solidFill>
                <a:latin typeface="Corbel" panose="020B0503020204020204" pitchFamily="34" charset="0"/>
              </a:rPr>
            </a:br>
            <a:r>
              <a:rPr lang="nl-NL" sz="1600" kern="0" dirty="0">
                <a:latin typeface="Corbel" panose="020B0503020204020204" pitchFamily="34" charset="0"/>
              </a:rPr>
              <a:t> </a:t>
            </a:r>
            <a:endParaRPr lang="nl-NL" sz="1600" dirty="0"/>
          </a:p>
        </p:txBody>
      </p:sp>
    </p:spTree>
    <p:extLst>
      <p:ext uri="{BB962C8B-B14F-4D97-AF65-F5344CB8AC3E}">
        <p14:creationId xmlns:p14="http://schemas.microsoft.com/office/powerpoint/2010/main" val="213369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14</a:t>
            </a:fld>
            <a:endParaRPr lang="en-US"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34" r="7021" b="11209"/>
          <a:stretch/>
        </p:blipFill>
        <p:spPr bwMode="auto">
          <a:xfrm>
            <a:off x="635729" y="332656"/>
            <a:ext cx="7874758" cy="5090615"/>
          </a:xfrm>
          <a:prstGeom prst="rect">
            <a:avLst/>
          </a:prstGeom>
          <a:extLst>
            <a:ext uri="{909E8E84-426E-40DD-AFC4-6F175D3DCCD1}">
              <a14:hiddenFill xmlns:a14="http://schemas.microsoft.com/office/drawing/2010/main">
                <a:solidFill>
                  <a:schemeClr val="accent1"/>
                </a:solidFill>
              </a14:hiddenFill>
            </a:ext>
          </a:extLst>
        </p:spPr>
      </p:pic>
      <p:pic>
        <p:nvPicPr>
          <p:cNvPr id="2" name="Afbeelding 1"/>
          <p:cNvPicPr>
            <a:picLocks noChangeAspect="1"/>
          </p:cNvPicPr>
          <p:nvPr/>
        </p:nvPicPr>
        <p:blipFill>
          <a:blip r:embed="rId4"/>
          <a:stretch>
            <a:fillRect/>
          </a:stretch>
        </p:blipFill>
        <p:spPr>
          <a:xfrm>
            <a:off x="-1636306" y="-459597"/>
            <a:ext cx="12418827" cy="6675120"/>
          </a:xfrm>
          <a:prstGeom prst="rect">
            <a:avLst/>
          </a:prstGeom>
        </p:spPr>
      </p:pic>
    </p:spTree>
    <p:extLst>
      <p:ext uri="{BB962C8B-B14F-4D97-AF65-F5344CB8AC3E}">
        <p14:creationId xmlns:p14="http://schemas.microsoft.com/office/powerpoint/2010/main" val="101243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15</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(5)</a:t>
            </a:r>
          </a:p>
        </p:txBody>
      </p:sp>
      <p:sp>
        <p:nvSpPr>
          <p:cNvPr id="2" name="Rechthoek 1"/>
          <p:cNvSpPr/>
          <p:nvPr/>
        </p:nvSpPr>
        <p:spPr>
          <a:xfrm>
            <a:off x="511324" y="1756509"/>
            <a:ext cx="8130480" cy="707886"/>
          </a:xfrm>
          <a:prstGeom prst="rect">
            <a:avLst/>
          </a:prstGeom>
        </p:spPr>
        <p:txBody>
          <a:bodyPr wrap="square">
            <a:spAutoFit/>
          </a:bodyPr>
          <a:lstStyle/>
          <a:p>
            <a:pPr algn="ctr"/>
            <a:r>
              <a:rPr lang="nl-NL" kern="0" dirty="0">
                <a:latin typeface="Corbel" panose="020B0503020204020204" pitchFamily="34" charset="0"/>
              </a:rPr>
              <a:t>Stap 2: Schatten productiviteit met kostenfunctie </a:t>
            </a:r>
          </a:p>
          <a:p>
            <a:pPr algn="ctr"/>
            <a:r>
              <a:rPr lang="nl-NL" sz="1600" kern="0" dirty="0">
                <a:latin typeface="Corbel" panose="020B0503020204020204" pitchFamily="34" charset="0"/>
              </a:rPr>
              <a:t>m.b.v. econometrische software</a:t>
            </a:r>
          </a:p>
        </p:txBody>
      </p:sp>
      <p:pic>
        <p:nvPicPr>
          <p:cNvPr id="6" name="Afbeelding 5"/>
          <p:cNvPicPr>
            <a:picLocks noChangeAspect="1"/>
          </p:cNvPicPr>
          <p:nvPr/>
        </p:nvPicPr>
        <p:blipFill rotWithShape="1">
          <a:blip r:embed="rId3"/>
          <a:srcRect l="4799" t="36896" r="2742" b="26368"/>
          <a:stretch/>
        </p:blipFill>
        <p:spPr bwMode="auto">
          <a:xfrm>
            <a:off x="1621042" y="2782866"/>
            <a:ext cx="5911043" cy="12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10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16</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(6)</a:t>
            </a:r>
          </a:p>
        </p:txBody>
      </p:sp>
      <p:sp>
        <p:nvSpPr>
          <p:cNvPr id="2" name="Rechthoek 1"/>
          <p:cNvSpPr/>
          <p:nvPr/>
        </p:nvSpPr>
        <p:spPr>
          <a:xfrm>
            <a:off x="2487997" y="1504034"/>
            <a:ext cx="4752528" cy="461665"/>
          </a:xfrm>
          <a:prstGeom prst="rect">
            <a:avLst/>
          </a:prstGeom>
        </p:spPr>
        <p:txBody>
          <a:bodyPr wrap="square">
            <a:spAutoFit/>
          </a:bodyPr>
          <a:lstStyle/>
          <a:p>
            <a:pPr algn="ctr"/>
            <a:r>
              <a:rPr lang="nl-NL" kern="0" dirty="0">
                <a:latin typeface="Corbel" panose="020B0503020204020204" pitchFamily="34" charset="0"/>
              </a:rPr>
              <a:t>Stap 3: uitvoer analyse resultaten</a:t>
            </a:r>
          </a:p>
        </p:txBody>
      </p:sp>
      <p:graphicFrame>
        <p:nvGraphicFramePr>
          <p:cNvPr id="9" name="Chart 1"/>
          <p:cNvGraphicFramePr>
            <a:graphicFrameLocks/>
          </p:cNvGraphicFramePr>
          <p:nvPr>
            <p:extLst>
              <p:ext uri="{D42A27DB-BD31-4B8C-83A1-F6EECF244321}">
                <p14:modId xmlns:p14="http://schemas.microsoft.com/office/powerpoint/2010/main" val="1699308944"/>
              </p:ext>
            </p:extLst>
          </p:nvPr>
        </p:nvGraphicFramePr>
        <p:xfrm>
          <a:off x="1763688" y="1844824"/>
          <a:ext cx="5909220" cy="3655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74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17</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beleidsanalyse (1): beleidstrends</a:t>
            </a:r>
          </a:p>
        </p:txBody>
      </p:sp>
      <p:sp>
        <p:nvSpPr>
          <p:cNvPr id="9" name="Tijdelijke aanduiding voor inhoud 2"/>
          <p:cNvSpPr txBox="1">
            <a:spLocks/>
          </p:cNvSpPr>
          <p:nvPr/>
        </p:nvSpPr>
        <p:spPr bwMode="auto">
          <a:xfrm>
            <a:off x="683568" y="1828800"/>
            <a:ext cx="7850832" cy="32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Rond 1980: opkomst nieuw besturingsconcept</a:t>
            </a:r>
          </a:p>
          <a:p>
            <a:pPr algn="ctr" eaLnBrk="1" hangingPunct="1"/>
            <a:endParaRPr lang="nl-NL" sz="1200" b="0" kern="0" dirty="0">
              <a:latin typeface="Corbel" panose="020B0503020204020204" pitchFamily="34" charset="0"/>
            </a:endParaRPr>
          </a:p>
          <a:p>
            <a:pPr marL="1885950" lvl="3" eaLnBrk="1" hangingPunct="1">
              <a:buFont typeface="Arial" charset="0"/>
              <a:buChar char="•"/>
            </a:pPr>
            <a:r>
              <a:rPr lang="nl-NL" sz="1600" b="0" kern="0" dirty="0">
                <a:latin typeface="Corbel" panose="020B0503020204020204" pitchFamily="34" charset="0"/>
              </a:rPr>
              <a:t>Besturen op afstand</a:t>
            </a:r>
          </a:p>
          <a:p>
            <a:pPr marL="1885950" lvl="3" eaLnBrk="1" hangingPunct="1">
              <a:buFont typeface="Arial" charset="0"/>
              <a:buChar char="•"/>
            </a:pPr>
            <a:r>
              <a:rPr lang="nl-NL" sz="1600" kern="0" dirty="0">
                <a:latin typeface="Corbel" panose="020B0503020204020204" pitchFamily="34" charset="0"/>
              </a:rPr>
              <a:t>V</a:t>
            </a:r>
            <a:r>
              <a:rPr lang="nl-NL" sz="1600" b="0" kern="0" dirty="0">
                <a:latin typeface="Corbel" panose="020B0503020204020204" pitchFamily="34" charset="0"/>
              </a:rPr>
              <a:t>ermindering en vereenvoudiging van regels</a:t>
            </a:r>
          </a:p>
          <a:p>
            <a:pPr marL="1885950" lvl="3" eaLnBrk="1" hangingPunct="1">
              <a:buFont typeface="Arial" charset="0"/>
              <a:buChar char="•"/>
            </a:pPr>
            <a:r>
              <a:rPr lang="nl-NL" sz="1600" kern="0" dirty="0">
                <a:latin typeface="Corbel" panose="020B0503020204020204" pitchFamily="34" charset="0"/>
              </a:rPr>
              <a:t>G</a:t>
            </a:r>
            <a:r>
              <a:rPr lang="nl-NL" sz="1600" b="0" kern="0" dirty="0">
                <a:latin typeface="Corbel" panose="020B0503020204020204" pitchFamily="34" charset="0"/>
              </a:rPr>
              <a:t>rotere zelfstandigheid voor (semi)overheidsinstellingen</a:t>
            </a:r>
          </a:p>
          <a:p>
            <a:pPr marL="1885950" lvl="3" eaLnBrk="1" hangingPunct="1">
              <a:buFont typeface="Arial" charset="0"/>
              <a:buChar char="•"/>
            </a:pPr>
            <a:r>
              <a:rPr lang="nl-NL" sz="1600" kern="0" dirty="0">
                <a:latin typeface="Corbel" panose="020B0503020204020204" pitchFamily="34" charset="0"/>
              </a:rPr>
              <a:t>W</a:t>
            </a:r>
            <a:r>
              <a:rPr lang="nl-NL" sz="1600" b="0" kern="0" dirty="0">
                <a:latin typeface="Corbel" panose="020B0503020204020204" pitchFamily="34" charset="0"/>
              </a:rPr>
              <a:t>aar mogelijk de introductie van marktwerking</a:t>
            </a:r>
          </a:p>
          <a:p>
            <a:pPr marL="1028700" lvl="1" eaLnBrk="1" hangingPunct="1">
              <a:buFont typeface="Arial" charset="0"/>
              <a:buChar char="•"/>
            </a:pPr>
            <a:endParaRPr lang="nl-NL" sz="2000" kern="0" dirty="0">
              <a:latin typeface="Corbel" panose="020B0503020204020204" pitchFamily="34" charset="0"/>
            </a:endParaRPr>
          </a:p>
          <a:p>
            <a:pPr lvl="1" indent="0" eaLnBrk="1" hangingPunct="1">
              <a:buNone/>
            </a:pPr>
            <a:r>
              <a:rPr lang="nl-NL" kern="0" dirty="0">
                <a:latin typeface="Corbel" panose="020B0503020204020204" pitchFamily="34" charset="0"/>
              </a:rPr>
              <a:t>Kortom: ‘Deregulering en autonomievergroting’</a:t>
            </a:r>
          </a:p>
          <a:p>
            <a:pPr lvl="1" indent="0" eaLnBrk="1" hangingPunct="1">
              <a:buNone/>
            </a:pPr>
            <a:endParaRPr lang="nl-NL" sz="2000" b="0" kern="0" dirty="0">
              <a:latin typeface="Corbel" panose="020B0503020204020204" pitchFamily="34" charset="0"/>
            </a:endParaRPr>
          </a:p>
        </p:txBody>
      </p:sp>
    </p:spTree>
    <p:extLst>
      <p:ext uri="{BB962C8B-B14F-4D97-AF65-F5344CB8AC3E}">
        <p14:creationId xmlns:p14="http://schemas.microsoft.com/office/powerpoint/2010/main" val="68042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18</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a:glow rad="63500">
              <a:schemeClr val="accent1">
                <a:satMod val="175000"/>
                <a:alpha val="40000"/>
              </a:schemeClr>
            </a:glow>
            <a:innerShdw blurRad="63500" dist="50800" dir="13500000">
              <a:prstClr val="black">
                <a:alpha val="50000"/>
              </a:prstClr>
            </a:innerShdw>
          </a:effectLst>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beleidsanalyse (2): beleidsinstrumenten</a:t>
            </a:r>
          </a:p>
        </p:txBody>
      </p:sp>
      <p:sp>
        <p:nvSpPr>
          <p:cNvPr id="9" name="Tijdelijke aanduiding voor inhoud 2"/>
          <p:cNvSpPr txBox="1">
            <a:spLocks/>
          </p:cNvSpPr>
          <p:nvPr/>
        </p:nvSpPr>
        <p:spPr bwMode="auto">
          <a:xfrm>
            <a:off x="683568" y="1828800"/>
            <a:ext cx="7850832"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Stimuleren schaalvergroting</a:t>
            </a:r>
          </a:p>
          <a:p>
            <a:pPr algn="ctr" eaLnBrk="1" hangingPunct="1"/>
            <a:r>
              <a:rPr lang="nl-NL" sz="1600" b="0" kern="0" dirty="0">
                <a:latin typeface="Corbel" panose="020B0503020204020204" pitchFamily="34" charset="0"/>
              </a:rPr>
              <a:t>Via wet- en regelgeving en bekostiging</a:t>
            </a:r>
          </a:p>
          <a:p>
            <a:pPr algn="ctr" eaLnBrk="1" hangingPunct="1"/>
            <a:endParaRPr lang="nl-NL" sz="1000" b="0" kern="0" dirty="0">
              <a:latin typeface="Corbel" panose="020B0503020204020204" pitchFamily="34" charset="0"/>
            </a:endParaRPr>
          </a:p>
          <a:p>
            <a:pPr marL="1657350" lvl="3" indent="0" eaLnBrk="1" hangingPunct="1">
              <a:buNone/>
            </a:pPr>
            <a:r>
              <a:rPr lang="nl-NL" kern="0" dirty="0">
                <a:latin typeface="Corbel" panose="020B0503020204020204" pitchFamily="34" charset="0"/>
              </a:rPr>
              <a:t>Sleutelen aan vormgeving bekostiging</a:t>
            </a:r>
          </a:p>
          <a:p>
            <a:pPr marL="1657350" lvl="3" indent="0" eaLnBrk="1" hangingPunct="1">
              <a:buNone/>
            </a:pPr>
            <a:r>
              <a:rPr lang="nl-NL" sz="1600" kern="0" dirty="0">
                <a:latin typeface="Corbel" panose="020B0503020204020204" pitchFamily="34" charset="0"/>
              </a:rPr>
              <a:t>Lumpsum, prestatiebekostiging, decentralisatie huisvesting</a:t>
            </a:r>
          </a:p>
          <a:p>
            <a:pPr marL="1657350" lvl="3" indent="0" eaLnBrk="1" hangingPunct="1">
              <a:buNone/>
            </a:pPr>
            <a:endParaRPr lang="nl-NL" sz="1000" kern="0" dirty="0"/>
          </a:p>
          <a:p>
            <a:pPr marL="57150" algn="ctr" eaLnBrk="1" hangingPunct="1"/>
            <a:r>
              <a:rPr lang="nl-NL" sz="2400" b="0" kern="0" dirty="0">
                <a:latin typeface="Corbel" panose="020B0503020204020204" pitchFamily="34" charset="0"/>
              </a:rPr>
              <a:t>‘Hand op de knip’</a:t>
            </a:r>
          </a:p>
          <a:p>
            <a:pPr marL="57150" lvl="3" indent="0" algn="ctr" eaLnBrk="1" hangingPunct="1">
              <a:buNone/>
            </a:pPr>
            <a:r>
              <a:rPr lang="nl-NL" sz="1600" kern="0" dirty="0">
                <a:latin typeface="Corbel" panose="020B0503020204020204" pitchFamily="34" charset="0"/>
              </a:rPr>
              <a:t>Groei rijksbijdrage &lt; groei studenten</a:t>
            </a:r>
          </a:p>
          <a:p>
            <a:pPr marL="57150" algn="ctr" eaLnBrk="1" hangingPunct="1"/>
            <a:endParaRPr lang="nl-NL" sz="1200" b="0" kern="0" dirty="0">
              <a:latin typeface="Corbel" panose="020B0503020204020204" pitchFamily="34" charset="0"/>
            </a:endParaRPr>
          </a:p>
          <a:p>
            <a:pPr marL="57150" algn="ctr" eaLnBrk="1" hangingPunct="1"/>
            <a:r>
              <a:rPr lang="nl-NL" sz="2400" b="0" kern="0" dirty="0">
                <a:latin typeface="Corbel" panose="020B0503020204020204" pitchFamily="34" charset="0"/>
              </a:rPr>
              <a:t>Gericht beleid</a:t>
            </a:r>
          </a:p>
          <a:p>
            <a:pPr marL="57150" algn="ctr" eaLnBrk="1" hangingPunct="1"/>
            <a:r>
              <a:rPr lang="nl-NL" b="0" kern="0" dirty="0">
                <a:latin typeface="Corbel" panose="020B0503020204020204" pitchFamily="34" charset="0"/>
              </a:rPr>
              <a:t>O.a. aanpak schooluitval</a:t>
            </a: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Tree>
    <p:extLst>
      <p:ext uri="{BB962C8B-B14F-4D97-AF65-F5344CB8AC3E}">
        <p14:creationId xmlns:p14="http://schemas.microsoft.com/office/powerpoint/2010/main" val="299739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beleidsanalyse (3): beleidsingrepen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4100" y="-935132"/>
            <a:ext cx="3855801" cy="8904912"/>
          </a:xfrm>
          <a:prstGeom prst="rect">
            <a:avLst/>
          </a:prstGeom>
        </p:spPr>
      </p:pic>
    </p:spTree>
    <p:extLst>
      <p:ext uri="{BB962C8B-B14F-4D97-AF65-F5344CB8AC3E}">
        <p14:creationId xmlns:p14="http://schemas.microsoft.com/office/powerpoint/2010/main" val="147812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a:t>
            </a:fld>
            <a:endParaRPr lang="en-US" dirty="0"/>
          </a:p>
        </p:txBody>
      </p:sp>
      <p:sp>
        <p:nvSpPr>
          <p:cNvPr id="8" name="Rechthoek 7"/>
          <p:cNvSpPr/>
          <p:nvPr/>
        </p:nvSpPr>
        <p:spPr>
          <a:xfrm>
            <a:off x="1099823" y="300651"/>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Vierdelige </a:t>
            </a:r>
            <a:r>
              <a:rPr lang="nl-NL" dirty="0" err="1">
                <a:solidFill>
                  <a:srgbClr val="00B0F0"/>
                </a:solidFill>
                <a:latin typeface="Cambria"/>
                <a:ea typeface="Times New Roman"/>
                <a:cs typeface="Times New Roman"/>
              </a:rPr>
              <a:t>onderzoeksreeks</a:t>
            </a:r>
            <a:endParaRPr lang="nl-NL" dirty="0">
              <a:solidFill>
                <a:srgbClr val="00B0F0"/>
              </a:solidFill>
              <a:latin typeface="Cambria"/>
              <a:ea typeface="Times New Roman"/>
              <a:cs typeface="Times New Roman"/>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22" y="1840080"/>
            <a:ext cx="2233016" cy="3246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eburon.nl/images/super/de_nederlandse_zorg_1980-2013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262" y="1849134"/>
            <a:ext cx="2283342" cy="3264815"/>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6" name="Picture 2" descr="http://www.eburon.nl/images/super/de_nederlandse_zorg_1980-2013_1.jp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508104" y="2948081"/>
            <a:ext cx="1499148" cy="2143543"/>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9" name="Picture 2" descr="http://www.eburon.nl/images/super/de_nederlandse_zorg_1980-2013_1.jpg"/>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60876" y="2948082"/>
            <a:ext cx="1482967" cy="2120406"/>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2052" name="Picture 4" descr="agente met portofoon"/>
          <p:cNvPicPr>
            <a:picLocks noChangeAspect="1" noChangeArrowheads="1"/>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8">
                    <a14:imgEffect>
                      <a14:artisticBlur radius="7"/>
                    </a14:imgEffect>
                  </a14:imgLayer>
                </a14:imgProps>
              </a:ext>
              <a:ext uri="{28A0092B-C50C-407E-A947-70E740481C1C}">
                <a14:useLocalDpi xmlns:a14="http://schemas.microsoft.com/office/drawing/2010/main" val="0"/>
              </a:ext>
            </a:extLst>
          </a:blip>
          <a:srcRect l="17606" r="23482"/>
          <a:stretch/>
        </p:blipFill>
        <p:spPr bwMode="auto">
          <a:xfrm>
            <a:off x="5511551" y="3394839"/>
            <a:ext cx="1495701" cy="1485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trein"/>
          <p:cNvPicPr>
            <a:picLocks noChangeAspect="1" noChangeArrowheads="1"/>
          </p:cNvPicPr>
          <p:nvPr/>
        </p:nvPicPr>
        <p:blipFill rotWithShape="1">
          <a:blip r:embed="rId9">
            <a:duotone>
              <a:prstClr val="black"/>
              <a:schemeClr val="accent1">
                <a:tint val="45000"/>
                <a:satMod val="400000"/>
              </a:schemeClr>
            </a:duotone>
            <a:extLst>
              <a:ext uri="{BEBA8EAE-BF5A-486C-A8C5-ECC9F3942E4B}">
                <a14:imgProps xmlns:a14="http://schemas.microsoft.com/office/drawing/2010/main">
                  <a14:imgLayer r:embed="rId10">
                    <a14:imgEffect>
                      <a14:artisticBlur radius="4"/>
                    </a14:imgEffect>
                  </a14:imgLayer>
                </a14:imgProps>
              </a:ext>
              <a:ext uri="{28A0092B-C50C-407E-A947-70E740481C1C}">
                <a14:useLocalDpi xmlns:a14="http://schemas.microsoft.com/office/drawing/2010/main" val="0"/>
              </a:ext>
            </a:extLst>
          </a:blip>
          <a:srcRect l="4967" t="4224" r="35453"/>
          <a:stretch/>
        </p:blipFill>
        <p:spPr bwMode="auto">
          <a:xfrm>
            <a:off x="7160876" y="3376305"/>
            <a:ext cx="1482967" cy="144852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rot="20422909">
            <a:off x="5588511" y="4242403"/>
            <a:ext cx="1338335"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dirty="0" err="1">
                <a:latin typeface="Corbel" panose="020B0503020204020204" pitchFamily="34" charset="0"/>
              </a:rPr>
              <a:t>veiligheid</a:t>
            </a:r>
            <a:endParaRPr lang="en-US" sz="1200" dirty="0">
              <a:latin typeface="Corbel" panose="020B0503020204020204" pitchFamily="34" charset="0"/>
            </a:endParaRPr>
          </a:p>
        </p:txBody>
      </p:sp>
      <p:sp>
        <p:nvSpPr>
          <p:cNvPr id="12" name="Tekstvak 11"/>
          <p:cNvSpPr txBox="1"/>
          <p:nvPr/>
        </p:nvSpPr>
        <p:spPr>
          <a:xfrm rot="20422909">
            <a:off x="7195207" y="4213181"/>
            <a:ext cx="1443571" cy="2797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dirty="0" err="1">
                <a:latin typeface="Corbel" panose="020B0503020204020204" pitchFamily="34" charset="0"/>
              </a:rPr>
              <a:t>infrastructuur</a:t>
            </a:r>
            <a:endParaRPr lang="en-US" sz="1200" dirty="0">
              <a:latin typeface="Corbel" panose="020B0503020204020204" pitchFamily="34" charset="0"/>
            </a:endParaRPr>
          </a:p>
        </p:txBody>
      </p:sp>
    </p:spTree>
    <p:extLst>
      <p:ext uri="{BB962C8B-B14F-4D97-AF65-F5344CB8AC3E}">
        <p14:creationId xmlns:p14="http://schemas.microsoft.com/office/powerpoint/2010/main" val="87039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20</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0" name="Rechthoek 9"/>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(1): po</a:t>
            </a:r>
          </a:p>
        </p:txBody>
      </p:sp>
      <p:graphicFrame>
        <p:nvGraphicFramePr>
          <p:cNvPr id="12" name="Chart 1"/>
          <p:cNvGraphicFramePr>
            <a:graphicFrameLocks/>
          </p:cNvGraphicFramePr>
          <p:nvPr>
            <p:extLst>
              <p:ext uri="{D42A27DB-BD31-4B8C-83A1-F6EECF244321}">
                <p14:modId xmlns:p14="http://schemas.microsoft.com/office/powerpoint/2010/main" val="2387387810"/>
              </p:ext>
            </p:extLst>
          </p:nvPr>
        </p:nvGraphicFramePr>
        <p:xfrm>
          <a:off x="1548000" y="1476375"/>
          <a:ext cx="6124575" cy="3905250"/>
        </p:xfrm>
        <a:graphic>
          <a:graphicData uri="http://schemas.openxmlformats.org/drawingml/2006/chart">
            <c:chart xmlns:c="http://schemas.openxmlformats.org/drawingml/2006/chart" xmlns:r="http://schemas.openxmlformats.org/officeDocument/2006/relationships" r:id="rId3"/>
          </a:graphicData>
        </a:graphic>
      </p:graphicFrame>
      <p:sp>
        <p:nvSpPr>
          <p:cNvPr id="11" name="Afgeronde rechthoek 10"/>
          <p:cNvSpPr/>
          <p:nvPr/>
        </p:nvSpPr>
        <p:spPr bwMode="auto">
          <a:xfrm>
            <a:off x="5070036" y="3865507"/>
            <a:ext cx="675343" cy="392249"/>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000" b="0" i="0" u="none" strike="noStrike" cap="none" normalizeH="0" baseline="0" dirty="0">
                <a:ln>
                  <a:noFill/>
                </a:ln>
                <a:solidFill>
                  <a:schemeClr val="tx1"/>
                </a:solidFill>
                <a:effectLst/>
                <a:latin typeface="Tahoma" charset="0"/>
              </a:rPr>
              <a:t>Groeps-</a:t>
            </a:r>
            <a:br>
              <a:rPr kumimoji="0" lang="nl-NL" sz="1000" b="0" i="0" u="none" strike="noStrike" cap="none" normalizeH="0" baseline="0" dirty="0">
                <a:ln>
                  <a:noFill/>
                </a:ln>
                <a:solidFill>
                  <a:schemeClr val="tx1"/>
                </a:solidFill>
                <a:effectLst/>
                <a:latin typeface="Tahoma" charset="0"/>
              </a:rPr>
            </a:br>
            <a:r>
              <a:rPr kumimoji="0" lang="nl-NL" sz="1000" b="0" i="0" u="none" strike="noStrike" cap="none" normalizeH="0" baseline="0" dirty="0">
                <a:ln>
                  <a:noFill/>
                </a:ln>
                <a:solidFill>
                  <a:schemeClr val="tx1"/>
                </a:solidFill>
                <a:effectLst/>
                <a:latin typeface="Tahoma" charset="0"/>
              </a:rPr>
              <a:t>verkleining</a:t>
            </a:r>
          </a:p>
        </p:txBody>
      </p:sp>
      <p:sp>
        <p:nvSpPr>
          <p:cNvPr id="14" name="Afgeronde rechthoek 7"/>
          <p:cNvSpPr/>
          <p:nvPr/>
        </p:nvSpPr>
        <p:spPr bwMode="auto">
          <a:xfrm>
            <a:off x="5209827" y="1893981"/>
            <a:ext cx="1071104" cy="347333"/>
          </a:xfrm>
          <a:prstGeom prst="wedgeRectCallout">
            <a:avLst>
              <a:gd name="adj1" fmla="val -78636"/>
              <a:gd name="adj2" fmla="val 51531"/>
            </a:avLst>
          </a:prstGeom>
          <a:solidFill>
            <a:srgbClr val="00B0F0"/>
          </a:solidFill>
          <a:ln w="9525" cap="flat" cmpd="sng" algn="ctr">
            <a:noFill/>
            <a:prstDash val="solid"/>
            <a:round/>
            <a:headEnd type="none" w="med" len="med"/>
            <a:tailEnd type="none" w="med" len="med"/>
          </a:ln>
          <a:effectLst/>
          <a:extLst/>
        </p:spPr>
        <p:txBody>
          <a:bodyPr rot="0" spcFirstLastPara="0" vert="horz" wrap="square" lIns="0" tIns="0" rIns="0" bIns="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1000" dirty="0"/>
              <a:t>Decentralisatie huisvesting</a:t>
            </a:r>
            <a:endParaRPr kumimoji="0" lang="nl-NL" sz="1000" b="0" i="0" u="none" strike="noStrike" cap="none" normalizeH="0" baseline="0" dirty="0">
              <a:ln>
                <a:noFill/>
              </a:ln>
              <a:solidFill>
                <a:schemeClr val="tx1"/>
              </a:solidFill>
              <a:effectLst/>
            </a:endParaRPr>
          </a:p>
        </p:txBody>
      </p:sp>
      <p:sp>
        <p:nvSpPr>
          <p:cNvPr id="16" name="Afgeronde rechthoek 13"/>
          <p:cNvSpPr/>
          <p:nvPr/>
        </p:nvSpPr>
        <p:spPr bwMode="auto">
          <a:xfrm>
            <a:off x="2419112" y="3880945"/>
            <a:ext cx="899824" cy="361371"/>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bezuinigingen</a:t>
            </a:r>
          </a:p>
        </p:txBody>
      </p:sp>
      <p:sp>
        <p:nvSpPr>
          <p:cNvPr id="9" name="Afgeronde rechthoek 7"/>
          <p:cNvSpPr/>
          <p:nvPr/>
        </p:nvSpPr>
        <p:spPr bwMode="auto">
          <a:xfrm>
            <a:off x="4048624" y="3787170"/>
            <a:ext cx="652412" cy="548920"/>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0" rIns="0" bIns="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1000" dirty="0"/>
              <a:t>Schaal-</a:t>
            </a:r>
          </a:p>
          <a:p>
            <a:pPr algn="ctr"/>
            <a:r>
              <a:rPr lang="nl-NL" sz="1000" dirty="0"/>
              <a:t>vergroting</a:t>
            </a:r>
            <a:br>
              <a:rPr lang="nl-NL" sz="1000" dirty="0"/>
            </a:br>
            <a:r>
              <a:rPr lang="nl-NL" sz="1000" dirty="0"/>
              <a:t>(T&amp;B)</a:t>
            </a:r>
            <a:endParaRPr kumimoji="0" lang="nl-NL" sz="10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75338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21</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0" name="Rechthoek 9"/>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(2): vo</a:t>
            </a:r>
          </a:p>
        </p:txBody>
      </p:sp>
      <p:graphicFrame>
        <p:nvGraphicFramePr>
          <p:cNvPr id="14" name="Chart 1"/>
          <p:cNvGraphicFramePr>
            <a:graphicFrameLocks/>
          </p:cNvGraphicFramePr>
          <p:nvPr>
            <p:extLst>
              <p:ext uri="{D42A27DB-BD31-4B8C-83A1-F6EECF244321}">
                <p14:modId xmlns:p14="http://schemas.microsoft.com/office/powerpoint/2010/main" val="2267588132"/>
              </p:ext>
            </p:extLst>
          </p:nvPr>
        </p:nvGraphicFramePr>
        <p:xfrm>
          <a:off x="1509712" y="1476375"/>
          <a:ext cx="6124575" cy="3905250"/>
        </p:xfrm>
        <a:graphic>
          <a:graphicData uri="http://schemas.openxmlformats.org/drawingml/2006/chart">
            <c:chart xmlns:c="http://schemas.openxmlformats.org/drawingml/2006/chart" xmlns:r="http://schemas.openxmlformats.org/officeDocument/2006/relationships" r:id="rId3"/>
          </a:graphicData>
        </a:graphic>
      </p:graphicFrame>
      <p:sp>
        <p:nvSpPr>
          <p:cNvPr id="6" name="Afgeronde rechthoek 13"/>
          <p:cNvSpPr/>
          <p:nvPr/>
        </p:nvSpPr>
        <p:spPr bwMode="auto">
          <a:xfrm>
            <a:off x="2411760" y="3501008"/>
            <a:ext cx="899824" cy="361371"/>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bezuinigingen</a:t>
            </a:r>
          </a:p>
        </p:txBody>
      </p:sp>
    </p:spTree>
    <p:extLst>
      <p:ext uri="{BB962C8B-B14F-4D97-AF65-F5344CB8AC3E}">
        <p14:creationId xmlns:p14="http://schemas.microsoft.com/office/powerpoint/2010/main" val="87927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22</a:t>
            </a:fld>
            <a:endParaRPr lang="en-US" dirty="0"/>
          </a:p>
        </p:txBody>
      </p:sp>
      <p:sp>
        <p:nvSpPr>
          <p:cNvPr id="19" name="Rechthoek 18"/>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(3): mbo</a:t>
            </a:r>
          </a:p>
        </p:txBody>
      </p:sp>
      <p:sp>
        <p:nvSpPr>
          <p:cNvPr id="11" name="Afgeronde rechthoek 8"/>
          <p:cNvSpPr/>
          <p:nvPr/>
        </p:nvSpPr>
        <p:spPr bwMode="auto">
          <a:xfrm>
            <a:off x="5180857" y="2420888"/>
            <a:ext cx="1296143" cy="234222"/>
          </a:xfrm>
          <a:prstGeom prst="wedgeRectCallout">
            <a:avLst>
              <a:gd name="adj1" fmla="val -44667"/>
              <a:gd name="adj2" fmla="val 162738"/>
            </a:avLst>
          </a:prstGeom>
          <a:solidFill>
            <a:srgbClr val="00B0F0"/>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Prestatie</a:t>
            </a:r>
            <a:r>
              <a:rPr lang="nl-NL" dirty="0">
                <a:latin typeface="Tahoma" charset="0"/>
              </a:rPr>
              <a:t>bekostiging</a:t>
            </a:r>
            <a:endParaRPr kumimoji="0" lang="nl-NL" sz="1100" b="0" i="0" u="none" strike="noStrike" cap="none" normalizeH="0" baseline="0" dirty="0">
              <a:ln>
                <a:noFill/>
              </a:ln>
              <a:solidFill>
                <a:schemeClr val="tx1"/>
              </a:solidFill>
              <a:effectLst/>
              <a:latin typeface="Tahoma" charset="0"/>
            </a:endParaRPr>
          </a:p>
        </p:txBody>
      </p:sp>
      <p:graphicFrame>
        <p:nvGraphicFramePr>
          <p:cNvPr id="17" name="Chart 1"/>
          <p:cNvGraphicFramePr>
            <a:graphicFrameLocks/>
          </p:cNvGraphicFramePr>
          <p:nvPr>
            <p:extLst>
              <p:ext uri="{D42A27DB-BD31-4B8C-83A1-F6EECF244321}">
                <p14:modId xmlns:p14="http://schemas.microsoft.com/office/powerpoint/2010/main" val="3611188460"/>
              </p:ext>
            </p:extLst>
          </p:nvPr>
        </p:nvGraphicFramePr>
        <p:xfrm>
          <a:off x="1509712" y="1476375"/>
          <a:ext cx="6124575" cy="3905250"/>
        </p:xfrm>
        <a:graphic>
          <a:graphicData uri="http://schemas.openxmlformats.org/drawingml/2006/chart">
            <c:chart xmlns:c="http://schemas.openxmlformats.org/drawingml/2006/chart" xmlns:r="http://schemas.openxmlformats.org/officeDocument/2006/relationships" r:id="rId3"/>
          </a:graphicData>
        </a:graphic>
      </p:graphicFrame>
      <p:sp>
        <p:nvSpPr>
          <p:cNvPr id="14" name="Afgeronde rechthoek 13"/>
          <p:cNvSpPr/>
          <p:nvPr/>
        </p:nvSpPr>
        <p:spPr bwMode="auto">
          <a:xfrm>
            <a:off x="2411760" y="3696587"/>
            <a:ext cx="899824" cy="361371"/>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bezuinigingen</a:t>
            </a:r>
          </a:p>
        </p:txBody>
      </p:sp>
      <p:sp>
        <p:nvSpPr>
          <p:cNvPr id="13" name="Afgeronde rechthoek 12"/>
          <p:cNvSpPr/>
          <p:nvPr/>
        </p:nvSpPr>
        <p:spPr bwMode="auto">
          <a:xfrm>
            <a:off x="3529556" y="3696587"/>
            <a:ext cx="1368152" cy="473484"/>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mbo-vernieuwingen</a:t>
            </a:r>
          </a:p>
          <a:p>
            <a:pPr marL="0" marR="0" indent="0" algn="ctr" defTabSz="914400" rtl="0" eaLnBrk="0" fontAlgn="base" latinLnBrk="0" hangingPunct="0">
              <a:lnSpc>
                <a:spcPct val="100000"/>
              </a:lnSpc>
              <a:spcBef>
                <a:spcPct val="0"/>
              </a:spcBef>
              <a:spcAft>
                <a:spcPct val="0"/>
              </a:spcAft>
              <a:buClrTx/>
              <a:buSzTx/>
              <a:buFontTx/>
              <a:buNone/>
              <a:tabLst/>
            </a:pPr>
            <a:r>
              <a:rPr lang="en-US" dirty="0" err="1">
                <a:latin typeface="Tahoma" charset="0"/>
              </a:rPr>
              <a:t>o.a</a:t>
            </a:r>
            <a:r>
              <a:rPr lang="en-US" dirty="0">
                <a:latin typeface="Tahoma" charset="0"/>
              </a:rPr>
              <a:t>. </a:t>
            </a:r>
            <a:r>
              <a:rPr lang="en-US" dirty="0" err="1">
                <a:latin typeface="Tahoma" charset="0"/>
              </a:rPr>
              <a:t>schaalvergroting</a:t>
            </a:r>
            <a:endParaRPr kumimoji="0" lang="nl-NL" sz="11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930571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23</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graphicFrame>
        <p:nvGraphicFramePr>
          <p:cNvPr id="12" name="Chart 1"/>
          <p:cNvGraphicFramePr>
            <a:graphicFrameLocks/>
          </p:cNvGraphicFramePr>
          <p:nvPr>
            <p:extLst>
              <p:ext uri="{D42A27DB-BD31-4B8C-83A1-F6EECF244321}">
                <p14:modId xmlns:p14="http://schemas.microsoft.com/office/powerpoint/2010/main" val="2910080688"/>
              </p:ext>
            </p:extLst>
          </p:nvPr>
        </p:nvGraphicFramePr>
        <p:xfrm>
          <a:off x="1509712" y="1476375"/>
          <a:ext cx="6124575" cy="390525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hthoek 26"/>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(4): hbo</a:t>
            </a:r>
          </a:p>
        </p:txBody>
      </p:sp>
      <p:sp>
        <p:nvSpPr>
          <p:cNvPr id="14" name="Afgeronde rechthoek 7"/>
          <p:cNvSpPr/>
          <p:nvPr/>
        </p:nvSpPr>
        <p:spPr bwMode="auto">
          <a:xfrm>
            <a:off x="4079463" y="1971621"/>
            <a:ext cx="1616619" cy="229362"/>
          </a:xfrm>
          <a:prstGeom prst="wedgeRectCallout">
            <a:avLst>
              <a:gd name="adj1" fmla="val -30551"/>
              <a:gd name="adj2" fmla="val 125218"/>
            </a:avLst>
          </a:prstGeom>
          <a:solidFill>
            <a:srgbClr val="00B0F0"/>
          </a:solidFill>
          <a:ln w="9525" cap="flat" cmpd="sng" algn="ctr">
            <a:noFill/>
            <a:prstDash val="solid"/>
            <a:round/>
            <a:headEnd type="none" w="med" len="med"/>
            <a:tailEnd type="none" w="med" len="med"/>
          </a:ln>
          <a:effectLst/>
          <a:extLst/>
        </p:spPr>
        <p:txBody>
          <a:bodyPr rot="0" spcFirstLastPara="0" vert="horz" wrap="square" lIns="0" tIns="0" rIns="0" bIns="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1000" dirty="0"/>
              <a:t>Decentralisatie huisvesting</a:t>
            </a:r>
            <a:endParaRPr kumimoji="0" lang="nl-NL" sz="1000" b="0" i="0" u="none" strike="noStrike" cap="none" normalizeH="0" baseline="0" dirty="0">
              <a:ln>
                <a:noFill/>
              </a:ln>
              <a:solidFill>
                <a:schemeClr val="tx1"/>
              </a:solidFill>
              <a:effectLst/>
            </a:endParaRPr>
          </a:p>
        </p:txBody>
      </p:sp>
      <p:sp>
        <p:nvSpPr>
          <p:cNvPr id="19" name="Afgeronde rechthoek 18"/>
          <p:cNvSpPr/>
          <p:nvPr/>
        </p:nvSpPr>
        <p:spPr bwMode="auto">
          <a:xfrm>
            <a:off x="2483768" y="3176306"/>
            <a:ext cx="576064" cy="505388"/>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STC-</a:t>
            </a:r>
          </a:p>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operatie</a:t>
            </a:r>
          </a:p>
        </p:txBody>
      </p:sp>
      <p:sp>
        <p:nvSpPr>
          <p:cNvPr id="22" name="Rechthoekig bijschrift 21"/>
          <p:cNvSpPr/>
          <p:nvPr/>
        </p:nvSpPr>
        <p:spPr bwMode="auto">
          <a:xfrm>
            <a:off x="2771800" y="1916833"/>
            <a:ext cx="903734" cy="432048"/>
          </a:xfrm>
          <a:prstGeom prst="wedgeRectCallout">
            <a:avLst>
              <a:gd name="adj1" fmla="val 51420"/>
              <a:gd name="adj2" fmla="val 93153"/>
            </a:avLst>
          </a:prstGeom>
          <a:solidFill>
            <a:srgbClr val="00B0F0"/>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Prestatie-</a:t>
            </a:r>
          </a:p>
          <a:p>
            <a:pPr marL="0" marR="0" indent="0" algn="ctr" defTabSz="914400" rtl="0" eaLnBrk="0" fontAlgn="base" latinLnBrk="0" hangingPunct="0">
              <a:lnSpc>
                <a:spcPct val="100000"/>
              </a:lnSpc>
              <a:spcBef>
                <a:spcPct val="0"/>
              </a:spcBef>
              <a:spcAft>
                <a:spcPct val="0"/>
              </a:spcAft>
              <a:buClrTx/>
              <a:buSzTx/>
              <a:buFontTx/>
              <a:buNone/>
              <a:tabLst/>
            </a:pPr>
            <a:r>
              <a:rPr lang="nl-NL" dirty="0">
                <a:latin typeface="Tahoma" charset="0"/>
              </a:rPr>
              <a:t>bekostiging</a:t>
            </a:r>
            <a:endParaRPr kumimoji="0" lang="nl-NL" sz="1100" b="0" i="0" u="none" strike="noStrike" cap="none" normalizeH="0" baseline="0" dirty="0">
              <a:ln>
                <a:noFill/>
              </a:ln>
              <a:solidFill>
                <a:schemeClr val="tx1"/>
              </a:solidFill>
              <a:effectLst/>
              <a:latin typeface="Tahoma" charset="0"/>
            </a:endParaRPr>
          </a:p>
        </p:txBody>
      </p:sp>
      <p:sp>
        <p:nvSpPr>
          <p:cNvPr id="13" name="Afgeronde rechthoek 12"/>
          <p:cNvSpPr/>
          <p:nvPr/>
        </p:nvSpPr>
        <p:spPr bwMode="auto">
          <a:xfrm>
            <a:off x="2411760" y="3819247"/>
            <a:ext cx="936104" cy="361371"/>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bezuinigingen</a:t>
            </a:r>
          </a:p>
        </p:txBody>
      </p:sp>
    </p:spTree>
    <p:extLst>
      <p:ext uri="{BB962C8B-B14F-4D97-AF65-F5344CB8AC3E}">
        <p14:creationId xmlns:p14="http://schemas.microsoft.com/office/powerpoint/2010/main" val="354422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graphicFrame>
        <p:nvGraphicFramePr>
          <p:cNvPr id="12" name="Chart 1"/>
          <p:cNvGraphicFramePr>
            <a:graphicFrameLocks/>
          </p:cNvGraphicFramePr>
          <p:nvPr>
            <p:extLst>
              <p:ext uri="{D42A27DB-BD31-4B8C-83A1-F6EECF244321}">
                <p14:modId xmlns:p14="http://schemas.microsoft.com/office/powerpoint/2010/main" val="2359566867"/>
              </p:ext>
            </p:extLst>
          </p:nvPr>
        </p:nvGraphicFramePr>
        <p:xfrm>
          <a:off x="1509712" y="1476375"/>
          <a:ext cx="6124575" cy="39052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(5): wo</a:t>
            </a:r>
          </a:p>
        </p:txBody>
      </p:sp>
      <p:sp>
        <p:nvSpPr>
          <p:cNvPr id="13" name="Afgeronde rechthoek 8"/>
          <p:cNvSpPr/>
          <p:nvPr/>
        </p:nvSpPr>
        <p:spPr bwMode="auto">
          <a:xfrm>
            <a:off x="2627784" y="3869957"/>
            <a:ext cx="1205880" cy="505388"/>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groei budgetten </a:t>
            </a:r>
            <a:br>
              <a:rPr kumimoji="0" lang="nl-NL" sz="1100" b="0" i="0" u="none" strike="noStrike" cap="none" normalizeH="0" baseline="0" dirty="0">
                <a:ln>
                  <a:noFill/>
                </a:ln>
                <a:solidFill>
                  <a:schemeClr val="tx1"/>
                </a:solidFill>
                <a:effectLst/>
                <a:latin typeface="Tahoma" charset="0"/>
              </a:rPr>
            </a:br>
            <a:r>
              <a:rPr kumimoji="0" lang="nl-NL" sz="1100" b="0" i="0" u="none" strike="noStrike" cap="none" normalizeH="0" baseline="0" dirty="0">
                <a:ln>
                  <a:noFill/>
                </a:ln>
                <a:solidFill>
                  <a:schemeClr val="tx1"/>
                </a:solidFill>
                <a:effectLst/>
                <a:latin typeface="Tahoma" charset="0"/>
              </a:rPr>
              <a:t>&lt; groei studenten</a:t>
            </a:r>
          </a:p>
        </p:txBody>
      </p:sp>
      <p:sp>
        <p:nvSpPr>
          <p:cNvPr id="9" name="Rechthoekig bijschrift 8"/>
          <p:cNvSpPr/>
          <p:nvPr/>
        </p:nvSpPr>
        <p:spPr bwMode="auto">
          <a:xfrm>
            <a:off x="5363881" y="2276872"/>
            <a:ext cx="759718" cy="432048"/>
          </a:xfrm>
          <a:prstGeom prst="wedgeRectCallout">
            <a:avLst>
              <a:gd name="adj1" fmla="val -43604"/>
              <a:gd name="adj2" fmla="val 108080"/>
            </a:avLst>
          </a:prstGeom>
          <a:solidFill>
            <a:srgbClr val="00B0F0"/>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Prestatie-</a:t>
            </a:r>
          </a:p>
          <a:p>
            <a:pPr marL="0" marR="0" indent="0" algn="ctr" defTabSz="914400" rtl="0" eaLnBrk="0" fontAlgn="base" latinLnBrk="0" hangingPunct="0">
              <a:lnSpc>
                <a:spcPct val="100000"/>
              </a:lnSpc>
              <a:spcBef>
                <a:spcPct val="0"/>
              </a:spcBef>
              <a:spcAft>
                <a:spcPct val="0"/>
              </a:spcAft>
              <a:buClrTx/>
              <a:buSzTx/>
              <a:buFontTx/>
              <a:buNone/>
              <a:tabLst/>
            </a:pPr>
            <a:r>
              <a:rPr lang="nl-NL" dirty="0">
                <a:latin typeface="Tahoma" charset="0"/>
              </a:rPr>
              <a:t>bekostiging</a:t>
            </a:r>
            <a:endParaRPr kumimoji="0" lang="nl-NL" sz="1100" b="0" i="0" u="none" strike="noStrike" cap="none" normalizeH="0" baseline="0" dirty="0">
              <a:ln>
                <a:noFill/>
              </a:ln>
              <a:solidFill>
                <a:schemeClr val="tx1"/>
              </a:solidFill>
              <a:effectLst/>
              <a:latin typeface="Tahoma" charset="0"/>
            </a:endParaRPr>
          </a:p>
        </p:txBody>
      </p:sp>
      <p:sp>
        <p:nvSpPr>
          <p:cNvPr id="21" name="Afgeronde rechthoek 8"/>
          <p:cNvSpPr/>
          <p:nvPr/>
        </p:nvSpPr>
        <p:spPr bwMode="auto">
          <a:xfrm>
            <a:off x="5874060" y="3842532"/>
            <a:ext cx="1205880" cy="505388"/>
          </a:xfrm>
          <a:prstGeom prst="roundRect">
            <a:avLst/>
          </a:prstGeom>
          <a:solidFill>
            <a:schemeClr val="bg1"/>
          </a:solidFill>
          <a:ln w="9525" cap="flat" cmpd="sng" algn="ctr">
            <a:noFill/>
            <a:prstDash val="solid"/>
            <a:round/>
            <a:headEnd type="none" w="med" len="med"/>
            <a:tailEnd type="none" w="med" len="med"/>
          </a:ln>
          <a:effectLst/>
          <a:extLst/>
        </p:spPr>
        <p:txBody>
          <a:bodyPr rot="0" spcFirstLastPara="0" vert="horz" wrap="square" lIns="0" tIns="45720" rIns="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Tahoma" charset="0"/>
              </a:rPr>
              <a:t>groei budgetten </a:t>
            </a:r>
            <a:br>
              <a:rPr kumimoji="0" lang="nl-NL" sz="1100" b="0" i="0" u="none" strike="noStrike" cap="none" normalizeH="0" baseline="0" dirty="0">
                <a:ln>
                  <a:noFill/>
                </a:ln>
                <a:solidFill>
                  <a:schemeClr val="tx1"/>
                </a:solidFill>
                <a:effectLst/>
                <a:latin typeface="Tahoma" charset="0"/>
              </a:rPr>
            </a:br>
            <a:r>
              <a:rPr kumimoji="0" lang="nl-NL" sz="1100" b="0" i="0" u="none" strike="noStrike" cap="none" normalizeH="0" baseline="0" dirty="0">
                <a:ln>
                  <a:noFill/>
                </a:ln>
                <a:solidFill>
                  <a:schemeClr val="tx1"/>
                </a:solidFill>
                <a:effectLst/>
                <a:latin typeface="Tahoma" charset="0"/>
              </a:rPr>
              <a:t>&lt; groei studenten</a:t>
            </a:r>
          </a:p>
        </p:txBody>
      </p:sp>
      <p:sp>
        <p:nvSpPr>
          <p:cNvPr id="23" name="Afgeronde rechthoek 7"/>
          <p:cNvSpPr/>
          <p:nvPr/>
        </p:nvSpPr>
        <p:spPr bwMode="auto">
          <a:xfrm>
            <a:off x="3617640" y="2151939"/>
            <a:ext cx="1071104" cy="347333"/>
          </a:xfrm>
          <a:prstGeom prst="wedgeRectCallout">
            <a:avLst>
              <a:gd name="adj1" fmla="val 20698"/>
              <a:gd name="adj2" fmla="val 115864"/>
            </a:avLst>
          </a:prstGeom>
          <a:solidFill>
            <a:srgbClr val="00B0F0"/>
          </a:solidFill>
          <a:ln w="9525" cap="flat" cmpd="sng" algn="ctr">
            <a:noFill/>
            <a:prstDash val="solid"/>
            <a:round/>
            <a:headEnd type="none" w="med" len="med"/>
            <a:tailEnd type="none" w="med" len="med"/>
          </a:ln>
          <a:effectLst/>
          <a:extLst/>
        </p:spPr>
        <p:txBody>
          <a:bodyPr rot="0" spcFirstLastPara="0" vert="horz" wrap="square" lIns="0" tIns="0" rIns="0" bIns="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l-NL" sz="1000" dirty="0"/>
              <a:t>Decentralisatie huisvesting</a:t>
            </a:r>
            <a:endParaRPr kumimoji="0" lang="nl-NL"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1716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25</a:t>
            </a:fld>
            <a:endParaRPr lang="en-US" dirty="0"/>
          </a:p>
        </p:txBody>
      </p:sp>
      <p:sp>
        <p:nvSpPr>
          <p:cNvPr id="9" name="Rechthoek 8"/>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(6): effecten per ingreep </a:t>
            </a:r>
          </a:p>
        </p:txBody>
      </p:sp>
      <p:sp>
        <p:nvSpPr>
          <p:cNvPr id="3" name="Rectangle 2"/>
          <p:cNvSpPr/>
          <p:nvPr/>
        </p:nvSpPr>
        <p:spPr>
          <a:xfrm>
            <a:off x="1078285" y="1412776"/>
            <a:ext cx="6981378" cy="3785652"/>
          </a:xfrm>
          <a:prstGeom prst="rect">
            <a:avLst/>
          </a:prstGeom>
        </p:spPr>
        <p:txBody>
          <a:bodyPr wrap="square">
            <a:spAutoFit/>
          </a:bodyPr>
          <a:lstStyle/>
          <a:p>
            <a:pPr algn="ctr"/>
            <a:r>
              <a:rPr lang="nl-NL" dirty="0">
                <a:latin typeface="Corbel" panose="020B0503020204020204" pitchFamily="34" charset="0"/>
              </a:rPr>
              <a:t>Effecten per sturingsvariabele</a:t>
            </a:r>
          </a:p>
          <a:p>
            <a:pPr algn="ctr"/>
            <a:endParaRPr lang="nl-NL" dirty="0">
              <a:latin typeface="Corbel" panose="020B0503020204020204" pitchFamily="34" charset="0"/>
            </a:endParaRPr>
          </a:p>
          <a:p>
            <a:pPr algn="ctr"/>
            <a:r>
              <a:rPr lang="nl-NL" sz="1600" dirty="0">
                <a:latin typeface="Corbel" panose="020B0503020204020204" pitchFamily="34" charset="0"/>
              </a:rPr>
              <a:t>Effecten beleid lijken evident, maar met ‘blote oog’ moeilijk  in te schatten</a:t>
            </a:r>
          </a:p>
          <a:p>
            <a:pPr algn="ctr"/>
            <a:endParaRPr lang="nl-NL" sz="1600" dirty="0">
              <a:latin typeface="Corbel" panose="020B0503020204020204" pitchFamily="34" charset="0"/>
            </a:endParaRPr>
          </a:p>
          <a:p>
            <a:pPr algn="ctr"/>
            <a:r>
              <a:rPr lang="nl-NL" sz="1600" dirty="0">
                <a:latin typeface="Corbel" panose="020B0503020204020204" pitchFamily="34" charset="0"/>
              </a:rPr>
              <a:t>Daarom: integrale analyse uitgevoerd m.b.v. meta-analytisch model</a:t>
            </a:r>
          </a:p>
          <a:p>
            <a:pPr marL="285750" indent="-285750" algn="ctr">
              <a:buFont typeface="Symbol" panose="05050102010706020507" pitchFamily="18" charset="2"/>
              <a:buChar char="Þ"/>
            </a:pPr>
            <a:r>
              <a:rPr lang="nl-NL" sz="1600" dirty="0">
                <a:latin typeface="Corbel" panose="020B0503020204020204" pitchFamily="34" charset="0"/>
              </a:rPr>
              <a:t>Vaststellen relatie productiviteitsgroei en verklarende variabelen</a:t>
            </a:r>
          </a:p>
          <a:p>
            <a:pPr marL="285750" indent="-285750" algn="ctr">
              <a:buFont typeface="Symbol" panose="05050102010706020507" pitchFamily="18" charset="2"/>
              <a:buChar char="Þ"/>
            </a:pPr>
            <a:endParaRPr lang="nl-NL" sz="1600" dirty="0">
              <a:latin typeface="Corbel" panose="020B0503020204020204" pitchFamily="34" charset="0"/>
            </a:endParaRPr>
          </a:p>
          <a:p>
            <a:pPr lvl="4"/>
            <a:r>
              <a:rPr lang="nl-NL" sz="1600" dirty="0">
                <a:latin typeface="Corbel" panose="020B0503020204020204" pitchFamily="34" charset="0"/>
              </a:rPr>
              <a:t>Verklarende variabelen:</a:t>
            </a:r>
          </a:p>
          <a:p>
            <a:pPr marL="2114550" lvl="4" indent="-285750">
              <a:buFont typeface="Arial" panose="020B0604020202020204" pitchFamily="34" charset="0"/>
              <a:buChar char="•"/>
            </a:pPr>
            <a:r>
              <a:rPr lang="nl-NL" sz="1600" dirty="0">
                <a:latin typeface="Corbel" panose="020B0503020204020204" pitchFamily="34" charset="0"/>
              </a:rPr>
              <a:t>Lumpsumbekostiging</a:t>
            </a:r>
          </a:p>
          <a:p>
            <a:pPr marL="2114550" lvl="4" indent="-285750">
              <a:buFont typeface="Arial" panose="020B0604020202020204" pitchFamily="34" charset="0"/>
              <a:buChar char="•"/>
            </a:pPr>
            <a:r>
              <a:rPr lang="nl-NL" sz="1600" dirty="0">
                <a:latin typeface="Corbel" panose="020B0503020204020204" pitchFamily="34" charset="0"/>
              </a:rPr>
              <a:t>Prestatiebekostiging</a:t>
            </a:r>
          </a:p>
          <a:p>
            <a:pPr marL="2114550" lvl="4" indent="-285750">
              <a:buFont typeface="Arial" panose="020B0604020202020204" pitchFamily="34" charset="0"/>
              <a:buChar char="•"/>
            </a:pPr>
            <a:r>
              <a:rPr lang="nl-NL" sz="1600" dirty="0">
                <a:latin typeface="Corbel" panose="020B0503020204020204" pitchFamily="34" charset="0"/>
              </a:rPr>
              <a:t>Decentralisatie huisvesting</a:t>
            </a:r>
          </a:p>
          <a:p>
            <a:pPr marL="2114550" lvl="4" indent="-285750">
              <a:buFont typeface="Arial" panose="020B0604020202020204" pitchFamily="34" charset="0"/>
              <a:buChar char="•"/>
            </a:pPr>
            <a:r>
              <a:rPr lang="nl-NL" sz="1600" dirty="0">
                <a:latin typeface="Corbel" panose="020B0503020204020204" pitchFamily="34" charset="0"/>
              </a:rPr>
              <a:t>Groei schaal</a:t>
            </a:r>
          </a:p>
          <a:p>
            <a:pPr marL="2114550" lvl="4" indent="-285750">
              <a:buFont typeface="Arial" panose="020B0604020202020204" pitchFamily="34" charset="0"/>
              <a:buChar char="•"/>
            </a:pPr>
            <a:r>
              <a:rPr lang="nl-NL" sz="1600" dirty="0">
                <a:latin typeface="Corbel" panose="020B0503020204020204" pitchFamily="34" charset="0"/>
              </a:rPr>
              <a:t>Groei financiële ruimte (BBP-groei)</a:t>
            </a:r>
          </a:p>
          <a:p>
            <a:pPr marL="2114550" lvl="4" indent="-285750">
              <a:buFont typeface="Arial" panose="020B0604020202020204" pitchFamily="34" charset="0"/>
              <a:buChar char="•"/>
            </a:pPr>
            <a:r>
              <a:rPr lang="nl-NL" sz="1600" dirty="0">
                <a:latin typeface="Corbel" panose="020B0503020204020204" pitchFamily="34" charset="0"/>
              </a:rPr>
              <a:t>Productiegroei</a:t>
            </a:r>
            <a:endParaRPr lang="nl-NL" dirty="0">
              <a:latin typeface="Corbel" panose="020B0503020204020204" pitchFamily="34" charset="0"/>
            </a:endParaRPr>
          </a:p>
        </p:txBody>
      </p:sp>
    </p:spTree>
    <p:extLst>
      <p:ext uri="{BB962C8B-B14F-4D97-AF65-F5344CB8AC3E}">
        <p14:creationId xmlns:p14="http://schemas.microsoft.com/office/powerpoint/2010/main" val="144506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26</a:t>
            </a:fld>
            <a:endParaRPr lang="en-US" dirty="0"/>
          </a:p>
        </p:txBody>
      </p:sp>
      <p:sp>
        <p:nvSpPr>
          <p:cNvPr id="9" name="Rechthoek 8"/>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(6): effecten per ingreep </a:t>
            </a:r>
          </a:p>
        </p:txBody>
      </p:sp>
      <p:graphicFrame>
        <p:nvGraphicFramePr>
          <p:cNvPr id="13" name="Tabel 1"/>
          <p:cNvGraphicFramePr>
            <a:graphicFrameLocks noGrp="1"/>
          </p:cNvGraphicFramePr>
          <p:nvPr>
            <p:extLst>
              <p:ext uri="{D42A27DB-BD31-4B8C-83A1-F6EECF244321}">
                <p14:modId xmlns:p14="http://schemas.microsoft.com/office/powerpoint/2010/main" val="502804317"/>
              </p:ext>
            </p:extLst>
          </p:nvPr>
        </p:nvGraphicFramePr>
        <p:xfrm>
          <a:off x="1400622" y="2372297"/>
          <a:ext cx="6357614" cy="2403986"/>
        </p:xfrm>
        <a:graphic>
          <a:graphicData uri="http://schemas.openxmlformats.org/drawingml/2006/table">
            <a:tbl>
              <a:tblPr/>
              <a:tblGrid>
                <a:gridCol w="4557414">
                  <a:extLst>
                    <a:ext uri="{9D8B030D-6E8A-4147-A177-3AD203B41FA5}">
                      <a16:colId xmlns:a16="http://schemas.microsoft.com/office/drawing/2014/main" val="3401243477"/>
                    </a:ext>
                  </a:extLst>
                </a:gridCol>
                <a:gridCol w="1800200">
                  <a:extLst>
                    <a:ext uri="{9D8B030D-6E8A-4147-A177-3AD203B41FA5}">
                      <a16:colId xmlns:a16="http://schemas.microsoft.com/office/drawing/2014/main" val="2915284305"/>
                    </a:ext>
                  </a:extLst>
                </a:gridCol>
              </a:tblGrid>
              <a:tr h="0">
                <a:tc>
                  <a:txBody>
                    <a:bodyPr/>
                    <a:lstStyle/>
                    <a:p>
                      <a:pPr algn="l" fontAlgn="b">
                        <a:lnSpc>
                          <a:spcPct val="107000"/>
                        </a:lnSpc>
                        <a:spcAft>
                          <a:spcPts val="0"/>
                        </a:spcAft>
                      </a:pPr>
                      <a:r>
                        <a:rPr lang="en-US" sz="1400" b="1" kern="1200" dirty="0" err="1">
                          <a:solidFill>
                            <a:srgbClr val="FFFFFF"/>
                          </a:solidFill>
                          <a:effectLst/>
                          <a:latin typeface="Corbel" panose="020B0503020204020204" pitchFamily="34" charset="0"/>
                          <a:ea typeface="Calibri" panose="020F0502020204030204" pitchFamily="34" charset="0"/>
                          <a:cs typeface="Arial" panose="020B0604020202020204" pitchFamily="34" charset="0"/>
                        </a:rPr>
                        <a:t>Variabelen</a:t>
                      </a:r>
                      <a:endParaRPr lang="nl-NL" sz="1400" dirty="0">
                        <a:effectLst/>
                        <a:latin typeface="Corbel" panose="020B0503020204020204" pitchFamily="34" charset="0"/>
                        <a:ea typeface="Calibri" panose="020F0502020204030204" pitchFamily="34" charset="0"/>
                        <a:cs typeface="Times New Roman" panose="02020603050405020304" pitchFamily="18" charset="0"/>
                      </a:endParaRP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99CC"/>
                    </a:solidFill>
                  </a:tcPr>
                </a:tc>
                <a:tc>
                  <a:txBody>
                    <a:bodyPr/>
                    <a:lstStyle/>
                    <a:p>
                      <a:pPr algn="r" fontAlgn="b">
                        <a:lnSpc>
                          <a:spcPct val="107000"/>
                        </a:lnSpc>
                        <a:spcAft>
                          <a:spcPts val="0"/>
                        </a:spcAft>
                      </a:pPr>
                      <a:r>
                        <a:rPr lang="en-US"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Effect (%)</a:t>
                      </a:r>
                      <a:endParaRPr lang="nl-NL"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99CC"/>
                    </a:solidFill>
                  </a:tcPr>
                </a:tc>
                <a:extLst>
                  <a:ext uri="{0D108BD9-81ED-4DB2-BD59-A6C34878D82A}">
                    <a16:rowId xmlns:a16="http://schemas.microsoft.com/office/drawing/2014/main" val="2438379645"/>
                  </a:ext>
                </a:extLst>
              </a:tr>
              <a:tr h="0">
                <a:tc>
                  <a:txBody>
                    <a:bodyPr/>
                    <a:lstStyle/>
                    <a:p>
                      <a:pP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Sturingsvariabelen</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90000"/>
                      </a:schemeClr>
                    </a:solidFill>
                  </a:tcPr>
                </a:tc>
                <a:tc>
                  <a:txBody>
                    <a:bodyPr/>
                    <a:lstStyle/>
                    <a:p>
                      <a:pPr algn="r" fontAlgn="b">
                        <a:lnSpc>
                          <a:spcPct val="107000"/>
                        </a:lnSpc>
                        <a:spcAft>
                          <a:spcPts val="0"/>
                        </a:spcAft>
                      </a:pPr>
                      <a:endParaRPr lang="nl-NL" sz="1400" dirty="0">
                        <a:effectLst/>
                        <a:latin typeface="Corbel" panose="020B0503020204020204" pitchFamily="34" charset="0"/>
                        <a:ea typeface="Calibri" panose="020F0502020204030204" pitchFamily="34" charset="0"/>
                        <a:cs typeface="Times New Roman" panose="02020603050405020304" pitchFamily="18" charset="0"/>
                      </a:endParaRP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3277328410"/>
                  </a:ext>
                </a:extLst>
              </a:tr>
              <a:tr h="0">
                <a:tc>
                  <a:txBody>
                    <a:bodyPr/>
                    <a:lstStyle/>
                    <a:p>
                      <a:pPr fontAlgn="b">
                        <a:lnSpc>
                          <a:spcPct val="107000"/>
                        </a:lnSpc>
                        <a:spcAft>
                          <a:spcPts val="0"/>
                        </a:spcAft>
                      </a:pP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Prestatiebekostiging</a:t>
                      </a:r>
                      <a:r>
                        <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(per </a:t>
                      </a:r>
                      <a:r>
                        <a:rPr lang="en-US" sz="1400" kern="1200" dirty="0" err="1">
                          <a:solidFill>
                            <a:srgbClr val="000000"/>
                          </a:solidFill>
                          <a:effectLst/>
                          <a:latin typeface="Corbel" panose="020B0503020204020204" pitchFamily="34" charset="0"/>
                          <a:ea typeface="Times New Roman" panose="02020603050405020304" pitchFamily="18" charset="0"/>
                          <a:cs typeface="Arial" panose="020B0604020202020204" pitchFamily="34" charset="0"/>
                        </a:rPr>
                        <a:t>jaar</a:t>
                      </a:r>
                      <a:r>
                        <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a:t>
                      </a:r>
                      <a:endParaRPr lang="nl-NL" sz="1400" dirty="0">
                        <a:effectLst/>
                        <a:latin typeface="Corbel" panose="020B0503020204020204" pitchFamily="34" charset="0"/>
                        <a:ea typeface="Calibri" panose="020F0502020204030204" pitchFamily="34" charset="0"/>
                        <a:cs typeface="Times New Roman" panose="02020603050405020304" pitchFamily="18" charset="0"/>
                      </a:endParaRP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1,0</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76033879"/>
                  </a:ext>
                </a:extLst>
              </a:tr>
              <a:tr h="190500">
                <a:tc>
                  <a:txBody>
                    <a:bodyPr/>
                    <a:lstStyle/>
                    <a:p>
                      <a:pP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Decentralisatie (per jaar)</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-2,1</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6795011"/>
                  </a:ext>
                </a:extLst>
              </a:tr>
              <a:tr h="190500">
                <a:tc>
                  <a:txBody>
                    <a:bodyPr/>
                    <a:lstStyle/>
                    <a:p>
                      <a:pP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Schaalverandering (%)</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b">
                        <a:lnSpc>
                          <a:spcPct val="107000"/>
                        </a:lnSpc>
                        <a:spcAft>
                          <a:spcPts val="0"/>
                        </a:spcAft>
                      </a:pPr>
                      <a:r>
                        <a:rPr lang="en-US" sz="1400" kern="1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-2,0</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16684724"/>
                  </a:ext>
                </a:extLst>
              </a:tr>
              <a:tr h="190500">
                <a:tc>
                  <a:txBody>
                    <a:bodyPr/>
                    <a:lstStyle/>
                    <a:p>
                      <a:pPr>
                        <a:lnSpc>
                          <a:spcPct val="107000"/>
                        </a:lnSpc>
                      </a:pPr>
                      <a:r>
                        <a:rPr lang="nl-NL" sz="1400" dirty="0">
                          <a:effectLst/>
                          <a:latin typeface="Corbel" panose="020B0503020204020204" pitchFamily="34" charset="0"/>
                        </a:rPr>
                        <a:t>Groei BBP (%)</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- 25,2</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61015709"/>
                  </a:ext>
                </a:extLst>
              </a:tr>
              <a:tr h="190500">
                <a:tc>
                  <a:txBody>
                    <a:bodyPr/>
                    <a:lstStyle/>
                    <a:p>
                      <a:pPr>
                        <a:lnSpc>
                          <a:spcPct val="107000"/>
                        </a:lnSpc>
                      </a:pPr>
                      <a:r>
                        <a:rPr lang="nl-NL" sz="1400" dirty="0">
                          <a:effectLst/>
                          <a:latin typeface="Corbel" panose="020B0503020204020204" pitchFamily="34" charset="0"/>
                        </a:rPr>
                        <a:t>Overige variabelen</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90000"/>
                      </a:schemeClr>
                    </a:solidFill>
                  </a:tcPr>
                </a:tc>
                <a:tc>
                  <a:txBody>
                    <a:bodyPr/>
                    <a:lstStyle/>
                    <a:p>
                      <a:pPr algn="r" fontAlgn="b">
                        <a:lnSpc>
                          <a:spcPct val="107000"/>
                        </a:lnSpc>
                        <a:spcAft>
                          <a:spcPts val="0"/>
                        </a:spcAft>
                      </a:pPr>
                      <a:endParaRPr lang="nl-NL" sz="1400" dirty="0">
                        <a:effectLst/>
                        <a:latin typeface="Corbel" panose="020B0503020204020204" pitchFamily="34" charset="0"/>
                        <a:ea typeface="Calibri" panose="020F0502020204030204" pitchFamily="34" charset="0"/>
                        <a:cs typeface="Times New Roman" panose="02020603050405020304" pitchFamily="18" charset="0"/>
                      </a:endParaRP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451369514"/>
                  </a:ext>
                </a:extLst>
              </a:tr>
              <a:tr h="190500">
                <a:tc>
                  <a:txBody>
                    <a:bodyPr/>
                    <a:lstStyle/>
                    <a:p>
                      <a:pPr>
                        <a:lnSpc>
                          <a:spcPct val="107000"/>
                        </a:lnSpc>
                      </a:pPr>
                      <a:r>
                        <a:rPr lang="nl-NL" sz="1400" dirty="0">
                          <a:effectLst/>
                          <a:latin typeface="Corbel" panose="020B0503020204020204" pitchFamily="34" charset="0"/>
                        </a:rPr>
                        <a:t>Productiegroei (%)</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b">
                        <a:lnSpc>
                          <a:spcPct val="107000"/>
                        </a:lnSpc>
                        <a:spcAft>
                          <a:spcPts val="0"/>
                        </a:spcAft>
                      </a:pPr>
                      <a:r>
                        <a:rPr lang="nl-NL" sz="1400" dirty="0">
                          <a:effectLst/>
                          <a:latin typeface="Corbel" panose="020B0503020204020204" pitchFamily="34" charset="0"/>
                          <a:ea typeface="Calibri" panose="020F0502020204030204" pitchFamily="34" charset="0"/>
                          <a:cs typeface="Times New Roman" panose="02020603050405020304" pitchFamily="18" charset="0"/>
                        </a:rPr>
                        <a:t>50,0</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04855227"/>
                  </a:ext>
                </a:extLst>
              </a:tr>
            </a:tbl>
          </a:graphicData>
        </a:graphic>
      </p:graphicFrame>
      <p:sp>
        <p:nvSpPr>
          <p:cNvPr id="3" name="Rectangle 2"/>
          <p:cNvSpPr/>
          <p:nvPr/>
        </p:nvSpPr>
        <p:spPr>
          <a:xfrm>
            <a:off x="1400622" y="1412776"/>
            <a:ext cx="6336704" cy="830997"/>
          </a:xfrm>
          <a:prstGeom prst="rect">
            <a:avLst/>
          </a:prstGeom>
        </p:spPr>
        <p:txBody>
          <a:bodyPr wrap="square">
            <a:spAutoFit/>
          </a:bodyPr>
          <a:lstStyle/>
          <a:p>
            <a:pPr algn="ctr"/>
            <a:r>
              <a:rPr lang="nl-NL" dirty="0">
                <a:latin typeface="Corbel" panose="020B0503020204020204" pitchFamily="34" charset="0"/>
              </a:rPr>
              <a:t>Schattingsresultaten van sturingseffecten </a:t>
            </a:r>
          </a:p>
          <a:p>
            <a:pPr algn="ctr"/>
            <a:r>
              <a:rPr lang="nl-NL" dirty="0">
                <a:latin typeface="Corbel" panose="020B0503020204020204" pitchFamily="34" charset="0"/>
              </a:rPr>
              <a:t>in het onderwijs, 1980-2012</a:t>
            </a:r>
          </a:p>
        </p:txBody>
      </p:sp>
      <p:graphicFrame>
        <p:nvGraphicFramePr>
          <p:cNvPr id="2" name="Tabel 1"/>
          <p:cNvGraphicFramePr>
            <a:graphicFrameLocks noGrp="1"/>
          </p:cNvGraphicFramePr>
          <p:nvPr>
            <p:extLst>
              <p:ext uri="{D42A27DB-BD31-4B8C-83A1-F6EECF244321}">
                <p14:modId xmlns:p14="http://schemas.microsoft.com/office/powerpoint/2010/main" val="899331456"/>
              </p:ext>
            </p:extLst>
          </p:nvPr>
        </p:nvGraphicFramePr>
        <p:xfrm>
          <a:off x="1400622" y="5022629"/>
          <a:ext cx="6357614" cy="340741"/>
        </p:xfrm>
        <a:graphic>
          <a:graphicData uri="http://schemas.openxmlformats.org/drawingml/2006/table">
            <a:tbl>
              <a:tblPr/>
              <a:tblGrid>
                <a:gridCol w="4557414">
                  <a:extLst>
                    <a:ext uri="{9D8B030D-6E8A-4147-A177-3AD203B41FA5}">
                      <a16:colId xmlns:a16="http://schemas.microsoft.com/office/drawing/2014/main" val="1689583671"/>
                    </a:ext>
                  </a:extLst>
                </a:gridCol>
                <a:gridCol w="1800200">
                  <a:extLst>
                    <a:ext uri="{9D8B030D-6E8A-4147-A177-3AD203B41FA5}">
                      <a16:colId xmlns:a16="http://schemas.microsoft.com/office/drawing/2014/main" val="3729514269"/>
                    </a:ext>
                  </a:extLst>
                </a:gridCol>
              </a:tblGrid>
              <a:tr h="0">
                <a:tc>
                  <a:txBody>
                    <a:bodyPr/>
                    <a:lstStyle/>
                    <a:p>
                      <a:pPr>
                        <a:lnSpc>
                          <a:spcPct val="107000"/>
                        </a:lnSpc>
                      </a:pPr>
                      <a:r>
                        <a:rPr lang="nl-NL" sz="1600" dirty="0">
                          <a:effectLst/>
                          <a:latin typeface="Corbel" panose="020B0503020204020204" pitchFamily="34" charset="0"/>
                        </a:rPr>
                        <a:t>Autonome productiviteitsgroei (per jaar): </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a:lnSpc>
                          <a:spcPct val="107000"/>
                        </a:lnSpc>
                      </a:pPr>
                      <a:r>
                        <a:rPr lang="nl-NL" sz="1600" dirty="0">
                          <a:effectLst/>
                          <a:latin typeface="Corbel" panose="020B0503020204020204" pitchFamily="34" charset="0"/>
                        </a:rPr>
                        <a:t>1,6%</a:t>
                      </a:r>
                    </a:p>
                  </a:txBody>
                  <a:tcPr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1409516"/>
                  </a:ext>
                </a:extLst>
              </a:tr>
            </a:tbl>
          </a:graphicData>
        </a:graphic>
      </p:graphicFrame>
    </p:spTree>
    <p:extLst>
      <p:ext uri="{BB962C8B-B14F-4D97-AF65-F5344CB8AC3E}">
        <p14:creationId xmlns:p14="http://schemas.microsoft.com/office/powerpoint/2010/main" val="196423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27</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Rechthoek 8"/>
          <p:cNvSpPr/>
          <p:nvPr/>
        </p:nvSpPr>
        <p:spPr>
          <a:xfrm>
            <a:off x="899592" y="334928"/>
            <a:ext cx="7344816"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Beleid en productiviteit (7): effecten per ingreep per onderwijssoort</a:t>
            </a:r>
          </a:p>
        </p:txBody>
      </p:sp>
      <p:graphicFrame>
        <p:nvGraphicFramePr>
          <p:cNvPr id="13" name="Chart 1"/>
          <p:cNvGraphicFramePr>
            <a:graphicFrameLocks noGrp="1"/>
          </p:cNvGraphicFramePr>
          <p:nvPr>
            <p:extLst>
              <p:ext uri="{D42A27DB-BD31-4B8C-83A1-F6EECF244321}">
                <p14:modId xmlns:p14="http://schemas.microsoft.com/office/powerpoint/2010/main" val="3360704683"/>
              </p:ext>
            </p:extLst>
          </p:nvPr>
        </p:nvGraphicFramePr>
        <p:xfrm>
          <a:off x="1223628" y="1706318"/>
          <a:ext cx="6696744" cy="373208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Rechte verbindingslijn 3"/>
          <p:cNvCxnSpPr/>
          <p:nvPr/>
        </p:nvCxnSpPr>
        <p:spPr bwMode="auto">
          <a:xfrm>
            <a:off x="2915816" y="1687360"/>
            <a:ext cx="0" cy="3060000"/>
          </a:xfrm>
          <a:prstGeom prst="line">
            <a:avLst/>
          </a:prstGeom>
          <a:solidFill>
            <a:schemeClr val="accent1"/>
          </a:solidFill>
          <a:ln w="9525" cap="flat" cmpd="sng" algn="ctr">
            <a:solidFill>
              <a:srgbClr val="0099CC"/>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Rechte verbindingslijn 11"/>
          <p:cNvCxnSpPr/>
          <p:nvPr/>
        </p:nvCxnSpPr>
        <p:spPr bwMode="auto">
          <a:xfrm>
            <a:off x="4211960" y="1687360"/>
            <a:ext cx="0" cy="3060000"/>
          </a:xfrm>
          <a:prstGeom prst="line">
            <a:avLst/>
          </a:prstGeom>
          <a:solidFill>
            <a:schemeClr val="accent1"/>
          </a:solidFill>
          <a:ln w="9525" cap="flat" cmpd="sng" algn="ctr">
            <a:solidFill>
              <a:srgbClr val="0099CC"/>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Rechte verbindingslijn 9"/>
          <p:cNvCxnSpPr/>
          <p:nvPr/>
        </p:nvCxnSpPr>
        <p:spPr bwMode="auto">
          <a:xfrm>
            <a:off x="5436096" y="1724966"/>
            <a:ext cx="0" cy="3060000"/>
          </a:xfrm>
          <a:prstGeom prst="line">
            <a:avLst/>
          </a:prstGeom>
          <a:solidFill>
            <a:schemeClr val="accent1"/>
          </a:solidFill>
          <a:ln w="9525" cap="flat" cmpd="sng" algn="ctr">
            <a:solidFill>
              <a:srgbClr val="0099CC"/>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Rechte verbindingslijn 10"/>
          <p:cNvCxnSpPr/>
          <p:nvPr/>
        </p:nvCxnSpPr>
        <p:spPr bwMode="auto">
          <a:xfrm>
            <a:off x="6660232" y="1724966"/>
            <a:ext cx="0" cy="3060000"/>
          </a:xfrm>
          <a:prstGeom prst="line">
            <a:avLst/>
          </a:prstGeom>
          <a:solidFill>
            <a:schemeClr val="accent1"/>
          </a:solidFill>
          <a:ln w="9525" cap="flat" cmpd="sng" algn="ctr">
            <a:solidFill>
              <a:srgbClr val="0099CC"/>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7441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28</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a:innerShdw blurRad="63500" dist="50800" dir="13500000">
              <a:prstClr val="black">
                <a:alpha val="50000"/>
              </a:prstClr>
            </a:innerShdw>
          </a:effectLst>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Kwaliteit en productiviteit (1)</a:t>
            </a:r>
          </a:p>
        </p:txBody>
      </p:sp>
      <p:sp>
        <p:nvSpPr>
          <p:cNvPr id="9" name="Tijdelijke aanduiding voor inhoud 2"/>
          <p:cNvSpPr txBox="1">
            <a:spLocks/>
          </p:cNvSpPr>
          <p:nvPr/>
        </p:nvSpPr>
        <p:spPr bwMode="auto">
          <a:xfrm>
            <a:off x="683568" y="1988840"/>
            <a:ext cx="7850832" cy="35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800" b="0" i="1" kern="0" dirty="0">
                <a:solidFill>
                  <a:srgbClr val="0099CC"/>
                </a:solidFill>
                <a:latin typeface="Corbel" panose="020B0503020204020204" pitchFamily="34" charset="0"/>
                <a:cs typeface="MV Boli" panose="02000500030200090000" pitchFamily="2" charset="0"/>
              </a:rPr>
              <a:t>‘Er wort </a:t>
            </a:r>
            <a:r>
              <a:rPr lang="nl-NL" sz="2800" b="0" i="1" kern="0" dirty="0" err="1">
                <a:solidFill>
                  <a:srgbClr val="0099CC"/>
                </a:solidFill>
                <a:latin typeface="Corbel" panose="020B0503020204020204" pitchFamily="34" charset="0"/>
                <a:cs typeface="MV Boli" panose="02000500030200090000" pitchFamily="2" charset="0"/>
              </a:rPr>
              <a:t>steets</a:t>
            </a:r>
            <a:r>
              <a:rPr lang="nl-NL" sz="2800" b="0" i="1" kern="0" dirty="0">
                <a:solidFill>
                  <a:srgbClr val="0099CC"/>
                </a:solidFill>
                <a:latin typeface="Corbel" panose="020B0503020204020204" pitchFamily="34" charset="0"/>
                <a:cs typeface="MV Boli" panose="02000500030200090000" pitchFamily="2" charset="0"/>
              </a:rPr>
              <a:t> meer fout </a:t>
            </a:r>
            <a:r>
              <a:rPr lang="nl-NL" sz="2800" b="0" i="1" kern="0" dirty="0" err="1">
                <a:solidFill>
                  <a:srgbClr val="0099CC"/>
                </a:solidFill>
                <a:latin typeface="Corbel" panose="020B0503020204020204" pitchFamily="34" charset="0"/>
                <a:cs typeface="MV Boli" panose="02000500030200090000" pitchFamily="2" charset="0"/>
              </a:rPr>
              <a:t>gesgrefen</a:t>
            </a:r>
            <a:r>
              <a:rPr lang="nl-NL" sz="2800" b="0" i="1" kern="0" dirty="0">
                <a:solidFill>
                  <a:srgbClr val="0099CC"/>
                </a:solidFill>
                <a:latin typeface="Corbel" panose="020B0503020204020204" pitchFamily="34" charset="0"/>
                <a:cs typeface="MV Boli" panose="02000500030200090000" pitchFamily="2" charset="0"/>
              </a:rPr>
              <a:t>’</a:t>
            </a:r>
          </a:p>
          <a:p>
            <a:pPr algn="ctr" eaLnBrk="1" hangingPunct="1"/>
            <a:r>
              <a:rPr lang="nl-NL" sz="1600" b="0" kern="0" dirty="0">
                <a:latin typeface="Corbel" panose="020B0503020204020204" pitchFamily="34" charset="0"/>
              </a:rPr>
              <a:t>Nota van onderwijsminister Pais uit 1981</a:t>
            </a:r>
          </a:p>
          <a:p>
            <a:pPr algn="ctr" eaLnBrk="1" hangingPunct="1"/>
            <a:endParaRPr lang="nl-NL" sz="1200" dirty="0"/>
          </a:p>
          <a:p>
            <a:pPr lvl="0" algn="ctr" eaLnBrk="1" hangingPunct="1">
              <a:spcBef>
                <a:spcPct val="0"/>
              </a:spcBef>
            </a:pPr>
            <a:r>
              <a:rPr lang="nl-NL" sz="2800" b="0" i="1" kern="0" dirty="0">
                <a:solidFill>
                  <a:srgbClr val="0099CC"/>
                </a:solidFill>
                <a:latin typeface="Corbel" panose="020B0503020204020204" pitchFamily="34" charset="0"/>
                <a:cs typeface="MV Boli" panose="02000500030200090000" pitchFamily="2" charset="0"/>
              </a:rPr>
              <a:t>‘Ze kunnen niet meer spellen’</a:t>
            </a:r>
          </a:p>
          <a:p>
            <a:pPr lvl="0" algn="ctr" eaLnBrk="1" hangingPunct="1">
              <a:spcBef>
                <a:spcPct val="0"/>
              </a:spcBef>
            </a:pPr>
            <a:r>
              <a:rPr lang="nl-NL" b="0" kern="0" dirty="0">
                <a:solidFill>
                  <a:srgbClr val="000000"/>
                </a:solidFill>
                <a:latin typeface="Corbel" panose="020B0503020204020204" pitchFamily="34" charset="0"/>
              </a:rPr>
              <a:t>Rapport van de Nederlandse Taalunie uit 2011</a:t>
            </a:r>
          </a:p>
          <a:p>
            <a:pPr lvl="0" algn="ctr" eaLnBrk="1" hangingPunct="1">
              <a:spcBef>
                <a:spcPct val="0"/>
              </a:spcBef>
            </a:pPr>
            <a:endParaRPr lang="nl-NL" dirty="0"/>
          </a:p>
          <a:p>
            <a:pPr marL="514350" lvl="1" indent="0" algn="ctr" eaLnBrk="1" hangingPunct="1">
              <a:buNone/>
            </a:pPr>
            <a:r>
              <a:rPr lang="nl-NL" kern="0" dirty="0">
                <a:latin typeface="Corbel" panose="020B0503020204020204" pitchFamily="34" charset="0"/>
              </a:rPr>
              <a:t>Er lijkt dus in dertig jaar niets veranderd. </a:t>
            </a:r>
            <a:endParaRPr lang="nl-NL" dirty="0"/>
          </a:p>
          <a:p>
            <a:pPr marL="514350" lvl="1" indent="0" algn="ctr" eaLnBrk="1" hangingPunct="1">
              <a:buNone/>
            </a:pPr>
            <a:endParaRPr lang="nl-NL" sz="1200" dirty="0"/>
          </a:p>
          <a:p>
            <a:pPr marL="514350" lvl="1" indent="0" algn="ctr" eaLnBrk="1" hangingPunct="1">
              <a:buNone/>
            </a:pPr>
            <a:r>
              <a:rPr lang="nl-NL" kern="0" dirty="0">
                <a:latin typeface="Corbel" panose="020B0503020204020204" pitchFamily="34" charset="0"/>
              </a:rPr>
              <a:t>Of is de taalvaardigheid in die periode nog verder achteruit gegaan?</a:t>
            </a: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Tree>
    <p:extLst>
      <p:ext uri="{BB962C8B-B14F-4D97-AF65-F5344CB8AC3E}">
        <p14:creationId xmlns:p14="http://schemas.microsoft.com/office/powerpoint/2010/main" val="135220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Kwaliteit en productiviteit (2)</a:t>
            </a:r>
          </a:p>
        </p:txBody>
      </p:sp>
      <p:sp>
        <p:nvSpPr>
          <p:cNvPr id="9" name="Tijdelijke aanduiding voor inhoud 2"/>
          <p:cNvSpPr txBox="1">
            <a:spLocks/>
          </p:cNvSpPr>
          <p:nvPr/>
        </p:nvSpPr>
        <p:spPr bwMode="auto">
          <a:xfrm>
            <a:off x="683568" y="1828800"/>
            <a:ext cx="7850832"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solidFill>
                  <a:srgbClr val="0099CC"/>
                </a:solidFill>
                <a:latin typeface="Corbel" panose="020B0503020204020204" pitchFamily="34" charset="0"/>
              </a:rPr>
              <a:t>“</a:t>
            </a:r>
            <a:r>
              <a:rPr lang="nl-NL" sz="2400" b="0" i="1" kern="0" dirty="0">
                <a:solidFill>
                  <a:srgbClr val="0099CC"/>
                </a:solidFill>
                <a:latin typeface="Corbel" panose="020B0503020204020204" pitchFamily="34" charset="0"/>
              </a:rPr>
              <a:t>Er is weinig of geen ontwikkeling over de laatste twintig jaar; niet in positief en niet in negatief opzicht voor het kennis- en </a:t>
            </a:r>
            <a:r>
              <a:rPr lang="nl-NL" sz="2400" b="0" i="1" kern="0" dirty="0" err="1">
                <a:solidFill>
                  <a:srgbClr val="0099CC"/>
                </a:solidFill>
                <a:latin typeface="Corbel" panose="020B0503020204020204" pitchFamily="34" charset="0"/>
              </a:rPr>
              <a:t>vaardigheidniveau</a:t>
            </a:r>
            <a:r>
              <a:rPr lang="nl-NL" sz="2400" b="0" i="1" kern="0" dirty="0">
                <a:solidFill>
                  <a:srgbClr val="0099CC"/>
                </a:solidFill>
                <a:latin typeface="Corbel" panose="020B0503020204020204" pitchFamily="34" charset="0"/>
              </a:rPr>
              <a:t> van de leerlingen.</a:t>
            </a:r>
            <a:r>
              <a:rPr lang="nl-NL" sz="2400" b="0" kern="0" dirty="0">
                <a:solidFill>
                  <a:srgbClr val="0099CC"/>
                </a:solidFill>
                <a:latin typeface="Corbel" panose="020B0503020204020204" pitchFamily="34" charset="0"/>
              </a:rPr>
              <a:t>”</a:t>
            </a:r>
          </a:p>
          <a:p>
            <a:pPr algn="ctr" eaLnBrk="1" hangingPunct="1"/>
            <a:r>
              <a:rPr lang="nl-NL" b="0" kern="0" dirty="0">
                <a:latin typeface="Corbel" panose="020B0503020204020204" pitchFamily="34" charset="0"/>
              </a:rPr>
              <a:t>Cito in terugblik op 20 jaar (1987-2007) Periodieke Peiling van het Onderwijsniveau (PPON) </a:t>
            </a:r>
          </a:p>
          <a:p>
            <a:pPr algn="ctr" eaLnBrk="1" hangingPunct="1"/>
            <a:endParaRPr lang="nl-NL" sz="1200" b="0" kern="0" dirty="0">
              <a:latin typeface="Corbel" panose="020B0503020204020204" pitchFamily="34" charset="0"/>
            </a:endParaRPr>
          </a:p>
          <a:p>
            <a:pPr marL="514350" lvl="1" indent="0" algn="ctr" eaLnBrk="1" hangingPunct="1">
              <a:buNone/>
            </a:pPr>
            <a:r>
              <a:rPr lang="nl-NL" kern="0" dirty="0">
                <a:latin typeface="Corbel" panose="020B0503020204020204" pitchFamily="34" charset="0"/>
              </a:rPr>
              <a:t>Ook elders in het onderwijs  weinig ontwikkeling in prestaties, ondanks verschillende ‘kwaliteitsimpulsen’</a:t>
            </a:r>
          </a:p>
          <a:p>
            <a:pPr marL="514350" lvl="1" indent="0" algn="ctr" eaLnBrk="1" hangingPunct="1">
              <a:buNone/>
            </a:pPr>
            <a:r>
              <a:rPr lang="nl-NL" sz="1600" kern="0" dirty="0">
                <a:latin typeface="Corbel" panose="020B0503020204020204" pitchFamily="34" charset="0"/>
              </a:rPr>
              <a:t>* Onderwijsvernieuwingen in vo en mbo * groepsverkleining in basisonderwijs</a:t>
            </a:r>
          </a:p>
          <a:p>
            <a:pPr marL="514350" lvl="1" indent="0" algn="ctr" eaLnBrk="1" hangingPunct="1">
              <a:buNone/>
            </a:pPr>
            <a:endParaRPr lang="nl-NL" sz="1200" kern="0" dirty="0">
              <a:latin typeface="Corbel" panose="020B0503020204020204" pitchFamily="34" charset="0"/>
            </a:endParaRPr>
          </a:p>
          <a:p>
            <a:pPr marL="514350" lvl="1" indent="0" algn="ctr" eaLnBrk="1" hangingPunct="1">
              <a:buNone/>
            </a:pPr>
            <a:r>
              <a:rPr lang="nl-NL" kern="0" dirty="0">
                <a:latin typeface="Corbel" panose="020B0503020204020204" pitchFamily="34" charset="0"/>
              </a:rPr>
              <a:t>Al met al: geen sprake van kwaliteitsverbeteringen die de productiviteitsdalingen rechtvaardigen</a:t>
            </a: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Tree>
    <p:extLst>
      <p:ext uri="{BB962C8B-B14F-4D97-AF65-F5344CB8AC3E}">
        <p14:creationId xmlns:p14="http://schemas.microsoft.com/office/powerpoint/2010/main" val="148807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3</a:t>
            </a:fld>
            <a:endParaRPr lang="en-US" dirty="0"/>
          </a:p>
        </p:txBody>
      </p:sp>
      <p:sp>
        <p:nvSpPr>
          <p:cNvPr id="6" name="Tijdelijke aanduiding voor inhoud 2"/>
          <p:cNvSpPr txBox="1">
            <a:spLocks/>
          </p:cNvSpPr>
          <p:nvPr/>
        </p:nvSpPr>
        <p:spPr bwMode="auto">
          <a:xfrm>
            <a:off x="683568" y="1828800"/>
            <a:ext cx="7850832" cy="29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Wat is het doel van het onderzoek?</a:t>
            </a:r>
          </a:p>
          <a:p>
            <a:pPr algn="ctr" eaLnBrk="1" hangingPunct="1">
              <a:lnSpc>
                <a:spcPct val="300000"/>
              </a:lnSpc>
            </a:pPr>
            <a:r>
              <a:rPr lang="nl-NL" kern="0" dirty="0">
                <a:latin typeface="Corbel" panose="020B0503020204020204" pitchFamily="34" charset="0"/>
              </a:rPr>
              <a:t>Meer inzicht in relatie beleid en productiviteit publieke sector</a:t>
            </a:r>
          </a:p>
          <a:p>
            <a:pPr marL="1028700" lvl="1" eaLnBrk="1" hangingPunct="1">
              <a:lnSpc>
                <a:spcPct val="150000"/>
              </a:lnSpc>
              <a:buFont typeface="Arial" panose="020B0604020202020204" pitchFamily="34" charset="0"/>
              <a:buChar char="•"/>
            </a:pPr>
            <a:r>
              <a:rPr lang="nl-NL" sz="1600" b="0" kern="0" dirty="0">
                <a:latin typeface="Corbel" panose="020B0503020204020204" pitchFamily="34" charset="0"/>
              </a:rPr>
              <a:t>Welke beleidsinstrumenten leveren een positieve bijdrage aan de productiviteit?</a:t>
            </a:r>
          </a:p>
          <a:p>
            <a:pPr marL="1028700" lvl="1" eaLnBrk="1" hangingPunct="1">
              <a:lnSpc>
                <a:spcPct val="150000"/>
              </a:lnSpc>
              <a:buFont typeface="Arial" panose="020B0604020202020204" pitchFamily="34" charset="0"/>
              <a:buChar char="•"/>
            </a:pPr>
            <a:r>
              <a:rPr lang="nl-NL" sz="1600" b="0" kern="0" dirty="0">
                <a:latin typeface="Corbel" panose="020B0503020204020204" pitchFamily="34" charset="0"/>
              </a:rPr>
              <a:t>Welke maatregelen hebben een negatieve invloed op de productiviteit?</a:t>
            </a:r>
          </a:p>
          <a:p>
            <a:pPr marL="1028700" lvl="1" eaLnBrk="1" hangingPunct="1">
              <a:lnSpc>
                <a:spcPct val="150000"/>
              </a:lnSpc>
              <a:buFont typeface="Arial" panose="020B0604020202020204" pitchFamily="34" charset="0"/>
              <a:buChar char="•"/>
            </a:pPr>
            <a:r>
              <a:rPr lang="nl-NL" sz="1600" b="0" kern="0" dirty="0">
                <a:latin typeface="Corbel" panose="020B0503020204020204" pitchFamily="34" charset="0"/>
              </a:rPr>
              <a:t>Welke ingrepen hebben geen effect?</a:t>
            </a:r>
            <a:br>
              <a:rPr lang="nl-NL" b="0" kern="0" dirty="0">
                <a:latin typeface="Corbel" panose="020B0503020204020204" pitchFamily="34" charset="0"/>
              </a:rPr>
            </a:br>
            <a:br>
              <a:rPr lang="nl-NL" b="0" kern="0" dirty="0">
                <a:latin typeface="Corbel" panose="020B0503020204020204" pitchFamily="34" charset="0"/>
              </a:rPr>
            </a:br>
            <a:endParaRPr lang="nl-NL" sz="2000"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p:sp>
        <p:nvSpPr>
          <p:cNvPr id="8" name="Rechthoek 7"/>
          <p:cNvSpPr/>
          <p:nvPr/>
        </p:nvSpPr>
        <p:spPr>
          <a:xfrm>
            <a:off x="1224608" y="412144"/>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Doel onderzoek</a:t>
            </a:r>
          </a:p>
        </p:txBody>
      </p:sp>
    </p:spTree>
    <p:extLst>
      <p:ext uri="{BB962C8B-B14F-4D97-AF65-F5344CB8AC3E}">
        <p14:creationId xmlns:p14="http://schemas.microsoft.com/office/powerpoint/2010/main" val="1335611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30</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Conclusies</a:t>
            </a:r>
          </a:p>
        </p:txBody>
      </p:sp>
      <p:sp>
        <p:nvSpPr>
          <p:cNvPr id="3" name="Rechthoek 2"/>
          <p:cNvSpPr/>
          <p:nvPr/>
        </p:nvSpPr>
        <p:spPr>
          <a:xfrm>
            <a:off x="899592" y="1628800"/>
            <a:ext cx="7946406" cy="3416320"/>
          </a:xfrm>
          <a:prstGeom prst="rect">
            <a:avLst/>
          </a:prstGeom>
        </p:spPr>
        <p:txBody>
          <a:bodyPr wrap="none">
            <a:spAutoFit/>
          </a:bodyPr>
          <a:lstStyle/>
          <a:p>
            <a:pPr marL="342900" indent="-342900">
              <a:buFont typeface="Arial" panose="020B0604020202020204" pitchFamily="34" charset="0"/>
              <a:buChar char="•"/>
            </a:pPr>
            <a:r>
              <a:rPr lang="nl-NL" dirty="0">
                <a:latin typeface="Corbel" panose="020B0503020204020204" pitchFamily="34" charset="0"/>
              </a:rPr>
              <a:t>Productiviteitsontwikkeling sterk beïnvloed door overheid </a:t>
            </a:r>
          </a:p>
          <a:p>
            <a:pPr marL="342900" indent="-342900">
              <a:buFont typeface="Arial" panose="020B0604020202020204" pitchFamily="34" charset="0"/>
              <a:buChar char="•"/>
            </a:pPr>
            <a:r>
              <a:rPr lang="nl-NL" dirty="0">
                <a:latin typeface="Corbel" panose="020B0503020204020204" pitchFamily="34" charset="0"/>
              </a:rPr>
              <a:t>Schaalvergroting: te ver doorgeschoten</a:t>
            </a:r>
          </a:p>
          <a:p>
            <a:pPr marL="342900" indent="-342900">
              <a:buFont typeface="Arial" panose="020B0604020202020204" pitchFamily="34" charset="0"/>
              <a:buChar char="•"/>
            </a:pPr>
            <a:r>
              <a:rPr lang="nl-NL" dirty="0">
                <a:latin typeface="Corbel" panose="020B0503020204020204" pitchFamily="34" charset="0"/>
              </a:rPr>
              <a:t>Bekostigingssysteem: niet erg effectief</a:t>
            </a:r>
          </a:p>
          <a:p>
            <a:pPr marL="342900" indent="-342900">
              <a:buFont typeface="Arial" panose="020B0604020202020204" pitchFamily="34" charset="0"/>
              <a:buChar char="•"/>
            </a:pPr>
            <a:r>
              <a:rPr lang="nl-NL" dirty="0">
                <a:latin typeface="Corbel" panose="020B0503020204020204" pitchFamily="34" charset="0"/>
              </a:rPr>
              <a:t>Decentralisatie onderwijshuisvesting: averechtse werking?</a:t>
            </a:r>
          </a:p>
          <a:p>
            <a:pPr marL="342900" indent="-342900">
              <a:buFont typeface="Arial" panose="020B0604020202020204" pitchFamily="34" charset="0"/>
              <a:buChar char="•"/>
            </a:pPr>
            <a:r>
              <a:rPr lang="nl-NL" dirty="0">
                <a:latin typeface="Corbel" panose="020B0503020204020204" pitchFamily="34" charset="0"/>
              </a:rPr>
              <a:t>‘Hand op de knip’: panacee</a:t>
            </a:r>
          </a:p>
          <a:p>
            <a:pPr marL="342900" indent="-342900">
              <a:buFont typeface="Arial" charset="0"/>
              <a:buChar char="•"/>
            </a:pPr>
            <a:r>
              <a:rPr lang="nl-NL" dirty="0">
                <a:latin typeface="Corbel" panose="020B0503020204020204" pitchFamily="34" charset="0"/>
              </a:rPr>
              <a:t>Onderwijsvernieuwingen/kwaliteitsimpulsen: </a:t>
            </a:r>
          </a:p>
          <a:p>
            <a:pPr lvl="1"/>
            <a:r>
              <a:rPr lang="nl-NL" dirty="0">
                <a:latin typeface="Corbel" panose="020B0503020204020204" pitchFamily="34" charset="0"/>
              </a:rPr>
              <a:t>- niet goed voor productiviteit en</a:t>
            </a:r>
          </a:p>
          <a:p>
            <a:pPr lvl="1"/>
            <a:r>
              <a:rPr lang="nl-NL" dirty="0">
                <a:latin typeface="Corbel" panose="020B0503020204020204" pitchFamily="34" charset="0"/>
              </a:rPr>
              <a:t>- weinig (en soms negatief) effect op de kwaliteit</a:t>
            </a:r>
          </a:p>
          <a:p>
            <a:pPr marL="342900" indent="-342900">
              <a:buFont typeface="Arial" panose="020B0604020202020204" pitchFamily="34" charset="0"/>
              <a:buChar char="•"/>
            </a:pPr>
            <a:endParaRPr lang="nl-NL" dirty="0">
              <a:latin typeface="Corbel" panose="020B0503020204020204" pitchFamily="34" charset="0"/>
            </a:endParaRPr>
          </a:p>
        </p:txBody>
      </p:sp>
    </p:spTree>
    <p:extLst>
      <p:ext uri="{BB962C8B-B14F-4D97-AF65-F5344CB8AC3E}">
        <p14:creationId xmlns:p14="http://schemas.microsoft.com/office/powerpoint/2010/main" val="169651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4</a:t>
            </a:fld>
            <a:endParaRPr lang="en-US" dirty="0"/>
          </a:p>
        </p:txBody>
      </p:sp>
      <p:sp>
        <p:nvSpPr>
          <p:cNvPr id="6" name="Tijdelijke aanduiding voor inhoud 2"/>
          <p:cNvSpPr txBox="1">
            <a:spLocks/>
          </p:cNvSpPr>
          <p:nvPr/>
        </p:nvSpPr>
        <p:spPr bwMode="auto">
          <a:xfrm>
            <a:off x="683568" y="1828800"/>
            <a:ext cx="7850832" cy="29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endParaRPr lang="nl-NL" sz="2400" b="0" kern="0" dirty="0">
              <a:latin typeface="Corbel" panose="020B0503020204020204" pitchFamily="34" charset="0"/>
            </a:endParaRPr>
          </a:p>
          <a:p>
            <a:pPr algn="ctr" eaLnBrk="1" hangingPunct="1"/>
            <a:r>
              <a:rPr lang="nl-NL" sz="2400" b="0" kern="0" dirty="0">
                <a:latin typeface="Corbel" panose="020B0503020204020204" pitchFamily="34" charset="0"/>
              </a:rPr>
              <a:t>Analysemethoden</a:t>
            </a:r>
          </a:p>
          <a:p>
            <a:pPr algn="ctr" eaLnBrk="1" hangingPunct="1"/>
            <a:endParaRPr lang="nl-NL" sz="2400" b="0" kern="0" dirty="0">
              <a:latin typeface="Corbel" panose="020B0503020204020204" pitchFamily="34" charset="0"/>
            </a:endParaRPr>
          </a:p>
          <a:p>
            <a:pPr marL="2343150" lvl="4">
              <a:lnSpc>
                <a:spcPct val="150000"/>
              </a:lnSpc>
              <a:buFont typeface="Arial" panose="020B0604020202020204" pitchFamily="34" charset="0"/>
              <a:buChar char="•"/>
            </a:pPr>
            <a:r>
              <a:rPr lang="nl-NL" sz="1600" b="0" kern="0" dirty="0">
                <a:latin typeface="Corbel" panose="020B0503020204020204" pitchFamily="34" charset="0"/>
              </a:rPr>
              <a:t>Kwantitatief: tijdreeksanalyse </a:t>
            </a:r>
          </a:p>
          <a:p>
            <a:pPr marL="2343150" lvl="4">
              <a:lnSpc>
                <a:spcPct val="150000"/>
              </a:lnSpc>
              <a:buFont typeface="Arial" panose="020B0604020202020204" pitchFamily="34" charset="0"/>
              <a:buChar char="•"/>
            </a:pPr>
            <a:r>
              <a:rPr lang="nl-NL" sz="1600" b="0" kern="0" dirty="0">
                <a:latin typeface="Corbel" panose="020B0503020204020204" pitchFamily="34" charset="0"/>
              </a:rPr>
              <a:t>Kwalitatief: literatuuronderzoek</a:t>
            </a:r>
          </a:p>
          <a:p>
            <a:pPr marL="2343150" lvl="4">
              <a:lnSpc>
                <a:spcPct val="150000"/>
              </a:lnSpc>
              <a:buFont typeface="Arial" panose="020B0604020202020204" pitchFamily="34" charset="0"/>
              <a:buChar char="•"/>
            </a:pPr>
            <a:r>
              <a:rPr lang="nl-NL" sz="1600" b="0" kern="0" dirty="0">
                <a:latin typeface="Corbel" panose="020B0503020204020204" pitchFamily="34" charset="0"/>
              </a:rPr>
              <a:t>Kwantitatief en kwalitatief: meta-analyse</a:t>
            </a:r>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endParaRPr lang="nl-NL" sz="1200"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p:sp>
        <p:nvSpPr>
          <p:cNvPr id="8" name="Rechthoek 7"/>
          <p:cNvSpPr/>
          <p:nvPr/>
        </p:nvSpPr>
        <p:spPr>
          <a:xfrm>
            <a:off x="1224608" y="231767"/>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err="1">
                <a:solidFill>
                  <a:srgbClr val="00B0F0"/>
                </a:solidFill>
                <a:latin typeface="Cambria"/>
                <a:ea typeface="Times New Roman"/>
                <a:cs typeface="Times New Roman"/>
              </a:rPr>
              <a:t>Onderzoeksaanpak</a:t>
            </a:r>
            <a:endParaRPr lang="nl-NL" dirty="0">
              <a:solidFill>
                <a:srgbClr val="00B0F0"/>
              </a:solidFill>
              <a:latin typeface="Cambria"/>
              <a:ea typeface="Times New Roman"/>
              <a:cs typeface="Times New Roman"/>
            </a:endParaRPr>
          </a:p>
        </p:txBody>
      </p:sp>
    </p:spTree>
    <p:extLst>
      <p:ext uri="{BB962C8B-B14F-4D97-AF65-F5344CB8AC3E}">
        <p14:creationId xmlns:p14="http://schemas.microsoft.com/office/powerpoint/2010/main" val="231076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5</a:t>
            </a:fld>
            <a:endParaRPr lang="en-US" dirty="0"/>
          </a:p>
        </p:txBody>
      </p:sp>
      <p:sp>
        <p:nvSpPr>
          <p:cNvPr id="6" name="Tijdelijke aanduiding voor inhoud 2"/>
          <p:cNvSpPr txBox="1">
            <a:spLocks/>
          </p:cNvSpPr>
          <p:nvPr/>
        </p:nvSpPr>
        <p:spPr bwMode="auto">
          <a:xfrm>
            <a:off x="683568" y="1828800"/>
            <a:ext cx="7850832" cy="29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endParaRPr lang="nl-NL" sz="2400" b="0" kern="0" dirty="0">
              <a:latin typeface="Corbel" panose="020B0503020204020204" pitchFamily="34" charset="0"/>
            </a:endParaRPr>
          </a:p>
          <a:p>
            <a:pPr algn="ctr" eaLnBrk="1" hangingPunct="1"/>
            <a:r>
              <a:rPr lang="nl-NL" sz="2400" b="0" kern="0" dirty="0">
                <a:latin typeface="Corbel" panose="020B0503020204020204" pitchFamily="34" charset="0"/>
              </a:rPr>
              <a:t>Tijdreeksanalyse</a:t>
            </a:r>
          </a:p>
          <a:p>
            <a:pPr algn="ctr" eaLnBrk="1" hangingPunct="1"/>
            <a:endParaRPr lang="nl-NL" sz="2400" b="0" kern="0" dirty="0">
              <a:latin typeface="Corbel" panose="020B0503020204020204" pitchFamily="34" charset="0"/>
            </a:endParaRPr>
          </a:p>
          <a:p>
            <a:pPr marL="1200150" lvl="2" indent="0">
              <a:lnSpc>
                <a:spcPct val="150000"/>
              </a:lnSpc>
              <a:buNone/>
            </a:pPr>
            <a:r>
              <a:rPr lang="nl-NL" sz="1600" b="0" kern="0" dirty="0">
                <a:latin typeface="Corbel" panose="020B0503020204020204" pitchFamily="34" charset="0"/>
              </a:rPr>
              <a:t>In kaart brengen lange termijn ontwikkelingspatroon </a:t>
            </a:r>
            <a:r>
              <a:rPr lang="nl-NL" sz="1600" kern="0" dirty="0">
                <a:latin typeface="Corbel" panose="020B0503020204020204" pitchFamily="34" charset="0"/>
              </a:rPr>
              <a:t>va</a:t>
            </a:r>
            <a:r>
              <a:rPr lang="nl-NL" sz="1600" b="0" kern="0" dirty="0">
                <a:latin typeface="Corbel" panose="020B0503020204020204" pitchFamily="34" charset="0"/>
              </a:rPr>
              <a:t>n variabele </a:t>
            </a:r>
          </a:p>
          <a:p>
            <a:pPr marL="1200150" lvl="2" indent="0">
              <a:lnSpc>
                <a:spcPct val="150000"/>
              </a:lnSpc>
              <a:buNone/>
            </a:pPr>
            <a:r>
              <a:rPr lang="nl-NL" sz="1600" b="0" kern="0" dirty="0">
                <a:latin typeface="Corbel" panose="020B0503020204020204" pitchFamily="34" charset="0"/>
              </a:rPr>
              <a:t>(in dit geval de productiviteit) </a:t>
            </a:r>
          </a:p>
          <a:p>
            <a:pPr marL="1200150" lvl="2" indent="0">
              <a:lnSpc>
                <a:spcPct val="150000"/>
              </a:lnSpc>
              <a:buNone/>
            </a:pPr>
            <a:r>
              <a:rPr lang="nl-NL" sz="1600" kern="0" dirty="0">
                <a:latin typeface="Corbel" panose="020B0503020204020204" pitchFamily="34" charset="0"/>
              </a:rPr>
              <a:t>Het verklaren van deze patronen door deze te relateren aan andere variabelen (in dit geval ‘het beleid’)</a:t>
            </a:r>
            <a:r>
              <a:rPr lang="nl-NL" sz="1600" b="0" kern="0" dirty="0">
                <a:latin typeface="Corbel" panose="020B0503020204020204" pitchFamily="34" charset="0"/>
              </a:rPr>
              <a:t> </a:t>
            </a:r>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endParaRPr lang="nl-NL" sz="1200"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p:sp>
        <p:nvSpPr>
          <p:cNvPr id="8" name="Rechthoek 7"/>
          <p:cNvSpPr/>
          <p:nvPr/>
        </p:nvSpPr>
        <p:spPr>
          <a:xfrm>
            <a:off x="1475656" y="265938"/>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err="1">
                <a:solidFill>
                  <a:srgbClr val="00B0F0"/>
                </a:solidFill>
                <a:latin typeface="Cambria"/>
                <a:ea typeface="Times New Roman"/>
                <a:cs typeface="Times New Roman"/>
              </a:rPr>
              <a:t>Onderzoeksaanpak</a:t>
            </a:r>
            <a:endParaRPr lang="nl-NL" dirty="0">
              <a:solidFill>
                <a:srgbClr val="00B0F0"/>
              </a:solidFill>
              <a:latin typeface="Cambria"/>
              <a:ea typeface="Times New Roman"/>
              <a:cs typeface="Times New Roman"/>
            </a:endParaRPr>
          </a:p>
        </p:txBody>
      </p:sp>
    </p:spTree>
    <p:extLst>
      <p:ext uri="{BB962C8B-B14F-4D97-AF65-F5344CB8AC3E}">
        <p14:creationId xmlns:p14="http://schemas.microsoft.com/office/powerpoint/2010/main" val="205191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6</a:t>
            </a:fld>
            <a:endParaRPr lang="en-US" dirty="0"/>
          </a:p>
        </p:txBody>
      </p:sp>
      <p:sp>
        <p:nvSpPr>
          <p:cNvPr id="6" name="Tijdelijke aanduiding voor inhoud 2"/>
          <p:cNvSpPr txBox="1">
            <a:spLocks/>
          </p:cNvSpPr>
          <p:nvPr/>
        </p:nvSpPr>
        <p:spPr bwMode="auto">
          <a:xfrm>
            <a:off x="683568" y="1828800"/>
            <a:ext cx="7850832" cy="29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endParaRPr lang="nl-NL" sz="2400" b="0" kern="0" dirty="0">
              <a:latin typeface="Corbel" panose="020B0503020204020204" pitchFamily="34" charset="0"/>
            </a:endParaRPr>
          </a:p>
          <a:p>
            <a:pPr algn="ctr" eaLnBrk="1" hangingPunct="1"/>
            <a:r>
              <a:rPr lang="nl-NL" sz="2400" b="0" kern="0" dirty="0">
                <a:latin typeface="Corbel" panose="020B0503020204020204" pitchFamily="34" charset="0"/>
              </a:rPr>
              <a:t>Literatuuronderzoek</a:t>
            </a:r>
          </a:p>
          <a:p>
            <a:pPr algn="ctr" eaLnBrk="1" hangingPunct="1"/>
            <a:endParaRPr lang="nl-NL" sz="2400" b="0" kern="0" dirty="0">
              <a:latin typeface="Corbel" panose="020B0503020204020204" pitchFamily="34" charset="0"/>
            </a:endParaRPr>
          </a:p>
          <a:p>
            <a:pPr marL="1200150" lvl="2" indent="0">
              <a:lnSpc>
                <a:spcPct val="150000"/>
              </a:lnSpc>
              <a:buNone/>
            </a:pPr>
            <a:r>
              <a:rPr lang="nl-NL" sz="1600" b="0" kern="0" dirty="0">
                <a:latin typeface="Corbel" panose="020B0503020204020204" pitchFamily="34" charset="0"/>
              </a:rPr>
              <a:t>Om beleidsontwikkelingen in kaart te brengen (beleidsanalyse)</a:t>
            </a:r>
          </a:p>
          <a:p>
            <a:pPr marL="1200150" lvl="2" indent="0">
              <a:lnSpc>
                <a:spcPct val="150000"/>
              </a:lnSpc>
              <a:buNone/>
            </a:pPr>
            <a:r>
              <a:rPr lang="nl-NL" sz="1600" kern="0" dirty="0">
                <a:latin typeface="Corbel" panose="020B0503020204020204" pitchFamily="34" charset="0"/>
              </a:rPr>
              <a:t>Om indicatie te geven van mate van vertekening productiviteitsontwikkeling door niet gemeten kwaliteitsverbeteringen</a:t>
            </a:r>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endParaRPr lang="nl-NL" sz="1200"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p:sp>
        <p:nvSpPr>
          <p:cNvPr id="8" name="Rechthoek 7"/>
          <p:cNvSpPr/>
          <p:nvPr/>
        </p:nvSpPr>
        <p:spPr>
          <a:xfrm>
            <a:off x="1224608" y="412144"/>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err="1">
                <a:solidFill>
                  <a:srgbClr val="00B0F0"/>
                </a:solidFill>
                <a:latin typeface="Cambria"/>
                <a:ea typeface="Times New Roman"/>
                <a:cs typeface="Times New Roman"/>
              </a:rPr>
              <a:t>Onderzoeksaanpak</a:t>
            </a:r>
            <a:endParaRPr lang="nl-NL" dirty="0">
              <a:solidFill>
                <a:srgbClr val="00B0F0"/>
              </a:solidFill>
              <a:latin typeface="Cambria"/>
              <a:ea typeface="Times New Roman"/>
              <a:cs typeface="Times New Roman"/>
            </a:endParaRPr>
          </a:p>
        </p:txBody>
      </p:sp>
    </p:spTree>
    <p:extLst>
      <p:ext uri="{BB962C8B-B14F-4D97-AF65-F5344CB8AC3E}">
        <p14:creationId xmlns:p14="http://schemas.microsoft.com/office/powerpoint/2010/main" val="134759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7</a:t>
            </a:fld>
            <a:endParaRPr lang="en-US" dirty="0"/>
          </a:p>
        </p:txBody>
      </p:sp>
      <p:sp>
        <p:nvSpPr>
          <p:cNvPr id="6" name="Tijdelijke aanduiding voor inhoud 2"/>
          <p:cNvSpPr txBox="1">
            <a:spLocks/>
          </p:cNvSpPr>
          <p:nvPr/>
        </p:nvSpPr>
        <p:spPr bwMode="auto">
          <a:xfrm>
            <a:off x="683568" y="1828800"/>
            <a:ext cx="7850832" cy="35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endParaRPr lang="nl-NL" sz="2400" b="0" kern="0" dirty="0">
              <a:latin typeface="Corbel" panose="020B0503020204020204" pitchFamily="34" charset="0"/>
            </a:endParaRPr>
          </a:p>
          <a:p>
            <a:pPr algn="ctr" eaLnBrk="1" hangingPunct="1"/>
            <a:r>
              <a:rPr lang="nl-NL" sz="2400" b="0" kern="0" dirty="0">
                <a:latin typeface="Corbel" panose="020B0503020204020204" pitchFamily="34" charset="0"/>
              </a:rPr>
              <a:t>Meta-analyse</a:t>
            </a:r>
          </a:p>
          <a:p>
            <a:pPr algn="ctr" eaLnBrk="1" hangingPunct="1"/>
            <a:endParaRPr lang="nl-NL" sz="2400" b="0" kern="0" dirty="0">
              <a:latin typeface="Corbel" panose="020B0503020204020204" pitchFamily="34" charset="0"/>
            </a:endParaRPr>
          </a:p>
          <a:p>
            <a:pPr marL="1200150" lvl="2" indent="0">
              <a:lnSpc>
                <a:spcPct val="150000"/>
              </a:lnSpc>
              <a:buNone/>
            </a:pPr>
            <a:r>
              <a:rPr lang="nl-NL" sz="1600" kern="0" dirty="0">
                <a:latin typeface="Corbel" panose="020B0503020204020204" pitchFamily="34" charset="0"/>
              </a:rPr>
              <a:t>Het samenbrengen en vergelijken van resultaten uit verschillende onderzoeken naar hetzelfde fenomeen (in dit geval: vergelijken van effecten van beleid op productiviteit in verschillende deelsectoren)</a:t>
            </a:r>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endParaRPr lang="nl-NL" sz="1200"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p:sp>
        <p:nvSpPr>
          <p:cNvPr id="8" name="Rechthoek 7"/>
          <p:cNvSpPr/>
          <p:nvPr/>
        </p:nvSpPr>
        <p:spPr>
          <a:xfrm>
            <a:off x="1224608" y="412144"/>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err="1">
                <a:solidFill>
                  <a:srgbClr val="00B0F0"/>
                </a:solidFill>
                <a:latin typeface="Cambria"/>
                <a:ea typeface="Times New Roman"/>
                <a:cs typeface="Times New Roman"/>
              </a:rPr>
              <a:t>Onderzoeksaanpak</a:t>
            </a:r>
            <a:endParaRPr lang="nl-NL" dirty="0">
              <a:solidFill>
                <a:srgbClr val="00B0F0"/>
              </a:solidFill>
              <a:latin typeface="Cambria"/>
              <a:ea typeface="Times New Roman"/>
              <a:cs typeface="Times New Roman"/>
            </a:endParaRPr>
          </a:p>
        </p:txBody>
      </p:sp>
    </p:spTree>
    <p:extLst>
      <p:ext uri="{BB962C8B-B14F-4D97-AF65-F5344CB8AC3E}">
        <p14:creationId xmlns:p14="http://schemas.microsoft.com/office/powerpoint/2010/main" val="416082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8</a:t>
            </a:fld>
            <a:endParaRPr lang="en-US" dirty="0"/>
          </a:p>
        </p:txBody>
      </p:sp>
      <p:sp>
        <p:nvSpPr>
          <p:cNvPr id="8" name="Rechthoek 7"/>
          <p:cNvSpPr/>
          <p:nvPr/>
        </p:nvSpPr>
        <p:spPr>
          <a:xfrm>
            <a:off x="1235100" y="487826"/>
            <a:ext cx="6768752"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a:t>
            </a:r>
            <a:r>
              <a:rPr lang="nl-NL" dirty="0">
                <a:latin typeface="Cambria"/>
                <a:ea typeface="Times New Roman"/>
                <a:cs typeface="Times New Roman"/>
              </a:rPr>
              <a:t> </a:t>
            </a:r>
            <a:r>
              <a:rPr lang="nl-NL" dirty="0">
                <a:solidFill>
                  <a:srgbClr val="00B0F0"/>
                </a:solidFill>
                <a:latin typeface="Cambria"/>
                <a:ea typeface="Times New Roman"/>
                <a:cs typeface="Times New Roman"/>
              </a:rPr>
              <a:t>Het Nederlandse onderwijs, 1980-2012</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87" y="2641972"/>
            <a:ext cx="1435690" cy="2087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inhoud 2"/>
          <p:cNvSpPr txBox="1">
            <a:spLocks/>
          </p:cNvSpPr>
          <p:nvPr/>
        </p:nvSpPr>
        <p:spPr bwMode="auto">
          <a:xfrm>
            <a:off x="2411760" y="2564904"/>
            <a:ext cx="619268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eaLnBrk="1" hangingPunct="1"/>
            <a:r>
              <a:rPr lang="nl-NL" sz="2400" b="0" kern="0" dirty="0">
                <a:latin typeface="Corbel" panose="020B0503020204020204" pitchFamily="34" charset="0"/>
              </a:rPr>
              <a:t>De algemene </a:t>
            </a:r>
            <a:r>
              <a:rPr lang="nl-NL" sz="2400" b="0" kern="0" dirty="0" err="1">
                <a:latin typeface="Corbel" panose="020B0503020204020204" pitchFamily="34" charset="0"/>
              </a:rPr>
              <a:t>onderzoeksaanpak</a:t>
            </a:r>
            <a:r>
              <a:rPr lang="nl-NL" sz="2400" b="0" kern="0" dirty="0">
                <a:latin typeface="Corbel" panose="020B0503020204020204" pitchFamily="34" charset="0"/>
              </a:rPr>
              <a:t> toegepast op het Nederlandse onderwijs</a:t>
            </a:r>
          </a:p>
          <a:p>
            <a:pPr eaLnBrk="1" hangingPunct="1"/>
            <a:endParaRPr lang="nl-NL" b="0" kern="0" dirty="0">
              <a:latin typeface="Corbel" panose="020B0503020204020204" pitchFamily="34" charset="0"/>
            </a:endParaRPr>
          </a:p>
          <a:p>
            <a:pPr marL="285750" indent="-285750" eaLnBrk="1" hangingPunct="1">
              <a:buFont typeface="Arial" panose="020B0604020202020204" pitchFamily="34" charset="0"/>
              <a:buChar char="•"/>
            </a:pPr>
            <a:r>
              <a:rPr lang="nl-NL" b="0" kern="0" dirty="0">
                <a:latin typeface="Corbel" panose="020B0503020204020204" pitchFamily="34" charset="0"/>
              </a:rPr>
              <a:t>Aanpak en resultaten trendanalyse</a:t>
            </a:r>
          </a:p>
          <a:p>
            <a:pPr marL="285750" indent="-285750" eaLnBrk="1" hangingPunct="1">
              <a:buFont typeface="Arial" panose="020B0604020202020204" pitchFamily="34" charset="0"/>
              <a:buChar char="•"/>
            </a:pPr>
            <a:r>
              <a:rPr lang="nl-NL" b="0" kern="0" dirty="0">
                <a:latin typeface="Corbel" panose="020B0503020204020204" pitchFamily="34" charset="0"/>
              </a:rPr>
              <a:t>Resultaten literatuuronderzoek beleidsontwikkelingen</a:t>
            </a:r>
          </a:p>
          <a:p>
            <a:pPr marL="285750" indent="-285750" eaLnBrk="1" hangingPunct="1">
              <a:buFont typeface="Arial" panose="020B0604020202020204" pitchFamily="34" charset="0"/>
              <a:buChar char="•"/>
            </a:pPr>
            <a:r>
              <a:rPr lang="nl-NL" b="0" kern="0" dirty="0">
                <a:latin typeface="Corbel" panose="020B0503020204020204" pitchFamily="34" charset="0"/>
              </a:rPr>
              <a:t>Aanpak en resultaten meta-analyse</a:t>
            </a:r>
          </a:p>
          <a:p>
            <a:pPr marL="285750" indent="-285750" eaLnBrk="1" hangingPunct="1">
              <a:buFont typeface="Arial" panose="020B0604020202020204" pitchFamily="34" charset="0"/>
              <a:buChar char="•"/>
            </a:pPr>
            <a:r>
              <a:rPr lang="nl-NL" b="0" kern="0" dirty="0">
                <a:latin typeface="Corbel" panose="020B0503020204020204" pitchFamily="34" charset="0"/>
              </a:rPr>
              <a:t>Resultaten literatuuronderzoek kwaliteitsontwikkelingen</a:t>
            </a:r>
          </a:p>
          <a:p>
            <a:pPr marL="285750" indent="-285750" eaLnBrk="1" hangingPunct="1">
              <a:buFont typeface="Arial" panose="020B0604020202020204" pitchFamily="34" charset="0"/>
              <a:buChar char="•"/>
            </a:pPr>
            <a:endParaRPr lang="nl-NL" b="0" kern="0" dirty="0">
              <a:latin typeface="Corbel" panose="020B0503020204020204" pitchFamily="34" charset="0"/>
            </a:endParaRPr>
          </a:p>
          <a:p>
            <a:pPr marL="285750" indent="-285750" eaLnBrk="1" hangingPunct="1">
              <a:buFont typeface="Arial" panose="020B0604020202020204" pitchFamily="34" charset="0"/>
              <a:buChar char="•"/>
            </a:pPr>
            <a:endParaRPr lang="nl-NL" b="0" kern="0" dirty="0">
              <a:latin typeface="Corbel" panose="020B0503020204020204" pitchFamily="34" charset="0"/>
            </a:endParaRPr>
          </a:p>
          <a:p>
            <a:pPr marL="285750" indent="-285750" eaLnBrk="1" hangingPunct="1">
              <a:buFont typeface="Arial" panose="020B0604020202020204" pitchFamily="34" charset="0"/>
              <a:buChar char="•"/>
            </a:pPr>
            <a:endParaRPr lang="nl-NL" b="0" kern="0" dirty="0">
              <a:latin typeface="Corbel" panose="020B0503020204020204" pitchFamily="34" charset="0"/>
            </a:endParaRPr>
          </a:p>
          <a:p>
            <a:pPr eaLnBrk="1" hangingPunct="1"/>
            <a:endParaRPr lang="nl-NL" sz="2400" b="0" kern="0" dirty="0">
              <a:latin typeface="Corbel" panose="020B0503020204020204" pitchFamily="34" charset="0"/>
            </a:endParaRPr>
          </a:p>
          <a:p>
            <a:pPr eaLnBrk="1" hangingPunct="1"/>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endParaRPr lang="nl-NL" sz="1200"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p:spTree>
    <p:extLst>
      <p:ext uri="{BB962C8B-B14F-4D97-AF65-F5344CB8AC3E}">
        <p14:creationId xmlns:p14="http://schemas.microsoft.com/office/powerpoint/2010/main" val="59840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9</a:t>
            </a:fld>
            <a:endParaRPr lang="en-US" dirty="0"/>
          </a:p>
        </p:txBody>
      </p:sp>
      <p:sp>
        <p:nvSpPr>
          <p:cNvPr id="5" name="Rechthoek 4"/>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Het Nederlandse onderwijs, 1980-2012</a:t>
            </a:r>
          </a:p>
          <a:p>
            <a:pPr lvl="1" algn="ctr">
              <a:spcAft>
                <a:spcPts val="1800"/>
              </a:spcAft>
            </a:pPr>
            <a:r>
              <a:rPr lang="nl-NL" sz="1800" dirty="0">
                <a:latin typeface="Cambria"/>
                <a:ea typeface="Times New Roman"/>
                <a:cs typeface="Times New Roman"/>
              </a:rPr>
              <a:t>De trendanalyse (1)</a:t>
            </a:r>
          </a:p>
        </p:txBody>
      </p:sp>
      <mc:AlternateContent xmlns:mc="http://schemas.openxmlformats.org/markup-compatibility/2006" xmlns:a14="http://schemas.microsoft.com/office/drawing/2010/main">
        <mc:Choice Requires="a14">
          <p:sp>
            <p:nvSpPr>
              <p:cNvPr id="6" name="Tijdelijke aanduiding voor inhoud 2"/>
              <p:cNvSpPr txBox="1">
                <a:spLocks/>
              </p:cNvSpPr>
              <p:nvPr/>
            </p:nvSpPr>
            <p:spPr bwMode="auto">
              <a:xfrm>
                <a:off x="651148" y="1633553"/>
                <a:ext cx="7850832" cy="36884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Doel trendanalyse</a:t>
                </a:r>
              </a:p>
              <a:p>
                <a:pPr algn="ctr" eaLnBrk="1" hangingPunct="1"/>
                <a:r>
                  <a:rPr lang="nl-NL" b="0" kern="0" dirty="0">
                    <a:latin typeface="Corbel" panose="020B0503020204020204" pitchFamily="34" charset="0"/>
                  </a:rPr>
                  <a:t>In kaart brengen ontwikkelingspatroon van productiviteit van het onderwijs</a:t>
                </a:r>
              </a:p>
              <a:p>
                <a:pPr algn="ctr" eaLnBrk="1" hangingPunct="1"/>
                <a:endParaRPr lang="nl-NL" b="0" kern="0" dirty="0">
                  <a:latin typeface="Corbel" panose="020B0503020204020204" pitchFamily="34" charset="0"/>
                </a:endParaRPr>
              </a:p>
              <a:p>
                <a:pPr algn="ctr" eaLnBrk="1" hangingPunct="1"/>
                <a:r>
                  <a:rPr lang="nl-NL" sz="2400" b="0" kern="0" dirty="0">
                    <a:latin typeface="Corbel" panose="020B0503020204020204" pitchFamily="34" charset="0"/>
                  </a:rPr>
                  <a:t>Wat is productiviteit?</a:t>
                </a:r>
                <a:br>
                  <a:rPr lang="nl-NL" sz="2400" b="0" kern="0" dirty="0">
                    <a:latin typeface="Corbel" panose="020B0503020204020204" pitchFamily="34" charset="0"/>
                  </a:rPr>
                </a:br>
                <a:r>
                  <a:rPr lang="nl-NL" b="0" kern="0" dirty="0">
                    <a:solidFill>
                      <a:schemeClr val="bg1"/>
                    </a:solidFill>
                    <a:latin typeface="Corbel" panose="020B0503020204020204" pitchFamily="34" charset="0"/>
                  </a:rPr>
                  <a:t>xxx</a:t>
                </a:r>
                <a:br>
                  <a:rPr lang="nl-NL" sz="2400" b="0" kern="0" dirty="0">
                    <a:latin typeface="Corbel" panose="020B0503020204020204" pitchFamily="34" charset="0"/>
                  </a:rPr>
                </a:br>
                <a14:m>
                  <m:oMathPara xmlns:m="http://schemas.openxmlformats.org/officeDocument/2006/math">
                    <m:oMathParaPr>
                      <m:jc m:val="centerGroup"/>
                    </m:oMathParaPr>
                    <m:oMath xmlns:m="http://schemas.openxmlformats.org/officeDocument/2006/math">
                      <m:r>
                        <a:rPr lang="en-US" b="0" i="1" kern="0" smtClean="0">
                          <a:solidFill>
                            <a:srgbClr val="0099CC"/>
                          </a:solidFill>
                          <a:latin typeface="Cambria Math" panose="02040503050406030204" pitchFamily="18" charset="0"/>
                        </a:rPr>
                        <m:t>𝑃𝑟𝑜𝑑𝑢𝑐𝑡𝑖𝑣𝑖𝑡𝑒𝑖𝑡</m:t>
                      </m:r>
                      <m:r>
                        <a:rPr lang="el-GR" b="0" i="1" kern="0" smtClean="0">
                          <a:solidFill>
                            <a:srgbClr val="0099CC"/>
                          </a:solidFill>
                          <a:latin typeface="Cambria Math" panose="02040503050406030204" pitchFamily="18" charset="0"/>
                        </a:rPr>
                        <m:t>=</m:t>
                      </m:r>
                      <m:f>
                        <m:fPr>
                          <m:ctrlPr>
                            <a:rPr lang="el-GR" b="0" i="1" kern="0" smtClean="0">
                              <a:solidFill>
                                <a:srgbClr val="0099CC"/>
                              </a:solidFill>
                              <a:latin typeface="Cambria Math" panose="02040503050406030204" pitchFamily="18" charset="0"/>
                            </a:rPr>
                          </m:ctrlPr>
                        </m:fPr>
                        <m:num>
                          <m:r>
                            <a:rPr lang="en-US" b="0" i="1" kern="0" smtClean="0">
                              <a:solidFill>
                                <a:srgbClr val="0099CC"/>
                              </a:solidFill>
                              <a:latin typeface="Cambria Math" panose="02040503050406030204" pitchFamily="18" charset="0"/>
                            </a:rPr>
                            <m:t>𝑝𝑟𝑜𝑑𝑢𝑐𝑡𝑖𝑒</m:t>
                          </m:r>
                        </m:num>
                        <m:den>
                          <m:r>
                            <a:rPr lang="en-US" b="0" i="1" kern="0" smtClean="0">
                              <a:solidFill>
                                <a:srgbClr val="0099CC"/>
                              </a:solidFill>
                              <a:latin typeface="Cambria Math" panose="02040503050406030204" pitchFamily="18" charset="0"/>
                            </a:rPr>
                            <m:t>𝑖𝑛𝑔𝑒𝑧𝑒𝑡𝑡𝑒</m:t>
                          </m:r>
                          <m:r>
                            <a:rPr lang="en-US" b="0" i="1" kern="0" smtClean="0">
                              <a:solidFill>
                                <a:srgbClr val="0099CC"/>
                              </a:solidFill>
                              <a:latin typeface="Cambria Math" panose="02040503050406030204" pitchFamily="18" charset="0"/>
                            </a:rPr>
                            <m:t> </m:t>
                          </m:r>
                          <m:r>
                            <a:rPr lang="en-US" b="0" i="1" kern="0" smtClean="0">
                              <a:solidFill>
                                <a:srgbClr val="0099CC"/>
                              </a:solidFill>
                              <a:latin typeface="Cambria Math" panose="02040503050406030204" pitchFamily="18" charset="0"/>
                            </a:rPr>
                            <m:t>𝑚𝑖𝑑𝑑𝑒𝑙𝑒𝑛</m:t>
                          </m:r>
                        </m:den>
                      </m:f>
                    </m:oMath>
                  </m:oMathPara>
                </a14:m>
                <a:endParaRPr lang="nl-NL" sz="1200" b="0" kern="0" dirty="0">
                  <a:latin typeface="Corbel" panose="020B0503020204020204" pitchFamily="34" charset="0"/>
                </a:endParaRPr>
              </a:p>
              <a:p>
                <a:pPr algn="ctr" eaLnBrk="1" hangingPunct="1"/>
                <a:br>
                  <a:rPr lang="nl-NL" sz="2400" b="0" kern="0" dirty="0">
                    <a:latin typeface="Corbel" panose="020B0503020204020204" pitchFamily="34" charset="0"/>
                  </a:rPr>
                </a:br>
                <a:r>
                  <a:rPr lang="nl-NL" sz="2400" b="0" kern="0" dirty="0">
                    <a:latin typeface="Corbel" panose="020B0503020204020204" pitchFamily="34" charset="0"/>
                  </a:rPr>
                  <a:t>Wat is productiviteit onderwijs?</a:t>
                </a:r>
                <a:r>
                  <a:rPr lang="nl-NL" b="0" kern="0" dirty="0">
                    <a:latin typeface="Corbel" panose="020B0503020204020204" pitchFamily="34" charset="0"/>
                  </a:rPr>
                  <a:t> </a:t>
                </a:r>
                <a:br>
                  <a:rPr lang="nl-NL" b="0" kern="0" dirty="0">
                    <a:latin typeface="Corbel" panose="020B0503020204020204" pitchFamily="34" charset="0"/>
                  </a:rPr>
                </a:br>
                <a:endParaRPr lang="nl-NL" b="0" kern="0" dirty="0">
                  <a:latin typeface="Corbel" panose="020B0503020204020204" pitchFamily="34" charset="0"/>
                </a:endParaRPr>
              </a:p>
              <a:p>
                <a:pPr algn="ctr" eaLnBrk="1" hangingPunct="1"/>
                <a14:m>
                  <m:oMathPara xmlns:m="http://schemas.openxmlformats.org/officeDocument/2006/math">
                    <m:oMathParaPr>
                      <m:jc m:val="centerGroup"/>
                    </m:oMathParaPr>
                    <m:oMath xmlns:m="http://schemas.openxmlformats.org/officeDocument/2006/math">
                      <m:r>
                        <a:rPr lang="en-US" b="0" i="1" kern="0">
                          <a:solidFill>
                            <a:srgbClr val="0099CC"/>
                          </a:solidFill>
                          <a:latin typeface="Cambria Math" panose="02040503050406030204" pitchFamily="18" charset="0"/>
                        </a:rPr>
                        <m:t>𝑃𝑟𝑜𝑑𝑢𝑐𝑡𝑖𝑣𝑖𝑡𝑒𝑖𝑡</m:t>
                      </m:r>
                      <m:r>
                        <a:rPr lang="en-US" b="0" i="1" kern="0" smtClean="0">
                          <a:solidFill>
                            <a:srgbClr val="0099CC"/>
                          </a:solidFill>
                          <a:latin typeface="Cambria Math" panose="02040503050406030204" pitchFamily="18" charset="0"/>
                        </a:rPr>
                        <m:t> </m:t>
                      </m:r>
                      <m:r>
                        <a:rPr lang="en-US" b="0" i="1" kern="0" smtClean="0">
                          <a:solidFill>
                            <a:srgbClr val="0099CC"/>
                          </a:solidFill>
                          <a:latin typeface="Cambria Math" panose="02040503050406030204" pitchFamily="18" charset="0"/>
                        </a:rPr>
                        <m:t>𝑜𝑛𝑑𝑒𝑟𝑤𝑖𝑗𝑠</m:t>
                      </m:r>
                      <m:r>
                        <a:rPr lang="el-GR" b="0" i="1" kern="0">
                          <a:solidFill>
                            <a:srgbClr val="0099CC"/>
                          </a:solidFill>
                          <a:latin typeface="Cambria Math" panose="02040503050406030204" pitchFamily="18" charset="0"/>
                        </a:rPr>
                        <m:t>=</m:t>
                      </m:r>
                      <m:f>
                        <m:fPr>
                          <m:ctrlPr>
                            <a:rPr lang="el-GR" b="0" i="1" kern="0">
                              <a:solidFill>
                                <a:srgbClr val="0099CC"/>
                              </a:solidFill>
                              <a:latin typeface="Cambria Math" panose="02040503050406030204" pitchFamily="18" charset="0"/>
                            </a:rPr>
                          </m:ctrlPr>
                        </m:fPr>
                        <m:num>
                          <m:r>
                            <a:rPr lang="nl-NL" b="0" i="1" kern="0">
                              <a:solidFill>
                                <a:srgbClr val="0099CC"/>
                              </a:solidFill>
                              <a:latin typeface="Cambria Math" panose="02040503050406030204" pitchFamily="18" charset="0"/>
                            </a:rPr>
                            <m:t>𝑎𝑎𝑛𝑡𝑎𝑙</m:t>
                          </m:r>
                          <m:r>
                            <a:rPr lang="nl-NL" b="0" i="1" kern="0">
                              <a:solidFill>
                                <a:srgbClr val="0099CC"/>
                              </a:solidFill>
                              <a:latin typeface="Cambria Math" panose="02040503050406030204" pitchFamily="18" charset="0"/>
                            </a:rPr>
                            <m:t> </m:t>
                          </m:r>
                          <m:r>
                            <a:rPr lang="nl-NL" b="0" i="1" kern="0">
                              <a:solidFill>
                                <a:srgbClr val="0099CC"/>
                              </a:solidFill>
                              <a:latin typeface="Cambria Math" panose="02040503050406030204" pitchFamily="18" charset="0"/>
                            </a:rPr>
                            <m:t>𝑙𝑒𝑒𝑟𝑙𝑖𝑛𝑔𝑒𝑛</m:t>
                          </m:r>
                          <m:r>
                            <a:rPr lang="nl-NL" b="0" i="1" kern="0">
                              <a:solidFill>
                                <a:srgbClr val="0099CC"/>
                              </a:solidFill>
                              <a:latin typeface="Cambria Math" panose="02040503050406030204" pitchFamily="18" charset="0"/>
                            </a:rPr>
                            <m:t> + </m:t>
                          </m:r>
                          <m:r>
                            <a:rPr lang="nl-NL" b="0" i="1" kern="0">
                              <a:solidFill>
                                <a:srgbClr val="0099CC"/>
                              </a:solidFill>
                              <a:latin typeface="Cambria Math" panose="02040503050406030204" pitchFamily="18" charset="0"/>
                            </a:rPr>
                            <m:t>𝑡𝑜𝑒𝑔𝑒𝑣𝑜𝑒𝑔𝑑𝑒</m:t>
                          </m:r>
                          <m:r>
                            <a:rPr lang="nl-NL" b="0" i="1" kern="0">
                              <a:solidFill>
                                <a:srgbClr val="0099CC"/>
                              </a:solidFill>
                              <a:latin typeface="Cambria Math" panose="02040503050406030204" pitchFamily="18" charset="0"/>
                            </a:rPr>
                            <m:t> </m:t>
                          </m:r>
                          <m:r>
                            <a:rPr lang="nl-NL" b="0" i="1" kern="0">
                              <a:solidFill>
                                <a:srgbClr val="0099CC"/>
                              </a:solidFill>
                              <a:latin typeface="Cambria Math" panose="02040503050406030204" pitchFamily="18" charset="0"/>
                            </a:rPr>
                            <m:t>𝑤𝑎𝑎𝑟𝑑𝑒</m:t>
                          </m:r>
                          <m:r>
                            <a:rPr lang="nl-NL" b="0" i="1" kern="0">
                              <a:solidFill>
                                <a:srgbClr val="0099CC"/>
                              </a:solidFill>
                              <a:latin typeface="Cambria Math" panose="02040503050406030204" pitchFamily="18" charset="0"/>
                            </a:rPr>
                            <m:t> </m:t>
                          </m:r>
                          <m:r>
                            <a:rPr lang="nl-NL" b="0" i="1" kern="0">
                              <a:solidFill>
                                <a:srgbClr val="0099CC"/>
                              </a:solidFill>
                              <a:latin typeface="Cambria Math" panose="02040503050406030204" pitchFamily="18" charset="0"/>
                            </a:rPr>
                            <m:t>𝑝𝑒𝑟</m:t>
                          </m:r>
                          <m:r>
                            <a:rPr lang="nl-NL" b="0" i="1" kern="0">
                              <a:solidFill>
                                <a:srgbClr val="0099CC"/>
                              </a:solidFill>
                              <a:latin typeface="Cambria Math" panose="02040503050406030204" pitchFamily="18" charset="0"/>
                            </a:rPr>
                            <m:t> </m:t>
                          </m:r>
                          <m:r>
                            <a:rPr lang="nl-NL" b="0" i="1" kern="0">
                              <a:solidFill>
                                <a:srgbClr val="0099CC"/>
                              </a:solidFill>
                              <a:latin typeface="Cambria Math" panose="02040503050406030204" pitchFamily="18" charset="0"/>
                            </a:rPr>
                            <m:t>𝑙𝑒𝑒𝑟𝑙𝑖𝑛𝑔</m:t>
                          </m:r>
                        </m:num>
                        <m:den>
                          <m:r>
                            <a:rPr lang="en-US" b="0" i="1" kern="0">
                              <a:solidFill>
                                <a:srgbClr val="0099CC"/>
                              </a:solidFill>
                              <a:latin typeface="Cambria Math" panose="02040503050406030204" pitchFamily="18" charset="0"/>
                            </a:rPr>
                            <m:t>𝑖𝑛𝑔𝑒𝑧𝑒𝑡𝑡𝑒</m:t>
                          </m:r>
                          <m:r>
                            <a:rPr lang="en-US" b="0" i="1" kern="0">
                              <a:solidFill>
                                <a:srgbClr val="0099CC"/>
                              </a:solidFill>
                              <a:latin typeface="Cambria Math" panose="02040503050406030204" pitchFamily="18" charset="0"/>
                            </a:rPr>
                            <m:t> </m:t>
                          </m:r>
                          <m:r>
                            <a:rPr lang="en-US" b="0" i="1" kern="0">
                              <a:solidFill>
                                <a:srgbClr val="0099CC"/>
                              </a:solidFill>
                              <a:latin typeface="Cambria Math" panose="02040503050406030204" pitchFamily="18" charset="0"/>
                            </a:rPr>
                            <m:t>𝑚𝑖𝑑𝑑𝑒𝑙𝑒𝑛</m:t>
                          </m:r>
                        </m:den>
                      </m:f>
                    </m:oMath>
                  </m:oMathPara>
                </a14:m>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b="0" kern="0" dirty="0">
                  <a:latin typeface="Corbel" panose="020B0503020204020204" pitchFamily="34" charset="0"/>
                </a:endParaRPr>
              </a:p>
              <a:p>
                <a:pPr algn="ctr" eaLnBrk="1" hangingPunct="1"/>
                <a:endParaRPr lang="nl-NL" kern="0" dirty="0"/>
              </a:p>
            </p:txBody>
          </p:sp>
        </mc:Choice>
        <mc:Fallback xmlns="">
          <p:sp>
            <p:nvSpPr>
              <p:cNvPr id="6" name="Tijdelijke aanduiding voor inhoud 2"/>
              <p:cNvSpPr txBox="1">
                <a:spLocks noRot="1" noChangeAspect="1" noMove="1" noResize="1" noEditPoints="1" noAdjustHandles="1" noChangeArrowheads="1" noChangeShapeType="1" noTextEdit="1"/>
              </p:cNvSpPr>
              <p:nvPr/>
            </p:nvSpPr>
            <p:spPr bwMode="auto">
              <a:xfrm>
                <a:off x="651148" y="1633553"/>
                <a:ext cx="7850832" cy="3688432"/>
              </a:xfrm>
              <a:prstGeom prst="rect">
                <a:avLst/>
              </a:prstGeom>
              <a:blipFill>
                <a:blip r:embed="rId3"/>
                <a:stretch>
                  <a:fillRect t="-2645" b="-1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8175197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5911</TotalTime>
  <Words>5124</Words>
  <Application>Microsoft Office PowerPoint</Application>
  <PresentationFormat>Diavoorstelling (4:3)</PresentationFormat>
  <Paragraphs>620</Paragraphs>
  <Slides>30</Slides>
  <Notes>30</Notes>
  <HiddenSlides>0</HiddenSlides>
  <MMClips>0</MMClips>
  <ScaleCrop>false</ScaleCrop>
  <HeadingPairs>
    <vt:vector size="8" baseType="variant">
      <vt:variant>
        <vt:lpstr>Gebruikte lettertypen</vt:lpstr>
      </vt:variant>
      <vt:variant>
        <vt:i4>11</vt:i4>
      </vt:variant>
      <vt:variant>
        <vt:lpstr>Thema</vt:lpstr>
      </vt:variant>
      <vt:variant>
        <vt:i4>1</vt:i4>
      </vt:variant>
      <vt:variant>
        <vt:lpstr>Ingesloten OLE-bronprogramma's</vt:lpstr>
      </vt:variant>
      <vt:variant>
        <vt:i4>2</vt:i4>
      </vt:variant>
      <vt:variant>
        <vt:lpstr>Diatitels</vt:lpstr>
      </vt:variant>
      <vt:variant>
        <vt:i4>30</vt:i4>
      </vt:variant>
    </vt:vector>
  </HeadingPairs>
  <TitlesOfParts>
    <vt:vector size="44" baseType="lpstr">
      <vt:lpstr>Arial</vt:lpstr>
      <vt:lpstr>Calibri</vt:lpstr>
      <vt:lpstr>Cambria</vt:lpstr>
      <vt:lpstr>Cambria Math</vt:lpstr>
      <vt:lpstr>Corbel</vt:lpstr>
      <vt:lpstr>MV Boli</vt:lpstr>
      <vt:lpstr>Symbol</vt:lpstr>
      <vt:lpstr>Tahoma</vt:lpstr>
      <vt:lpstr>Times</vt:lpstr>
      <vt:lpstr>Times New Roman</vt:lpstr>
      <vt:lpstr>Wingdings</vt:lpstr>
      <vt:lpstr>Default Design</vt:lpstr>
      <vt:lpstr>Visio</vt:lpstr>
      <vt:lpstr>Worksheet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Bikker Euro RSCG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van heezik en jos blank</dc:creator>
  <cp:lastModifiedBy>alex van heezik</cp:lastModifiedBy>
  <cp:revision>522</cp:revision>
  <cp:lastPrinted>2016-06-26T11:33:54Z</cp:lastPrinted>
  <dcterms:created xsi:type="dcterms:W3CDTF">2003-10-16T11:42:10Z</dcterms:created>
  <dcterms:modified xsi:type="dcterms:W3CDTF">2016-06-26T14:07:59Z</dcterms:modified>
</cp:coreProperties>
</file>