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1" r:id="rId2"/>
    <p:sldMasterId id="2147483694" r:id="rId3"/>
  </p:sldMasterIdLst>
  <p:notesMasterIdLst>
    <p:notesMasterId r:id="rId76"/>
  </p:notesMasterIdLst>
  <p:sldIdLst>
    <p:sldId id="385" r:id="rId4"/>
    <p:sldId id="396" r:id="rId5"/>
    <p:sldId id="389" r:id="rId6"/>
    <p:sldId id="390" r:id="rId7"/>
    <p:sldId id="269" r:id="rId8"/>
    <p:sldId id="386" r:id="rId9"/>
    <p:sldId id="384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91" r:id="rId41"/>
    <p:sldId id="392" r:id="rId42"/>
    <p:sldId id="393" r:id="rId43"/>
    <p:sldId id="394" r:id="rId44"/>
    <p:sldId id="395" r:id="rId45"/>
    <p:sldId id="347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87" r:id="rId54"/>
    <p:sldId id="356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 Blank - TBM" initials="JB-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8" autoAdjust="0"/>
  </p:normalViewPr>
  <p:slideViewPr>
    <p:cSldViewPr snapToGrid="0" snapToObjects="1">
      <p:cViewPr varScale="1">
        <p:scale>
          <a:sx n="56" d="100"/>
          <a:sy n="56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24/06/2016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Hoofdstuk 5 van het boek  (4 van het Nederlandse boek)</a:t>
            </a:r>
            <a:endParaRPr lang="nl-NL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15963" indent="-274638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01725" indent="-21907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43050" indent="-21907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1984375" indent="-21907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53228D-8918-4ACE-A772-164D47154834}" type="slidenum">
              <a:rPr lang="en-US" altLang="en-US" sz="1300" smtClean="0">
                <a:solidFill>
                  <a:srgbClr val="000000"/>
                </a:solidFill>
                <a:latin typeface="Times"/>
              </a:rPr>
              <a:pPr/>
              <a:t>33</a:t>
            </a:fld>
            <a:endParaRPr lang="en-US" altLang="en-US" sz="130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0B4FD6-3C59-4C55-912B-F6146385FDA7}" type="slidenum">
              <a:rPr lang="en-US" altLang="en-US" sz="1200" smtClean="0">
                <a:solidFill>
                  <a:prstClr val="black"/>
                </a:solidFill>
                <a:latin typeface="Times"/>
              </a:rPr>
              <a:pPr/>
              <a:t>58</a:t>
            </a:fld>
            <a:endParaRPr lang="en-US" altLang="en-US" sz="120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AA4F58-E6BA-4C97-8D95-8A47BC24E487}" type="slidenum">
              <a:rPr lang="en-US" altLang="en-US" sz="1200" smtClean="0">
                <a:solidFill>
                  <a:prstClr val="black"/>
                </a:solidFill>
                <a:latin typeface="Times"/>
              </a:rPr>
              <a:pPr/>
              <a:t>59</a:t>
            </a:fld>
            <a:endParaRPr lang="en-US" altLang="en-US" sz="120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2A1DE7-8668-41B3-9D69-A1A2009D3BB4}" type="slidenum">
              <a:rPr lang="en-US" altLang="en-US" sz="1200" smtClean="0">
                <a:solidFill>
                  <a:prstClr val="black"/>
                </a:solidFill>
                <a:latin typeface="Times"/>
              </a:rPr>
              <a:pPr/>
              <a:t>60</a:t>
            </a:fld>
            <a:endParaRPr lang="en-US" altLang="en-US" sz="120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7A86BF-0285-469A-B536-AE04170AEB98}" type="slidenum">
              <a:rPr lang="en-US" altLang="en-US" sz="1200" smtClean="0">
                <a:solidFill>
                  <a:prstClr val="black"/>
                </a:solidFill>
                <a:latin typeface="Times"/>
              </a:rPr>
              <a:pPr/>
              <a:t>61</a:t>
            </a:fld>
            <a:endParaRPr lang="en-US" altLang="en-US" sz="120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843699-6587-4E4C-9E79-838E75D8499A}" type="slidenum">
              <a:rPr lang="en-US" altLang="en-US" sz="1200" smtClean="0">
                <a:solidFill>
                  <a:prstClr val="black"/>
                </a:solidFill>
                <a:latin typeface="Times"/>
              </a:rPr>
              <a:pPr/>
              <a:t>62</a:t>
            </a:fld>
            <a:endParaRPr lang="en-US" altLang="en-US" sz="120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70D5A0-3CF3-4E6B-A894-7F6253023C53}" type="slidenum">
              <a:rPr lang="en-US" altLang="en-US" sz="1200" smtClean="0">
                <a:solidFill>
                  <a:prstClr val="black"/>
                </a:solidFill>
                <a:latin typeface="Times"/>
              </a:rPr>
              <a:pPr/>
              <a:t>63</a:t>
            </a:fld>
            <a:endParaRPr lang="en-US" altLang="en-US" sz="120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>
              <a:solidFill>
                <a:srgbClr val="002328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FF9E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51176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 dirty="0">
              <a:solidFill>
                <a:srgbClr val="002328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srgbClr val="FF9E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4219070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>
              <a:solidFill>
                <a:srgbClr val="002328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FF9E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65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 dirty="0">
              <a:solidFill>
                <a:srgbClr val="FF9E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>
              <a:solidFill>
                <a:srgbClr val="002328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FF9E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een foto en zet die op de achtergrond met rechtermuisknop</a:t>
            </a:r>
            <a:br>
              <a:rPr lang="nl-NL" dirty="0"/>
            </a:br>
            <a:r>
              <a:rPr lang="nl-NL" dirty="0"/>
              <a:t> &gt; </a:t>
            </a:r>
            <a:r>
              <a:rPr lang="nl-NL" dirty="0" err="1"/>
              <a:t>send</a:t>
            </a:r>
            <a:r>
              <a:rPr lang="nl-NL" dirty="0"/>
              <a:t> to back</a:t>
            </a:r>
          </a:p>
        </p:txBody>
      </p:sp>
    </p:spTree>
    <p:extLst>
      <p:ext uri="{BB962C8B-B14F-4D97-AF65-F5344CB8AC3E}">
        <p14:creationId xmlns:p14="http://schemas.microsoft.com/office/powerpoint/2010/main" val="193777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>
              <a:solidFill>
                <a:srgbClr val="002328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FF9E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390996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 dirty="0">
              <a:solidFill>
                <a:srgbClr val="002328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srgbClr val="FF9E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739615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>
              <a:solidFill>
                <a:srgbClr val="002328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FF9E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9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91524" y="1295401"/>
            <a:ext cx="8172000" cy="40903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7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een foto en zet die op de achtergrond met rechtermuisknop</a:t>
            </a:r>
            <a:br>
              <a:rPr lang="nl-NL" dirty="0"/>
            </a:br>
            <a:r>
              <a:rPr lang="nl-NL" dirty="0"/>
              <a:t> &gt; </a:t>
            </a:r>
            <a:r>
              <a:rPr lang="nl-NL" dirty="0" err="1"/>
              <a:t>send</a:t>
            </a:r>
            <a:r>
              <a:rPr lang="nl-NL" dirty="0"/>
              <a:t>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/>
              <a:pPr/>
              <a:t>24-6-2016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/>
              <a:pPr/>
              <a:t>24-6-2016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/>
              <a:pPr/>
              <a:t>24-6-2016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 dirty="0">
              <a:solidFill>
                <a:srgbClr val="FF9E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/>
          <a:lstStyle/>
          <a:p>
            <a:fld id="{F10973AC-957D-C346-BA56-D82065FA2AEB}" type="datetimeFigureOut">
              <a:rPr lang="nl-NL" smtClean="0">
                <a:solidFill>
                  <a:srgbClr val="002328"/>
                </a:solidFill>
              </a:rPr>
              <a:pPr/>
              <a:t>24-6-2016</a:t>
            </a:fld>
            <a:endParaRPr lang="nl-NL">
              <a:solidFill>
                <a:srgbClr val="002328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FF9E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>
              <a:solidFill>
                <a:srgbClr val="FF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een foto en zet die op de achtergrond met rechtermuisknop</a:t>
            </a:r>
            <a:br>
              <a:rPr lang="nl-NL" dirty="0"/>
            </a:br>
            <a:r>
              <a:rPr lang="nl-NL" dirty="0"/>
              <a:t> &gt; </a:t>
            </a:r>
            <a:r>
              <a:rPr lang="nl-NL" dirty="0" err="1"/>
              <a:t>send</a:t>
            </a:r>
            <a:r>
              <a:rPr lang="nl-NL" dirty="0"/>
              <a:t> to back</a:t>
            </a:r>
          </a:p>
        </p:txBody>
      </p:sp>
    </p:spTree>
    <p:extLst>
      <p:ext uri="{BB962C8B-B14F-4D97-AF65-F5344CB8AC3E}">
        <p14:creationId xmlns:p14="http://schemas.microsoft.com/office/powerpoint/2010/main" val="95924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 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dirty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62" r:id="rId3"/>
    <p:sldLayoutId id="2147483660" r:id="rId4"/>
    <p:sldLayoutId id="2147483661" r:id="rId5"/>
    <p:sldLayoutId id="2147483657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 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dirty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 dirty="0">
              <a:solidFill>
                <a:srgbClr val="FF9E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77" r:id="rId3"/>
    <p:sldLayoutId id="2147483682" r:id="rId4"/>
    <p:sldLayoutId id="2147483683" r:id="rId5"/>
    <p:sldLayoutId id="214748368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 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dirty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C6BC05E-DB9A-EB4A-A776-575FA40369A3}" type="slidenum">
              <a:rPr lang="nl-NL" smtClean="0">
                <a:solidFill>
                  <a:srgbClr val="FF9E00"/>
                </a:solidFill>
              </a:rPr>
              <a:pPr/>
              <a:t>‹#›</a:t>
            </a:fld>
            <a:endParaRPr lang="nl-NL" dirty="0">
              <a:solidFill>
                <a:srgbClr val="FF9E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65" r:id="rId3"/>
    <p:sldLayoutId id="2147483670" r:id="rId4"/>
    <p:sldLayoutId id="2147483671" r:id="rId5"/>
    <p:sldLayoutId id="2147483674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sestudies.nl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5" y="395999"/>
            <a:ext cx="8172000" cy="1628743"/>
          </a:xfrm>
        </p:spPr>
        <p:txBody>
          <a:bodyPr/>
          <a:lstStyle/>
          <a:p>
            <a:pPr algn="ctr"/>
            <a:r>
              <a:rPr lang="nl-NL" dirty="0"/>
              <a:t>Raamwerk en principes </a:t>
            </a:r>
            <a:br>
              <a:rPr lang="nl-NL" dirty="0"/>
            </a:br>
            <a:r>
              <a:rPr lang="nl-NL" dirty="0"/>
              <a:t>van productiviteitsmeting </a:t>
            </a:r>
            <a:br>
              <a:rPr lang="nl-NL" dirty="0"/>
            </a:br>
            <a:r>
              <a:rPr lang="nl-NL" dirty="0"/>
              <a:t>in de publieke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42" y="2550501"/>
            <a:ext cx="3175407" cy="2661193"/>
          </a:xfrm>
        </p:spPr>
        <p:txBody>
          <a:bodyPr/>
          <a:lstStyle/>
          <a:p>
            <a:r>
              <a:rPr lang="nl-NL" dirty="0"/>
              <a:t>Masterclass</a:t>
            </a:r>
          </a:p>
          <a:p>
            <a:endParaRPr lang="nl-NL" dirty="0"/>
          </a:p>
          <a:p>
            <a:r>
              <a:rPr lang="nl-NL" dirty="0"/>
              <a:t>Juni 2016</a:t>
            </a:r>
          </a:p>
          <a:p>
            <a:endParaRPr lang="nl-NL" dirty="0"/>
          </a:p>
          <a:p>
            <a:r>
              <a:rPr lang="nl-NL" dirty="0"/>
              <a:t>Prof. dr. J.L.T. Blank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31" y="2223930"/>
            <a:ext cx="2291557" cy="316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Relatie middelen, omgeving, productie en effecten</a:t>
            </a:r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2120252"/>
            <a:ext cx="5361905" cy="3114286"/>
          </a:xfrm>
          <a:noFill/>
        </p:spPr>
      </p:pic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76E83-BAC7-4ED4-A730-FCEE137C51A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05" y="1293958"/>
            <a:ext cx="20669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8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Allocatie middelen in een school bij productiemaximalisatie</a:t>
            </a:r>
            <a:br>
              <a:rPr lang="nl-NL" altLang="en-US"/>
            </a:br>
            <a:r>
              <a:rPr lang="nl-NL" altLang="en-US"/>
              <a:t> </a:t>
            </a:r>
            <a:br>
              <a:rPr lang="nl-NL" altLang="en-US"/>
            </a:br>
            <a:endParaRPr lang="nl-NL" altLang="en-US"/>
          </a:p>
        </p:txBody>
      </p:sp>
      <p:pic>
        <p:nvPicPr>
          <p:cNvPr id="2048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94" y="2430613"/>
            <a:ext cx="4809524" cy="2409524"/>
          </a:xfrm>
          <a:noFill/>
        </p:spPr>
      </p:pic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72A8D-5986-47B7-B941-8449B1A0B3E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9822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Productiviteit en effectiviteit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1054613"/>
            <a:ext cx="7772400" cy="4768850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b="1" dirty="0">
                <a:latin typeface="Corbel" panose="020B0503020204020204" pitchFamily="34" charset="0"/>
              </a:rPr>
              <a:t>DE</a:t>
            </a:r>
            <a:r>
              <a:rPr lang="nl-NL" altLang="en-US" dirty="0">
                <a:latin typeface="Corbel" panose="020B0503020204020204" pitchFamily="34" charset="0"/>
              </a:rPr>
              <a:t> productiviteit bestaat niet.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Literatuur maakt dikwijls onderscheid:</a:t>
            </a:r>
          </a:p>
          <a:p>
            <a:pPr marL="640080" lvl="1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Productiviteit en effectiviteit; </a:t>
            </a:r>
          </a:p>
          <a:p>
            <a:pPr marL="64008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Productiviteit </a:t>
            </a:r>
            <a:r>
              <a:rPr lang="nl-NL" altLang="en-US" sz="1600" dirty="0">
                <a:latin typeface="Corbel" panose="020B0503020204020204" pitchFamily="34" charset="0"/>
                <a:sym typeface="Wingdings" pitchFamily="2" charset="2"/>
              </a:rPr>
              <a:t>productie;</a:t>
            </a:r>
          </a:p>
          <a:p>
            <a:pPr marL="64008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  <a:sym typeface="Wingdings" pitchFamily="2" charset="2"/>
              </a:rPr>
              <a:t>Effectiviteit  </a:t>
            </a:r>
            <a:r>
              <a:rPr lang="nl-NL" altLang="en-US" sz="1600" dirty="0" err="1">
                <a:latin typeface="Corbel" panose="020B0503020204020204" pitchFamily="34" charset="0"/>
                <a:sym typeface="Wingdings" pitchFamily="2" charset="2"/>
              </a:rPr>
              <a:t>outcome</a:t>
            </a:r>
            <a:r>
              <a:rPr lang="nl-NL" altLang="en-US" sz="1600" dirty="0">
                <a:latin typeface="Corbel" panose="020B0503020204020204" pitchFamily="34" charset="0"/>
                <a:sym typeface="Wingdings" pitchFamily="2" charset="2"/>
              </a:rPr>
              <a:t>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  <a:sym typeface="Wingdings" pitchFamily="2" charset="2"/>
              </a:rPr>
              <a:t>Onderscheid is diffuus:</a:t>
            </a:r>
          </a:p>
          <a:p>
            <a:pPr marL="640080" lvl="1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  <a:sym typeface="Wingdings" pitchFamily="2" charset="2"/>
              </a:rPr>
              <a:t>Aard van dienstverlening;</a:t>
            </a:r>
          </a:p>
          <a:p>
            <a:pPr marL="640080" lvl="1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  <a:sym typeface="Wingdings" pitchFamily="2" charset="2"/>
              </a:rPr>
              <a:t>Tussenproducten, producten, kwaliteit en </a:t>
            </a:r>
            <a:r>
              <a:rPr lang="nl-NL" altLang="en-US" sz="1600" dirty="0" err="1">
                <a:latin typeface="Corbel" panose="020B0503020204020204" pitchFamily="34" charset="0"/>
                <a:sym typeface="Wingdings" pitchFamily="2" charset="2"/>
              </a:rPr>
              <a:t>outcome</a:t>
            </a:r>
            <a:r>
              <a:rPr lang="nl-NL" altLang="en-US" sz="1600" dirty="0">
                <a:latin typeface="Corbel" panose="020B0503020204020204" pitchFamily="34" charset="0"/>
                <a:sym typeface="Wingdings" pitchFamily="2" charset="2"/>
              </a:rPr>
              <a:t>;</a:t>
            </a:r>
          </a:p>
          <a:p>
            <a:pPr lvl="1" eaLnBrk="1" hangingPunct="1">
              <a:lnSpc>
                <a:spcPct val="150000"/>
              </a:lnSpc>
            </a:pPr>
            <a:r>
              <a:rPr lang="nl-NL" altLang="en-US" dirty="0">
                <a:latin typeface="Corbel" panose="020B0503020204020204" pitchFamily="34" charset="0"/>
                <a:sym typeface="Wingdings" pitchFamily="2" charset="2"/>
              </a:rPr>
              <a:t> Weet wat je meet.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AF596E-33D2-49FB-A4CA-1B93B455AFB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523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Productiviteit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nl-NL" dirty="0"/>
              <a:t>								</a:t>
            </a:r>
            <a:endParaRPr lang="nl-NL" b="1" dirty="0"/>
          </a:p>
          <a:p>
            <a:pPr marL="0" indent="0" eaLnBrk="1" hangingPunct="1">
              <a:buFont typeface="Times"/>
              <a:buNone/>
              <a:defRPr/>
            </a:pPr>
            <a:r>
              <a:rPr lang="nl-NL" dirty="0"/>
              <a:t> </a:t>
            </a:r>
          </a:p>
          <a:p>
            <a:pPr eaLnBrk="1" hangingPunct="1">
              <a:lnSpc>
                <a:spcPct val="150000"/>
              </a:lnSpc>
              <a:defRPr/>
            </a:pPr>
            <a:endParaRPr lang="nl-NL" dirty="0"/>
          </a:p>
          <a:p>
            <a:pPr eaLnBrk="1" hangingPunct="1">
              <a:lnSpc>
                <a:spcPct val="150000"/>
              </a:lnSpc>
              <a:defRPr/>
            </a:pPr>
            <a:endParaRPr lang="nl-NL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nl-NL" dirty="0">
                <a:latin typeface="Corbel" panose="020B0503020204020204" pitchFamily="34" charset="0"/>
              </a:rPr>
              <a:t>Met:</a:t>
            </a:r>
          </a:p>
          <a:p>
            <a:pPr marL="0" indent="0" eaLnBrk="1" hangingPunct="1">
              <a:lnSpc>
                <a:spcPct val="150000"/>
              </a:lnSpc>
              <a:buFont typeface="Times"/>
              <a:buNone/>
              <a:defRPr/>
            </a:pPr>
            <a:r>
              <a:rPr lang="nl-NL" sz="1600" dirty="0">
                <a:latin typeface="Corbel" panose="020B0503020204020204" pitchFamily="34" charset="0"/>
              </a:rPr>
              <a:t> </a:t>
            </a:r>
            <a:r>
              <a:rPr lang="nl-NL" sz="1600" b="1" i="1" dirty="0">
                <a:latin typeface="Corbel" panose="020B0503020204020204" pitchFamily="34" charset="0"/>
              </a:rPr>
              <a:t>y </a:t>
            </a:r>
            <a:r>
              <a:rPr lang="nl-NL" sz="1600" dirty="0">
                <a:latin typeface="Corbel" panose="020B0503020204020204" pitchFamily="34" charset="0"/>
              </a:rPr>
              <a:t>= hoeveelheid diensten;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nl-NL" sz="1600" b="1" i="1" dirty="0">
                <a:latin typeface="Corbel" panose="020B0503020204020204" pitchFamily="34" charset="0"/>
              </a:rPr>
              <a:t>x = </a:t>
            </a:r>
            <a:r>
              <a:rPr lang="nl-NL" sz="1600" dirty="0">
                <a:latin typeface="Corbel" panose="020B0503020204020204" pitchFamily="34" charset="0"/>
              </a:rPr>
              <a:t>hoeveelheid personeel.</a:t>
            </a:r>
          </a:p>
          <a:p>
            <a:pPr eaLnBrk="1" hangingPunct="1">
              <a:lnSpc>
                <a:spcPct val="150000"/>
              </a:lnSpc>
              <a:defRPr/>
            </a:pPr>
            <a:endParaRPr lang="nl-NL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4C62D-D77E-47F8-A685-BAC3F94E2C6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" y="1897338"/>
            <a:ext cx="28590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Productiviteitsmeting: meervoudige productie en middelen</a:t>
            </a:r>
            <a:br>
              <a:rPr lang="nl-NL" altLang="en-US"/>
            </a:br>
            <a:endParaRPr lang="nl-NL" altLang="en-US"/>
          </a:p>
        </p:txBody>
      </p:sp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nl-NL" dirty="0">
                <a:noFill/>
              </a:rPr>
              <a:t> 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22659B-D474-4A2F-9BBA-A94B9A37425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95338" y="3789363"/>
            <a:ext cx="6335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600" i="1" dirty="0" err="1">
                <a:latin typeface="Corbel" panose="020B0503020204020204" pitchFamily="34" charset="0"/>
              </a:rPr>
              <a:t>Prod</a:t>
            </a:r>
            <a:r>
              <a:rPr lang="nl-NL" altLang="en-US" sz="1600" dirty="0">
                <a:latin typeface="Corbel" panose="020B0503020204020204" pitchFamily="34" charset="0"/>
              </a:rPr>
              <a:t>	= productiviteit;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1600" i="1" dirty="0" err="1">
                <a:latin typeface="Corbel" panose="020B0503020204020204" pitchFamily="34" charset="0"/>
              </a:rPr>
              <a:t>p</a:t>
            </a:r>
            <a:r>
              <a:rPr lang="nl-NL" altLang="en-US" sz="1600" i="1" baseline="-25000" dirty="0" err="1">
                <a:latin typeface="Corbel" panose="020B0503020204020204" pitchFamily="34" charset="0"/>
              </a:rPr>
              <a:t>m</a:t>
            </a:r>
            <a:r>
              <a:rPr lang="nl-NL" altLang="en-US" sz="1600" dirty="0">
                <a:latin typeface="Corbel" panose="020B0503020204020204" pitchFamily="34" charset="0"/>
              </a:rPr>
              <a:t> 	= gewicht van product </a:t>
            </a:r>
            <a:r>
              <a:rPr lang="nl-NL" altLang="en-US" sz="1600" i="1" dirty="0">
                <a:latin typeface="Corbel" panose="020B0503020204020204" pitchFamily="34" charset="0"/>
              </a:rPr>
              <a:t>m</a:t>
            </a:r>
            <a:r>
              <a:rPr lang="nl-NL" altLang="en-US" sz="1600" dirty="0">
                <a:latin typeface="Corbel" panose="020B050302020402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1600" i="1" dirty="0" err="1">
                <a:latin typeface="Corbel" panose="020B0503020204020204" pitchFamily="34" charset="0"/>
              </a:rPr>
              <a:t>w</a:t>
            </a:r>
            <a:r>
              <a:rPr lang="nl-NL" altLang="en-US" sz="1600" i="1" baseline="-25000" dirty="0" err="1">
                <a:latin typeface="Corbel" panose="020B0503020204020204" pitchFamily="34" charset="0"/>
              </a:rPr>
              <a:t>n</a:t>
            </a:r>
            <a:r>
              <a:rPr lang="nl-NL" altLang="en-US" sz="1600" baseline="-25000" dirty="0">
                <a:latin typeface="Corbel" panose="020B0503020204020204" pitchFamily="34" charset="0"/>
              </a:rPr>
              <a:t>	</a:t>
            </a:r>
            <a:r>
              <a:rPr lang="nl-NL" altLang="en-US" sz="1600" dirty="0">
                <a:latin typeface="Corbel" panose="020B0503020204020204" pitchFamily="34" charset="0"/>
              </a:rPr>
              <a:t>= gewicht van ingezet middel </a:t>
            </a:r>
            <a:r>
              <a:rPr lang="nl-NL" altLang="en-US" sz="1600" i="1" dirty="0">
                <a:latin typeface="Corbel" panose="020B0503020204020204" pitchFamily="34" charset="0"/>
              </a:rPr>
              <a:t>n;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1600" i="1" dirty="0" err="1">
                <a:latin typeface="Corbel" panose="020B0503020204020204" pitchFamily="34" charset="0"/>
              </a:rPr>
              <a:t>y</a:t>
            </a:r>
            <a:r>
              <a:rPr lang="nl-NL" altLang="en-US" sz="1600" i="1" baseline="-25000" dirty="0" err="1">
                <a:latin typeface="Corbel" panose="020B0503020204020204" pitchFamily="34" charset="0"/>
              </a:rPr>
              <a:t>m</a:t>
            </a:r>
            <a:r>
              <a:rPr lang="nl-NL" altLang="en-US" sz="1600" dirty="0">
                <a:latin typeface="Corbel" panose="020B0503020204020204" pitchFamily="34" charset="0"/>
              </a:rPr>
              <a:t> 	= hoeveelheid van product </a:t>
            </a:r>
            <a:r>
              <a:rPr lang="nl-NL" altLang="en-US" sz="1600" i="1" dirty="0">
                <a:latin typeface="Corbel" panose="020B0503020204020204" pitchFamily="34" charset="0"/>
              </a:rPr>
              <a:t>m</a:t>
            </a:r>
            <a:r>
              <a:rPr lang="nl-NL" altLang="en-US" sz="1600" dirty="0">
                <a:latin typeface="Corbel" panose="020B050302020402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1600" i="1" dirty="0" err="1">
                <a:latin typeface="Corbel" panose="020B0503020204020204" pitchFamily="34" charset="0"/>
              </a:rPr>
              <a:t>x</a:t>
            </a:r>
            <a:r>
              <a:rPr lang="nl-NL" altLang="en-US" sz="1600" i="1" baseline="-25000" dirty="0" err="1">
                <a:latin typeface="Corbel" panose="020B0503020204020204" pitchFamily="34" charset="0"/>
              </a:rPr>
              <a:t>n</a:t>
            </a:r>
            <a:r>
              <a:rPr lang="nl-NL" altLang="en-US" sz="1600" baseline="-25000" dirty="0">
                <a:latin typeface="Corbel" panose="020B0503020204020204" pitchFamily="34" charset="0"/>
              </a:rPr>
              <a:t>	</a:t>
            </a:r>
            <a:r>
              <a:rPr lang="nl-NL" altLang="en-US" sz="1600" dirty="0">
                <a:latin typeface="Corbel" panose="020B0503020204020204" pitchFamily="34" charset="0"/>
              </a:rPr>
              <a:t>= hoeveelheid van ingezet middel </a:t>
            </a:r>
            <a:r>
              <a:rPr lang="nl-NL" altLang="en-US" sz="1600" i="1" dirty="0">
                <a:latin typeface="Corbel" panose="020B0503020204020204" pitchFamily="34" charset="0"/>
              </a:rPr>
              <a:t>n</a:t>
            </a:r>
            <a:r>
              <a:rPr lang="nl-NL" altLang="en-US" sz="1600" dirty="0"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3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Een voorbeeld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nl-NL">
                <a:noFill/>
              </a:rPr>
              <a:t> 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CA372-3AB4-4A5B-891D-B676B5F044A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361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Relevante overige aspecten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Omgeving</a:t>
            </a:r>
          </a:p>
          <a:p>
            <a:pPr marL="64008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Infrastructuur</a:t>
            </a:r>
          </a:p>
          <a:p>
            <a:pPr marL="64008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 err="1">
                <a:latin typeface="Corbel" panose="020B0503020204020204" pitchFamily="34" charset="0"/>
              </a:rPr>
              <a:t>Sociaal-economische</a:t>
            </a:r>
            <a:r>
              <a:rPr lang="nl-NL" altLang="en-US" sz="1600" dirty="0">
                <a:latin typeface="Corbel" panose="020B0503020204020204" pitchFamily="34" charset="0"/>
              </a:rPr>
              <a:t> kenmerken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Niveau van onderzoek</a:t>
            </a:r>
          </a:p>
          <a:p>
            <a:pPr marL="64008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macro: nationaal;</a:t>
            </a:r>
          </a:p>
          <a:p>
            <a:pPr marL="64008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 err="1">
                <a:latin typeface="Corbel" panose="020B0503020204020204" pitchFamily="34" charset="0"/>
              </a:rPr>
              <a:t>meso</a:t>
            </a:r>
            <a:r>
              <a:rPr lang="nl-NL" altLang="en-US" sz="1600" dirty="0">
                <a:latin typeface="Corbel" panose="020B0503020204020204" pitchFamily="34" charset="0"/>
              </a:rPr>
              <a:t>: sectoren (bijvoorbeeld gezondheidszorg) of regio’s;</a:t>
            </a:r>
          </a:p>
          <a:p>
            <a:pPr marL="64008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micro: instellingen en bedrijven (bijvoorbeeld ziekenhuizen);</a:t>
            </a:r>
          </a:p>
          <a:p>
            <a:pPr marL="64008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operationeel: afdelingen binnen instellingen en bedrijven;</a:t>
            </a:r>
          </a:p>
          <a:p>
            <a:pPr marL="64008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professional-niveau.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50C507-463E-40FF-B52F-F377D283480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1986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525" y="206106"/>
            <a:ext cx="8172000" cy="649029"/>
          </a:xfrm>
        </p:spPr>
        <p:txBody>
          <a:bodyPr/>
          <a:lstStyle/>
          <a:p>
            <a:r>
              <a:rPr lang="nl-NL" altLang="en-US" dirty="0">
                <a:latin typeface="Tahoma" pitchFamily="34" charset="0"/>
              </a:rPr>
              <a:t>Micro-economische theorie</a:t>
            </a:r>
            <a:endParaRPr lang="en-US" altLang="en-US" dirty="0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91525" y="740228"/>
            <a:ext cx="8172000" cy="480422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Theoretische achtergronden: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Technologie: </a:t>
            </a:r>
            <a:r>
              <a:rPr lang="nl-NL" altLang="en-US" sz="1600" dirty="0" err="1">
                <a:latin typeface="Corbel" panose="020B0503020204020204" pitchFamily="34" charset="0"/>
              </a:rPr>
              <a:t>isoquanten</a:t>
            </a:r>
            <a:r>
              <a:rPr lang="nl-NL" altLang="en-US" sz="1600" dirty="0">
                <a:latin typeface="Corbel" panose="020B0503020204020204" pitchFamily="34" charset="0"/>
              </a:rPr>
              <a:t>, productiefuncties, ..;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Technische doelmatigheid;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Schaaleffecten;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Technologische en institutionele veranderingen.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Economisch gedrag: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Productiemaximalisatie;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Kostenminimalisatie, …;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Beperkingen: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Budgetbeperking;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Winstbeperking;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Optimum, frontiers;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Specificaties en eigenschappen van economische relaties.</a:t>
            </a:r>
            <a:endParaRPr lang="en-US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1524" y="396000"/>
            <a:ext cx="8353895" cy="828000"/>
          </a:xfrm>
        </p:spPr>
        <p:txBody>
          <a:bodyPr/>
          <a:lstStyle/>
          <a:p>
            <a:r>
              <a:rPr lang="nl-NL" altLang="en-US" sz="2400" dirty="0">
                <a:latin typeface="Tahoma" pitchFamily="34" charset="0"/>
              </a:rPr>
              <a:t>Relatie productie en middelen bij plantsoenendienst</a:t>
            </a:r>
            <a:r>
              <a:rPr lang="en-US" altLang="en-US" dirty="0">
                <a:latin typeface="Tahoma" pitchFamily="34" charset="0"/>
              </a:rPr>
              <a:t> 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27" y="1536638"/>
            <a:ext cx="5745183" cy="39590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420938"/>
            <a:ext cx="213995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Down Arrow 1"/>
          <p:cNvSpPr>
            <a:spLocks noChangeArrowheads="1"/>
          </p:cNvSpPr>
          <p:nvPr/>
        </p:nvSpPr>
        <p:spPr bwMode="auto">
          <a:xfrm>
            <a:off x="7407275" y="2063750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Middelenverzameling en isoquant</a:t>
            </a:r>
            <a:r>
              <a:rPr lang="en-US" altLang="en-US">
                <a:latin typeface="Tahoma" pitchFamily="34" charset="0"/>
              </a:rPr>
              <a:t> 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14" y="1576421"/>
            <a:ext cx="6175685" cy="4117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om op basis van een raamwerk de belangrijkste concepten uit de theorie over productiviteitsmeting te kunnen reproduceren;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zelfstandig productiviteitsonderzoek voor organisaties in het publieke domein te kunnen conceptualiseren;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in te schatten welke data nodig zijn om een empirisch productiviteitsonderzoek uit te voeren;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een kritische reflectie te geven op bestaand productiviteitsonderzoek.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3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 dirty="0">
                <a:latin typeface="Tahoma" pitchFamily="34" charset="0"/>
              </a:rPr>
              <a:t>De productieverzameling en de transformatiecurve</a:t>
            </a:r>
            <a:r>
              <a:rPr lang="en-US" altLang="en-US" dirty="0">
                <a:latin typeface="Tahoma" pitchFamily="34" charset="0"/>
              </a:rPr>
              <a:t> 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34" y="1118119"/>
            <a:ext cx="679124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Tahoma" pitchFamily="34" charset="0"/>
              </a:rPr>
              <a:t>Productiefunctie</a:t>
            </a:r>
            <a:endParaRPr lang="en-US" altLang="en-US" dirty="0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08907" y="1295401"/>
            <a:ext cx="8172000" cy="364982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altLang="en-US" sz="8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nl-NL" altLang="en-US" sz="8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nl-NL" altLang="en-US" sz="8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nl-NL" altLang="en-US" sz="8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nl-NL" altLang="en-US" sz="8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nl-NL" altLang="en-US" sz="8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nl-NL" altLang="en-US" sz="800" dirty="0"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l-NL" altLang="en-US" sz="2800" i="1" dirty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l-NL" altLang="en-US" sz="2800" i="1" dirty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altLang="en-US" dirty="0">
                <a:latin typeface="Corbel" panose="020B0503020204020204" pitchFamily="34" charset="0"/>
              </a:rPr>
              <a:t>	= ingezet middel n (bijvoorbeeld arbeid);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nl-NL" altLang="en-US" dirty="0">
                <a:latin typeface="Corbel" panose="020B0503020204020204" pitchFamily="34" charset="0"/>
              </a:rPr>
              <a:t>	= productie.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Tahoma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647160"/>
              </p:ext>
            </p:extLst>
          </p:nvPr>
        </p:nvGraphicFramePr>
        <p:xfrm>
          <a:off x="2128838" y="3877204"/>
          <a:ext cx="30972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3" imgW="977476" imgH="253890" progId="Equation.DSMT4">
                  <p:embed/>
                </p:oleObj>
              </mc:Choice>
              <mc:Fallback>
                <p:oleObj name="Equation" r:id="rId3" imgW="97747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3877204"/>
                        <a:ext cx="309721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49275"/>
            <a:ext cx="240188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Productie afstandsfunctie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36311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en-US" sz="2800" i="1" dirty="0" err="1">
                <a:latin typeface="Times New Roman" pitchFamily="18" charset="0"/>
              </a:rPr>
              <a:t>x</a:t>
            </a:r>
            <a:r>
              <a:rPr lang="nl-NL" altLang="en-US" sz="2800" i="1" baseline="-25000" dirty="0" err="1">
                <a:latin typeface="Times New Roman" pitchFamily="18" charset="0"/>
              </a:rPr>
              <a:t>n</a:t>
            </a:r>
            <a:r>
              <a:rPr lang="nl-NL" altLang="en-US" sz="2800" dirty="0">
                <a:latin typeface="Tahoma" pitchFamily="34" charset="0"/>
              </a:rPr>
              <a:t> </a:t>
            </a:r>
            <a:r>
              <a:rPr lang="nl-NL" altLang="en-US" dirty="0">
                <a:latin typeface="Corbel" panose="020B0503020204020204" pitchFamily="34" charset="0"/>
              </a:rPr>
              <a:t>= ingezet middel n (bijvoorbeeld arbeid)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en-US" sz="2800" i="1" dirty="0" err="1">
                <a:latin typeface="Times New Roman" pitchFamily="18" charset="0"/>
              </a:rPr>
              <a:t>y</a:t>
            </a:r>
            <a:r>
              <a:rPr lang="nl-NL" altLang="en-US" sz="2800" i="1" baseline="-25000" dirty="0" err="1">
                <a:latin typeface="Times New Roman" pitchFamily="18" charset="0"/>
              </a:rPr>
              <a:t>m</a:t>
            </a:r>
            <a:r>
              <a:rPr lang="nl-NL" altLang="en-US" sz="2800" i="1" baseline="-25000" dirty="0">
                <a:latin typeface="Times New Roman" pitchFamily="18" charset="0"/>
              </a:rPr>
              <a:t> </a:t>
            </a:r>
            <a:r>
              <a:rPr lang="nl-NL" altLang="en-US" dirty="0">
                <a:latin typeface="Corbel" panose="020B0503020204020204" pitchFamily="34" charset="0"/>
              </a:rPr>
              <a:t>= productie van dienst m.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Tahoma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528764"/>
              </p:ext>
            </p:extLst>
          </p:nvPr>
        </p:nvGraphicFramePr>
        <p:xfrm>
          <a:off x="2046817" y="3300942"/>
          <a:ext cx="34559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3" imgW="1269449" imgH="253890" progId="Equation.DSMT4">
                  <p:embed/>
                </p:oleObj>
              </mc:Choice>
              <mc:Fallback>
                <p:oleObj name="Equation" r:id="rId3" imgW="126944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817" y="3300942"/>
                        <a:ext cx="34559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1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(</a:t>
            </a:r>
            <a:r>
              <a:rPr lang="en-GB" dirty="0" err="1"/>
              <a:t>uitleg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Table 3-1)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" y="1217915"/>
            <a:ext cx="3457143" cy="7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6"/>
          <p:cNvSpPr txBox="1">
            <a:spLocks noChangeArrowheads="1"/>
          </p:cNvSpPr>
          <p:nvPr/>
        </p:nvSpPr>
        <p:spPr>
          <a:xfrm>
            <a:off x="498459" y="2114453"/>
            <a:ext cx="8289941" cy="32060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marL="288000" indent="-288000" algn="l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1pPr>
            <a:lvl2pPr marL="576000" indent="-288000" algn="l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2pPr>
            <a:lvl3pPr marL="864000" indent="-288000" algn="l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3pPr>
            <a:lvl4pPr marL="1152000" indent="-288000" algn="l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4pPr>
            <a:lvl5pPr marL="1440000" indent="-288000" algn="l" defTabSz="457200" rtl="0" eaLnBrk="1" latinLnBrk="0" hangingPunct="1">
              <a:lnSpc>
                <a:spcPts val="2500"/>
              </a:lnSpc>
              <a:spcBef>
                <a:spcPts val="0"/>
              </a:spcBef>
              <a:buSzPct val="13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/>
              <a:buNone/>
            </a:pPr>
            <a:r>
              <a:rPr lang="nl-NL" altLang="en-US" sz="2400" i="1" dirty="0">
                <a:solidFill>
                  <a:srgbClr val="002328"/>
                </a:solidFill>
                <a:latin typeface="Tahoma" pitchFamily="34" charset="0"/>
              </a:rPr>
              <a:t>a0</a:t>
            </a:r>
            <a:r>
              <a:rPr lang="nl-NL" altLang="en-US" sz="2400" dirty="0">
                <a:solidFill>
                  <a:srgbClr val="002328"/>
                </a:solidFill>
                <a:latin typeface="Tahoma" pitchFamily="34" charset="0"/>
              </a:rPr>
              <a:t> = 1,58; </a:t>
            </a:r>
            <a:r>
              <a:rPr lang="nl-NL" altLang="en-US" sz="2400" i="1" dirty="0">
                <a:solidFill>
                  <a:srgbClr val="002328"/>
                </a:solidFill>
                <a:latin typeface="Tahoma" pitchFamily="34" charset="0"/>
              </a:rPr>
              <a:t>δ</a:t>
            </a:r>
            <a:r>
              <a:rPr lang="nl-NL" altLang="en-US" sz="2400" dirty="0">
                <a:solidFill>
                  <a:srgbClr val="002328"/>
                </a:solidFill>
                <a:latin typeface="Tahoma" pitchFamily="34" charset="0"/>
              </a:rPr>
              <a:t> = 0,6; </a:t>
            </a:r>
            <a:r>
              <a:rPr lang="nl-NL" altLang="en-US" sz="2400" i="1" dirty="0">
                <a:solidFill>
                  <a:srgbClr val="002328"/>
                </a:solidFill>
                <a:latin typeface="Tahoma" pitchFamily="34" charset="0"/>
              </a:rPr>
              <a:t>ε</a:t>
            </a:r>
            <a:r>
              <a:rPr lang="nl-NL" altLang="en-US" sz="2400" dirty="0">
                <a:solidFill>
                  <a:srgbClr val="002328"/>
                </a:solidFill>
                <a:latin typeface="Tahoma" pitchFamily="34" charset="0"/>
              </a:rPr>
              <a:t> = 0,4; </a:t>
            </a:r>
            <a:r>
              <a:rPr lang="nl-NL" altLang="en-US" sz="2400" i="1" dirty="0">
                <a:solidFill>
                  <a:srgbClr val="002328"/>
                </a:solidFill>
                <a:latin typeface="Tahoma" pitchFamily="34" charset="0"/>
              </a:rPr>
              <a:t>α</a:t>
            </a:r>
            <a:r>
              <a:rPr lang="nl-NL" altLang="en-US" sz="2400" dirty="0">
                <a:solidFill>
                  <a:srgbClr val="002328"/>
                </a:solidFill>
                <a:latin typeface="Tahoma" pitchFamily="34" charset="0"/>
              </a:rPr>
              <a:t> = –0,2; </a:t>
            </a:r>
            <a:r>
              <a:rPr lang="nl-NL" altLang="en-US" sz="2400" i="1" dirty="0">
                <a:solidFill>
                  <a:srgbClr val="002328"/>
                </a:solidFill>
                <a:latin typeface="Tahoma" pitchFamily="34" charset="0"/>
              </a:rPr>
              <a:t>β</a:t>
            </a:r>
            <a:r>
              <a:rPr lang="nl-NL" altLang="en-US" sz="2400" dirty="0">
                <a:solidFill>
                  <a:srgbClr val="002328"/>
                </a:solidFill>
                <a:latin typeface="Tahoma" pitchFamily="34" charset="0"/>
              </a:rPr>
              <a:t> = –0,4; </a:t>
            </a:r>
            <a:r>
              <a:rPr lang="nl-NL" altLang="en-US" sz="2400" i="1" dirty="0">
                <a:solidFill>
                  <a:srgbClr val="002328"/>
                </a:solidFill>
                <a:latin typeface="Tahoma" pitchFamily="34" charset="0"/>
              </a:rPr>
              <a:t>γ</a:t>
            </a:r>
            <a:r>
              <a:rPr lang="nl-NL" altLang="en-US" sz="2400" dirty="0">
                <a:solidFill>
                  <a:srgbClr val="002328"/>
                </a:solidFill>
                <a:latin typeface="Tahoma" pitchFamily="34" charset="0"/>
              </a:rPr>
              <a:t> = –0,6.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5383" y="2549510"/>
                <a:ext cx="3602548" cy="96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i="1">
                              <a:solidFill>
                                <a:srgbClr val="00232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𝜖</m:t>
                          </m:r>
                        </m:sup>
                      </m:sSubSup>
                      <m:r>
                        <a:rPr lang="en-GB" sz="2400" i="1">
                          <a:solidFill>
                            <a:srgbClr val="002328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232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sz="2400" i="1">
                                  <a:solidFill>
                                    <a:srgbClr val="002328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nl-NL" sz="2400" i="1">
                                  <a:solidFill>
                                    <a:srgbClr val="00232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𝛿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400" i="1">
                                  <a:solidFill>
                                    <a:srgbClr val="00232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400" i="1">
                                  <a:solidFill>
                                    <a:srgbClr val="00232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𝛽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400" i="1">
                                  <a:solidFill>
                                    <a:srgbClr val="002328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𝛾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nl-NL" sz="2400" dirty="0">
                  <a:solidFill>
                    <a:srgbClr val="002328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83" y="2549510"/>
                <a:ext cx="3602548" cy="963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1640" y="3523368"/>
                <a:ext cx="4466148" cy="1155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i="1" smtClean="0">
                              <a:solidFill>
                                <a:srgbClr val="00232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GB" sz="2400" i="1">
                          <a:solidFill>
                            <a:srgbClr val="002328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GB" sz="2400" i="1" smtClean="0">
                              <a:solidFill>
                                <a:srgbClr val="002328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l-NL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nl-NL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𝛿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nl-NL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𝛼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nl-NL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𝛽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nl-NL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GB" sz="2400" i="1">
                                          <a:solidFill>
                                            <a:srgbClr val="002328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𝛾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i="1" smtClean="0">
                              <a:solidFill>
                                <a:srgbClr val="002328"/>
                              </a:solidFill>
                              <a:latin typeface="Cambria Math"/>
                              <a:cs typeface="Times New Roman"/>
                            </a:rPr>
                            <m:t>1/</m:t>
                          </m:r>
                          <m:r>
                            <a:rPr lang="en-GB" sz="2400" i="1" smtClean="0">
                              <a:solidFill>
                                <a:srgbClr val="002328"/>
                              </a:solidFill>
                              <a:latin typeface="Cambria Math"/>
                              <a:cs typeface="Times New Roman"/>
                            </a:rPr>
                            <m:t>𝜖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002328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0" y="3523368"/>
                <a:ext cx="4466148" cy="1155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3167" y="4763877"/>
                <a:ext cx="4466148" cy="730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i="1" smtClean="0">
                              <a:solidFill>
                                <a:srgbClr val="002328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2328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GB" sz="2400" i="1">
                          <a:solidFill>
                            <a:srgbClr val="002328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GB" sz="2400" i="1" smtClean="0">
                              <a:solidFill>
                                <a:srgbClr val="002328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solidFill>
                                    <a:srgbClr val="002328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nl-NL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nl-NL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𝛼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nl-NL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𝛽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nl-NL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rgbClr val="002328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𝛾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sz="2400" i="1" smtClean="0">
                              <a:solidFill>
                                <a:srgbClr val="002328"/>
                              </a:solidFill>
                              <a:latin typeface="Cambria Math"/>
                              <a:cs typeface="Times New Roman"/>
                            </a:rPr>
                            <m:t>−1/</m:t>
                          </m:r>
                          <m:r>
                            <a:rPr lang="en-GB" sz="2400" i="1" smtClean="0">
                              <a:solidFill>
                                <a:srgbClr val="002328"/>
                              </a:solidFill>
                              <a:latin typeface="Cambria Math"/>
                              <a:cs typeface="Times New Roman"/>
                            </a:rPr>
                            <m:t>𝜖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002328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7" y="4763877"/>
                <a:ext cx="4466148" cy="730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/>
              <p:cNvSpPr/>
              <p:nvPr/>
            </p:nvSpPr>
            <p:spPr>
              <a:xfrm>
                <a:off x="5875866" y="2529181"/>
                <a:ext cx="2912534" cy="1873485"/>
              </a:xfrm>
              <a:prstGeom prst="cloudCallout">
                <a:avLst>
                  <a:gd name="adj1" fmla="val -90081"/>
                  <a:gd name="adj2" fmla="val 5854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solidFill>
                      <a:schemeClr val="tx1"/>
                    </a:solidFill>
                  </a:rPr>
                  <a:t>Hoe zat het ook alweer?? Oh, ja, ..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𝑒𝑛</m:t>
                      </m:r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…</m:t>
                      </m:r>
                    </m:oMath>
                  </m:oMathPara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866" y="2529181"/>
                <a:ext cx="2912534" cy="1873485"/>
              </a:xfrm>
              <a:prstGeom prst="cloudCallout">
                <a:avLst>
                  <a:gd name="adj1" fmla="val -90081"/>
                  <a:gd name="adj2" fmla="val 58540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6000743" y="4496793"/>
                <a:ext cx="2787657" cy="1574800"/>
              </a:xfrm>
              <a:prstGeom prst="cloudCallout">
                <a:avLst>
                  <a:gd name="adj1" fmla="val -112999"/>
                  <a:gd name="adj2" fmla="val -3907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>
                    <a:solidFill>
                      <a:schemeClr val="tx1"/>
                    </a:solidFill>
                  </a:rPr>
                  <a:t>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nl-NL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nl-NL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NL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nl-NL" dirty="0">
                    <a:solidFill>
                      <a:schemeClr val="tx1"/>
                    </a:solidFill>
                  </a:rPr>
                  <a:t> en ..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nl-NL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3" y="4496793"/>
                <a:ext cx="2787657" cy="1574800"/>
              </a:xfrm>
              <a:prstGeom prst="cloudCallout">
                <a:avLst>
                  <a:gd name="adj1" fmla="val -112999"/>
                  <a:gd name="adj2" fmla="val -39073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0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91524" y="396000"/>
            <a:ext cx="8577763" cy="440613"/>
          </a:xfrm>
        </p:spPr>
        <p:txBody>
          <a:bodyPr/>
          <a:lstStyle/>
          <a:p>
            <a:r>
              <a:rPr lang="nl-NL" altLang="en-US" sz="2300" dirty="0">
                <a:latin typeface="Tahoma" pitchFamily="34" charset="0"/>
              </a:rPr>
              <a:t>Voorbeeld meervoudige productie en inzet van middelen</a:t>
            </a:r>
            <a:r>
              <a:rPr lang="en-US" altLang="en-US" sz="2300" dirty="0">
                <a:latin typeface="Tahoma" pitchFamily="34" charset="0"/>
              </a:rPr>
              <a:t> </a:t>
            </a:r>
            <a:endParaRPr lang="en-US" altLang="en-US" sz="2300" dirty="0"/>
          </a:p>
        </p:txBody>
      </p:sp>
      <p:sp>
        <p:nvSpPr>
          <p:cNvPr id="32774" name="Subtitle 6"/>
          <p:cNvSpPr>
            <a:spLocks noGrp="1" noChangeArrowheads="1"/>
          </p:cNvSpPr>
          <p:nvPr>
            <p:ph idx="1"/>
          </p:nvPr>
        </p:nvSpPr>
        <p:spPr>
          <a:xfrm>
            <a:off x="301557" y="2104181"/>
            <a:ext cx="8289941" cy="461665"/>
          </a:xfrm>
          <a:noFill/>
        </p:spPr>
        <p:txBody>
          <a:bodyPr wrap="square"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nl-NL" altLang="en-US" sz="2400" b="0" i="1" dirty="0">
                <a:latin typeface="Tahoma" pitchFamily="34" charset="0"/>
              </a:rPr>
              <a:t>a0</a:t>
            </a:r>
            <a:r>
              <a:rPr lang="nl-NL" altLang="en-US" sz="2400" b="0" dirty="0">
                <a:latin typeface="Tahoma" pitchFamily="34" charset="0"/>
              </a:rPr>
              <a:t> = 1,58; </a:t>
            </a:r>
            <a:r>
              <a:rPr lang="nl-NL" altLang="en-US" sz="2400" b="0" i="1" dirty="0">
                <a:latin typeface="Tahoma" pitchFamily="34" charset="0"/>
              </a:rPr>
              <a:t>δ</a:t>
            </a:r>
            <a:r>
              <a:rPr lang="nl-NL" altLang="en-US" sz="2400" b="0" dirty="0">
                <a:latin typeface="Tahoma" pitchFamily="34" charset="0"/>
              </a:rPr>
              <a:t> = </a:t>
            </a:r>
            <a:r>
              <a:rPr lang="nl-NL" altLang="en-US" sz="2400" b="0" dirty="0">
                <a:latin typeface="Corbel" panose="020B0503020204020204" pitchFamily="34" charset="0"/>
              </a:rPr>
              <a:t>0,6</a:t>
            </a:r>
            <a:r>
              <a:rPr lang="nl-NL" altLang="en-US" sz="2400" b="0" dirty="0">
                <a:latin typeface="Tahoma" pitchFamily="34" charset="0"/>
              </a:rPr>
              <a:t>; </a:t>
            </a:r>
            <a:r>
              <a:rPr lang="nl-NL" altLang="en-US" sz="2400" b="0" i="1" dirty="0">
                <a:latin typeface="Tahoma" pitchFamily="34" charset="0"/>
              </a:rPr>
              <a:t>ε</a:t>
            </a:r>
            <a:r>
              <a:rPr lang="nl-NL" altLang="en-US" sz="2400" b="0" dirty="0">
                <a:latin typeface="Tahoma" pitchFamily="34" charset="0"/>
              </a:rPr>
              <a:t> = 0,4; </a:t>
            </a:r>
            <a:r>
              <a:rPr lang="nl-NL" altLang="en-US" sz="2400" b="0" i="1" dirty="0">
                <a:latin typeface="Tahoma" pitchFamily="34" charset="0"/>
              </a:rPr>
              <a:t>α</a:t>
            </a:r>
            <a:r>
              <a:rPr lang="nl-NL" altLang="en-US" sz="2400" b="0" dirty="0">
                <a:latin typeface="Tahoma" pitchFamily="34" charset="0"/>
              </a:rPr>
              <a:t> = –0,2; </a:t>
            </a:r>
            <a:r>
              <a:rPr lang="nl-NL" altLang="en-US" sz="2400" b="0" i="1" dirty="0">
                <a:latin typeface="Tahoma" pitchFamily="34" charset="0"/>
              </a:rPr>
              <a:t>β</a:t>
            </a:r>
            <a:r>
              <a:rPr lang="nl-NL" altLang="en-US" sz="2400" b="0" dirty="0">
                <a:latin typeface="Tahoma" pitchFamily="34" charset="0"/>
              </a:rPr>
              <a:t> = –0,4; </a:t>
            </a:r>
            <a:r>
              <a:rPr lang="nl-NL" altLang="en-US" sz="2400" b="0" i="1" dirty="0">
                <a:latin typeface="Tahoma" pitchFamily="34" charset="0"/>
              </a:rPr>
              <a:t>γ</a:t>
            </a:r>
            <a:r>
              <a:rPr lang="nl-NL" altLang="en-US" sz="2400" b="0" dirty="0">
                <a:latin typeface="Tahoma" pitchFamily="34" charset="0"/>
              </a:rPr>
              <a:t> = –0,6</a:t>
            </a:r>
            <a:r>
              <a:rPr lang="nl-NL" altLang="en-US" sz="2400" dirty="0">
                <a:latin typeface="Tahoma" pitchFamily="34" charset="0"/>
              </a:rPr>
              <a:t>. 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FA117-2875-4ADC-9121-3A6757D591D4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7605"/>
              </p:ext>
            </p:extLst>
          </p:nvPr>
        </p:nvGraphicFramePr>
        <p:xfrm>
          <a:off x="1412175" y="2774007"/>
          <a:ext cx="6351399" cy="278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Document" r:id="rId3" imgW="5654487" imgH="2467863" progId="Word.Document.8">
                  <p:embed/>
                </p:oleObj>
              </mc:Choice>
              <mc:Fallback>
                <p:oleObj name="Document" r:id="rId3" imgW="5654487" imgH="24678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175" y="2774007"/>
                        <a:ext cx="6351399" cy="2783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6" y="1044774"/>
            <a:ext cx="3457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96000"/>
            <a:ext cx="8512175" cy="585075"/>
          </a:xfrm>
        </p:spPr>
        <p:txBody>
          <a:bodyPr/>
          <a:lstStyle/>
          <a:p>
            <a:r>
              <a:rPr lang="nl-NL" altLang="en-US" sz="2300" dirty="0">
                <a:latin typeface="Tahoma" pitchFamily="34" charset="0"/>
              </a:rPr>
              <a:t>Voorbeeld meervoudige productie en inzet van middelen</a:t>
            </a:r>
            <a:r>
              <a:rPr lang="en-US" altLang="en-US" sz="2300" dirty="0">
                <a:latin typeface="Tahoma" pitchFamily="34" charset="0"/>
              </a:rPr>
              <a:t> 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000597"/>
              </p:ext>
            </p:extLst>
          </p:nvPr>
        </p:nvGraphicFramePr>
        <p:xfrm>
          <a:off x="597694" y="1746251"/>
          <a:ext cx="7148512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Document" r:id="rId3" imgW="5639649" imgH="2475089" progId="Word.Document.8">
                  <p:embed/>
                </p:oleObj>
              </mc:Choice>
              <mc:Fallback>
                <p:oleObj name="Document" r:id="rId3" imgW="5639649" imgH="24750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4" y="1746251"/>
                        <a:ext cx="7148512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95288" y="5011738"/>
            <a:ext cx="3730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000000"/>
                </a:solidFill>
                <a:latin typeface="Tahoma" pitchFamily="34" charset="0"/>
              </a:rPr>
              <a:t>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5625" y="5129213"/>
            <a:ext cx="835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000">
                <a:solidFill>
                  <a:srgbClr val="000000"/>
                </a:solidFill>
                <a:latin typeface="Tahoma" pitchFamily="34" charset="0"/>
              </a:rPr>
              <a:t>=(1.58*(B2^-0.2)*(C2^-0.4)*(D2^-0.6)*(E2^0.6))^(-1/0.4)</a:t>
            </a: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45710"/>
            <a:ext cx="59690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Oval Callout 4"/>
          <p:cNvSpPr>
            <a:spLocks noChangeArrowheads="1"/>
          </p:cNvSpPr>
          <p:nvPr/>
        </p:nvSpPr>
        <p:spPr bwMode="auto">
          <a:xfrm>
            <a:off x="7451725" y="1412875"/>
            <a:ext cx="1655763" cy="1511300"/>
          </a:xfrm>
          <a:prstGeom prst="wedgeEllipseCallout">
            <a:avLst>
              <a:gd name="adj1" fmla="val -81172"/>
              <a:gd name="adj2" fmla="val 445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400" dirty="0">
                <a:solidFill>
                  <a:srgbClr val="000000"/>
                </a:solidFill>
                <a:latin typeface="Tahoma" pitchFamily="34" charset="0"/>
              </a:rPr>
              <a:t>Kleine afwijkingen door afrondingen</a:t>
            </a:r>
            <a:endParaRPr lang="en-US" altLang="en-US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93063" y="4259390"/>
            <a:ext cx="914400" cy="612648"/>
          </a:xfrm>
          <a:prstGeom prst="wedgeRoundRectCallout">
            <a:avLst>
              <a:gd name="adj1" fmla="val -169769"/>
              <a:gd name="adj2" fmla="val 958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Excel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5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800">
                <a:latin typeface="Tahoma" pitchFamily="34" charset="0"/>
              </a:rPr>
              <a:t>Technische doelmatigheid (Koopmans)</a:t>
            </a:r>
            <a:endParaRPr lang="en-US" altLang="en-US" sz="28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421899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Corbel" panose="020B0503020204020204" pitchFamily="34" charset="0"/>
              </a:rPr>
              <a:t>Er</a:t>
            </a:r>
            <a:r>
              <a:rPr lang="en-US" altLang="en-US" dirty="0">
                <a:latin typeface="Corbel" panose="020B0503020204020204" pitchFamily="34" charset="0"/>
              </a:rPr>
              <a:t> is </a:t>
            </a:r>
            <a:r>
              <a:rPr lang="en-US" altLang="en-US" dirty="0" err="1">
                <a:latin typeface="Corbel" panose="020B0503020204020204" pitchFamily="34" charset="0"/>
              </a:rPr>
              <a:t>sprake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technische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doelmatigheid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als</a:t>
            </a:r>
            <a:r>
              <a:rPr lang="en-US" altLang="en-US" dirty="0">
                <a:latin typeface="Corbel" panose="020B0503020204020204" pitchFamily="34" charset="0"/>
              </a:rPr>
              <a:t> het </a:t>
            </a:r>
            <a:r>
              <a:rPr lang="en-US" altLang="en-US" dirty="0" err="1">
                <a:latin typeface="Corbel" panose="020B0503020204020204" pitchFamily="34" charset="0"/>
              </a:rPr>
              <a:t>niet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mogelijk</a:t>
            </a:r>
            <a:r>
              <a:rPr lang="en-US" altLang="en-US" dirty="0">
                <a:latin typeface="Corbel" panose="020B0503020204020204" pitchFamily="34" charset="0"/>
              </a:rPr>
              <a:t> is de </a:t>
            </a:r>
            <a:r>
              <a:rPr lang="en-US" altLang="en-US" dirty="0" err="1">
                <a:latin typeface="Corbel" panose="020B0503020204020204" pitchFamily="34" charset="0"/>
              </a:rPr>
              <a:t>voortbrenging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een</a:t>
            </a:r>
            <a:r>
              <a:rPr lang="en-US" altLang="en-US" dirty="0">
                <a:latin typeface="Corbel" panose="020B0503020204020204" pitchFamily="34" charset="0"/>
              </a:rPr>
              <a:t> product te </a:t>
            </a:r>
            <a:r>
              <a:rPr lang="en-US" altLang="en-US" dirty="0" err="1">
                <a:latin typeface="Corbel" panose="020B0503020204020204" pitchFamily="34" charset="0"/>
              </a:rPr>
              <a:t>verhogen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zonder</a:t>
            </a:r>
            <a:r>
              <a:rPr lang="en-US" altLang="en-US" dirty="0">
                <a:latin typeface="Corbel" panose="020B0503020204020204" pitchFamily="34" charset="0"/>
              </a:rPr>
              <a:t> de </a:t>
            </a:r>
            <a:r>
              <a:rPr lang="en-US" altLang="en-US" dirty="0" err="1">
                <a:latin typeface="Corbel" panose="020B0503020204020204" pitchFamily="34" charset="0"/>
              </a:rPr>
              <a:t>productie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minstens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een</a:t>
            </a:r>
            <a:r>
              <a:rPr lang="en-US" altLang="en-US" dirty="0">
                <a:latin typeface="Corbel" panose="020B0503020204020204" pitchFamily="34" charset="0"/>
              </a:rPr>
              <a:t> van de </a:t>
            </a:r>
            <a:r>
              <a:rPr lang="en-US" altLang="en-US" dirty="0" err="1">
                <a:latin typeface="Corbel" panose="020B0503020204020204" pitchFamily="34" charset="0"/>
              </a:rPr>
              <a:t>andere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producten</a:t>
            </a:r>
            <a:r>
              <a:rPr lang="en-US" altLang="en-US" dirty="0">
                <a:latin typeface="Corbel" panose="020B0503020204020204" pitchFamily="34" charset="0"/>
              </a:rPr>
              <a:t> te </a:t>
            </a:r>
            <a:r>
              <a:rPr lang="en-US" altLang="en-US" dirty="0" err="1">
                <a:latin typeface="Corbel" panose="020B0503020204020204" pitchFamily="34" charset="0"/>
              </a:rPr>
              <a:t>verminderen</a:t>
            </a:r>
            <a:r>
              <a:rPr lang="en-US" altLang="en-US" dirty="0">
                <a:latin typeface="Corbel" panose="020B0503020204020204" pitchFamily="34" charset="0"/>
              </a:rPr>
              <a:t> of de </a:t>
            </a:r>
            <a:r>
              <a:rPr lang="en-US" altLang="en-US" dirty="0" err="1">
                <a:latin typeface="Corbel" panose="020B0503020204020204" pitchFamily="34" charset="0"/>
              </a:rPr>
              <a:t>inzet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minstens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één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middel</a:t>
            </a:r>
            <a:r>
              <a:rPr lang="en-US" altLang="en-US" dirty="0">
                <a:latin typeface="Corbel" panose="020B0503020204020204" pitchFamily="34" charset="0"/>
              </a:rPr>
              <a:t> te </a:t>
            </a:r>
            <a:r>
              <a:rPr lang="en-US" altLang="en-US" dirty="0" err="1">
                <a:latin typeface="Corbel" panose="020B0503020204020204" pitchFamily="34" charset="0"/>
              </a:rPr>
              <a:t>verhogen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altLang="en-US" dirty="0">
              <a:latin typeface="Corbel" panose="020B05030202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Corbel" panose="020B0503020204020204" pitchFamily="34" charset="0"/>
              </a:rPr>
              <a:t>Er</a:t>
            </a:r>
            <a:r>
              <a:rPr lang="en-US" altLang="en-US" dirty="0">
                <a:latin typeface="Corbel" panose="020B0503020204020204" pitchFamily="34" charset="0"/>
              </a:rPr>
              <a:t> is </a:t>
            </a:r>
            <a:r>
              <a:rPr lang="en-US" altLang="en-US" dirty="0" err="1">
                <a:latin typeface="Corbel" panose="020B0503020204020204" pitchFamily="34" charset="0"/>
              </a:rPr>
              <a:t>sprake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technische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doelmatigheid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als</a:t>
            </a:r>
            <a:r>
              <a:rPr lang="en-US" altLang="en-US" dirty="0">
                <a:latin typeface="Corbel" panose="020B0503020204020204" pitchFamily="34" charset="0"/>
              </a:rPr>
              <a:t> het </a:t>
            </a:r>
            <a:r>
              <a:rPr lang="en-US" altLang="en-US" dirty="0" err="1">
                <a:latin typeface="Corbel" panose="020B0503020204020204" pitchFamily="34" charset="0"/>
              </a:rPr>
              <a:t>niet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mogelijk</a:t>
            </a:r>
            <a:r>
              <a:rPr lang="en-US" altLang="en-US" dirty="0">
                <a:latin typeface="Corbel" panose="020B0503020204020204" pitchFamily="34" charset="0"/>
              </a:rPr>
              <a:t> is de </a:t>
            </a:r>
            <a:r>
              <a:rPr lang="en-US" altLang="en-US" dirty="0" err="1">
                <a:latin typeface="Corbel" panose="020B0503020204020204" pitchFamily="34" charset="0"/>
              </a:rPr>
              <a:t>inzet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een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middel</a:t>
            </a:r>
            <a:r>
              <a:rPr lang="en-US" altLang="en-US" dirty="0">
                <a:latin typeface="Corbel" panose="020B0503020204020204" pitchFamily="34" charset="0"/>
              </a:rPr>
              <a:t> te </a:t>
            </a:r>
            <a:r>
              <a:rPr lang="en-US" altLang="en-US" dirty="0" err="1">
                <a:latin typeface="Corbel" panose="020B0503020204020204" pitchFamily="34" charset="0"/>
              </a:rPr>
              <a:t>verminderen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zonder</a:t>
            </a:r>
            <a:r>
              <a:rPr lang="en-US" altLang="en-US" dirty="0">
                <a:latin typeface="Corbel" panose="020B0503020204020204" pitchFamily="34" charset="0"/>
              </a:rPr>
              <a:t> die van </a:t>
            </a:r>
            <a:r>
              <a:rPr lang="en-US" altLang="en-US" dirty="0" err="1">
                <a:latin typeface="Corbel" panose="020B0503020204020204" pitchFamily="34" charset="0"/>
              </a:rPr>
              <a:t>minstens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één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ander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middel</a:t>
            </a:r>
            <a:r>
              <a:rPr lang="en-US" altLang="en-US" dirty="0">
                <a:latin typeface="Corbel" panose="020B0503020204020204" pitchFamily="34" charset="0"/>
              </a:rPr>
              <a:t> te </a:t>
            </a:r>
            <a:r>
              <a:rPr lang="en-US" altLang="en-US" dirty="0" err="1">
                <a:latin typeface="Corbel" panose="020B0503020204020204" pitchFamily="34" charset="0"/>
              </a:rPr>
              <a:t>verhogen</a:t>
            </a:r>
            <a:r>
              <a:rPr lang="en-US" altLang="en-US" dirty="0">
                <a:latin typeface="Corbel" panose="020B0503020204020204" pitchFamily="34" charset="0"/>
              </a:rPr>
              <a:t> of de </a:t>
            </a:r>
            <a:r>
              <a:rPr lang="en-US" altLang="en-US" dirty="0" err="1">
                <a:latin typeface="Corbel" panose="020B0503020204020204" pitchFamily="34" charset="0"/>
              </a:rPr>
              <a:t>voortbrenging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minstens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een</a:t>
            </a:r>
            <a:r>
              <a:rPr lang="en-US" altLang="en-US" dirty="0">
                <a:latin typeface="Corbel" panose="020B0503020204020204" pitchFamily="34" charset="0"/>
              </a:rPr>
              <a:t> van de </a:t>
            </a:r>
            <a:r>
              <a:rPr lang="en-US" altLang="en-US" dirty="0" err="1">
                <a:latin typeface="Corbel" panose="020B0503020204020204" pitchFamily="34" charset="0"/>
              </a:rPr>
              <a:t>producten</a:t>
            </a:r>
            <a:r>
              <a:rPr lang="en-US" altLang="en-US" dirty="0">
                <a:latin typeface="Corbel" panose="020B0503020204020204" pitchFamily="34" charset="0"/>
              </a:rPr>
              <a:t> te </a:t>
            </a:r>
            <a:r>
              <a:rPr lang="en-US" altLang="en-US" dirty="0" err="1">
                <a:latin typeface="Corbel" panose="020B0503020204020204" pitchFamily="34" charset="0"/>
              </a:rPr>
              <a:t>verminderen</a:t>
            </a:r>
            <a:r>
              <a:rPr lang="en-US" altLang="en-US" dirty="0">
                <a:latin typeface="Corbel" panose="020B05030202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32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800">
                <a:latin typeface="Tahoma" pitchFamily="34" charset="0"/>
              </a:rPr>
              <a:t>Technische doelmatigheid (Debreu-Farell)</a:t>
            </a:r>
            <a:endParaRPr lang="en-US" altLang="en-US" sz="2800">
              <a:latin typeface="Tahom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35098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rbel" panose="020B0503020204020204" pitchFamily="34" charset="0"/>
              </a:rPr>
              <a:t>De </a:t>
            </a:r>
            <a:r>
              <a:rPr lang="en-US" altLang="en-US" sz="2400" dirty="0" err="1">
                <a:latin typeface="Corbel" panose="020B0503020204020204" pitchFamily="34" charset="0"/>
              </a:rPr>
              <a:t>technische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doelmatigheid</a:t>
            </a:r>
            <a:r>
              <a:rPr lang="en-US" altLang="en-US" sz="2400" dirty="0">
                <a:latin typeface="Corbel" panose="020B0503020204020204" pitchFamily="34" charset="0"/>
              </a:rPr>
              <a:t> is </a:t>
            </a:r>
            <a:r>
              <a:rPr lang="en-US" altLang="en-US" sz="2400" dirty="0" err="1">
                <a:latin typeface="Corbel" panose="020B0503020204020204" pitchFamily="34" charset="0"/>
              </a:rPr>
              <a:t>gelijk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aan</a:t>
            </a:r>
            <a:r>
              <a:rPr lang="en-US" altLang="en-US" sz="2400" dirty="0">
                <a:latin typeface="Corbel" panose="020B0503020204020204" pitchFamily="34" charset="0"/>
              </a:rPr>
              <a:t> 1 minus de </a:t>
            </a:r>
            <a:r>
              <a:rPr lang="en-US" altLang="en-US" sz="2400" dirty="0" err="1">
                <a:latin typeface="Corbel" panose="020B0503020204020204" pitchFamily="34" charset="0"/>
              </a:rPr>
              <a:t>evenredige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vermindering</a:t>
            </a:r>
            <a:r>
              <a:rPr lang="en-US" altLang="en-US" sz="2400" dirty="0">
                <a:latin typeface="Corbel" panose="020B0503020204020204" pitchFamily="34" charset="0"/>
              </a:rPr>
              <a:t> van </a:t>
            </a:r>
            <a:r>
              <a:rPr lang="en-US" altLang="en-US" sz="2400" dirty="0" err="1">
                <a:latin typeface="Corbel" panose="020B0503020204020204" pitchFamily="34" charset="0"/>
              </a:rPr>
              <a:t>alle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ingezette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middelen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zonder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dat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hierdoor</a:t>
            </a:r>
            <a:r>
              <a:rPr lang="en-US" altLang="en-US" sz="2400" dirty="0">
                <a:latin typeface="Corbel" panose="020B0503020204020204" pitchFamily="34" charset="0"/>
              </a:rPr>
              <a:t> de </a:t>
            </a:r>
            <a:r>
              <a:rPr lang="en-US" altLang="en-US" sz="2400" dirty="0" err="1">
                <a:latin typeface="Corbel" panose="020B0503020204020204" pitchFamily="34" charset="0"/>
              </a:rPr>
              <a:t>productie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vermindert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orbel" panose="020B0503020204020204" pitchFamily="34" charset="0"/>
              </a:rPr>
              <a:t>De </a:t>
            </a:r>
            <a:r>
              <a:rPr lang="en-US" altLang="en-US" sz="2400" dirty="0" err="1">
                <a:latin typeface="Corbel" panose="020B0503020204020204" pitchFamily="34" charset="0"/>
              </a:rPr>
              <a:t>technische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doelmatigheid</a:t>
            </a:r>
            <a:r>
              <a:rPr lang="en-US" altLang="en-US" sz="2400" dirty="0">
                <a:latin typeface="Corbel" panose="020B0503020204020204" pitchFamily="34" charset="0"/>
              </a:rPr>
              <a:t> is </a:t>
            </a:r>
            <a:r>
              <a:rPr lang="en-US" altLang="en-US" sz="2400" dirty="0" err="1">
                <a:latin typeface="Corbel" panose="020B0503020204020204" pitchFamily="34" charset="0"/>
              </a:rPr>
              <a:t>gelijk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aan</a:t>
            </a:r>
            <a:r>
              <a:rPr lang="en-US" altLang="en-US" sz="2400" dirty="0">
                <a:latin typeface="Corbel" panose="020B0503020204020204" pitchFamily="34" charset="0"/>
              </a:rPr>
              <a:t> de </a:t>
            </a:r>
            <a:r>
              <a:rPr lang="en-US" altLang="en-US" sz="2400" dirty="0" err="1">
                <a:latin typeface="Corbel" panose="020B0503020204020204" pitchFamily="34" charset="0"/>
              </a:rPr>
              <a:t>evenredige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vermeerdering</a:t>
            </a:r>
            <a:r>
              <a:rPr lang="en-US" altLang="en-US" sz="2400" dirty="0">
                <a:latin typeface="Corbel" panose="020B0503020204020204" pitchFamily="34" charset="0"/>
              </a:rPr>
              <a:t> van de </a:t>
            </a:r>
            <a:r>
              <a:rPr lang="en-US" altLang="en-US" sz="2400" dirty="0" err="1">
                <a:latin typeface="Corbel" panose="020B0503020204020204" pitchFamily="34" charset="0"/>
              </a:rPr>
              <a:t>voortbrenging</a:t>
            </a:r>
            <a:r>
              <a:rPr lang="en-US" altLang="en-US" sz="2400" dirty="0">
                <a:latin typeface="Corbel" panose="020B0503020204020204" pitchFamily="34" charset="0"/>
              </a:rPr>
              <a:t> van </a:t>
            </a:r>
            <a:r>
              <a:rPr lang="en-US" altLang="en-US" sz="2400" dirty="0" err="1">
                <a:latin typeface="Corbel" panose="020B0503020204020204" pitchFamily="34" charset="0"/>
              </a:rPr>
              <a:t>alle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producten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zonder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dat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hier</a:t>
            </a:r>
            <a:r>
              <a:rPr lang="en-US" altLang="en-US" sz="2400" dirty="0">
                <a:latin typeface="Corbel" panose="020B0503020204020204" pitchFamily="34" charset="0"/>
              </a:rPr>
              <a:t> extra </a:t>
            </a:r>
            <a:r>
              <a:rPr lang="en-US" altLang="en-US" sz="2400" dirty="0" err="1">
                <a:latin typeface="Corbel" panose="020B0503020204020204" pitchFamily="34" charset="0"/>
              </a:rPr>
              <a:t>middelen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voor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nodig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latin typeface="Corbel" panose="020B0503020204020204" pitchFamily="34" charset="0"/>
              </a:rPr>
              <a:t>zijn</a:t>
            </a:r>
            <a:r>
              <a:rPr lang="en-US" altLang="en-US" sz="2400" dirty="0">
                <a:latin typeface="Corbel" panose="020B05030202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1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Technische doelmatigheid (grafisch)</a:t>
            </a:r>
            <a:endParaRPr lang="en-US" altLang="en-US" dirty="0"/>
          </a:p>
        </p:txBody>
      </p:sp>
      <p:sp>
        <p:nvSpPr>
          <p:cNvPr id="36867" name="Subtitle 2"/>
          <p:cNvSpPr>
            <a:spLocks noGrp="1"/>
          </p:cNvSpPr>
          <p:nvPr>
            <p:ph idx="1"/>
          </p:nvPr>
        </p:nvSpPr>
        <p:spPr>
          <a:xfrm>
            <a:off x="491524" y="1295401"/>
            <a:ext cx="8172000" cy="4125685"/>
          </a:xfrm>
        </p:spPr>
        <p:txBody>
          <a:bodyPr/>
          <a:lstStyle/>
          <a:p>
            <a:r>
              <a:rPr lang="nl-NL" altLang="en-US" dirty="0" err="1">
                <a:latin typeface="Corbel" panose="020B0503020204020204" pitchFamily="34" charset="0"/>
              </a:rPr>
              <a:t>Debreu-Farell</a:t>
            </a:r>
            <a:endParaRPr lang="en-US" altLang="en-US" dirty="0">
              <a:latin typeface="Corbel" panose="020B0503020204020204" pitchFamily="34" charset="0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B0A366-45CD-410C-9347-CC4B0504772D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614521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Technische doelmatigheid</a:t>
            </a:r>
            <a:r>
              <a:rPr lang="en-US" altLang="en-US">
                <a:latin typeface="Tahoma" pitchFamily="34" charset="0"/>
              </a:rPr>
              <a:t> 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34" y="1015482"/>
            <a:ext cx="679124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7894" name="Object 7"/>
          <p:cNvGraphicFramePr>
            <a:graphicFrameLocks noChangeAspect="1"/>
          </p:cNvGraphicFramePr>
          <p:nvPr/>
        </p:nvGraphicFramePr>
        <p:xfrm>
          <a:off x="7019925" y="2451100"/>
          <a:ext cx="12969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4" imgW="749300" imgH="457200" progId="Equation.DSMT4">
                  <p:embed/>
                </p:oleObj>
              </mc:Choice>
              <mc:Fallback>
                <p:oleObj name="Equation" r:id="rId4" imgW="749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451100"/>
                        <a:ext cx="12969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7896" name="Object 9"/>
          <p:cNvGraphicFramePr>
            <a:graphicFrameLocks noChangeAspect="1"/>
          </p:cNvGraphicFramePr>
          <p:nvPr/>
        </p:nvGraphicFramePr>
        <p:xfrm>
          <a:off x="7019925" y="3933825"/>
          <a:ext cx="12969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Equation" r:id="rId6" imgW="749300" imgH="457200" progId="Equation.DSMT4">
                  <p:embed/>
                </p:oleObj>
              </mc:Choice>
              <mc:Fallback>
                <p:oleObj name="Equation" r:id="rId6" imgW="749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933825"/>
                        <a:ext cx="12969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0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Onderwijsmethoden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24" y="1224000"/>
            <a:ext cx="8172000" cy="42345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Hoorcolleges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Theorie;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Cases toepassingen.</a:t>
            </a:r>
          </a:p>
          <a:p>
            <a:endParaRPr lang="nl-NL" sz="16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Zelfstandig werken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Literatuur doornemen;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Opgaven maken en presenteren (groepsopdracht);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Voorstel schrijven en presenteren (groepsopdracht).</a:t>
            </a:r>
          </a:p>
          <a:p>
            <a:endParaRPr lang="nl-NL" sz="16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Sterke interactie!!!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Vragen stellen;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Ondersteuning bij opgaven;</a:t>
            </a:r>
          </a:p>
          <a:p>
            <a:pPr marL="640080" lvl="1" indent="-285750">
              <a:buFont typeface="Courier New" panose="02070309020205020404" pitchFamily="49" charset="0"/>
              <a:buChar char="o"/>
            </a:pPr>
            <a:r>
              <a:rPr lang="nl-NL" sz="1600" dirty="0">
                <a:latin typeface="Corbel" panose="020B0503020204020204" pitchFamily="34" charset="0"/>
              </a:rPr>
              <a:t>Ondersteuning bij schrijven voorstel.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105992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Schaalopbrengsten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Corbel" panose="020B0503020204020204" pitchFamily="34" charset="0"/>
              </a:rPr>
              <a:t>Zij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geven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aan</a:t>
            </a:r>
            <a:r>
              <a:rPr lang="en-US" altLang="en-US" dirty="0">
                <a:latin typeface="Corbel" panose="020B0503020204020204" pitchFamily="34" charset="0"/>
              </a:rPr>
              <a:t> met </a:t>
            </a:r>
            <a:r>
              <a:rPr lang="en-US" altLang="en-US" dirty="0" err="1">
                <a:latin typeface="Corbel" panose="020B0503020204020204" pitchFamily="34" charset="0"/>
              </a:rPr>
              <a:t>welke</a:t>
            </a:r>
            <a:r>
              <a:rPr lang="en-US" altLang="en-US" dirty="0">
                <a:latin typeface="Corbel" panose="020B0503020204020204" pitchFamily="34" charset="0"/>
              </a:rPr>
              <a:t> factor de </a:t>
            </a:r>
            <a:r>
              <a:rPr lang="en-US" altLang="en-US" dirty="0" err="1">
                <a:latin typeface="Corbel" panose="020B0503020204020204" pitchFamily="34" charset="0"/>
              </a:rPr>
              <a:t>productie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wijzigt</a:t>
            </a:r>
            <a:r>
              <a:rPr lang="en-US" altLang="en-US" dirty="0">
                <a:latin typeface="Corbel" panose="020B0503020204020204" pitchFamily="34" charset="0"/>
              </a:rPr>
              <a:t>, </a:t>
            </a:r>
            <a:r>
              <a:rPr lang="en-US" altLang="en-US" dirty="0" err="1">
                <a:latin typeface="Corbel" panose="020B0503020204020204" pitchFamily="34" charset="0"/>
              </a:rPr>
              <a:t>wanneer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er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een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evenredige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verandering</a:t>
            </a:r>
            <a:r>
              <a:rPr lang="en-US" altLang="en-US" dirty="0">
                <a:latin typeface="Corbel" panose="020B0503020204020204" pitchFamily="34" charset="0"/>
              </a:rPr>
              <a:t> in </a:t>
            </a:r>
            <a:r>
              <a:rPr lang="en-US" altLang="en-US" dirty="0" err="1">
                <a:latin typeface="Corbel" panose="020B0503020204020204" pitchFamily="34" charset="0"/>
              </a:rPr>
              <a:t>alle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ingezette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middelen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plaatsvindt</a:t>
            </a:r>
            <a:r>
              <a:rPr lang="en-US" altLang="en-US" dirty="0">
                <a:latin typeface="Corbel" panose="020B0503020204020204" pitchFamily="34" charset="0"/>
              </a:rPr>
              <a:t>  (of via de </a:t>
            </a:r>
            <a:r>
              <a:rPr lang="en-US" altLang="en-US" dirty="0" err="1">
                <a:latin typeface="Corbel" panose="020B0503020204020204" pitchFamily="34" charset="0"/>
              </a:rPr>
              <a:t>kostenfunctie</a:t>
            </a:r>
            <a:r>
              <a:rPr lang="en-US" altLang="en-US" dirty="0">
                <a:latin typeface="Corbel" panose="020B0503020204020204" pitchFamily="34" charset="0"/>
              </a:rPr>
              <a:t>: </a:t>
            </a:r>
            <a:r>
              <a:rPr lang="en-US" altLang="en-US" dirty="0" err="1">
                <a:latin typeface="Corbel" panose="020B0503020204020204" pitchFamily="34" charset="0"/>
              </a:rPr>
              <a:t>zie</a:t>
            </a:r>
            <a:r>
              <a:rPr lang="en-US" altLang="en-US" dirty="0">
                <a:latin typeface="Corbel" panose="020B0503020204020204" pitchFamily="34" charset="0"/>
              </a:rPr>
              <a:t> later de </a:t>
            </a:r>
            <a:r>
              <a:rPr lang="en-US" altLang="en-US" dirty="0" err="1">
                <a:latin typeface="Corbel" panose="020B0503020204020204" pitchFamily="34" charset="0"/>
              </a:rPr>
              <a:t>animatie</a:t>
            </a:r>
            <a:r>
              <a:rPr lang="en-US" altLang="en-US" dirty="0">
                <a:latin typeface="Corbel" panose="020B0503020204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endParaRPr lang="en-US" altLang="en-US" dirty="0">
              <a:latin typeface="Corbel" panose="020B05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Factor = 1 </a:t>
            </a:r>
            <a:r>
              <a:rPr lang="nl-NL" altLang="en-US" dirty="0">
                <a:latin typeface="Corbel" panose="020B0503020204020204" pitchFamily="34" charset="0"/>
                <a:sym typeface="Wingdings" pitchFamily="2" charset="2"/>
              </a:rPr>
              <a:t> constante schaalopbrengsten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  <a:sym typeface="Wingdings" pitchFamily="2" charset="2"/>
              </a:rPr>
              <a:t>Factor &lt; 1  negatieve schaalopbrengsten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  <a:sym typeface="Wingdings" pitchFamily="2" charset="2"/>
              </a:rPr>
              <a:t>Factor &gt; 1  positieve schaalopbrengsten</a:t>
            </a:r>
            <a:endParaRPr lang="en-US" altLang="en-US" dirty="0">
              <a:latin typeface="Corbel" panose="020B0503020204020204" pitchFamily="34" charset="0"/>
              <a:sym typeface="Wingdings" pitchFamily="2" charset="2"/>
            </a:endParaRPr>
          </a:p>
          <a:p>
            <a:endParaRPr lang="en-US" altLang="en-US" dirty="0">
              <a:latin typeface="Tahom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34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Diversificatie-effecten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47068" y="1295401"/>
            <a:ext cx="8172000" cy="4680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 err="1">
                <a:latin typeface="Corbel" panose="020B0503020204020204" pitchFamily="34" charset="0"/>
              </a:rPr>
              <a:t>Als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bij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een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hogere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productie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goed</a:t>
            </a:r>
            <a:r>
              <a:rPr lang="en-US" altLang="en-US" dirty="0">
                <a:latin typeface="Corbel" panose="020B0503020204020204" pitchFamily="34" charset="0"/>
              </a:rPr>
              <a:t> 2 het </a:t>
            </a:r>
            <a:r>
              <a:rPr lang="en-US" altLang="en-US" dirty="0" err="1">
                <a:latin typeface="Corbel" panose="020B0503020204020204" pitchFamily="34" charset="0"/>
              </a:rPr>
              <a:t>marginale</a:t>
            </a:r>
            <a:r>
              <a:rPr lang="en-US" altLang="en-US" dirty="0">
                <a:latin typeface="Corbel" panose="020B0503020204020204" pitchFamily="34" charset="0"/>
              </a:rPr>
              <a:t> product </a:t>
            </a:r>
            <a:r>
              <a:rPr lang="en-US" altLang="en-US" dirty="0" err="1">
                <a:latin typeface="Corbel" panose="020B0503020204020204" pitchFamily="34" charset="0"/>
              </a:rPr>
              <a:t>voor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goed</a:t>
            </a:r>
            <a:r>
              <a:rPr lang="en-US" altLang="en-US" dirty="0">
                <a:latin typeface="Corbel" panose="020B0503020204020204" pitchFamily="34" charset="0"/>
              </a:rPr>
              <a:t> 1 (tov. </a:t>
            </a:r>
            <a:r>
              <a:rPr lang="en-US" altLang="en-US" dirty="0" err="1">
                <a:latin typeface="Corbel" panose="020B0503020204020204" pitchFamily="34" charset="0"/>
              </a:rPr>
              <a:t>alle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ingezette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middelen</a:t>
            </a:r>
            <a:r>
              <a:rPr lang="en-US" altLang="en-US" dirty="0">
                <a:latin typeface="Corbel" panose="020B0503020204020204" pitchFamily="34" charset="0"/>
              </a:rPr>
              <a:t>) </a:t>
            </a:r>
            <a:r>
              <a:rPr lang="en-US" altLang="en-US" dirty="0" err="1">
                <a:latin typeface="Corbel" panose="020B0503020204020204" pitchFamily="34" charset="0"/>
              </a:rPr>
              <a:t>ook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toeneemt</a:t>
            </a:r>
            <a:r>
              <a:rPr lang="en-US" altLang="en-US" dirty="0">
                <a:latin typeface="Corbel" panose="020B0503020204020204" pitchFamily="34" charset="0"/>
              </a:rPr>
              <a:t>, </a:t>
            </a:r>
            <a:r>
              <a:rPr lang="en-US" altLang="en-US" dirty="0" err="1">
                <a:latin typeface="Corbel" panose="020B0503020204020204" pitchFamily="34" charset="0"/>
              </a:rPr>
              <a:t>dan</a:t>
            </a:r>
            <a:r>
              <a:rPr lang="en-US" altLang="en-US" dirty="0">
                <a:latin typeface="Corbel" panose="020B0503020204020204" pitchFamily="34" charset="0"/>
              </a:rPr>
              <a:t> is </a:t>
            </a:r>
            <a:r>
              <a:rPr lang="en-US" altLang="en-US" dirty="0" err="1">
                <a:latin typeface="Corbel" panose="020B0503020204020204" pitchFamily="34" charset="0"/>
              </a:rPr>
              <a:t>er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latin typeface="Corbel" panose="020B0503020204020204" pitchFamily="34" charset="0"/>
              </a:rPr>
              <a:t>sprake</a:t>
            </a:r>
            <a:r>
              <a:rPr lang="en-US" altLang="en-US" dirty="0">
                <a:latin typeface="Corbel" panose="020B0503020204020204" pitchFamily="34" charset="0"/>
              </a:rPr>
              <a:t> van </a:t>
            </a:r>
            <a:r>
              <a:rPr lang="en-US" altLang="en-US" dirty="0" err="1">
                <a:latin typeface="Corbel" panose="020B0503020204020204" pitchFamily="34" charset="0"/>
              </a:rPr>
              <a:t>diversificatievoordelen</a:t>
            </a:r>
            <a:r>
              <a:rPr lang="en-US" altLang="en-US" dirty="0">
                <a:latin typeface="Corbel" panose="020B0503020204020204" pitchFamily="34" charset="0"/>
              </a:rPr>
              <a:t>.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5" y="3189818"/>
            <a:ext cx="3375774" cy="220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8400"/>
            <a:ext cx="1680936" cy="11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37" y="4178205"/>
            <a:ext cx="1660977" cy="116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Right Arrow 1"/>
          <p:cNvSpPr>
            <a:spLocks noChangeArrowheads="1"/>
          </p:cNvSpPr>
          <p:nvPr/>
        </p:nvSpPr>
        <p:spPr bwMode="auto">
          <a:xfrm>
            <a:off x="4533068" y="3935318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Tahoma" pitchFamily="34" charset="0"/>
              </a:rPr>
              <a:t>Technologische, maatschappelijke en institutionele ontwikkelingen</a:t>
            </a:r>
            <a:endParaRPr lang="en-US" altLang="en-US" dirty="0">
              <a:latin typeface="Tahoma" pitchFamily="34" charset="0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491524" y="1698171"/>
            <a:ext cx="8172000" cy="276186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Veranderingen in technologie/maatschappij/instituties;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Verschuivingen in technologiecurve;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Parameters veranderen van functies;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Conclusies kunnen veranderen </a:t>
            </a:r>
            <a:r>
              <a:rPr lang="nl-NL" altLang="en-US" sz="2400" dirty="0" err="1">
                <a:latin typeface="Corbel" panose="020B0503020204020204" pitchFamily="34" charset="0"/>
              </a:rPr>
              <a:t>tav</a:t>
            </a:r>
            <a:r>
              <a:rPr lang="nl-NL" altLang="en-US" sz="2400" dirty="0">
                <a:latin typeface="Corbel" panose="020B0503020204020204" pitchFamily="34" charset="0"/>
              </a:rPr>
              <a:t>. schaaleffecten.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95999"/>
            <a:ext cx="8592456" cy="1115559"/>
          </a:xfrm>
        </p:spPr>
        <p:txBody>
          <a:bodyPr/>
          <a:lstStyle/>
          <a:p>
            <a:r>
              <a:rPr lang="nl-NL" altLang="en-US" sz="3100" dirty="0">
                <a:latin typeface="Tahoma" pitchFamily="34" charset="0"/>
              </a:rPr>
              <a:t>Het meten van productiviteit en efficiëntie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91525" y="1584650"/>
            <a:ext cx="8172000" cy="383643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Partiële versus integrale metingen;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Grensfunctie;</a:t>
            </a:r>
          </a:p>
          <a:p>
            <a:pPr marL="640080" lvl="5" indent="-2857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Parametrische methoden (SFA);</a:t>
            </a:r>
          </a:p>
          <a:p>
            <a:pPr marL="640080" lvl="5" indent="-28575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Non-parametrische methoden (o.a. DEA);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Voor- en nadelen;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Software.</a:t>
            </a:r>
            <a:endParaRPr lang="en-US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ahoma" pitchFamily="34" charset="0"/>
              </a:rPr>
              <a:t>Voorbeeld partiële kengetallen </a:t>
            </a:r>
          </a:p>
        </p:txBody>
      </p:sp>
      <p:graphicFrame>
        <p:nvGraphicFramePr>
          <p:cNvPr id="4813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70987"/>
              </p:ext>
            </p:extLst>
          </p:nvPr>
        </p:nvGraphicFramePr>
        <p:xfrm>
          <a:off x="491525" y="1820214"/>
          <a:ext cx="7465893" cy="325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Document" r:id="rId3" imgW="5661341" imgH="2471457" progId="Word.Document.8">
                  <p:embed/>
                </p:oleObj>
              </mc:Choice>
              <mc:Fallback>
                <p:oleObj name="Document" r:id="rId3" imgW="5661341" imgH="2471457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25" y="1820214"/>
                        <a:ext cx="7465893" cy="3259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2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Conclusie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69167" y="1354756"/>
            <a:ext cx="5458409" cy="3758420"/>
          </a:xfrm>
        </p:spPr>
        <p:txBody>
          <a:bodyPr/>
          <a:lstStyle/>
          <a:p>
            <a:pPr marL="1714500" lvl="3">
              <a:buFont typeface="Times"/>
              <a:buNone/>
            </a:pPr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Partiële</a:t>
            </a:r>
            <a:r>
              <a:rPr lang="en-US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kengetallen</a:t>
            </a:r>
            <a:endParaRPr lang="en-US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1714500" lvl="4" indent="0">
              <a:buFont typeface="Times"/>
              <a:buNone/>
            </a:pPr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Geen</a:t>
            </a:r>
            <a:r>
              <a:rPr lang="en-US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eenduidig</a:t>
            </a:r>
            <a:r>
              <a:rPr lang="en-US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antwoord</a:t>
            </a:r>
            <a:endParaRPr lang="nl-NL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49156" name="Down Arrow 3"/>
          <p:cNvSpPr>
            <a:spLocks noChangeArrowheads="1"/>
          </p:cNvSpPr>
          <p:nvPr/>
        </p:nvSpPr>
        <p:spPr bwMode="auto">
          <a:xfrm>
            <a:off x="3178564" y="2456966"/>
            <a:ext cx="1081087" cy="10080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4724" y="293363"/>
            <a:ext cx="8172000" cy="594601"/>
          </a:xfrm>
        </p:spPr>
        <p:txBody>
          <a:bodyPr/>
          <a:lstStyle/>
          <a:p>
            <a:r>
              <a:rPr lang="nl-NL" altLang="en-US" dirty="0">
                <a:latin typeface="Tahoma" pitchFamily="34" charset="0"/>
              </a:rPr>
              <a:t>Integrale kengetallen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94724" y="887964"/>
            <a:ext cx="8172000" cy="4680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Maak gebruik van een integraal kengetal: de efficiëntie (doelmatigheid) van een instelling;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Hoe: door instelling  met een beste praktijk te  vergelijken;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Hoeveel het beter kan in vergelijking  tot de beste praktijk van een instelling is een maat voor de efficiëntie;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Globaal twee technieken om de beste praktijk voor een instelling te bepalen: parametrisch (SFA) en non-parametrisch (DEA en LLLS).</a:t>
            </a:r>
          </a:p>
          <a:p>
            <a:pPr>
              <a:lnSpc>
                <a:spcPct val="150000"/>
              </a:lnSpc>
            </a:pPr>
            <a:endParaRPr lang="nl-NL" alt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nl-NL" altLang="en-US" sz="2800" dirty="0">
              <a:solidFill>
                <a:srgbClr val="000000"/>
              </a:solidFill>
            </a:endParaRPr>
          </a:p>
          <a:p>
            <a:endParaRPr lang="nl-NL" altLang="en-US" dirty="0">
              <a:solidFill>
                <a:srgbClr val="000000"/>
              </a:solidFill>
            </a:endParaRPr>
          </a:p>
          <a:p>
            <a:endParaRPr lang="nl-NL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SFA </a:t>
            </a:r>
            <a:r>
              <a:rPr lang="en-US" altLang="en-US" dirty="0" err="1"/>
              <a:t>en</a:t>
            </a:r>
            <a:r>
              <a:rPr lang="en-US" altLang="en-US" dirty="0"/>
              <a:t> DEA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4966" y="1159657"/>
            <a:ext cx="5525117" cy="417991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773BCC-A2B8-4CBC-AE83-A147D27B00C0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51205" name="AutoShape 7"/>
          <p:cNvSpPr>
            <a:spLocks noChangeAspect="1" noChangeArrowheads="1" noTextEdit="1"/>
          </p:cNvSpPr>
          <p:nvPr/>
        </p:nvSpPr>
        <p:spPr bwMode="auto">
          <a:xfrm>
            <a:off x="1787525" y="1628775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>
              <a:solidFill>
                <a:srgbClr val="002328"/>
              </a:solidFill>
            </a:endParaRPr>
          </a:p>
        </p:txBody>
      </p:sp>
      <p:sp>
        <p:nvSpPr>
          <p:cNvPr id="51206" name="Freeform 9"/>
          <p:cNvSpPr>
            <a:spLocks/>
          </p:cNvSpPr>
          <p:nvPr/>
        </p:nvSpPr>
        <p:spPr bwMode="auto">
          <a:xfrm>
            <a:off x="2211388" y="1660525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>
              <a:solidFill>
                <a:srgbClr val="002328"/>
              </a:solidFill>
            </a:endParaRPr>
          </a:p>
        </p:txBody>
      </p:sp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3829050" y="5070475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000">
                <a:solidFill>
                  <a:srgbClr val="000000"/>
                </a:solidFill>
                <a:latin typeface="Calibri" pitchFamily="34" charset="0"/>
              </a:rPr>
              <a:t>Inzet middelen</a:t>
            </a:r>
          </a:p>
        </p:txBody>
      </p:sp>
      <p:sp>
        <p:nvSpPr>
          <p:cNvPr id="51208" name="Oval 22"/>
          <p:cNvSpPr>
            <a:spLocks noChangeArrowheads="1"/>
          </p:cNvSpPr>
          <p:nvPr/>
        </p:nvSpPr>
        <p:spPr bwMode="auto">
          <a:xfrm>
            <a:off x="4151313" y="335597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09" name="Oval 26"/>
          <p:cNvSpPr>
            <a:spLocks noChangeArrowheads="1"/>
          </p:cNvSpPr>
          <p:nvPr/>
        </p:nvSpPr>
        <p:spPr bwMode="auto">
          <a:xfrm>
            <a:off x="4670425" y="2938463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0" name="Oval 32"/>
          <p:cNvSpPr>
            <a:spLocks noChangeArrowheads="1"/>
          </p:cNvSpPr>
          <p:nvPr/>
        </p:nvSpPr>
        <p:spPr bwMode="auto">
          <a:xfrm>
            <a:off x="3784600" y="284956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1" name="Oval 38"/>
          <p:cNvSpPr>
            <a:spLocks noChangeArrowheads="1"/>
          </p:cNvSpPr>
          <p:nvPr/>
        </p:nvSpPr>
        <p:spPr bwMode="auto">
          <a:xfrm>
            <a:off x="5759450" y="28051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2" name="Oval 32"/>
          <p:cNvSpPr>
            <a:spLocks noChangeArrowheads="1"/>
          </p:cNvSpPr>
          <p:nvPr/>
        </p:nvSpPr>
        <p:spPr bwMode="auto">
          <a:xfrm>
            <a:off x="3132138" y="39989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3" name="Oval 32"/>
          <p:cNvSpPr>
            <a:spLocks noChangeArrowheads="1"/>
          </p:cNvSpPr>
          <p:nvPr/>
        </p:nvSpPr>
        <p:spPr bwMode="auto">
          <a:xfrm>
            <a:off x="2719388" y="400526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4" name="Oval 32"/>
          <p:cNvSpPr>
            <a:spLocks noChangeArrowheads="1"/>
          </p:cNvSpPr>
          <p:nvPr/>
        </p:nvSpPr>
        <p:spPr bwMode="auto">
          <a:xfrm>
            <a:off x="3087688" y="34242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5" name="Oval 32"/>
          <p:cNvSpPr>
            <a:spLocks noChangeArrowheads="1"/>
          </p:cNvSpPr>
          <p:nvPr/>
        </p:nvSpPr>
        <p:spPr bwMode="auto">
          <a:xfrm>
            <a:off x="5203825" y="28940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6" name="Oval 32"/>
          <p:cNvSpPr>
            <a:spLocks noChangeArrowheads="1"/>
          </p:cNvSpPr>
          <p:nvPr/>
        </p:nvSpPr>
        <p:spPr bwMode="auto">
          <a:xfrm>
            <a:off x="3873500" y="38068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7" name="Oval 32"/>
          <p:cNvSpPr>
            <a:spLocks noChangeArrowheads="1"/>
          </p:cNvSpPr>
          <p:nvPr/>
        </p:nvSpPr>
        <p:spPr bwMode="auto">
          <a:xfrm>
            <a:off x="5245100" y="19526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8" name="Oval 32"/>
          <p:cNvSpPr>
            <a:spLocks noChangeArrowheads="1"/>
          </p:cNvSpPr>
          <p:nvPr/>
        </p:nvSpPr>
        <p:spPr bwMode="auto">
          <a:xfrm>
            <a:off x="5965825" y="1868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19" name="Oval 32"/>
          <p:cNvSpPr>
            <a:spLocks noChangeArrowheads="1"/>
          </p:cNvSpPr>
          <p:nvPr/>
        </p:nvSpPr>
        <p:spPr bwMode="auto">
          <a:xfrm>
            <a:off x="3635375" y="35131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20" name="Oval 32"/>
          <p:cNvSpPr>
            <a:spLocks noChangeArrowheads="1"/>
          </p:cNvSpPr>
          <p:nvPr/>
        </p:nvSpPr>
        <p:spPr bwMode="auto">
          <a:xfrm>
            <a:off x="4511675" y="23495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21" name="TextBox 5"/>
          <p:cNvSpPr txBox="1">
            <a:spLocks noChangeArrowheads="1"/>
          </p:cNvSpPr>
          <p:nvPr/>
        </p:nvSpPr>
        <p:spPr bwMode="auto">
          <a:xfrm rot="-5400000">
            <a:off x="1198563" y="2844800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000" dirty="0">
                <a:solidFill>
                  <a:srgbClr val="000000"/>
                </a:solidFill>
                <a:latin typeface="Calibri" pitchFamily="34" charset="0"/>
              </a:rPr>
              <a:t>Prestaties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667000" y="2495550"/>
            <a:ext cx="3352800" cy="2038350"/>
          </a:xfrm>
          <a:custGeom>
            <a:avLst/>
            <a:gdLst>
              <a:gd name="T0" fmla="*/ 0 w 3352800"/>
              <a:gd name="T1" fmla="*/ 2038350 h 2038350"/>
              <a:gd name="T2" fmla="*/ 962025 w 3352800"/>
              <a:gd name="T3" fmla="*/ 1009650 h 2038350"/>
              <a:gd name="T4" fmla="*/ 2038350 w 3352800"/>
              <a:gd name="T5" fmla="*/ 352425 h 2038350"/>
              <a:gd name="T6" fmla="*/ 3352800 w 3352800"/>
              <a:gd name="T7" fmla="*/ 0 h 2038350"/>
              <a:gd name="T8" fmla="*/ 3352800 w 3352800"/>
              <a:gd name="T9" fmla="*/ 0 h 2038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2800" h="2038350">
                <a:moveTo>
                  <a:pt x="0" y="2038350"/>
                </a:moveTo>
                <a:cubicBezTo>
                  <a:pt x="311150" y="1664494"/>
                  <a:pt x="622300" y="1290638"/>
                  <a:pt x="962025" y="1009650"/>
                </a:cubicBezTo>
                <a:cubicBezTo>
                  <a:pt x="1301750" y="728662"/>
                  <a:pt x="1639888" y="520700"/>
                  <a:pt x="2038350" y="352425"/>
                </a:cubicBezTo>
                <a:cubicBezTo>
                  <a:pt x="2436812" y="184150"/>
                  <a:pt x="3352800" y="0"/>
                  <a:pt x="335280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rgbClr val="002328"/>
              </a:solidFill>
            </a:endParaRPr>
          </a:p>
        </p:txBody>
      </p:sp>
      <p:sp>
        <p:nvSpPr>
          <p:cNvPr id="51223" name="Oval 32"/>
          <p:cNvSpPr>
            <a:spLocks noChangeArrowheads="1"/>
          </p:cNvSpPr>
          <p:nvPr/>
        </p:nvSpPr>
        <p:spPr bwMode="auto">
          <a:xfrm>
            <a:off x="4859338" y="25511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24" name="Oval 32"/>
          <p:cNvSpPr>
            <a:spLocks noChangeArrowheads="1"/>
          </p:cNvSpPr>
          <p:nvPr/>
        </p:nvSpPr>
        <p:spPr bwMode="auto">
          <a:xfrm>
            <a:off x="4287838" y="281146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25" name="Oval 32"/>
          <p:cNvSpPr>
            <a:spLocks noChangeArrowheads="1"/>
          </p:cNvSpPr>
          <p:nvPr/>
        </p:nvSpPr>
        <p:spPr bwMode="auto">
          <a:xfrm>
            <a:off x="4759325" y="32496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26" name="Oval 32"/>
          <p:cNvSpPr>
            <a:spLocks noChangeArrowheads="1"/>
          </p:cNvSpPr>
          <p:nvPr/>
        </p:nvSpPr>
        <p:spPr bwMode="auto">
          <a:xfrm>
            <a:off x="5854700" y="25622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  <a:endCxn id="51213" idx="4"/>
          </p:cNvCxnSpPr>
          <p:nvPr/>
        </p:nvCxnSpPr>
        <p:spPr bwMode="auto">
          <a:xfrm flipV="1">
            <a:off x="2763838" y="4094163"/>
            <a:ext cx="0" cy="8334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cxnSpLocks noChangeShapeType="1"/>
            <a:endCxn id="51214" idx="3"/>
          </p:cNvCxnSpPr>
          <p:nvPr/>
        </p:nvCxnSpPr>
        <p:spPr bwMode="auto">
          <a:xfrm flipV="1">
            <a:off x="2763838" y="3500438"/>
            <a:ext cx="336550" cy="5508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cxnSpLocks noChangeShapeType="1"/>
            <a:stCxn id="51214" idx="3"/>
            <a:endCxn id="51210" idx="3"/>
          </p:cNvCxnSpPr>
          <p:nvPr/>
        </p:nvCxnSpPr>
        <p:spPr bwMode="auto">
          <a:xfrm flipV="1">
            <a:off x="3100388" y="2925763"/>
            <a:ext cx="696912" cy="574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cxnSpLocks noChangeShapeType="1"/>
            <a:endCxn id="51220" idx="3"/>
          </p:cNvCxnSpPr>
          <p:nvPr/>
        </p:nvCxnSpPr>
        <p:spPr bwMode="auto">
          <a:xfrm flipV="1">
            <a:off x="3784600" y="2424113"/>
            <a:ext cx="739775" cy="5016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Straight Connector 7179"/>
          <p:cNvCxnSpPr>
            <a:cxnSpLocks noChangeShapeType="1"/>
            <a:stCxn id="51220" idx="3"/>
            <a:endCxn id="51217" idx="3"/>
          </p:cNvCxnSpPr>
          <p:nvPr/>
        </p:nvCxnSpPr>
        <p:spPr bwMode="auto">
          <a:xfrm flipV="1">
            <a:off x="4524375" y="2028825"/>
            <a:ext cx="733425" cy="3952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7" name="Straight Connector 7196"/>
          <p:cNvCxnSpPr>
            <a:cxnSpLocks noChangeShapeType="1"/>
            <a:stCxn id="51217" idx="6"/>
            <a:endCxn id="51218" idx="6"/>
          </p:cNvCxnSpPr>
          <p:nvPr/>
        </p:nvCxnSpPr>
        <p:spPr bwMode="auto">
          <a:xfrm flipV="1">
            <a:off x="5334000" y="1912938"/>
            <a:ext cx="720725" cy="841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3" name="Oval 32"/>
          <p:cNvSpPr>
            <a:spLocks noChangeArrowheads="1"/>
          </p:cNvSpPr>
          <p:nvPr/>
        </p:nvSpPr>
        <p:spPr bwMode="auto">
          <a:xfrm>
            <a:off x="5448300" y="24955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34" name="Oval 32"/>
          <p:cNvSpPr>
            <a:spLocks noChangeArrowheads="1"/>
          </p:cNvSpPr>
          <p:nvPr/>
        </p:nvSpPr>
        <p:spPr bwMode="auto">
          <a:xfrm>
            <a:off x="5486400" y="30448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1235" name="Oval 32"/>
          <p:cNvSpPr>
            <a:spLocks noChangeArrowheads="1"/>
          </p:cNvSpPr>
          <p:nvPr/>
        </p:nvSpPr>
        <p:spPr bwMode="auto">
          <a:xfrm>
            <a:off x="3046413" y="44211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022E-16 L 0.00139 -0.0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Kostenfunctie</a:t>
            </a:r>
            <a:br>
              <a:rPr lang="nl-NL" altLang="nl-NL" dirty="0"/>
            </a:br>
            <a:endParaRPr lang="nl-NL" altLang="nl-NL" dirty="0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2CDBD1-2C57-4B22-B87B-9A8FD269CDC7}" type="slidenum">
              <a:rPr lang="en-US" altLang="nl-NL" sz="1000" b="0" smtClean="0"/>
              <a:pPr/>
              <a:t>38</a:t>
            </a:fld>
            <a:endParaRPr lang="en-US" altLang="nl-NL" sz="1000" b="0"/>
          </a:p>
        </p:txBody>
      </p:sp>
      <p:sp>
        <p:nvSpPr>
          <p:cNvPr id="8197" name="AutoShape 7"/>
          <p:cNvSpPr>
            <a:spLocks noChangeAspect="1" noChangeArrowheads="1" noTextEdit="1"/>
          </p:cNvSpPr>
          <p:nvPr/>
        </p:nvSpPr>
        <p:spPr bwMode="auto">
          <a:xfrm>
            <a:off x="1320005" y="1366875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198" name="Freeform 9"/>
          <p:cNvSpPr>
            <a:spLocks/>
          </p:cNvSpPr>
          <p:nvPr/>
        </p:nvSpPr>
        <p:spPr bwMode="auto">
          <a:xfrm>
            <a:off x="2211388" y="1660525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3121025" y="5070475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2000" b="0">
                <a:solidFill>
                  <a:srgbClr val="000000"/>
                </a:solidFill>
                <a:latin typeface="Calibri" pitchFamily="34" charset="0"/>
              </a:rPr>
              <a:t>Productie</a:t>
            </a:r>
            <a:endParaRPr lang="en-US" altLang="nl-NL"/>
          </a:p>
        </p:txBody>
      </p:sp>
      <p:sp>
        <p:nvSpPr>
          <p:cNvPr id="8200" name="Oval 22"/>
          <p:cNvSpPr>
            <a:spLocks noChangeArrowheads="1"/>
          </p:cNvSpPr>
          <p:nvPr/>
        </p:nvSpPr>
        <p:spPr bwMode="auto">
          <a:xfrm>
            <a:off x="3394075" y="29670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1" name="Oval 26"/>
          <p:cNvSpPr>
            <a:spLocks noChangeArrowheads="1"/>
          </p:cNvSpPr>
          <p:nvPr/>
        </p:nvSpPr>
        <p:spPr bwMode="auto">
          <a:xfrm>
            <a:off x="4530725" y="3141663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2" name="Oval 32"/>
          <p:cNvSpPr>
            <a:spLocks noChangeArrowheads="1"/>
          </p:cNvSpPr>
          <p:nvPr/>
        </p:nvSpPr>
        <p:spPr bwMode="auto">
          <a:xfrm>
            <a:off x="3127375" y="31813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3" name="Oval 38"/>
          <p:cNvSpPr>
            <a:spLocks noChangeArrowheads="1"/>
          </p:cNvSpPr>
          <p:nvPr/>
        </p:nvSpPr>
        <p:spPr bwMode="auto">
          <a:xfrm>
            <a:off x="4276725" y="28781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4" name="Oval 32"/>
          <p:cNvSpPr>
            <a:spLocks noChangeArrowheads="1"/>
          </p:cNvSpPr>
          <p:nvPr/>
        </p:nvSpPr>
        <p:spPr bwMode="auto">
          <a:xfrm>
            <a:off x="3216275" y="34242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5" name="Oval 32"/>
          <p:cNvSpPr>
            <a:spLocks noChangeArrowheads="1"/>
          </p:cNvSpPr>
          <p:nvPr/>
        </p:nvSpPr>
        <p:spPr bwMode="auto">
          <a:xfrm>
            <a:off x="2752725" y="37798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6" name="Oval 32"/>
          <p:cNvSpPr>
            <a:spLocks noChangeArrowheads="1"/>
          </p:cNvSpPr>
          <p:nvPr/>
        </p:nvSpPr>
        <p:spPr bwMode="auto">
          <a:xfrm>
            <a:off x="2825750" y="32019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7" name="Oval 32"/>
          <p:cNvSpPr>
            <a:spLocks noChangeArrowheads="1"/>
          </p:cNvSpPr>
          <p:nvPr/>
        </p:nvSpPr>
        <p:spPr bwMode="auto">
          <a:xfrm>
            <a:off x="3724275" y="28940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8" name="Oval 32"/>
          <p:cNvSpPr>
            <a:spLocks noChangeArrowheads="1"/>
          </p:cNvSpPr>
          <p:nvPr/>
        </p:nvSpPr>
        <p:spPr bwMode="auto">
          <a:xfrm>
            <a:off x="3705225" y="36718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09" name="Oval 32"/>
          <p:cNvSpPr>
            <a:spLocks noChangeArrowheads="1"/>
          </p:cNvSpPr>
          <p:nvPr/>
        </p:nvSpPr>
        <p:spPr bwMode="auto">
          <a:xfrm>
            <a:off x="5400675" y="26352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10" name="Oval 32"/>
          <p:cNvSpPr>
            <a:spLocks noChangeArrowheads="1"/>
          </p:cNvSpPr>
          <p:nvPr/>
        </p:nvSpPr>
        <p:spPr bwMode="auto">
          <a:xfrm>
            <a:off x="5311775" y="20462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11" name="Oval 32"/>
          <p:cNvSpPr>
            <a:spLocks noChangeArrowheads="1"/>
          </p:cNvSpPr>
          <p:nvPr/>
        </p:nvSpPr>
        <p:spPr bwMode="auto">
          <a:xfrm>
            <a:off x="4225925" y="33797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12" name="Oval 32"/>
          <p:cNvSpPr>
            <a:spLocks noChangeArrowheads="1"/>
          </p:cNvSpPr>
          <p:nvPr/>
        </p:nvSpPr>
        <p:spPr bwMode="auto">
          <a:xfrm>
            <a:off x="3924300" y="31638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65763" y="167640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1800" b="0"/>
              <a:t>Kostenfunctie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51500" y="2378075"/>
            <a:ext cx="292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1800" b="0" dirty="0"/>
              <a:t>Frontier </a:t>
            </a:r>
            <a:r>
              <a:rPr lang="nl-NL" altLang="nl-NL" sz="1800" b="0" dirty="0"/>
              <a:t>kostenfunctie</a:t>
            </a:r>
          </a:p>
        </p:txBody>
      </p:sp>
      <p:sp>
        <p:nvSpPr>
          <p:cNvPr id="8215" name="TextBox 5"/>
          <p:cNvSpPr txBox="1">
            <a:spLocks noChangeArrowheads="1"/>
          </p:cNvSpPr>
          <p:nvPr/>
        </p:nvSpPr>
        <p:spPr bwMode="auto">
          <a:xfrm rot="-5400000">
            <a:off x="1260000" y="3060000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2000" b="0" dirty="0">
                <a:solidFill>
                  <a:srgbClr val="000000"/>
                </a:solidFill>
                <a:latin typeface="Calibri" pitchFamily="34" charset="0"/>
              </a:rPr>
              <a:t>Kosten</a:t>
            </a:r>
          </a:p>
        </p:txBody>
      </p:sp>
      <p:sp>
        <p:nvSpPr>
          <p:cNvPr id="25" name="Arc 24"/>
          <p:cNvSpPr/>
          <p:nvPr/>
        </p:nvSpPr>
        <p:spPr bwMode="auto">
          <a:xfrm rot="5400000">
            <a:off x="856456" y="-1189831"/>
            <a:ext cx="3105150" cy="6192838"/>
          </a:xfrm>
          <a:prstGeom prst="arc">
            <a:avLst>
              <a:gd name="adj1" fmla="val 16341724"/>
              <a:gd name="adj2" fmla="val 215090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217" name="Oval 38"/>
          <p:cNvSpPr>
            <a:spLocks noChangeArrowheads="1"/>
          </p:cNvSpPr>
          <p:nvPr/>
        </p:nvSpPr>
        <p:spPr bwMode="auto">
          <a:xfrm>
            <a:off x="4733925" y="26543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18" name="Oval 38"/>
          <p:cNvSpPr>
            <a:spLocks noChangeArrowheads="1"/>
          </p:cNvSpPr>
          <p:nvPr/>
        </p:nvSpPr>
        <p:spPr bwMode="auto">
          <a:xfrm>
            <a:off x="5013325" y="31083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19" name="Oval 38"/>
          <p:cNvSpPr>
            <a:spLocks noChangeArrowheads="1"/>
          </p:cNvSpPr>
          <p:nvPr/>
        </p:nvSpPr>
        <p:spPr bwMode="auto">
          <a:xfrm>
            <a:off x="5143500" y="26908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20" name="Oval 38"/>
          <p:cNvSpPr>
            <a:spLocks noChangeArrowheads="1"/>
          </p:cNvSpPr>
          <p:nvPr/>
        </p:nvSpPr>
        <p:spPr bwMode="auto">
          <a:xfrm>
            <a:off x="4886325" y="28067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21" name="Oval 38"/>
          <p:cNvSpPr>
            <a:spLocks noChangeArrowheads="1"/>
          </p:cNvSpPr>
          <p:nvPr/>
        </p:nvSpPr>
        <p:spPr bwMode="auto">
          <a:xfrm>
            <a:off x="5334000" y="2376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22" name="Oval 38"/>
          <p:cNvSpPr>
            <a:spLocks noChangeArrowheads="1"/>
          </p:cNvSpPr>
          <p:nvPr/>
        </p:nvSpPr>
        <p:spPr bwMode="auto">
          <a:xfrm>
            <a:off x="4441825" y="25971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23" name="Oval 38"/>
          <p:cNvSpPr>
            <a:spLocks noChangeArrowheads="1"/>
          </p:cNvSpPr>
          <p:nvPr/>
        </p:nvSpPr>
        <p:spPr bwMode="auto">
          <a:xfrm>
            <a:off x="5033963" y="23479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224" name="Oval 38"/>
          <p:cNvSpPr>
            <a:spLocks noChangeArrowheads="1"/>
          </p:cNvSpPr>
          <p:nvPr/>
        </p:nvSpPr>
        <p:spPr bwMode="auto">
          <a:xfrm>
            <a:off x="2568575" y="3011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68750" y="3252788"/>
            <a:ext cx="0" cy="1674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211388" y="3217069"/>
            <a:ext cx="1757362" cy="17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78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833 0.0645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2" grpId="0"/>
      <p:bldP spid="2" grpId="1"/>
      <p:bldP spid="30" grpId="0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Efficiëntie </a:t>
            </a:r>
            <a:br>
              <a:rPr lang="nl-NL" altLang="nl-NL" dirty="0"/>
            </a:br>
            <a:endParaRPr lang="nl-NL" altLang="nl-NL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58B01C-7326-4542-A14F-1F1A029F2126}" type="slidenum">
              <a:rPr lang="en-US" altLang="nl-NL" sz="1000" b="0" smtClean="0"/>
              <a:pPr/>
              <a:t>39</a:t>
            </a:fld>
            <a:endParaRPr lang="en-US" altLang="nl-NL" sz="1000" b="0"/>
          </a:p>
        </p:txBody>
      </p:sp>
      <p:sp>
        <p:nvSpPr>
          <p:cNvPr id="10245" name="AutoShape 7"/>
          <p:cNvSpPr>
            <a:spLocks noChangeAspect="1" noChangeArrowheads="1" noTextEdit="1"/>
          </p:cNvSpPr>
          <p:nvPr/>
        </p:nvSpPr>
        <p:spPr bwMode="auto">
          <a:xfrm>
            <a:off x="1787525" y="1628775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6" name="Freeform 9"/>
          <p:cNvSpPr>
            <a:spLocks/>
          </p:cNvSpPr>
          <p:nvPr/>
        </p:nvSpPr>
        <p:spPr bwMode="auto">
          <a:xfrm>
            <a:off x="1895475" y="1640681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3127375" y="5070475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2000" b="0">
                <a:solidFill>
                  <a:srgbClr val="000000"/>
                </a:solidFill>
                <a:latin typeface="Calibri" pitchFamily="34" charset="0"/>
              </a:rPr>
              <a:t>Productie</a:t>
            </a:r>
            <a:endParaRPr lang="en-US" altLang="nl-NL"/>
          </a:p>
        </p:txBody>
      </p:sp>
      <p:sp>
        <p:nvSpPr>
          <p:cNvPr id="7182" name="Oval 22"/>
          <p:cNvSpPr>
            <a:spLocks noChangeArrowheads="1"/>
          </p:cNvSpPr>
          <p:nvPr/>
        </p:nvSpPr>
        <p:spPr bwMode="auto">
          <a:xfrm>
            <a:off x="3394075" y="29670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83" name="Oval 26"/>
          <p:cNvSpPr>
            <a:spLocks noChangeArrowheads="1"/>
          </p:cNvSpPr>
          <p:nvPr/>
        </p:nvSpPr>
        <p:spPr bwMode="auto">
          <a:xfrm>
            <a:off x="4530725" y="3141663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84" name="Oval 32"/>
          <p:cNvSpPr>
            <a:spLocks noChangeArrowheads="1"/>
          </p:cNvSpPr>
          <p:nvPr/>
        </p:nvSpPr>
        <p:spPr bwMode="auto">
          <a:xfrm>
            <a:off x="3127375" y="31813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85" name="Oval 38"/>
          <p:cNvSpPr>
            <a:spLocks noChangeArrowheads="1"/>
          </p:cNvSpPr>
          <p:nvPr/>
        </p:nvSpPr>
        <p:spPr bwMode="auto">
          <a:xfrm>
            <a:off x="4276725" y="28781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86" name="Oval 32"/>
          <p:cNvSpPr>
            <a:spLocks noChangeArrowheads="1"/>
          </p:cNvSpPr>
          <p:nvPr/>
        </p:nvSpPr>
        <p:spPr bwMode="auto">
          <a:xfrm>
            <a:off x="3216275" y="34242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0253" name="Oval 32"/>
          <p:cNvSpPr>
            <a:spLocks noChangeArrowheads="1"/>
          </p:cNvSpPr>
          <p:nvPr/>
        </p:nvSpPr>
        <p:spPr bwMode="auto">
          <a:xfrm>
            <a:off x="2752725" y="37798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88" name="Oval 32"/>
          <p:cNvSpPr>
            <a:spLocks noChangeArrowheads="1"/>
          </p:cNvSpPr>
          <p:nvPr/>
        </p:nvSpPr>
        <p:spPr bwMode="auto">
          <a:xfrm>
            <a:off x="2868612" y="3185319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89" name="Oval 32"/>
          <p:cNvSpPr>
            <a:spLocks noChangeArrowheads="1"/>
          </p:cNvSpPr>
          <p:nvPr/>
        </p:nvSpPr>
        <p:spPr bwMode="auto">
          <a:xfrm>
            <a:off x="3724275" y="28940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0256" name="Oval 32"/>
          <p:cNvSpPr>
            <a:spLocks noChangeArrowheads="1"/>
          </p:cNvSpPr>
          <p:nvPr/>
        </p:nvSpPr>
        <p:spPr bwMode="auto">
          <a:xfrm>
            <a:off x="3705225" y="36718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0257" name="Oval 32"/>
          <p:cNvSpPr>
            <a:spLocks noChangeArrowheads="1"/>
          </p:cNvSpPr>
          <p:nvPr/>
        </p:nvSpPr>
        <p:spPr bwMode="auto">
          <a:xfrm>
            <a:off x="5400675" y="26352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92" name="Oval 32"/>
          <p:cNvSpPr>
            <a:spLocks noChangeArrowheads="1"/>
          </p:cNvSpPr>
          <p:nvPr/>
        </p:nvSpPr>
        <p:spPr bwMode="auto">
          <a:xfrm>
            <a:off x="5311775" y="20462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93" name="Oval 32"/>
          <p:cNvSpPr>
            <a:spLocks noChangeArrowheads="1"/>
          </p:cNvSpPr>
          <p:nvPr/>
        </p:nvSpPr>
        <p:spPr bwMode="auto">
          <a:xfrm>
            <a:off x="4225925" y="33797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7194" name="Oval 32"/>
          <p:cNvSpPr>
            <a:spLocks noChangeArrowheads="1"/>
          </p:cNvSpPr>
          <p:nvPr/>
        </p:nvSpPr>
        <p:spPr bwMode="auto">
          <a:xfrm>
            <a:off x="3924300" y="31638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0261" name="TextBox 29"/>
          <p:cNvSpPr txBox="1">
            <a:spLocks noChangeArrowheads="1"/>
          </p:cNvSpPr>
          <p:nvPr/>
        </p:nvSpPr>
        <p:spPr bwMode="auto">
          <a:xfrm>
            <a:off x="5652000" y="2379600"/>
            <a:ext cx="256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1800" b="0" dirty="0"/>
              <a:t>Frontier kostenfunctie</a:t>
            </a:r>
            <a:endParaRPr lang="en-US" altLang="nl-NL" sz="1800" b="0" dirty="0"/>
          </a:p>
        </p:txBody>
      </p:sp>
      <p:sp>
        <p:nvSpPr>
          <p:cNvPr id="10262" name="TextBox 5"/>
          <p:cNvSpPr txBox="1">
            <a:spLocks noChangeArrowheads="1"/>
          </p:cNvSpPr>
          <p:nvPr/>
        </p:nvSpPr>
        <p:spPr bwMode="auto">
          <a:xfrm rot="-5400000">
            <a:off x="983780" y="3044599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2000" b="0" dirty="0" err="1">
                <a:solidFill>
                  <a:srgbClr val="000000"/>
                </a:solidFill>
                <a:latin typeface="Calibri" pitchFamily="34" charset="0"/>
              </a:rPr>
              <a:t>Kosten</a:t>
            </a:r>
            <a:endParaRPr lang="en-US" altLang="nl-NL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87" name="Oval 38"/>
          <p:cNvSpPr>
            <a:spLocks noChangeArrowheads="1"/>
          </p:cNvSpPr>
          <p:nvPr/>
        </p:nvSpPr>
        <p:spPr bwMode="auto">
          <a:xfrm>
            <a:off x="4733925" y="26543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0264" name="Oval 38"/>
          <p:cNvSpPr>
            <a:spLocks noChangeArrowheads="1"/>
          </p:cNvSpPr>
          <p:nvPr/>
        </p:nvSpPr>
        <p:spPr bwMode="auto">
          <a:xfrm>
            <a:off x="5013325" y="31083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9" name="Oval 38"/>
          <p:cNvSpPr>
            <a:spLocks noChangeArrowheads="1"/>
          </p:cNvSpPr>
          <p:nvPr/>
        </p:nvSpPr>
        <p:spPr bwMode="auto">
          <a:xfrm>
            <a:off x="5143500" y="26908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4886325" y="28067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5334000" y="2376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4441825" y="25971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5033963" y="23479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2568575" y="3011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6" name="Arc 35"/>
          <p:cNvSpPr/>
          <p:nvPr/>
        </p:nvSpPr>
        <p:spPr bwMode="auto">
          <a:xfrm rot="5400000">
            <a:off x="936000" y="-747712"/>
            <a:ext cx="3106737" cy="6192838"/>
          </a:xfrm>
          <a:prstGeom prst="arc">
            <a:avLst>
              <a:gd name="adj1" fmla="val 16341724"/>
              <a:gd name="adj2" fmla="val 215090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86275" y="2635250"/>
            <a:ext cx="0" cy="9038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72" y="2802036"/>
            <a:ext cx="336905" cy="40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0156 0.114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1.85185E-6 L 0.00157 0.117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8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0.00174 0.046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3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2.96296E-6 L -0.00208 0.10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13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48148E-6 L 8.33333E-7 0.0629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2.22222E-6 L 0.00017 0.052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59259E-6 L 0.00764 0.0986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93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1.11111E-6 L 0.00087 0.111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5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1.48148E-6 L 0.00973 0.08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435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2.59259E-6 L 0.00382 0.0842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21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-2.59259E-6 L 0.00347 0.038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89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3.7037E-7 L -0.00434 0.0821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409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-2.22222E-6 L 0.00903 0.1030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513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2.59259E-6 L 0.00104 0.0960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9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7.40741E-7 L 0.0158 0.0210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04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4.44444E-6 L 0.00157 0.021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08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0 0.0314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2" grpId="1" animBg="1"/>
      <p:bldP spid="7183" grpId="0" animBg="1"/>
      <p:bldP spid="7183" grpId="1" animBg="1"/>
      <p:bldP spid="7184" grpId="0" animBg="1"/>
      <p:bldP spid="7184" grpId="1" animBg="1"/>
      <p:bldP spid="7185" grpId="0" animBg="1"/>
      <p:bldP spid="7185" grpId="1" animBg="1"/>
      <p:bldP spid="7186" grpId="0" animBg="1"/>
      <p:bldP spid="7186" grpId="1" animBg="1"/>
      <p:bldP spid="10253" grpId="0" animBg="1"/>
      <p:bldP spid="7188" grpId="0" animBg="1"/>
      <p:bldP spid="7188" grpId="1" animBg="1"/>
      <p:bldP spid="7189" grpId="0" animBg="1"/>
      <p:bldP spid="7189" grpId="1" animBg="1"/>
      <p:bldP spid="10256" grpId="0" animBg="1"/>
      <p:bldP spid="10257" grpId="0" animBg="1"/>
      <p:bldP spid="7192" grpId="0" animBg="1"/>
      <p:bldP spid="7192" grpId="1" animBg="1"/>
      <p:bldP spid="7193" grpId="0" animBg="1"/>
      <p:bldP spid="7193" grpId="1" animBg="1"/>
      <p:bldP spid="7194" grpId="0" animBg="1"/>
      <p:bldP spid="7194" grpId="1" animBg="1"/>
      <p:bldP spid="11287" grpId="0" animBg="1"/>
      <p:bldP spid="11287" grpId="1" animBg="1"/>
      <p:bldP spid="10264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Leermiddelen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6" y="1116364"/>
            <a:ext cx="2079362" cy="286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86" y="1116364"/>
            <a:ext cx="1979104" cy="279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0266" y="205887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986" y="205887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000" dirty="0">
                <a:solidFill>
                  <a:srgbClr val="002328"/>
                </a:solidFill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6790" y="2151877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orbel" panose="020B0503020204020204" pitchFamily="34" charset="0"/>
              </a:rPr>
              <a:t>Opgaven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249" y="4273724"/>
            <a:ext cx="5701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orbel" panose="020B0503020204020204" pitchFamily="34" charset="0"/>
              </a:rPr>
              <a:t>Voor meer informatie en publicaties kijk op:</a:t>
            </a:r>
          </a:p>
          <a:p>
            <a:r>
              <a:rPr lang="nl-NL" sz="2400" dirty="0">
                <a:latin typeface="Corbel" panose="020B0503020204020204" pitchFamily="34" charset="0"/>
              </a:rPr>
              <a:t> </a:t>
            </a:r>
            <a:r>
              <a:rPr lang="nl-NL" sz="2400" dirty="0">
                <a:latin typeface="Corbel" panose="020B0503020204020204" pitchFamily="34" charset="0"/>
                <a:hlinkClick r:id="rId4"/>
              </a:rPr>
              <a:t>www.ipsestudies.nl</a:t>
            </a:r>
            <a:r>
              <a:rPr lang="nl-NL" sz="24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56986" y="287498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000" dirty="0">
                <a:solidFill>
                  <a:srgbClr val="002328"/>
                </a:solidFill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7704" y="2967316"/>
            <a:ext cx="134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orbel" panose="020B0503020204020204" pitchFamily="34" charset="0"/>
              </a:rPr>
              <a:t>Artikelen</a:t>
            </a:r>
          </a:p>
        </p:txBody>
      </p:sp>
    </p:spTree>
    <p:extLst>
      <p:ext uri="{BB962C8B-B14F-4D97-AF65-F5344CB8AC3E}">
        <p14:creationId xmlns:p14="http://schemas.microsoft.com/office/powerpoint/2010/main" val="42302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Schaaleffecten</a:t>
            </a:r>
            <a:br>
              <a:rPr lang="nl-NL" altLang="nl-NL"/>
            </a:br>
            <a:endParaRPr lang="nl-NL" altLang="nl-NL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810F33-61B8-4CDA-ABA8-2312F7D822A4}" type="slidenum">
              <a:rPr lang="en-US" altLang="nl-NL" sz="1000" b="0" smtClean="0"/>
              <a:pPr/>
              <a:t>40</a:t>
            </a:fld>
            <a:endParaRPr lang="en-US" altLang="nl-NL" sz="1000" b="0"/>
          </a:p>
        </p:txBody>
      </p:sp>
      <p:sp>
        <p:nvSpPr>
          <p:cNvPr id="12293" name="AutoShape 7"/>
          <p:cNvSpPr>
            <a:spLocks noChangeAspect="1" noChangeArrowheads="1" noTextEdit="1"/>
          </p:cNvSpPr>
          <p:nvPr/>
        </p:nvSpPr>
        <p:spPr bwMode="auto">
          <a:xfrm>
            <a:off x="1787525" y="1628775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9"/>
          <p:cNvSpPr>
            <a:spLocks/>
          </p:cNvSpPr>
          <p:nvPr/>
        </p:nvSpPr>
        <p:spPr bwMode="auto">
          <a:xfrm>
            <a:off x="2211388" y="1660525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3127375" y="5070475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2000" b="0" dirty="0" err="1">
                <a:solidFill>
                  <a:srgbClr val="000000"/>
                </a:solidFill>
                <a:latin typeface="Calibri" pitchFamily="34" charset="0"/>
              </a:rPr>
              <a:t>Productie</a:t>
            </a:r>
            <a:endParaRPr lang="en-US" altLang="nl-NL" dirty="0"/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 rot="-5400000">
            <a:off x="1260000" y="3060000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2000" b="0" dirty="0" err="1">
                <a:solidFill>
                  <a:srgbClr val="000000"/>
                </a:solidFill>
                <a:latin typeface="Calibri" pitchFamily="34" charset="0"/>
              </a:rPr>
              <a:t>Kosten</a:t>
            </a:r>
            <a:endParaRPr lang="en-US" altLang="nl-NL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Arc 35"/>
          <p:cNvSpPr/>
          <p:nvPr/>
        </p:nvSpPr>
        <p:spPr bwMode="auto">
          <a:xfrm rot="5400000">
            <a:off x="1000125" y="-747712"/>
            <a:ext cx="3106737" cy="6192838"/>
          </a:xfrm>
          <a:prstGeom prst="arc">
            <a:avLst>
              <a:gd name="adj1" fmla="val 16341724"/>
              <a:gd name="adj2" fmla="val 215090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cxnSp>
        <p:nvCxnSpPr>
          <p:cNvPr id="12299" name="Straight Connector 2"/>
          <p:cNvCxnSpPr>
            <a:cxnSpLocks noChangeShapeType="1"/>
          </p:cNvCxnSpPr>
          <p:nvPr/>
        </p:nvCxnSpPr>
        <p:spPr bwMode="auto">
          <a:xfrm rot="60000" flipV="1">
            <a:off x="3127375" y="3860800"/>
            <a:ext cx="723900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0" name="Straight Connector 36"/>
          <p:cNvCxnSpPr>
            <a:cxnSpLocks noChangeShapeType="1"/>
          </p:cNvCxnSpPr>
          <p:nvPr/>
        </p:nvCxnSpPr>
        <p:spPr bwMode="auto">
          <a:xfrm rot="60000" flipV="1">
            <a:off x="4879975" y="3368675"/>
            <a:ext cx="725488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1" name="Straight Connector 37"/>
          <p:cNvCxnSpPr>
            <a:cxnSpLocks noChangeShapeType="1"/>
          </p:cNvCxnSpPr>
          <p:nvPr/>
        </p:nvCxnSpPr>
        <p:spPr bwMode="auto">
          <a:xfrm flipH="1" flipV="1">
            <a:off x="5607050" y="2597150"/>
            <a:ext cx="3175" cy="7826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2" name="Straight Connector 40"/>
          <p:cNvCxnSpPr>
            <a:cxnSpLocks noChangeShapeType="1"/>
          </p:cNvCxnSpPr>
          <p:nvPr/>
        </p:nvCxnSpPr>
        <p:spPr bwMode="auto">
          <a:xfrm flipV="1">
            <a:off x="3851275" y="3756025"/>
            <a:ext cx="0" cy="1158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TextBox 29"/>
          <p:cNvSpPr txBox="1">
            <a:spLocks noChangeArrowheads="1"/>
          </p:cNvSpPr>
          <p:nvPr/>
        </p:nvSpPr>
        <p:spPr bwMode="auto">
          <a:xfrm>
            <a:off x="5638800" y="2840038"/>
            <a:ext cx="949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1600" b="0" dirty="0"/>
              <a:t>Veel extra kosten</a:t>
            </a:r>
          </a:p>
        </p:txBody>
      </p:sp>
      <p:sp>
        <p:nvSpPr>
          <p:cNvPr id="12304" name="TextBox 29"/>
          <p:cNvSpPr txBox="1">
            <a:spLocks noChangeArrowheads="1"/>
          </p:cNvSpPr>
          <p:nvPr/>
        </p:nvSpPr>
        <p:spPr bwMode="auto">
          <a:xfrm>
            <a:off x="3881438" y="3686175"/>
            <a:ext cx="1042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1600" b="0" dirty="0"/>
              <a:t>Weinig extra kosten</a:t>
            </a:r>
          </a:p>
        </p:txBody>
      </p:sp>
      <p:sp>
        <p:nvSpPr>
          <p:cNvPr id="12305" name="TextBox 29"/>
          <p:cNvSpPr txBox="1">
            <a:spLocks noChangeArrowheads="1"/>
          </p:cNvSpPr>
          <p:nvPr/>
        </p:nvSpPr>
        <p:spPr bwMode="auto">
          <a:xfrm>
            <a:off x="5076825" y="34147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sz="1800" b="0"/>
              <a:t>∆P</a:t>
            </a:r>
            <a:endParaRPr lang="en-US" altLang="nl-NL" sz="1800" b="0"/>
          </a:p>
        </p:txBody>
      </p:sp>
      <p:sp>
        <p:nvSpPr>
          <p:cNvPr id="12306" name="TextBox 29"/>
          <p:cNvSpPr txBox="1">
            <a:spLocks noChangeArrowheads="1"/>
          </p:cNvSpPr>
          <p:nvPr/>
        </p:nvSpPr>
        <p:spPr bwMode="auto">
          <a:xfrm>
            <a:off x="3348038" y="38877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sz="1800" b="0" dirty="0"/>
              <a:t>∆P</a:t>
            </a:r>
            <a:endParaRPr lang="en-US" altLang="nl-NL" sz="1800" b="0" dirty="0"/>
          </a:p>
        </p:txBody>
      </p:sp>
      <p:sp>
        <p:nvSpPr>
          <p:cNvPr id="12307" name="Oval 32"/>
          <p:cNvSpPr>
            <a:spLocks noChangeArrowheads="1"/>
          </p:cNvSpPr>
          <p:nvPr/>
        </p:nvSpPr>
        <p:spPr bwMode="auto">
          <a:xfrm>
            <a:off x="3127375" y="38179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12308" name="Oval 32"/>
          <p:cNvSpPr>
            <a:spLocks noChangeArrowheads="1"/>
          </p:cNvSpPr>
          <p:nvPr/>
        </p:nvSpPr>
        <p:spPr bwMode="auto">
          <a:xfrm>
            <a:off x="4835525" y="33353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5652000" y="2379600"/>
            <a:ext cx="256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1800" b="0" dirty="0"/>
              <a:t>Frontier kostenfunctie</a:t>
            </a:r>
            <a:endParaRPr lang="en-US" altLang="nl-NL" sz="1800" b="0" dirty="0"/>
          </a:p>
        </p:txBody>
      </p:sp>
    </p:spTree>
    <p:extLst>
      <p:ext uri="{BB962C8B-B14F-4D97-AF65-F5344CB8AC3E}">
        <p14:creationId xmlns:p14="http://schemas.microsoft.com/office/powerpoint/2010/main" val="23284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305" grpId="0"/>
      <p:bldP spid="12306" grpId="0"/>
      <p:bldP spid="12307" grpId="0" animBg="1"/>
      <p:bldP spid="123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Schaalvoordelen, Schaalnadelen</a:t>
            </a:r>
            <a:endParaRPr lang="en-US" dirty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0AF6FF-1240-43F8-924B-49C328BBA467}" type="slidenum">
              <a:rPr lang="en-US" sz="1000" b="0" smtClean="0"/>
              <a:pPr/>
              <a:t>41</a:t>
            </a:fld>
            <a:endParaRPr lang="en-US" sz="1000" b="0"/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>
            <a:off x="2922141" y="274925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" name="Oval 32"/>
          <p:cNvSpPr>
            <a:spLocks noChangeAspect="1" noChangeArrowheads="1"/>
          </p:cNvSpPr>
          <p:nvPr/>
        </p:nvSpPr>
        <p:spPr bwMode="auto">
          <a:xfrm>
            <a:off x="6151374" y="2379563"/>
            <a:ext cx="90000" cy="9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441675" y="1620838"/>
            <a:ext cx="4146551" cy="3265488"/>
          </a:xfrm>
          <a:custGeom>
            <a:avLst/>
            <a:gdLst>
              <a:gd name="T0" fmla="*/ 0 w 2612"/>
              <a:gd name="T1" fmla="*/ 0 h 2057"/>
              <a:gd name="T2" fmla="*/ 0 w 2612"/>
              <a:gd name="T3" fmla="*/ 2057 h 2057"/>
              <a:gd name="T4" fmla="*/ 2612 w 2612"/>
              <a:gd name="T5" fmla="*/ 2057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2" h="2057">
                <a:moveTo>
                  <a:pt x="0" y="0"/>
                </a:moveTo>
                <a:lnTo>
                  <a:pt x="0" y="2057"/>
                </a:lnTo>
                <a:lnTo>
                  <a:pt x="2612" y="2057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059338" y="5029201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Productie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" name="Rectangle 32"/>
          <p:cNvSpPr>
            <a:spLocks noChangeArrowheads="1"/>
          </p:cNvSpPr>
          <p:nvPr/>
        </p:nvSpPr>
        <p:spPr bwMode="auto">
          <a:xfrm rot="16200000">
            <a:off x="2244825" y="3262313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33"/>
          <p:cNvSpPr>
            <a:spLocks noChangeArrowheads="1"/>
          </p:cNvSpPr>
          <p:nvPr/>
        </p:nvSpPr>
        <p:spPr bwMode="auto">
          <a:xfrm rot="16200000">
            <a:off x="1044674" y="3128963"/>
            <a:ext cx="198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Gemiddelde kosten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40"/>
          <p:cNvSpPr>
            <a:spLocks noChangeArrowheads="1"/>
          </p:cNvSpPr>
          <p:nvPr/>
        </p:nvSpPr>
        <p:spPr bwMode="auto">
          <a:xfrm rot="16200000">
            <a:off x="2151162" y="2316163"/>
            <a:ext cx="1889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2" name="Freeform 47"/>
          <p:cNvSpPr>
            <a:spLocks/>
          </p:cNvSpPr>
          <p:nvPr/>
        </p:nvSpPr>
        <p:spPr bwMode="auto">
          <a:xfrm>
            <a:off x="2914750" y="2392363"/>
            <a:ext cx="3384551" cy="1312863"/>
          </a:xfrm>
          <a:custGeom>
            <a:avLst/>
            <a:gdLst>
              <a:gd name="T0" fmla="*/ 0 w 2132"/>
              <a:gd name="T1" fmla="*/ 262 h 827"/>
              <a:gd name="T2" fmla="*/ 2132 w 2132"/>
              <a:gd name="T3" fmla="*/ 0 h 827"/>
              <a:gd name="T4" fmla="*/ 2132 w 2132"/>
              <a:gd name="T5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" h="827">
                <a:moveTo>
                  <a:pt x="0" y="262"/>
                </a:moveTo>
                <a:cubicBezTo>
                  <a:pt x="308" y="827"/>
                  <a:pt x="1262" y="710"/>
                  <a:pt x="2132" y="0"/>
                </a:cubicBezTo>
                <a:cubicBezTo>
                  <a:pt x="2132" y="0"/>
                  <a:pt x="2132" y="0"/>
                  <a:pt x="2132" y="0"/>
                </a:cubicBezTo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65613" y="344438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Optimale schaal: </a:t>
            </a:r>
          </a:p>
          <a:p>
            <a:r>
              <a:rPr lang="nl-NL" sz="1600" dirty="0"/>
              <a:t>laagste gemiddelde kosten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63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85 C 0.00035 -0.00139 0.0007 -0.00023 0.00156 0.00046 C 0.00261 0.00115 0.00434 0.01041 0.00504 0.01134 C 0.00886 0.01551 0.0033 0.01967 0.01059 0.02222 C 0.01215 0.02754 0.01268 0.02639 0.0165 0.02963 C 0.01927 0.03472 0.01997 0.04004 0.02483 0.04166 C 0.02917 0.04514 0.03004 0.04861 0.0349 0.05 C 0.03854 0.05301 0.03906 0.05532 0.04306 0.05648 C 0.04445 0.05555 0.04861 0.06111 0.05295 0.06273 C 0.05729 0.06435 0.06424 0.06458 0.06962 0.06666 C 0.075 0.06828 0.079 0.07384 0.08577 0.07592 C 0.09254 0.07801 0.10139 0.07893 0.10972 0.0787 C 0.11441 0.08009 0.12101 0.07731 0.13594 0.07453 C 0.15087 0.07176 0.19514 0.0618 0.19948 0.06157 C 0.20382 0.06134 0.16962 0.07106 0.16163 0.07361 C 0.15365 0.07615 0.15469 0.07615 0.15156 0.07685 C 0.15695 0.07639 0.14584 0.07778 0.14254 0.07824 C 0.13924 0.0787 0.13368 0.07893 0.13143 0.07916 " pathEditMode="relative" rAng="0" ptsTypes="ffffffffafafaaafaf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C -0.0033 0.00185 -0.00591 0.00394 -0.00868 0.00625 C -0.01007 0.00718 -0.01216 0.00926 -0.01216 0.00949 C -0.0132 0.01412 -0.01632 0.01528 -0.01945 0.01783 C -0.02205 0.02037 -0.02275 0.02384 -0.02535 0.02616 C -0.02657 0.02894 -0.02761 0.02894 -0.02986 0.03079 C -0.0316 0.03449 -0.03559 0.03588 -0.03872 0.03773 C -0.04115 0.04121 -0.04445 0.04236 -0.04809 0.04375 C -0.05122 0.04653 -0.05469 0.04792 -0.05851 0.04908 C -0.0599 0.05047 -0.06337 0.05232 -0.06337 0.05278 C -0.06476 0.05533 -0.0658 0.05602 -0.06841 0.05672 C -0.07066 0.05903 -0.0724 0.06227 -0.075 0.06435 C -0.07674 0.06574 -0.07986 0.06829 -0.07986 0.06852 C -0.08177 0.07176 -0.08038 0.07037 -0.08438 0.07199 C -0.08802 0.07384 -0.09011 0.07755 -0.09427 0.07894 C -0.10174 0.08125 -0.10504 0.08148 -0.11268 0.08195 C -0.11615 0.08264 -0.11788 0.0875 -0.12153 0.0882 C -0.12431 0.09028 -0.12327 0.09121 -0.12622 0.09236 C -0.12778 0.09398 -0.13368 0.09422 -0.13507 0.09584 C -0.1375 0.09769 -0.13872 0.10162 -0.1408 0.10347 C -0.14288 0.10533 -0.14514 0.10579 -0.14757 0.10764 C -0.14983 0.10857 -0.15295 0.11227 -0.15538 0.11389 C -0.15816 0.11597 -0.16858 0.12037 -0.17153 0.12084 C -0.18872 0.12685 -0.17622 0.12616 -0.19705 0.12709 C -0.20174 0.12894 -0.21285 0.1331 -0.21736 0.1331 " pathEditMode="relative" rAng="0" ptsTypes="ffffffffffffffffffaafffff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decel="3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43 0.07916 C 0.12136 0.07986 0.12257 0.08009 0.10851 0.0787 C 0.10782 0.0787 0.10643 0.07778 0.10643 0.07801 C 0.10191 0.07893 0.09115 0.07893 0.10157 0.08009 C 0.10504 0.08171 0.10955 0.08102 0.11337 0.08148 C 0.11875 0.08032 0.12431 0.08055 0.12969 0.08055 " pathEditMode="relative" rAng="0" ptsTypes="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decel="36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6 0.1331 C -0.22101 0.13241 -0.22431 0.13333 -0.22813 0.13356 C -0.22969 0.13403 -0.2349 0.13403 -0.22969 0.13449 C -0.22795 0.13588 -0.22361 0.13426 -0.22188 0.13426 C -0.21962 0.13379 -0.21788 0.13356 -0.21563 0.13356 " pathEditMode="relative" ptsTypes="ffff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Technologische ontwikkeling</a:t>
            </a:r>
            <a:br>
              <a:rPr lang="nl-NL" altLang="nl-NL" dirty="0"/>
            </a:br>
            <a:endParaRPr lang="nl-NL" altLang="nl-NL" dirty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C8747A6-7E10-49B4-B3E2-251767CC8D53}" type="slidenum">
              <a:rPr lang="en-US" altLang="nl-NL" sz="1000" b="0" smtClean="0"/>
              <a:pPr/>
              <a:t>42</a:t>
            </a:fld>
            <a:endParaRPr lang="en-US" altLang="nl-NL" sz="1000" b="0"/>
          </a:p>
        </p:txBody>
      </p:sp>
      <p:sp>
        <p:nvSpPr>
          <p:cNvPr id="11269" name="AutoShape 7"/>
          <p:cNvSpPr>
            <a:spLocks noChangeAspect="1" noChangeArrowheads="1" noTextEdit="1"/>
          </p:cNvSpPr>
          <p:nvPr/>
        </p:nvSpPr>
        <p:spPr bwMode="auto">
          <a:xfrm>
            <a:off x="1787525" y="1628775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9"/>
          <p:cNvSpPr>
            <a:spLocks/>
          </p:cNvSpPr>
          <p:nvPr/>
        </p:nvSpPr>
        <p:spPr bwMode="auto">
          <a:xfrm>
            <a:off x="2211388" y="1660525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3127375" y="5070475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nl-NL" sz="2000" b="0">
                <a:solidFill>
                  <a:srgbClr val="000000"/>
                </a:solidFill>
                <a:latin typeface="Calibri" pitchFamily="34" charset="0"/>
              </a:rPr>
              <a:t>Productie</a:t>
            </a:r>
            <a:endParaRPr lang="en-US" altLang="nl-NL"/>
          </a:p>
        </p:txBody>
      </p:sp>
      <p:sp>
        <p:nvSpPr>
          <p:cNvPr id="7182" name="Oval 22"/>
          <p:cNvSpPr>
            <a:spLocks noChangeArrowheads="1"/>
          </p:cNvSpPr>
          <p:nvPr/>
        </p:nvSpPr>
        <p:spPr bwMode="auto">
          <a:xfrm>
            <a:off x="3394075" y="29670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83" name="Oval 26"/>
          <p:cNvSpPr>
            <a:spLocks noChangeArrowheads="1"/>
          </p:cNvSpPr>
          <p:nvPr/>
        </p:nvSpPr>
        <p:spPr bwMode="auto">
          <a:xfrm>
            <a:off x="4530725" y="3141663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84" name="Oval 32"/>
          <p:cNvSpPr>
            <a:spLocks noChangeArrowheads="1"/>
          </p:cNvSpPr>
          <p:nvPr/>
        </p:nvSpPr>
        <p:spPr bwMode="auto">
          <a:xfrm>
            <a:off x="3127375" y="31813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85" name="Oval 38"/>
          <p:cNvSpPr>
            <a:spLocks noChangeArrowheads="1"/>
          </p:cNvSpPr>
          <p:nvPr/>
        </p:nvSpPr>
        <p:spPr bwMode="auto">
          <a:xfrm>
            <a:off x="4276725" y="28781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86" name="Oval 32"/>
          <p:cNvSpPr>
            <a:spLocks noChangeArrowheads="1"/>
          </p:cNvSpPr>
          <p:nvPr/>
        </p:nvSpPr>
        <p:spPr bwMode="auto">
          <a:xfrm>
            <a:off x="3216275" y="34242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87" name="Oval 32"/>
          <p:cNvSpPr>
            <a:spLocks noChangeArrowheads="1"/>
          </p:cNvSpPr>
          <p:nvPr/>
        </p:nvSpPr>
        <p:spPr bwMode="auto">
          <a:xfrm>
            <a:off x="2752725" y="37798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88" name="Oval 32"/>
          <p:cNvSpPr>
            <a:spLocks noChangeArrowheads="1"/>
          </p:cNvSpPr>
          <p:nvPr/>
        </p:nvSpPr>
        <p:spPr bwMode="auto">
          <a:xfrm>
            <a:off x="2825750" y="32019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89" name="Oval 32"/>
          <p:cNvSpPr>
            <a:spLocks noChangeArrowheads="1"/>
          </p:cNvSpPr>
          <p:nvPr/>
        </p:nvSpPr>
        <p:spPr bwMode="auto">
          <a:xfrm>
            <a:off x="3724275" y="28940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90" name="Oval 32"/>
          <p:cNvSpPr>
            <a:spLocks noChangeArrowheads="1"/>
          </p:cNvSpPr>
          <p:nvPr/>
        </p:nvSpPr>
        <p:spPr bwMode="auto">
          <a:xfrm>
            <a:off x="3705225" y="36718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91" name="Oval 32"/>
          <p:cNvSpPr>
            <a:spLocks noChangeArrowheads="1"/>
          </p:cNvSpPr>
          <p:nvPr/>
        </p:nvSpPr>
        <p:spPr bwMode="auto">
          <a:xfrm>
            <a:off x="5400675" y="26352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92" name="Oval 32"/>
          <p:cNvSpPr>
            <a:spLocks noChangeArrowheads="1"/>
          </p:cNvSpPr>
          <p:nvPr/>
        </p:nvSpPr>
        <p:spPr bwMode="auto">
          <a:xfrm>
            <a:off x="5311775" y="20462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93" name="Oval 32"/>
          <p:cNvSpPr>
            <a:spLocks noChangeArrowheads="1"/>
          </p:cNvSpPr>
          <p:nvPr/>
        </p:nvSpPr>
        <p:spPr bwMode="auto">
          <a:xfrm>
            <a:off x="4225925" y="33797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7194" name="Oval 32"/>
          <p:cNvSpPr>
            <a:spLocks noChangeArrowheads="1"/>
          </p:cNvSpPr>
          <p:nvPr/>
        </p:nvSpPr>
        <p:spPr bwMode="auto">
          <a:xfrm>
            <a:off x="3924300" y="31638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11285" name="TextBox 29"/>
          <p:cNvSpPr txBox="1">
            <a:spLocks noChangeArrowheads="1"/>
          </p:cNvSpPr>
          <p:nvPr/>
        </p:nvSpPr>
        <p:spPr bwMode="auto">
          <a:xfrm>
            <a:off x="5605462" y="2189163"/>
            <a:ext cx="256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1800" b="0" dirty="0"/>
              <a:t> Frontier kostenfunctie</a:t>
            </a:r>
            <a:endParaRPr lang="en-US" altLang="nl-NL" sz="1800" b="0" dirty="0"/>
          </a:p>
        </p:txBody>
      </p:sp>
      <p:sp>
        <p:nvSpPr>
          <p:cNvPr id="11286" name="TextBox 5"/>
          <p:cNvSpPr txBox="1">
            <a:spLocks noChangeArrowheads="1"/>
          </p:cNvSpPr>
          <p:nvPr/>
        </p:nvSpPr>
        <p:spPr bwMode="auto">
          <a:xfrm rot="-5400000">
            <a:off x="1260000" y="3060000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2000" b="0" dirty="0" err="1">
                <a:solidFill>
                  <a:srgbClr val="000000"/>
                </a:solidFill>
                <a:latin typeface="Calibri" pitchFamily="34" charset="0"/>
              </a:rPr>
              <a:t>Kosten</a:t>
            </a:r>
            <a:endParaRPr lang="en-US" altLang="nl-NL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87" name="Oval 38"/>
          <p:cNvSpPr>
            <a:spLocks noChangeArrowheads="1"/>
          </p:cNvSpPr>
          <p:nvPr/>
        </p:nvSpPr>
        <p:spPr bwMode="auto">
          <a:xfrm>
            <a:off x="4733925" y="26543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5013325" y="31083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29" name="Oval 38"/>
          <p:cNvSpPr>
            <a:spLocks noChangeArrowheads="1"/>
          </p:cNvSpPr>
          <p:nvPr/>
        </p:nvSpPr>
        <p:spPr bwMode="auto">
          <a:xfrm>
            <a:off x="5143500" y="26908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4886325" y="28067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5334000" y="2376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4441825" y="25971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5033963" y="23479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2568575" y="3011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l-NL" altLang="nl-NL"/>
          </a:p>
        </p:txBody>
      </p:sp>
      <p:sp>
        <p:nvSpPr>
          <p:cNvPr id="36" name="Arc 35"/>
          <p:cNvSpPr/>
          <p:nvPr/>
        </p:nvSpPr>
        <p:spPr bwMode="auto">
          <a:xfrm rot="5400000">
            <a:off x="1000125" y="-747712"/>
            <a:ext cx="3106737" cy="6192838"/>
          </a:xfrm>
          <a:prstGeom prst="arc">
            <a:avLst>
              <a:gd name="adj1" fmla="val 16341724"/>
              <a:gd name="adj2" fmla="val 21509043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8" name="Arc 37"/>
          <p:cNvSpPr/>
          <p:nvPr/>
        </p:nvSpPr>
        <p:spPr bwMode="auto">
          <a:xfrm rot="5400000">
            <a:off x="1015207" y="-747712"/>
            <a:ext cx="3106737" cy="6192838"/>
          </a:xfrm>
          <a:prstGeom prst="arc">
            <a:avLst>
              <a:gd name="adj1" fmla="val 16341724"/>
              <a:gd name="adj2" fmla="val 215090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5891982" y="2708920"/>
            <a:ext cx="127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Nieuwe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96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156 0.0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955 0.109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208 0.1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0295 0.0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4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746 0.0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3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0156 0.12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0017 0.1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0764 0.109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5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00087 0.12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06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1303 0.068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340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0504 0.110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55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0451 0.063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314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382 0.1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52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059 0.092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46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0347 0.111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5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156 0.125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695 0.09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49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434 0.092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46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00781 0.115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5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0642 0.095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474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0104 0.096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3004 0.063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31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02239 0.112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11285" grpId="0"/>
      <p:bldP spid="11287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Nadelen SFA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255814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A priori wiskundig verband;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A priori verdeling afwijkingen en ondoelmatigheid;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Soms lukt het niet om het onderscheid te maken</a:t>
            </a:r>
            <a:r>
              <a:rPr lang="en-US" altLang="en-US" dirty="0">
                <a:latin typeface="Corbel" panose="020B0503020204020204" pitchFamily="34" charset="0"/>
              </a:rPr>
              <a:t> </a:t>
            </a:r>
            <a:r>
              <a:rPr lang="nl-NL" altLang="en-US" dirty="0">
                <a:latin typeface="Corbel" panose="020B0503020204020204" pitchFamily="34" charset="0"/>
              </a:rPr>
              <a:t>tussen ruis en ondoelmatigheid.</a:t>
            </a:r>
            <a:endParaRPr lang="en-US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ahoma" pitchFamily="34" charset="0"/>
              </a:rPr>
              <a:t>Gegevensomhullingsanalyse (DEA)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406037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Vergelijk productiviteit instellingen;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Productiviteit bij één product, één middel : y/x;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Meerdere  producten en middelen, gewichten:</a:t>
            </a:r>
          </a:p>
          <a:p>
            <a:pPr>
              <a:lnSpc>
                <a:spcPct val="150000"/>
              </a:lnSpc>
            </a:pPr>
            <a:endParaRPr lang="nl-NL" altLang="en-US" sz="2800" dirty="0">
              <a:latin typeface="Tahoma" pitchFamily="34" charset="0"/>
            </a:endParaRPr>
          </a:p>
          <a:p>
            <a:pPr>
              <a:lnSpc>
                <a:spcPct val="150000"/>
              </a:lnSpc>
            </a:pPr>
            <a:endParaRPr lang="nl-NL" altLang="en-US" sz="2800" dirty="0">
              <a:latin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Welke gewichten?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553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9456"/>
              </p:ext>
            </p:extLst>
          </p:nvPr>
        </p:nvGraphicFramePr>
        <p:xfrm>
          <a:off x="1611313" y="3396721"/>
          <a:ext cx="4276303" cy="120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Vergelijking" r:id="rId3" imgW="1524000" imgH="431800" progId="Equation.3">
                  <p:embed/>
                </p:oleObj>
              </mc:Choice>
              <mc:Fallback>
                <p:oleObj name="Vergelijking" r:id="rId3" imgW="152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396721"/>
                        <a:ext cx="4276303" cy="120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Tahoma" pitchFamily="34" charset="0"/>
              </a:rPr>
              <a:t>Gegevensomhullingsanalyse</a:t>
            </a:r>
            <a:r>
              <a:rPr lang="en-US" altLang="en-US" dirty="0">
                <a:latin typeface="Tahoma" pitchFamily="34" charset="0"/>
              </a:rPr>
              <a:t> (DEA)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80475" y="1224000"/>
            <a:ext cx="8172000" cy="304009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Zoek de optimale gewichten;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Hanteer “voordeel van de twijfel” principe: kies die gewichten die voor instelling “</a:t>
            </a:r>
            <a:r>
              <a:rPr lang="nl-NL" altLang="en-US" sz="2400" dirty="0" err="1">
                <a:latin typeface="Corbel" panose="020B0503020204020204" pitchFamily="34" charset="0"/>
              </a:rPr>
              <a:t>under</a:t>
            </a:r>
            <a:r>
              <a:rPr lang="nl-NL" altLang="en-US" sz="2400" dirty="0">
                <a:latin typeface="Corbel" panose="020B0503020204020204" pitchFamily="34" charset="0"/>
              </a:rPr>
              <a:t> </a:t>
            </a:r>
            <a:r>
              <a:rPr lang="nl-NL" altLang="en-US" sz="2400" dirty="0" err="1">
                <a:latin typeface="Corbel" panose="020B0503020204020204" pitchFamily="34" charset="0"/>
              </a:rPr>
              <a:t>investigation</a:t>
            </a:r>
            <a:r>
              <a:rPr lang="nl-NL" altLang="en-US" sz="2400" dirty="0">
                <a:latin typeface="Corbel" panose="020B0503020204020204" pitchFamily="34" charset="0"/>
              </a:rPr>
              <a:t>” leiden tot de hoogste productiviteit;</a:t>
            </a:r>
          </a:p>
          <a:p>
            <a:pPr>
              <a:lnSpc>
                <a:spcPct val="150000"/>
              </a:lnSpc>
            </a:pPr>
            <a:r>
              <a:rPr lang="nl-NL" altLang="en-US" sz="1600" dirty="0">
                <a:latin typeface="Corbel" panose="020B0503020204020204" pitchFamily="34" charset="0"/>
              </a:rPr>
              <a:t>Maar: pas die gewichten ook toe op de andere instellingen om te zien hoe goed de productiviteit van de instelling “</a:t>
            </a:r>
            <a:r>
              <a:rPr lang="nl-NL" altLang="en-US" sz="1600" dirty="0" err="1">
                <a:latin typeface="Corbel" panose="020B0503020204020204" pitchFamily="34" charset="0"/>
              </a:rPr>
              <a:t>under</a:t>
            </a:r>
            <a:r>
              <a:rPr lang="nl-NL" altLang="en-US" sz="1600" dirty="0">
                <a:latin typeface="Corbel" panose="020B0503020204020204" pitchFamily="34" charset="0"/>
              </a:rPr>
              <a:t> </a:t>
            </a:r>
            <a:r>
              <a:rPr lang="nl-NL" altLang="en-US" sz="1600" dirty="0" err="1">
                <a:latin typeface="Corbel" panose="020B0503020204020204" pitchFamily="34" charset="0"/>
              </a:rPr>
              <a:t>investigation</a:t>
            </a:r>
            <a:r>
              <a:rPr lang="nl-NL" altLang="en-US" sz="1600" dirty="0">
                <a:latin typeface="Corbel" panose="020B0503020204020204" pitchFamily="34" charset="0"/>
              </a:rPr>
              <a:t>” is in vergelijking tot andere instellingen</a:t>
            </a:r>
          </a:p>
          <a:p>
            <a:endParaRPr lang="nl-NL" altLang="en-US" dirty="0">
              <a:latin typeface="Tahoma" pitchFamily="34" charset="0"/>
            </a:endParaRP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45490"/>
              </p:ext>
            </p:extLst>
          </p:nvPr>
        </p:nvGraphicFramePr>
        <p:xfrm>
          <a:off x="491525" y="4648666"/>
          <a:ext cx="5304505" cy="83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3" imgW="3124200" imgH="495300" progId="Equation.3">
                  <p:embed/>
                </p:oleObj>
              </mc:Choice>
              <mc:Fallback>
                <p:oleObj name="Equation" r:id="rId3" imgW="3124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25" y="4648666"/>
                        <a:ext cx="5304505" cy="839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ahoma" pitchFamily="34" charset="0"/>
              </a:rPr>
              <a:t>Gegevensomhullingsanalyse (DEA)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36218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Ten overvloede: voor iedere instellingen </a:t>
            </a:r>
            <a:r>
              <a:rPr lang="nl-NL" altLang="en-US" dirty="0" smtClean="0">
                <a:latin typeface="Corbel" panose="020B0503020204020204" pitchFamily="34" charset="0"/>
              </a:rPr>
              <a:t>worden </a:t>
            </a:r>
            <a:r>
              <a:rPr lang="nl-NL" altLang="en-US" dirty="0">
                <a:latin typeface="Corbel" panose="020B0503020204020204" pitchFamily="34" charset="0"/>
              </a:rPr>
              <a:t>de eigen optimale gewichten gezocht en gebruikt om te kijken hoe goed de instelling is;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Het vinden van optimale gewichten gaat met behulp van lineaire programmering;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Voor een “unieke” oplossing is nog een extra restrictie nodig. </a:t>
            </a:r>
          </a:p>
          <a:p>
            <a:pPr marL="0" indent="0">
              <a:buFont typeface="Times"/>
              <a:buNone/>
              <a:defRPr/>
            </a:pPr>
            <a:endParaRPr lang="en-US" altLang="en-US" dirty="0">
              <a:latin typeface="Tahoma" pitchFamily="34" charset="0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Een voorbeeld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837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67551"/>
              </p:ext>
            </p:extLst>
          </p:nvPr>
        </p:nvGraphicFramePr>
        <p:xfrm>
          <a:off x="780256" y="1560545"/>
          <a:ext cx="8158163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Document" r:id="rId3" imgW="6442325" imgH="2909141" progId="Word.Document.8">
                  <p:embed/>
                </p:oleObj>
              </mc:Choice>
              <mc:Fallback>
                <p:oleObj name="Document" r:id="rId3" imgW="6442325" imgH="29091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6" y="1560545"/>
                        <a:ext cx="8158163" cy="3681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53176" y="2205927"/>
            <a:ext cx="358775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92725" y="2170111"/>
            <a:ext cx="358775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7400" y="2068513"/>
            <a:ext cx="360363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61616" y="2179636"/>
            <a:ext cx="360362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88238" y="2078038"/>
            <a:ext cx="360362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85063" y="2436776"/>
            <a:ext cx="671966" cy="22431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92613" y="2428838"/>
            <a:ext cx="2937101" cy="226222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96188" y="4697638"/>
            <a:ext cx="288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07127" y="4762461"/>
            <a:ext cx="2700337" cy="1937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5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Een voorbeeld (2)</a:t>
            </a:r>
            <a:endParaRPr lang="en-US" altLang="en-US">
              <a:latin typeface="Tahoma" pitchFamily="34" charset="0"/>
            </a:endParaRPr>
          </a:p>
        </p:txBody>
      </p:sp>
      <p:graphicFrame>
        <p:nvGraphicFramePr>
          <p:cNvPr id="5939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374352"/>
              </p:ext>
            </p:extLst>
          </p:nvPr>
        </p:nvGraphicFramePr>
        <p:xfrm>
          <a:off x="606301" y="1362269"/>
          <a:ext cx="7651874" cy="360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Document" r:id="rId3" imgW="5654487" imgH="2663063" progId="Word.Document.8">
                  <p:embed/>
                </p:oleObj>
              </mc:Choice>
              <mc:Fallback>
                <p:oleObj name="Document" r:id="rId3" imgW="5654487" imgH="266306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301" y="1362269"/>
                        <a:ext cx="7651874" cy="3605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2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Uitbijter DEA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5E26FE-B96E-4344-BDFD-7EEC758F76F6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0421" name="AutoShape 7"/>
          <p:cNvSpPr>
            <a:spLocks noChangeAspect="1" noChangeArrowheads="1" noTextEdit="1"/>
          </p:cNvSpPr>
          <p:nvPr/>
        </p:nvSpPr>
        <p:spPr bwMode="auto">
          <a:xfrm>
            <a:off x="1787525" y="1628775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>
              <a:solidFill>
                <a:srgbClr val="002328"/>
              </a:solidFill>
            </a:endParaRPr>
          </a:p>
        </p:txBody>
      </p:sp>
      <p:sp>
        <p:nvSpPr>
          <p:cNvPr id="60422" name="Freeform 9"/>
          <p:cNvSpPr>
            <a:spLocks/>
          </p:cNvSpPr>
          <p:nvPr/>
        </p:nvSpPr>
        <p:spPr bwMode="auto">
          <a:xfrm>
            <a:off x="2143919" y="1628775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>
              <a:solidFill>
                <a:srgbClr val="002328"/>
              </a:solidFill>
            </a:endParaRPr>
          </a:p>
        </p:txBody>
      </p:sp>
      <p:sp>
        <p:nvSpPr>
          <p:cNvPr id="60423" name="Rectangle 11"/>
          <p:cNvSpPr>
            <a:spLocks noChangeArrowheads="1"/>
          </p:cNvSpPr>
          <p:nvPr/>
        </p:nvSpPr>
        <p:spPr bwMode="auto">
          <a:xfrm>
            <a:off x="3829050" y="5070475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000">
                <a:solidFill>
                  <a:srgbClr val="000000"/>
                </a:solidFill>
                <a:latin typeface="Calibri" pitchFamily="34" charset="0"/>
              </a:rPr>
              <a:t>Inzet middelen</a:t>
            </a:r>
          </a:p>
        </p:txBody>
      </p:sp>
      <p:sp>
        <p:nvSpPr>
          <p:cNvPr id="60424" name="Oval 22"/>
          <p:cNvSpPr>
            <a:spLocks noChangeArrowheads="1"/>
          </p:cNvSpPr>
          <p:nvPr/>
        </p:nvSpPr>
        <p:spPr bwMode="auto">
          <a:xfrm>
            <a:off x="4151313" y="335597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25" name="Oval 26"/>
          <p:cNvSpPr>
            <a:spLocks noChangeArrowheads="1"/>
          </p:cNvSpPr>
          <p:nvPr/>
        </p:nvSpPr>
        <p:spPr bwMode="auto">
          <a:xfrm>
            <a:off x="4670425" y="2938463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26" name="Oval 32"/>
          <p:cNvSpPr>
            <a:spLocks noChangeArrowheads="1"/>
          </p:cNvSpPr>
          <p:nvPr/>
        </p:nvSpPr>
        <p:spPr bwMode="auto">
          <a:xfrm>
            <a:off x="4522788" y="12684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27" name="Oval 38"/>
          <p:cNvSpPr>
            <a:spLocks noChangeArrowheads="1"/>
          </p:cNvSpPr>
          <p:nvPr/>
        </p:nvSpPr>
        <p:spPr bwMode="auto">
          <a:xfrm>
            <a:off x="5759450" y="28051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28" name="Oval 32"/>
          <p:cNvSpPr>
            <a:spLocks noChangeArrowheads="1"/>
          </p:cNvSpPr>
          <p:nvPr/>
        </p:nvSpPr>
        <p:spPr bwMode="auto">
          <a:xfrm>
            <a:off x="3132138" y="39989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29" name="Oval 32"/>
          <p:cNvSpPr>
            <a:spLocks noChangeArrowheads="1"/>
          </p:cNvSpPr>
          <p:nvPr/>
        </p:nvSpPr>
        <p:spPr bwMode="auto">
          <a:xfrm>
            <a:off x="2719388" y="400526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0" name="Oval 32"/>
          <p:cNvSpPr>
            <a:spLocks noChangeArrowheads="1"/>
          </p:cNvSpPr>
          <p:nvPr/>
        </p:nvSpPr>
        <p:spPr bwMode="auto">
          <a:xfrm>
            <a:off x="3087688" y="34242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1" name="Oval 32"/>
          <p:cNvSpPr>
            <a:spLocks noChangeArrowheads="1"/>
          </p:cNvSpPr>
          <p:nvPr/>
        </p:nvSpPr>
        <p:spPr bwMode="auto">
          <a:xfrm>
            <a:off x="5203825" y="28940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2" name="Oval 32"/>
          <p:cNvSpPr>
            <a:spLocks noChangeArrowheads="1"/>
          </p:cNvSpPr>
          <p:nvPr/>
        </p:nvSpPr>
        <p:spPr bwMode="auto">
          <a:xfrm>
            <a:off x="3873500" y="38068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3" name="Oval 32"/>
          <p:cNvSpPr>
            <a:spLocks noChangeArrowheads="1"/>
          </p:cNvSpPr>
          <p:nvPr/>
        </p:nvSpPr>
        <p:spPr bwMode="auto">
          <a:xfrm>
            <a:off x="5245100" y="19526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4" name="Oval 32"/>
          <p:cNvSpPr>
            <a:spLocks noChangeArrowheads="1"/>
          </p:cNvSpPr>
          <p:nvPr/>
        </p:nvSpPr>
        <p:spPr bwMode="auto">
          <a:xfrm>
            <a:off x="5965825" y="186848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5" name="Oval 32"/>
          <p:cNvSpPr>
            <a:spLocks noChangeArrowheads="1"/>
          </p:cNvSpPr>
          <p:nvPr/>
        </p:nvSpPr>
        <p:spPr bwMode="auto">
          <a:xfrm>
            <a:off x="3635375" y="3513138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6" name="Oval 32"/>
          <p:cNvSpPr>
            <a:spLocks noChangeArrowheads="1"/>
          </p:cNvSpPr>
          <p:nvPr/>
        </p:nvSpPr>
        <p:spPr bwMode="auto">
          <a:xfrm>
            <a:off x="4511675" y="234950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7" name="TextBox 5"/>
          <p:cNvSpPr txBox="1">
            <a:spLocks noChangeArrowheads="1"/>
          </p:cNvSpPr>
          <p:nvPr/>
        </p:nvSpPr>
        <p:spPr bwMode="auto">
          <a:xfrm rot="-5400000">
            <a:off x="1198563" y="2844800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000">
                <a:solidFill>
                  <a:srgbClr val="000000"/>
                </a:solidFill>
                <a:latin typeface="Calibri" pitchFamily="34" charset="0"/>
              </a:rPr>
              <a:t>Prestaties</a:t>
            </a:r>
          </a:p>
        </p:txBody>
      </p:sp>
      <p:sp>
        <p:nvSpPr>
          <p:cNvPr id="60438" name="Oval 32"/>
          <p:cNvSpPr>
            <a:spLocks noChangeArrowheads="1"/>
          </p:cNvSpPr>
          <p:nvPr/>
        </p:nvSpPr>
        <p:spPr bwMode="auto">
          <a:xfrm>
            <a:off x="4859338" y="25511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39" name="Oval 32"/>
          <p:cNvSpPr>
            <a:spLocks noChangeArrowheads="1"/>
          </p:cNvSpPr>
          <p:nvPr/>
        </p:nvSpPr>
        <p:spPr bwMode="auto">
          <a:xfrm>
            <a:off x="4287838" y="281146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40" name="Oval 32"/>
          <p:cNvSpPr>
            <a:spLocks noChangeArrowheads="1"/>
          </p:cNvSpPr>
          <p:nvPr/>
        </p:nvSpPr>
        <p:spPr bwMode="auto">
          <a:xfrm>
            <a:off x="4759325" y="32496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60441" name="Oval 32"/>
          <p:cNvSpPr>
            <a:spLocks noChangeArrowheads="1"/>
          </p:cNvSpPr>
          <p:nvPr/>
        </p:nvSpPr>
        <p:spPr bwMode="auto">
          <a:xfrm>
            <a:off x="5854700" y="256222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cxnSp>
        <p:nvCxnSpPr>
          <p:cNvPr id="60442" name="Straight Connector 9"/>
          <p:cNvCxnSpPr>
            <a:cxnSpLocks noChangeShapeType="1"/>
            <a:endCxn id="60429" idx="4"/>
          </p:cNvCxnSpPr>
          <p:nvPr/>
        </p:nvCxnSpPr>
        <p:spPr bwMode="auto">
          <a:xfrm flipV="1">
            <a:off x="2763838" y="4094163"/>
            <a:ext cx="0" cy="8334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443" name="Straight Connector 12"/>
          <p:cNvCxnSpPr>
            <a:cxnSpLocks noChangeShapeType="1"/>
            <a:endCxn id="60430" idx="3"/>
          </p:cNvCxnSpPr>
          <p:nvPr/>
        </p:nvCxnSpPr>
        <p:spPr bwMode="auto">
          <a:xfrm flipV="1">
            <a:off x="2763838" y="3500438"/>
            <a:ext cx="336550" cy="5508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444" name="Straight Connector 17"/>
          <p:cNvCxnSpPr>
            <a:cxnSpLocks noChangeShapeType="1"/>
            <a:stCxn id="60430" idx="3"/>
          </p:cNvCxnSpPr>
          <p:nvPr/>
        </p:nvCxnSpPr>
        <p:spPr bwMode="auto">
          <a:xfrm flipV="1">
            <a:off x="3100388" y="188913"/>
            <a:ext cx="2233612" cy="33115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69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Opzet Dagdeel I en II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43813" y="1110344"/>
            <a:ext cx="8311960" cy="4484520"/>
          </a:xfrm>
        </p:spPr>
        <p:txBody>
          <a:bodyPr/>
          <a:lstStyle/>
          <a:p>
            <a:pPr lvl="1" eaLnBrk="1" hangingPunct="1">
              <a:defRPr/>
            </a:pPr>
            <a:endParaRPr lang="nl-NL" altLang="en-US" sz="2000" dirty="0"/>
          </a:p>
          <a:p>
            <a:pPr eaLnBrk="1" hangingPunct="1">
              <a:defRPr/>
            </a:pPr>
            <a:endParaRPr lang="nl-NL" alt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CE4B49-DF6F-41EA-8D51-D81D783AE09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038101"/>
              </p:ext>
            </p:extLst>
          </p:nvPr>
        </p:nvGraphicFramePr>
        <p:xfrm>
          <a:off x="783772" y="1224000"/>
          <a:ext cx="8014996" cy="22193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20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7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6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9:30-9:45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2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  <a:latin typeface="Corbel" panose="020B0503020204020204" pitchFamily="34" charset="0"/>
                        </a:rPr>
                        <a:t>Ontvangst met koffie</a:t>
                      </a:r>
                      <a:endParaRPr lang="nl-NL" sz="1200" b="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orbel" panose="020B0503020204020204" pitchFamily="34" charset="0"/>
                        </a:rPr>
                        <a:t>9:45-10:30</a:t>
                      </a:r>
                      <a:endParaRPr lang="nl-NL" sz="120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Prof. dr. Jos Blank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Elementaire begrippen en definities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10:30-10:45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2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Pauze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orbel" panose="020B0503020204020204" pitchFamily="34" charset="0"/>
                        </a:rPr>
                        <a:t>10:45-11:30</a:t>
                      </a:r>
                      <a:endParaRPr lang="nl-NL" sz="120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Prof. dr. Jos Blank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Economische modellen en schattingen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11:30-11:45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20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Pauze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11:45-12:30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Prof. dr. Jos Blank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Werkcollege I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96561"/>
              </p:ext>
            </p:extLst>
          </p:nvPr>
        </p:nvGraphicFramePr>
        <p:xfrm>
          <a:off x="783770" y="3726210"/>
          <a:ext cx="8061649" cy="18191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7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1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731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90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13:30-14:15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  <a:latin typeface="Corbel" panose="020B0503020204020204" pitchFamily="34" charset="0"/>
                        </a:rPr>
                        <a:t>Dr. Alex van Heezik</a:t>
                      </a:r>
                      <a:endParaRPr lang="nl-NL" sz="1200" b="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  <a:latin typeface="Corbel" panose="020B0503020204020204" pitchFamily="34" charset="0"/>
                        </a:rPr>
                        <a:t>Productiviteitstrends in het onderwijs</a:t>
                      </a:r>
                      <a:endParaRPr lang="nl-NL" sz="1200" b="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90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14:15-14:30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2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Pauze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27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14:30-15:15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Thomas Niaounakis MSc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Fuseren of samenwerken; een case </a:t>
                      </a:r>
                      <a:r>
                        <a:rPr lang="nl-NL" sz="1200" dirty="0" err="1">
                          <a:effectLst/>
                          <a:latin typeface="Corbel" panose="020B0503020204020204" pitchFamily="34" charset="0"/>
                        </a:rPr>
                        <a:t>study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90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15:15-15:30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20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Pauze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965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15:30-15:45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Alessandra di Pietro MSc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rbel" panose="020B0503020204020204" pitchFamily="34" charset="0"/>
                        </a:rPr>
                        <a:t>Governance and public sector productivity : </a:t>
                      </a:r>
                      <a:r>
                        <a:rPr lang="en-GB" sz="1200" dirty="0">
                          <a:effectLst/>
                          <a:latin typeface="Corbel" panose="020B0503020204020204" pitchFamily="34" charset="0"/>
                        </a:rPr>
                        <a:t>a </a:t>
                      </a:r>
                      <a:r>
                        <a:rPr lang="en-GB" sz="1200" dirty="0" smtClean="0">
                          <a:effectLst/>
                          <a:latin typeface="Corbel" panose="020B0503020204020204" pitchFamily="34" charset="0"/>
                        </a:rPr>
                        <a:t>meta-analysis 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919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15:45-16:30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Thomas Niaounakis MSc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Werkcollege II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4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Nadelen DEA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Ruis =ondoelmatigheid;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Gevoelig voor uitbijters;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Efficiënt door verstek;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De vloek van de dimensies;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Schaalvoordelen overdreven.</a:t>
            </a:r>
          </a:p>
          <a:p>
            <a:pPr>
              <a:lnSpc>
                <a:spcPct val="150000"/>
              </a:lnSpc>
            </a:pPr>
            <a:endParaRPr lang="en-US" altLang="en-US" sz="2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technieken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49" y="1224000"/>
            <a:ext cx="8172000" cy="4680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orbel" panose="020B0503020204020204" pitchFamily="34" charset="0"/>
              </a:rPr>
              <a:t>Stoned;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latin typeface="Corbel" panose="020B0503020204020204" pitchFamily="34" charset="0"/>
              </a:rPr>
              <a:t>Kernel</a:t>
            </a:r>
            <a:r>
              <a:rPr lang="nl-NL" dirty="0">
                <a:latin typeface="Corbel" panose="020B0503020204020204" pitchFamily="34" charset="0"/>
              </a:rPr>
              <a:t> </a:t>
            </a:r>
            <a:r>
              <a:rPr lang="nl-NL" dirty="0" err="1">
                <a:latin typeface="Corbel" panose="020B0503020204020204" pitchFamily="34" charset="0"/>
              </a:rPr>
              <a:t>estimators</a:t>
            </a:r>
            <a:r>
              <a:rPr lang="nl-NL" dirty="0">
                <a:latin typeface="Corbel" panose="020B0503020204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latin typeface="Corbel" panose="020B0503020204020204" pitchFamily="34" charset="0"/>
              </a:rPr>
              <a:t>Local</a:t>
            </a:r>
            <a:r>
              <a:rPr lang="nl-NL" dirty="0">
                <a:latin typeface="Corbel" panose="020B0503020204020204" pitchFamily="34" charset="0"/>
              </a:rPr>
              <a:t> </a:t>
            </a:r>
            <a:r>
              <a:rPr lang="nl-NL" dirty="0" err="1">
                <a:latin typeface="Corbel" panose="020B0503020204020204" pitchFamily="34" charset="0"/>
              </a:rPr>
              <a:t>linear</a:t>
            </a:r>
            <a:r>
              <a:rPr lang="nl-NL" dirty="0">
                <a:latin typeface="Corbel" panose="020B0503020204020204" pitchFamily="34" charset="0"/>
              </a:rPr>
              <a:t> </a:t>
            </a:r>
            <a:r>
              <a:rPr lang="nl-NL" dirty="0" err="1">
                <a:latin typeface="Corbel" panose="020B0503020204020204" pitchFamily="34" charset="0"/>
              </a:rPr>
              <a:t>least</a:t>
            </a:r>
            <a:r>
              <a:rPr lang="nl-NL" dirty="0">
                <a:latin typeface="Corbel" panose="020B0503020204020204" pitchFamily="34" charset="0"/>
              </a:rPr>
              <a:t> squares.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>
              <a:lnSpc>
                <a:spcPct val="150000"/>
              </a:lnSpc>
            </a:pPr>
            <a:r>
              <a:rPr lang="en-US" sz="1600" dirty="0">
                <a:latin typeface="Corbel" panose="020B0503020204020204" pitchFamily="34" charset="0"/>
              </a:rPr>
              <a:t>Stoned</a:t>
            </a:r>
            <a:r>
              <a:rPr lang="nl-NL" sz="1600" dirty="0">
                <a:latin typeface="Corbel" panose="020B0503020204020204" pitchFamily="34" charset="0"/>
              </a:rPr>
              <a:t> is de Bargoense uitdrukking voor een loom gevoel, dat veroorzaakt kan worden door het gebruik van drugs (Wiki);</a:t>
            </a:r>
            <a:endParaRPr lang="en-US" sz="16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Corbel" panose="020B0503020204020204" pitchFamily="34" charset="0"/>
              </a:rPr>
              <a:t>Stoned</a:t>
            </a:r>
            <a:r>
              <a:rPr lang="nl-NL" sz="1600" dirty="0">
                <a:latin typeface="Corbel" panose="020B0503020204020204" pitchFamily="34" charset="0"/>
              </a:rPr>
              <a:t> is </a:t>
            </a:r>
            <a:r>
              <a:rPr lang="en-US" sz="1600" dirty="0">
                <a:latin typeface="Corbel" panose="020B0503020204020204" pitchFamily="34" charset="0"/>
              </a:rPr>
              <a:t>Stochastic Nonparametric Envelopment of Data (efficiency commune);</a:t>
            </a:r>
            <a:endParaRPr lang="nl-NL" sz="1600" dirty="0">
              <a:latin typeface="Corbel" panose="020B05030202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>
                <a:latin typeface="Corbel" panose="020B0503020204020204" pitchFamily="34" charset="0"/>
              </a:rPr>
              <a:t>Laatste twee technieken worden bij IPSE geïmplementeerd en ontwikkeld (Niaounakis, Blank).</a:t>
            </a:r>
          </a:p>
        </p:txBody>
      </p:sp>
    </p:spTree>
    <p:extLst>
      <p:ext uri="{BB962C8B-B14F-4D97-AF65-F5344CB8AC3E}">
        <p14:creationId xmlns:p14="http://schemas.microsoft.com/office/powerpoint/2010/main" val="12455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software</a:t>
            </a:r>
            <a:endParaRPr lang="en-US" altLang="en-US">
              <a:latin typeface="Tahoma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427584"/>
            <a:ext cx="8172000" cy="3946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en-US" dirty="0">
                <a:latin typeface="Corbel" panose="020B0503020204020204" pitchFamily="34" charset="0"/>
              </a:rPr>
              <a:t>SFA-software beschikbaar: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Moeilijk  (econometrische kennis);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Niet gebruiksvriendelijk (wordt wel beter: </a:t>
            </a:r>
            <a:r>
              <a:rPr lang="nl-NL" altLang="en-US" sz="1600" dirty="0" err="1">
                <a:latin typeface="Corbel" panose="020B0503020204020204" pitchFamily="34" charset="0"/>
              </a:rPr>
              <a:t>Stata</a:t>
            </a:r>
            <a:r>
              <a:rPr lang="nl-NL" altLang="en-US" sz="1600" dirty="0">
                <a:latin typeface="Corbel" panose="020B0503020204020204" pitchFamily="34" charset="0"/>
              </a:rPr>
              <a:t>, </a:t>
            </a:r>
            <a:r>
              <a:rPr lang="nl-NL" altLang="en-US" sz="1600" dirty="0" err="1">
                <a:latin typeface="Corbel" panose="020B0503020204020204" pitchFamily="34" charset="0"/>
              </a:rPr>
              <a:t>Limdep</a:t>
            </a:r>
            <a:r>
              <a:rPr lang="nl-NL" altLang="en-US" sz="1600" dirty="0">
                <a:latin typeface="Corbel" panose="020B0503020204020204" pitchFamily="34" charset="0"/>
              </a:rPr>
              <a:t>).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en-US" sz="16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en-US" dirty="0">
                <a:latin typeface="Corbel" panose="020B0503020204020204" pitchFamily="34" charset="0"/>
              </a:rPr>
              <a:t>DEA-software beschikbaar: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Modern, toegankelijk;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Transparant;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Veel keuze.</a:t>
            </a:r>
            <a:endParaRPr lang="en-US" altLang="en-US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Empirisch onderzoek (H6)</a:t>
            </a:r>
            <a:endParaRPr lang="en-US" altLang="en-US" dirty="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36778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en-US" dirty="0">
                <a:latin typeface="Corbel" panose="020B0503020204020204" pitchFamily="34" charset="0"/>
              </a:rPr>
              <a:t>Keuzes: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Economisch </a:t>
            </a:r>
            <a:r>
              <a:rPr lang="nl-NL" altLang="en-US" sz="1600" dirty="0" smtClean="0">
                <a:latin typeface="Corbel" panose="020B0503020204020204" pitchFamily="34" charset="0"/>
              </a:rPr>
              <a:t>model;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Meting productie en </a:t>
            </a:r>
            <a:r>
              <a:rPr lang="nl-NL" altLang="en-US" sz="1600" dirty="0" smtClean="0">
                <a:latin typeface="Corbel" panose="020B0503020204020204" pitchFamily="34" charset="0"/>
              </a:rPr>
              <a:t>productprijzen;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Meting ingezette middelen en </a:t>
            </a:r>
            <a:r>
              <a:rPr lang="nl-NL" altLang="en-US" sz="1600" dirty="0" smtClean="0">
                <a:latin typeface="Corbel" panose="020B0503020204020204" pitchFamily="34" charset="0"/>
              </a:rPr>
              <a:t>middelenprijzen;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Meting </a:t>
            </a:r>
            <a:r>
              <a:rPr lang="nl-NL" altLang="en-US" sz="1600" dirty="0" smtClean="0">
                <a:latin typeface="Corbel" panose="020B0503020204020204" pitchFamily="34" charset="0"/>
              </a:rPr>
              <a:t>omgevingskenmerken;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Meting </a:t>
            </a:r>
            <a:r>
              <a:rPr lang="nl-NL" altLang="en-US" sz="1600" dirty="0" smtClean="0">
                <a:latin typeface="Corbel" panose="020B0503020204020204" pitchFamily="34" charset="0"/>
              </a:rPr>
              <a:t>verklaringsvariabelen;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 smtClean="0">
                <a:latin typeface="Corbel" panose="020B0503020204020204" pitchFamily="34" charset="0"/>
              </a:rPr>
              <a:t>Schattingsmethode;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 smtClean="0">
                <a:latin typeface="Corbel" panose="020B0503020204020204" pitchFamily="34" charset="0"/>
              </a:rPr>
              <a:t>Gegevensverzameling.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endParaRPr lang="nl-NL" alt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Economisch model</a:t>
            </a:r>
            <a:br>
              <a:rPr lang="nl-NL" altLang="en-US">
                <a:latin typeface="Tahoma" pitchFamily="34" charset="0"/>
              </a:rPr>
            </a:br>
            <a:endParaRPr lang="nl-NL" altLang="en-US"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382710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Times"/>
              <a:buNone/>
              <a:defRPr/>
            </a:pPr>
            <a:r>
              <a:rPr lang="nl-NL" dirty="0">
                <a:latin typeface="Corbel" panose="020B0503020204020204" pitchFamily="34" charset="0"/>
              </a:rPr>
              <a:t>Vragen vooraf: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Wat is de vraagstelling?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Welk economisch gedrag plausibel?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Wie veroorzaakt inefficiënties? (beperkingen)</a:t>
            </a:r>
          </a:p>
          <a:p>
            <a:pPr>
              <a:lnSpc>
                <a:spcPct val="150000"/>
              </a:lnSpc>
              <a:defRPr/>
            </a:pPr>
            <a:endParaRPr lang="nl-NL" dirty="0">
              <a:latin typeface="Corbel" panose="020B0503020204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dirty="0">
                <a:latin typeface="Corbel" panose="020B0503020204020204" pitchFamily="34" charset="0"/>
              </a:rPr>
              <a:t>Praktische vraag:</a:t>
            </a:r>
          </a:p>
          <a:p>
            <a:pPr>
              <a:lnSpc>
                <a:spcPct val="150000"/>
              </a:lnSpc>
              <a:defRPr/>
            </a:pPr>
            <a:r>
              <a:rPr lang="nl-NL" sz="1600" dirty="0">
                <a:latin typeface="Corbel" panose="020B0503020204020204" pitchFamily="34" charset="0"/>
              </a:rPr>
              <a:t>Heb ik gegevens om model te vullen?</a:t>
            </a:r>
          </a:p>
        </p:txBody>
      </p:sp>
    </p:spTree>
    <p:extLst>
      <p:ext uri="{BB962C8B-B14F-4D97-AF65-F5344CB8AC3E}">
        <p14:creationId xmlns:p14="http://schemas.microsoft.com/office/powerpoint/2010/main" val="37425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>
                <a:latin typeface="Tahoma" pitchFamily="34" charset="0"/>
              </a:rPr>
              <a:t>Meting productie en productprijzen</a:t>
            </a:r>
            <a:br>
              <a:rPr lang="nl-NL" altLang="en-US">
                <a:latin typeface="Tahoma" pitchFamily="34" charset="0"/>
              </a:rPr>
            </a:br>
            <a:endParaRPr lang="nl-NL" altLang="en-US">
              <a:latin typeface="Tahoma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95401"/>
            <a:ext cx="8172000" cy="359384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Times"/>
              <a:buNone/>
              <a:defRPr/>
            </a:pPr>
            <a:r>
              <a:rPr lang="nl-NL" dirty="0">
                <a:latin typeface="Corbel" panose="020B0503020204020204" pitchFamily="34" charset="0"/>
              </a:rPr>
              <a:t>Wat speelt een rol: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Focus van de studie (tussenproducten; eindproducten);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Heterogeniteit van dienstverlening;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Beschikbaarheid van indicatoren;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Beschikbaarheid van waarnemingen.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nl-NL" sz="16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dirty="0">
                <a:latin typeface="Corbel" panose="020B0503020204020204" pitchFamily="34" charset="0"/>
              </a:rPr>
              <a:t>Productprijzen spelen bijna nooit een rol</a:t>
            </a:r>
          </a:p>
          <a:p>
            <a:pPr>
              <a:lnSpc>
                <a:spcPct val="150000"/>
              </a:lnSpc>
              <a:defRPr/>
            </a:pPr>
            <a:endParaRPr lang="nl-NL" sz="2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600" dirty="0">
                <a:latin typeface="Tahoma" pitchFamily="34" charset="0"/>
              </a:rPr>
              <a:t>Meting ingezette middelen en middelenprijzen</a:t>
            </a:r>
            <a:r>
              <a:rPr lang="nl-NL" altLang="en-US" sz="2800" dirty="0">
                <a:latin typeface="Tahoma" pitchFamily="34" charset="0"/>
              </a:rPr>
              <a:t/>
            </a:r>
            <a:br>
              <a:rPr lang="nl-NL" altLang="en-US" sz="2800" dirty="0">
                <a:latin typeface="Tahoma" pitchFamily="34" charset="0"/>
              </a:rPr>
            </a:br>
            <a:endParaRPr lang="nl-NL" altLang="en-US" sz="2800" dirty="0">
              <a:latin typeface="Tahoma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91524" y="1232468"/>
            <a:ext cx="8172000" cy="4113973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Times"/>
              <a:buNone/>
              <a:defRPr/>
            </a:pPr>
            <a:r>
              <a:rPr lang="nl-NL" dirty="0">
                <a:latin typeface="Corbel" panose="020B0503020204020204" pitchFamily="34" charset="0"/>
              </a:rPr>
              <a:t>Kosten, hoeveelheden en volumina</a:t>
            </a:r>
          </a:p>
          <a:p>
            <a:pPr marL="0" indent="0">
              <a:lnSpc>
                <a:spcPct val="150000"/>
              </a:lnSpc>
              <a:buFont typeface="Times"/>
              <a:buNone/>
              <a:defRPr/>
            </a:pPr>
            <a:endParaRPr lang="nl-NL" dirty="0">
              <a:latin typeface="Corbel" panose="020B0503020204020204" pitchFamily="34" charset="0"/>
            </a:endParaRPr>
          </a:p>
          <a:p>
            <a:pPr marL="0" indent="0">
              <a:lnSpc>
                <a:spcPct val="150000"/>
              </a:lnSpc>
              <a:buFont typeface="Times"/>
              <a:buNone/>
              <a:defRPr/>
            </a:pPr>
            <a:endParaRPr lang="nl-NL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dirty="0">
                <a:latin typeface="Corbel" panose="020B0503020204020204" pitchFamily="34" charset="0"/>
              </a:rPr>
              <a:t>Totale kosten: </a:t>
            </a:r>
          </a:p>
          <a:p>
            <a:pPr>
              <a:lnSpc>
                <a:spcPct val="150000"/>
              </a:lnSpc>
              <a:defRPr/>
            </a:pPr>
            <a:r>
              <a:rPr lang="nl-NL" sz="1600" dirty="0">
                <a:latin typeface="Corbel" panose="020B0503020204020204" pitchFamily="34" charset="0"/>
              </a:rPr>
              <a:t>som van kosten onderscheiden typen middelen (personeel, materiaal, kapitaal etc. )</a:t>
            </a:r>
          </a:p>
          <a:p>
            <a:pPr>
              <a:lnSpc>
                <a:spcPct val="150000"/>
              </a:lnSpc>
              <a:defRPr/>
            </a:pPr>
            <a:r>
              <a:rPr lang="nl-NL" dirty="0">
                <a:latin typeface="Corbel" panose="020B0503020204020204" pitchFamily="34" charset="0"/>
              </a:rPr>
              <a:t>Kosten type middel: </a:t>
            </a:r>
          </a:p>
          <a:p>
            <a:pPr>
              <a:lnSpc>
                <a:spcPct val="150000"/>
              </a:lnSpc>
              <a:defRPr/>
            </a:pPr>
            <a:r>
              <a:rPr lang="nl-NL" sz="1600" dirty="0">
                <a:latin typeface="Corbel" panose="020B0503020204020204" pitchFamily="34" charset="0"/>
              </a:rPr>
              <a:t>(eenheids-)prijs middel vermenigvuldigd met hoeveelheid</a:t>
            </a:r>
          </a:p>
        </p:txBody>
      </p:sp>
      <p:sp>
        <p:nvSpPr>
          <p:cNvPr id="21508" name="Rounded Rectangular Callout 1"/>
          <p:cNvSpPr>
            <a:spLocks noChangeArrowheads="1"/>
          </p:cNvSpPr>
          <p:nvPr/>
        </p:nvSpPr>
        <p:spPr bwMode="auto">
          <a:xfrm>
            <a:off x="581787" y="1871492"/>
            <a:ext cx="3995737" cy="100806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Tahoma" pitchFamily="34" charset="0"/>
              </a:rPr>
              <a:t>kosten</a:t>
            </a:r>
            <a:r>
              <a:rPr lang="en-US" altLang="en-US" sz="2000" dirty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n-US" altLang="en-US" sz="2000" dirty="0" err="1">
                <a:solidFill>
                  <a:srgbClr val="000000"/>
                </a:solidFill>
                <a:latin typeface="Tahoma" pitchFamily="34" charset="0"/>
              </a:rPr>
              <a:t>eenheidsprijs</a:t>
            </a:r>
            <a:r>
              <a:rPr lang="en-US" altLang="en-US" sz="2000" dirty="0">
                <a:solidFill>
                  <a:srgbClr val="000000"/>
                </a:solidFill>
                <a:latin typeface="Tahoma" pitchFamily="34" charset="0"/>
              </a:rPr>
              <a:t>*</a:t>
            </a:r>
            <a:r>
              <a:rPr lang="en-US" altLang="en-US" sz="2000" dirty="0" err="1">
                <a:solidFill>
                  <a:srgbClr val="000000"/>
                </a:solidFill>
                <a:latin typeface="Tahoma" pitchFamily="34" charset="0"/>
              </a:rPr>
              <a:t>hoeveelheid</a:t>
            </a:r>
            <a:endParaRPr lang="nl-NL" altLang="en-US" sz="2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2400">
                <a:latin typeface="Tahoma" pitchFamily="34" charset="0"/>
              </a:rPr>
              <a:t>Meting ingezette middelen en middelenprijzen</a:t>
            </a:r>
            <a:endParaRPr lang="nl-NL" altLang="en-US" sz="240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1524" y="1295401"/>
            <a:ext cx="8172000" cy="40883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400" b="0" dirty="0">
                <a:solidFill>
                  <a:srgbClr val="000000"/>
                </a:solidFill>
                <a:latin typeface="Corbel" panose="020B0503020204020204" pitchFamily="34" charset="0"/>
              </a:rPr>
              <a:t>Volume ingezette middelen </a:t>
            </a:r>
          </a:p>
          <a:p>
            <a:pPr marL="285750" lvl="1" indent="-285750"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000000"/>
                </a:solidFill>
                <a:latin typeface="Corbel" panose="020B0503020204020204" pitchFamily="34" charset="0"/>
              </a:rPr>
              <a:t>gewogen som van hoeveelheden </a:t>
            </a:r>
            <a:r>
              <a:rPr lang="nl-NL" sz="1600" i="1" dirty="0">
                <a:solidFill>
                  <a:srgbClr val="000000"/>
                </a:solidFill>
                <a:latin typeface="Corbel" panose="020B0503020204020204" pitchFamily="34" charset="0"/>
              </a:rPr>
              <a:t>of</a:t>
            </a:r>
            <a:r>
              <a:rPr lang="nl-NL" sz="1600" dirty="0">
                <a:solidFill>
                  <a:srgbClr val="000000"/>
                </a:solidFill>
                <a:latin typeface="Corbel" panose="020B0503020204020204" pitchFamily="34" charset="0"/>
              </a:rPr>
              <a:t>:</a:t>
            </a:r>
          </a:p>
          <a:p>
            <a:pPr marL="285750" lvl="1" indent="-285750"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000000"/>
                </a:solidFill>
                <a:latin typeface="Corbel" panose="020B0503020204020204" pitchFamily="34" charset="0"/>
              </a:rPr>
              <a:t>Som van kosten gecorrigeerd voor prijsverschillen</a:t>
            </a:r>
          </a:p>
          <a:p>
            <a:pPr marL="342900" indent="-342900">
              <a:buFont typeface="Times"/>
              <a:buChar char="•"/>
              <a:defRPr/>
            </a:pPr>
            <a:endParaRPr lang="nl-NL" b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Times"/>
              <a:buChar char="•"/>
              <a:defRPr/>
            </a:pPr>
            <a:endParaRPr lang="nl-NL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Times"/>
              <a:buChar char="•"/>
              <a:defRPr/>
            </a:pPr>
            <a:endParaRPr lang="nl-NL" sz="2400" b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indent="0">
              <a:buNone/>
              <a:defRPr/>
            </a:pPr>
            <a:endParaRPr lang="nl-NL" sz="2400" b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indent="0">
              <a:buNone/>
              <a:defRPr/>
            </a:pPr>
            <a:r>
              <a:rPr lang="nl-NL" sz="2400" b="0" dirty="0">
                <a:solidFill>
                  <a:srgbClr val="000000"/>
                </a:solidFill>
                <a:latin typeface="Corbel" panose="020B0503020204020204" pitchFamily="34" charset="0"/>
              </a:rPr>
              <a:t>Veel fouten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000000"/>
                </a:solidFill>
                <a:latin typeface="Corbel" panose="020B0503020204020204" pitchFamily="34" charset="0"/>
              </a:rPr>
              <a:t>Totaal geen rekening gehouden met rol en definitie prijzen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solidFill>
                  <a:srgbClr val="000000"/>
                </a:solidFill>
                <a:latin typeface="Corbel" panose="020B0503020204020204" pitchFamily="34" charset="0"/>
              </a:rPr>
              <a:t>Foute index toegepast of index fout toegepast	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A4273A-4F4E-46DC-AD7F-2CDDD3ACE83C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34" name="Oval Callout 5"/>
          <p:cNvSpPr>
            <a:spLocks noChangeArrowheads="1"/>
          </p:cNvSpPr>
          <p:nvPr/>
        </p:nvSpPr>
        <p:spPr bwMode="auto">
          <a:xfrm>
            <a:off x="4221696" y="998095"/>
            <a:ext cx="4723943" cy="874009"/>
          </a:xfrm>
          <a:prstGeom prst="wedgeEllipseCallout">
            <a:avLst>
              <a:gd name="adj1" fmla="val -26955"/>
              <a:gd name="adj2" fmla="val 810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2000" dirty="0">
                <a:solidFill>
                  <a:srgbClr val="000000"/>
                </a:solidFill>
                <a:latin typeface="Tahoma" pitchFamily="34" charset="0"/>
              </a:rPr>
              <a:t>Volume = kosten/marktprijs</a:t>
            </a:r>
          </a:p>
        </p:txBody>
      </p:sp>
      <p:sp>
        <p:nvSpPr>
          <p:cNvPr id="22535" name="Oval Callout 6"/>
          <p:cNvSpPr>
            <a:spLocks noChangeArrowheads="1"/>
          </p:cNvSpPr>
          <p:nvPr/>
        </p:nvSpPr>
        <p:spPr bwMode="auto">
          <a:xfrm>
            <a:off x="5323986" y="2740015"/>
            <a:ext cx="2519362" cy="1512888"/>
          </a:xfrm>
          <a:prstGeom prst="wedgeEllipseCallout">
            <a:avLst>
              <a:gd name="adj1" fmla="val -84873"/>
              <a:gd name="adj2" fmla="val -604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2000" dirty="0">
                <a:solidFill>
                  <a:srgbClr val="000000"/>
                </a:solidFill>
                <a:latin typeface="Tahoma" pitchFamily="34" charset="0"/>
              </a:rPr>
              <a:t>Volume houdt rekening met heterogeniteit</a:t>
            </a:r>
          </a:p>
        </p:txBody>
      </p:sp>
    </p:spTree>
    <p:extLst>
      <p:ext uri="{BB962C8B-B14F-4D97-AF65-F5344CB8AC3E}">
        <p14:creationId xmlns:p14="http://schemas.microsoft.com/office/powerpoint/2010/main" val="26200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Relatie tussen eenheden, volumina, prijzen, </a:t>
            </a:r>
            <a:r>
              <a:rPr lang="nl-NL" altLang="en-US" i="1"/>
              <a:t>unit values </a:t>
            </a:r>
            <a:r>
              <a:rPr lang="nl-NL" altLang="en-US"/>
              <a:t>en productiviteit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835A7-F425-4285-A381-1FF1281C7A85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49809"/>
              </p:ext>
            </p:extLst>
          </p:nvPr>
        </p:nvGraphicFramePr>
        <p:xfrm>
          <a:off x="619847" y="1852045"/>
          <a:ext cx="7915356" cy="335261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07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7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3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5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32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82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effectLst/>
                        </a:rPr>
                        <a:t>gegevens</a:t>
                      </a:r>
                      <a:endParaRPr lang="nl-NL" sz="12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productie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Voltijdbanen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marktprijs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volume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9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Productiviteit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9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instelling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voltijdbaan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 euro 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volume-</a:t>
                      </a:r>
                      <a:r>
                        <a:rPr lang="en-US" sz="1400" dirty="0" err="1">
                          <a:effectLst/>
                        </a:rPr>
                        <a:t>eenheid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eenheidsprijs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6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Relatie tussen eenheden, volumina, prijzen, </a:t>
            </a:r>
            <a:r>
              <a:rPr lang="nl-NL" altLang="en-US" i="1"/>
              <a:t>unit values </a:t>
            </a:r>
            <a:r>
              <a:rPr lang="nl-NL" altLang="en-US"/>
              <a:t>en productiviteit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F179B3-72F3-4F9F-895A-98A2F4EA0EBE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89741"/>
              </p:ext>
            </p:extLst>
          </p:nvPr>
        </p:nvGraphicFramePr>
        <p:xfrm>
          <a:off x="576999" y="1793195"/>
          <a:ext cx="8001052" cy="31698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12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09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34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60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effectLst/>
                        </a:rPr>
                        <a:t>gegevens</a:t>
                      </a:r>
                      <a:endParaRPr lang="nl-NL" sz="12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productie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Voltijdbanen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marktprijs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volume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11,25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10,667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8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Productiviteit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voltijdbaan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 euro 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volume-</a:t>
                      </a:r>
                      <a:r>
                        <a:rPr lang="en-US" sz="1400" dirty="0" err="1">
                          <a:effectLst/>
                        </a:rPr>
                        <a:t>eenheid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eenheidsprijs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9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dagdeel III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634439"/>
              </p:ext>
            </p:extLst>
          </p:nvPr>
        </p:nvGraphicFramePr>
        <p:xfrm>
          <a:off x="491525" y="2149475"/>
          <a:ext cx="8330742" cy="31621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88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7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173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9:30-9:45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  <a:latin typeface="Corbel" panose="020B0503020204020204" pitchFamily="34" charset="0"/>
                        </a:rPr>
                        <a:t>Ontvangst met koffie</a:t>
                      </a:r>
                      <a:endParaRPr lang="nl-NL" sz="1200" b="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9:45-10:30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Prof. dr. Jos Blank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Bespreking sommen werkcollege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orbel" panose="020B0503020204020204" pitchFamily="34" charset="0"/>
                        </a:rPr>
                        <a:t>10:30-10:45</a:t>
                      </a:r>
                      <a:endParaRPr lang="nl-NL" sz="120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12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Pauze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orbel" panose="020B0503020204020204" pitchFamily="34" charset="0"/>
                        </a:rPr>
                        <a:t>10:45-11:30</a:t>
                      </a:r>
                      <a:endParaRPr lang="nl-NL" sz="120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Groep 1 en 2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Presentaties en discussie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orbel" panose="020B0503020204020204" pitchFamily="34" charset="0"/>
                        </a:rPr>
                        <a:t>11:30-11:45</a:t>
                      </a:r>
                      <a:endParaRPr lang="nl-NL" sz="120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NL" sz="120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Pauze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11:45-12:30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Groep 3 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</a:rPr>
                        <a:t>Presentaties en discussie</a:t>
                      </a: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732">
                <a:tc>
                  <a:txBody>
                    <a:bodyPr/>
                    <a:lstStyle/>
                    <a:p>
                      <a:pPr marL="9398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12:30- ..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orbel" panose="020B0503020204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marR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orbel" panose="020B0503020204020204" pitchFamily="34" charset="0"/>
                          <a:ea typeface="Times New Roman"/>
                          <a:cs typeface="Times New Roman"/>
                        </a:rPr>
                        <a:t>Lunch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Relatie tussen eenheden, volumina, prijzen, </a:t>
            </a:r>
            <a:r>
              <a:rPr lang="nl-NL" altLang="en-US" i="1"/>
              <a:t>unit values </a:t>
            </a:r>
            <a:r>
              <a:rPr lang="nl-NL" altLang="en-US"/>
              <a:t>en productiviteit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8C621-1F80-488D-AF5E-66E4AE5B0EE4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39313"/>
              </p:ext>
            </p:extLst>
          </p:nvPr>
        </p:nvGraphicFramePr>
        <p:xfrm>
          <a:off x="624113" y="1989138"/>
          <a:ext cx="7866744" cy="31698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61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6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6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37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98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effectLst/>
                        </a:rPr>
                        <a:t>gegevens</a:t>
                      </a:r>
                      <a:endParaRPr lang="nl-NL" sz="12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productie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Voltijdbanen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marktprijs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volume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11,3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0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Productiviteit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instelling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voltijdbaan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euro </a:t>
                      </a:r>
                      <a:r>
                        <a:rPr lang="en-US" sz="1400" dirty="0" err="1">
                          <a:effectLst/>
                        </a:rPr>
                        <a:t>kosten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 volume-eenheid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eenheidsprijs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125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Relatie tussen eenheden, volumina, prijzen, </a:t>
            </a:r>
            <a:r>
              <a:rPr lang="nl-NL" altLang="en-US" i="1"/>
              <a:t>unit values </a:t>
            </a:r>
            <a:r>
              <a:rPr lang="nl-NL" altLang="en-US"/>
              <a:t>en productiviteit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53F7A-5A57-4BDE-9CED-F9F61F33DA9B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18120"/>
              </p:ext>
            </p:extLst>
          </p:nvPr>
        </p:nvGraphicFramePr>
        <p:xfrm>
          <a:off x="634480" y="1989138"/>
          <a:ext cx="8029044" cy="31698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87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8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48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7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0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effectLst/>
                        </a:rPr>
                        <a:t>gegevens</a:t>
                      </a:r>
                      <a:endParaRPr lang="nl-NL" sz="12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productie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Voltijdbanen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marktprijs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volume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11,3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Productiviteit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voltijdbaan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 euro 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volume-</a:t>
                      </a:r>
                      <a:r>
                        <a:rPr lang="en-US" sz="1400" dirty="0" err="1">
                          <a:effectLst/>
                        </a:rPr>
                        <a:t>eenheid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eenheidsprijs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111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125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63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9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Relatie tussen eenheden, volumina, prijzen, </a:t>
            </a:r>
            <a:r>
              <a:rPr lang="nl-NL" altLang="en-US" i="1"/>
              <a:t>unit values </a:t>
            </a:r>
            <a:r>
              <a:rPr lang="nl-NL" altLang="en-US"/>
              <a:t>en productiviteit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ED80B-02C2-4DA1-BE80-02977A1C33DF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50483"/>
              </p:ext>
            </p:extLst>
          </p:nvPr>
        </p:nvGraphicFramePr>
        <p:xfrm>
          <a:off x="578498" y="1989138"/>
          <a:ext cx="7931020" cy="31698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12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48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56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5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effectLst/>
                        </a:rPr>
                        <a:t>gegevens</a:t>
                      </a:r>
                      <a:endParaRPr lang="nl-NL" sz="12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productie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Voltijdbanen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marktprijs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volume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11,3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0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Productiviteit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voltijdbaan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 euro 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volume-</a:t>
                      </a:r>
                      <a:r>
                        <a:rPr lang="en-US" sz="1400" dirty="0" err="1">
                          <a:effectLst/>
                        </a:rPr>
                        <a:t>eenheid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eenheidsprijs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111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89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125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63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94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0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Relatie tussen eenheden, volumina, prijzen, </a:t>
            </a:r>
            <a:r>
              <a:rPr lang="nl-NL" altLang="en-US" i="1" dirty="0"/>
              <a:t>unit </a:t>
            </a:r>
            <a:r>
              <a:rPr lang="nl-NL" altLang="en-US" i="1" dirty="0" err="1"/>
              <a:t>values</a:t>
            </a:r>
            <a:r>
              <a:rPr lang="nl-NL" altLang="en-US" i="1" dirty="0"/>
              <a:t> </a:t>
            </a:r>
            <a:r>
              <a:rPr lang="nl-NL" altLang="en-US" dirty="0"/>
              <a:t>en productiviteit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0F5EDA-7B35-4EC7-B5E3-A77C92FD185B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83319"/>
              </p:ext>
            </p:extLst>
          </p:nvPr>
        </p:nvGraphicFramePr>
        <p:xfrm>
          <a:off x="597160" y="1989138"/>
          <a:ext cx="8042987" cy="234696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4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5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effectLst/>
                        </a:rPr>
                        <a:t>gegevens</a:t>
                      </a:r>
                      <a:endParaRPr lang="nl-NL" sz="12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productie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Voltijdbanen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marktprijs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volume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11,3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10,7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Productiviteit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instelling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voltijdbaan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 euro kosten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 volume-eenheid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eenheidsprijs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67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111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89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0,6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125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63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94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nl-NL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9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Keuze prijsindex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7A8F0A-24ED-44A8-A756-D60850899938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8788" y="1700808"/>
            <a:ext cx="7772400" cy="31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Prijzen</a:t>
            </a:r>
            <a:r>
              <a:rPr lang="en-US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en</a:t>
            </a:r>
            <a:r>
              <a:rPr lang="en-US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rbel" panose="020B0503020204020204" pitchFamily="34" charset="0"/>
              </a:rPr>
              <a:t>prijsindexcijfers</a:t>
            </a:r>
            <a:r>
              <a:rPr lang="en-US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;</a:t>
            </a:r>
            <a:endParaRPr lang="nl-NL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Vele prijsindexcijfers, vaak te vinden bij het CBS; </a:t>
            </a:r>
          </a:p>
          <a:p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Bijvoorbeeld: consumentenprijzen, producentenprijzen, dienstenprijzen, CAO-ontwikkeling;</a:t>
            </a:r>
          </a:p>
          <a:p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Maak een onderbouwde keuze;</a:t>
            </a:r>
          </a:p>
          <a:p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Alternatief construeer zelf een index ;  </a:t>
            </a:r>
          </a:p>
          <a:p>
            <a:r>
              <a:rPr lang="nl-NL" altLang="en-US" kern="0" dirty="0">
                <a:solidFill>
                  <a:srgbClr val="000000"/>
                </a:solidFill>
                <a:latin typeface="Corbel" panose="020B0503020204020204" pitchFamily="34" charset="0"/>
              </a:rPr>
              <a:t>Keuze index heeft gevolgen voor uitkomsten.</a:t>
            </a:r>
          </a:p>
          <a:p>
            <a:endParaRPr lang="nl-NL" altLang="en-US" kern="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Keuze prijsindex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7F940F-0A69-42EF-836C-C05C8F9347A7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1445387" y="1115776"/>
            <a:ext cx="62642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873413" y="4950411"/>
            <a:ext cx="5954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Bron</a:t>
            </a:r>
            <a:r>
              <a:rPr lang="en-US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: Hulst van, 2000; </a:t>
            </a:r>
            <a:r>
              <a:rPr lang="en-US" altLang="en-US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Vandermeulen</a:t>
            </a:r>
            <a:r>
              <a:rPr lang="en-US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 et al. 1997; </a:t>
            </a:r>
            <a:r>
              <a:rPr lang="en-US" altLang="en-US" sz="1600" dirty="0" err="1">
                <a:solidFill>
                  <a:srgbClr val="000000"/>
                </a:solidFill>
                <a:latin typeface="Corbel" panose="020B0503020204020204" pitchFamily="34" charset="0"/>
              </a:rPr>
              <a:t>Visser</a:t>
            </a:r>
            <a:r>
              <a:rPr lang="en-US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 et al., 2005</a:t>
            </a:r>
            <a:endParaRPr lang="nl-NL" altLang="en-US" sz="16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Tahoma" pitchFamily="34" charset="0"/>
              </a:rPr>
              <a:t>Meting omgevingskenmerken</a:t>
            </a:r>
            <a:br>
              <a:rPr lang="nl-NL" altLang="en-US" dirty="0">
                <a:latin typeface="Tahoma" pitchFamily="34" charset="0"/>
              </a:rPr>
            </a:br>
            <a:endParaRPr lang="nl-NL" altLang="en-US" dirty="0">
              <a:latin typeface="Tahom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5501" y="1666002"/>
            <a:ext cx="8172000" cy="26167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altLang="en-US" dirty="0">
                <a:latin typeface="Corbel" panose="020B0503020204020204" pitchFamily="34" charset="0"/>
              </a:rPr>
              <a:t>Omstandigheden waarop actor geen invloed kan uitoefenen:</a:t>
            </a:r>
          </a:p>
          <a:p>
            <a:pPr>
              <a:lnSpc>
                <a:spcPct val="100000"/>
              </a:lnSpc>
            </a:pPr>
            <a:endParaRPr lang="nl-NL" altLang="en-US" dirty="0">
              <a:latin typeface="Corbel" panose="020B0503020204020204" pitchFamily="34" charset="0"/>
            </a:endParaRP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Fysieke omgeving (huisvesting onderwijs, netwerken);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Culturele omgeving;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Institutionele omgeving;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Bestuurlijke </a:t>
            </a:r>
            <a:r>
              <a:rPr lang="nl-NL" altLang="en-US" sz="1600" dirty="0" smtClean="0">
                <a:latin typeface="Corbel" panose="020B0503020204020204" pitchFamily="34" charset="0"/>
              </a:rPr>
              <a:t>omgeving.</a:t>
            </a:r>
            <a:endParaRPr lang="nl-NL" altLang="en-US" sz="1600" dirty="0">
              <a:latin typeface="Corbel" panose="020B0503020204020204" pitchFamily="34" charset="0"/>
            </a:endParaRPr>
          </a:p>
          <a:p>
            <a:endParaRPr lang="nl-NL" altLang="en-US" dirty="0">
              <a:latin typeface="Tahoma" pitchFamily="34" charset="0"/>
            </a:endParaRPr>
          </a:p>
        </p:txBody>
      </p:sp>
      <p:pic>
        <p:nvPicPr>
          <p:cNvPr id="31748" name="Picture 4" descr="C:\Users\jltblank\AppData\Local\Microsoft\Windows\Temporary Internet Files\Content.IE5\6R6W2HVB\MC90043258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2" y="287638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>
                <a:latin typeface="Tahoma" pitchFamily="34" charset="0"/>
              </a:rPr>
              <a:t>Gegevensverzameling</a:t>
            </a:r>
            <a:br>
              <a:rPr lang="nl-NL" altLang="en-US" dirty="0">
                <a:latin typeface="Tahoma" pitchFamily="34" charset="0"/>
              </a:rPr>
            </a:br>
            <a:endParaRPr lang="nl-NL" alt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CAD38-FDFA-4514-A826-0650123BA323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91525" y="1130693"/>
            <a:ext cx="61737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Niveaus:</a:t>
            </a:r>
          </a:p>
          <a:p>
            <a:pPr indent="-27432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Nationaal;</a:t>
            </a:r>
          </a:p>
          <a:p>
            <a:pPr indent="-27432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Sectoraal;</a:t>
            </a:r>
          </a:p>
          <a:p>
            <a:pPr indent="-27432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Bedrijfsniveau;</a:t>
            </a:r>
          </a:p>
          <a:p>
            <a:pPr indent="-27432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Afdelingsniveau;</a:t>
            </a:r>
          </a:p>
          <a:p>
            <a:pPr indent="-27432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Persoonsniveau.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NL" alt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Waarnemingseenheid:</a:t>
            </a:r>
          </a:p>
          <a:p>
            <a:pPr indent="-27432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Dwarsdoorsnede;</a:t>
            </a:r>
          </a:p>
          <a:p>
            <a:pPr indent="-27432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Tijdreeks;</a:t>
            </a:r>
          </a:p>
          <a:p>
            <a:pPr indent="-27432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sz="1600" dirty="0">
                <a:solidFill>
                  <a:srgbClr val="000000"/>
                </a:solidFill>
                <a:latin typeface="Corbel" panose="020B0503020204020204" pitchFamily="34" charset="0"/>
              </a:rPr>
              <a:t>Panel.</a:t>
            </a:r>
          </a:p>
        </p:txBody>
      </p:sp>
    </p:spTree>
    <p:extLst>
      <p:ext uri="{BB962C8B-B14F-4D97-AF65-F5344CB8AC3E}">
        <p14:creationId xmlns:p14="http://schemas.microsoft.com/office/powerpoint/2010/main" val="32588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Gegevensverzameling: varia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ACDD9B-6660-4B87-A482-B752E9A010BC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554959" y="1777126"/>
            <a:ext cx="67410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Efficiënte gegevensverzameling en enquêtedruk;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Strategisch gegevens verzamelen;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l-NL" altLang="en-US" dirty="0">
                <a:solidFill>
                  <a:srgbClr val="000000"/>
                </a:solidFill>
                <a:latin typeface="Corbel" panose="020B0503020204020204" pitchFamily="34" charset="0"/>
              </a:rPr>
              <a:t>Kwaliteit.</a:t>
            </a:r>
          </a:p>
        </p:txBody>
      </p:sp>
    </p:spTree>
    <p:extLst>
      <p:ext uri="{BB962C8B-B14F-4D97-AF65-F5344CB8AC3E}">
        <p14:creationId xmlns:p14="http://schemas.microsoft.com/office/powerpoint/2010/main" val="5397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Controle en bewerking gegevens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1524" y="1295401"/>
            <a:ext cx="8172000" cy="348187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b="0" dirty="0">
                <a:latin typeface="Corbel" panose="020B0503020204020204" pitchFamily="34" charset="0"/>
              </a:rPr>
              <a:t>Detectie van uitbijters (denk aan DEA);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b="0" dirty="0">
                <a:latin typeface="Corbel" panose="020B0503020204020204" pitchFamily="34" charset="0"/>
              </a:rPr>
              <a:t>Imputeren van ontbrekende gegevens;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b="0" dirty="0">
                <a:latin typeface="Corbel" panose="020B0503020204020204" pitchFamily="34" charset="0"/>
              </a:rPr>
              <a:t>Indikken van gegevens;</a:t>
            </a:r>
          </a:p>
          <a:p>
            <a:pPr marL="64008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Min of meer homogene groepen;</a:t>
            </a:r>
          </a:p>
          <a:p>
            <a:pPr marL="64008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Statistische groepering;</a:t>
            </a:r>
          </a:p>
          <a:p>
            <a:pPr marL="64008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latin typeface="Corbel" panose="020B0503020204020204" pitchFamily="34" charset="0"/>
              </a:rPr>
              <a:t>Informatie-, ongelijkheids- en concentratie-indices.</a:t>
            </a:r>
          </a:p>
          <a:p>
            <a:pPr>
              <a:lnSpc>
                <a:spcPct val="150000"/>
              </a:lnSpc>
              <a:defRPr/>
            </a:pPr>
            <a:endParaRPr lang="nl-NL" sz="2800" dirty="0">
              <a:latin typeface="+mn-lt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38CF0C-17BD-41DB-A57E-E604857C2715}" type="slidenum">
              <a:rPr lang="en-US" altLang="en-US" sz="1000" smtClean="0">
                <a:solidFill>
                  <a:srgbClr val="000000"/>
                </a:solidFill>
                <a:latin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Docenten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orbel" panose="020B0503020204020204" pitchFamily="34" charset="0"/>
              </a:rPr>
              <a:t>Mw. Rachel Kievit (</a:t>
            </a:r>
            <a:r>
              <a:rPr lang="fr-FR" sz="2400" dirty="0" err="1">
                <a:latin typeface="Corbel" panose="020B0503020204020204" pitchFamily="34" charset="0"/>
              </a:rPr>
              <a:t>facillitair</a:t>
            </a:r>
            <a:r>
              <a:rPr lang="fr-FR" sz="2400" dirty="0">
                <a:latin typeface="Corbel" panose="020B0503020204020204" pitchFamily="34" charset="0"/>
              </a:rPr>
              <a:t> management);</a:t>
            </a:r>
            <a:endParaRPr lang="nl-NL" sz="2400" dirty="0">
              <a:latin typeface="Corbel" panose="020B05030202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orbel" panose="020B0503020204020204" pitchFamily="34" charset="0"/>
              </a:rPr>
              <a:t>Prof. Dr. Jos Blank (onderwijsmanagement en docent);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orbel" panose="020B0503020204020204" pitchFamily="34" charset="0"/>
              </a:rPr>
              <a:t>Dr. Alex van Heezik (docent);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orbel" panose="020B0503020204020204" pitchFamily="34" charset="0"/>
              </a:rPr>
              <a:t>Thomas Niaounakis MSc (docent);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Corbel" panose="020B0503020204020204" pitchFamily="34" charset="0"/>
              </a:rPr>
              <a:t>Alessandra di Pietro </a:t>
            </a:r>
            <a:r>
              <a:rPr lang="fr-FR" sz="2400" dirty="0" err="1">
                <a:latin typeface="Corbel" panose="020B0503020204020204" pitchFamily="34" charset="0"/>
              </a:rPr>
              <a:t>MSc</a:t>
            </a:r>
            <a:r>
              <a:rPr lang="fr-FR" sz="2400" dirty="0">
                <a:latin typeface="Corbel" panose="020B0503020204020204" pitchFamily="34" charset="0"/>
              </a:rPr>
              <a:t> (</a:t>
            </a:r>
            <a:r>
              <a:rPr lang="fr-FR" sz="2400" dirty="0" err="1">
                <a:latin typeface="Corbel" panose="020B0503020204020204" pitchFamily="34" charset="0"/>
              </a:rPr>
              <a:t>gastdocent</a:t>
            </a:r>
            <a:r>
              <a:rPr lang="fr-FR" sz="2400" dirty="0">
                <a:latin typeface="Corbel" panose="020B0503020204020204" pitchFamily="34" charset="0"/>
              </a:rPr>
              <a:t>).</a:t>
            </a:r>
            <a:endParaRPr lang="nl-NL" sz="24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730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91525" y="272263"/>
            <a:ext cx="8172000" cy="828000"/>
          </a:xfrm>
        </p:spPr>
        <p:txBody>
          <a:bodyPr/>
          <a:lstStyle/>
          <a:p>
            <a:pPr eaLnBrk="1" hangingPunct="1"/>
            <a:r>
              <a:rPr lang="nl-NL" altLang="en-US" dirty="0"/>
              <a:t>Beleidsanalyses (H7)</a:t>
            </a:r>
            <a:br>
              <a:rPr lang="nl-NL" altLang="en-US" dirty="0"/>
            </a:br>
            <a:endParaRPr lang="nl-NL" alt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91525" y="914863"/>
            <a:ext cx="8172000" cy="4680000"/>
          </a:xfrm>
        </p:spPr>
        <p:txBody>
          <a:bodyPr/>
          <a:lstStyle/>
          <a:p>
            <a:pPr marL="742950" lvl="2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Capaciteitsplanning: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Planprocedures;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Stichtings- en opheffingsnormen;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Vaste regio-indelingen.</a:t>
            </a:r>
          </a:p>
          <a:p>
            <a:pPr marL="742950" lvl="2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Financiering: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Middel gebonden financiering;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 err="1">
                <a:latin typeface="Corbel" panose="020B0503020204020204" pitchFamily="34" charset="0"/>
              </a:rPr>
              <a:t>Lump</a:t>
            </a:r>
            <a:r>
              <a:rPr lang="nl-NL" altLang="en-US" sz="1600" dirty="0">
                <a:latin typeface="Corbel" panose="020B0503020204020204" pitchFamily="34" charset="0"/>
              </a:rPr>
              <a:t> </a:t>
            </a:r>
            <a:r>
              <a:rPr lang="nl-NL" altLang="en-US" sz="1600" dirty="0" err="1">
                <a:latin typeface="Corbel" panose="020B0503020204020204" pitchFamily="34" charset="0"/>
              </a:rPr>
              <a:t>sum</a:t>
            </a:r>
            <a:r>
              <a:rPr lang="nl-NL" altLang="en-US" sz="1600" dirty="0">
                <a:latin typeface="Corbel" panose="020B0503020204020204" pitchFamily="34" charset="0"/>
              </a:rPr>
              <a:t> financiering;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Open einde regelingen;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eigen bijdrage financiering.</a:t>
            </a:r>
          </a:p>
          <a:p>
            <a:pPr marL="742950" lvl="2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Marktwerking: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Toetreding;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Vrije prijsvorming;</a:t>
            </a:r>
          </a:p>
          <a:p>
            <a:pPr marL="1200150" lvl="3" indent="-342900" eaLnBrk="1" hangingPunct="1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Vrij aanbod.</a:t>
            </a:r>
          </a:p>
          <a:p>
            <a:pPr marL="742950" lvl="2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Innovatie</a:t>
            </a:r>
          </a:p>
          <a:p>
            <a:pPr eaLnBrk="1" hangingPunct="1"/>
            <a:endParaRPr lang="nl-NL" altLang="en-US" sz="1800" dirty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9C99BA-3C71-4AE6-9FB8-DD1CBD5C454E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05272" y="396000"/>
            <a:ext cx="8864015" cy="828000"/>
          </a:xfrm>
        </p:spPr>
        <p:txBody>
          <a:bodyPr/>
          <a:lstStyle/>
          <a:p>
            <a:r>
              <a:rPr lang="nl-NL" altLang="en-US" sz="3100" dirty="0"/>
              <a:t>Management en strategieontwikkeling (H8)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36675" y="1151937"/>
            <a:ext cx="8172000" cy="443359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Individuele benchmarks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Bedrijfsvoering: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Aansturing en interne organisatie;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Personeelsbeleid;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Uitbestedingen;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Inkoop;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Bezettingsgraad;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Lease of koop van gebouwen en vaste bedrijfsmiddelen.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Bedrijfsstrategie: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Schaal;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Diversiteit;</a:t>
            </a:r>
          </a:p>
          <a:p>
            <a:pPr marL="731520" lvl="3" indent="-342900">
              <a:buFont typeface="Courier New" panose="02070309020205020404" pitchFamily="49" charset="0"/>
              <a:buChar char="o"/>
            </a:pPr>
            <a:r>
              <a:rPr lang="nl-NL" altLang="en-US" sz="1600" dirty="0">
                <a:latin typeface="Corbel" panose="020B0503020204020204" pitchFamily="34" charset="0"/>
              </a:rPr>
              <a:t>Samenwerking.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altLang="en-US" dirty="0">
                <a:latin typeface="Corbel" panose="020B0503020204020204" pitchFamily="34" charset="0"/>
              </a:rPr>
              <a:t>Innovaties.</a:t>
            </a:r>
          </a:p>
          <a:p>
            <a:endParaRPr lang="nl-NL" altLang="en-US" dirty="0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77E254-C07F-4990-972A-18C7BC6B50F1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/>
              <a:t>Andere voorbeelden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91524" y="1295401"/>
            <a:ext cx="8172000" cy="3948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Type specialistenpraktijken (</a:t>
            </a:r>
            <a:r>
              <a:rPr lang="nl-NL" altLang="en-US" dirty="0" err="1">
                <a:latin typeface="Corbel" panose="020B0503020204020204" pitchFamily="34" charset="0"/>
              </a:rPr>
              <a:t>Table</a:t>
            </a:r>
            <a:r>
              <a:rPr lang="nl-NL" altLang="en-US" dirty="0">
                <a:latin typeface="Corbel" panose="020B0503020204020204" pitchFamily="34" charset="0"/>
              </a:rPr>
              <a:t> 2-4);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Ketenzorg verpleeghuizen (</a:t>
            </a:r>
            <a:r>
              <a:rPr lang="nl-NL" altLang="en-US" dirty="0" err="1">
                <a:latin typeface="Corbel" panose="020B0503020204020204" pitchFamily="34" charset="0"/>
              </a:rPr>
              <a:t>Table</a:t>
            </a:r>
            <a:r>
              <a:rPr lang="nl-NL" altLang="en-US" dirty="0">
                <a:latin typeface="Corbel" panose="020B0503020204020204" pitchFamily="34" charset="0"/>
              </a:rPr>
              <a:t> 2-3);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Bureaucratie onderwijs (</a:t>
            </a:r>
            <a:r>
              <a:rPr lang="nl-NL" altLang="en-US" dirty="0" err="1">
                <a:latin typeface="Corbel" panose="020B0503020204020204" pitchFamily="34" charset="0"/>
              </a:rPr>
              <a:t>Table</a:t>
            </a:r>
            <a:r>
              <a:rPr lang="nl-NL" altLang="en-US" dirty="0">
                <a:latin typeface="Corbel" panose="020B0503020204020204" pitchFamily="34" charset="0"/>
              </a:rPr>
              <a:t> 3-3);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Concurrentie en netwerken ziekenhuizen (</a:t>
            </a:r>
            <a:r>
              <a:rPr lang="nl-NL" altLang="en-US" dirty="0" err="1">
                <a:latin typeface="Corbel" panose="020B0503020204020204" pitchFamily="34" charset="0"/>
              </a:rPr>
              <a:t>Table</a:t>
            </a:r>
            <a:r>
              <a:rPr lang="nl-NL" altLang="en-US" dirty="0">
                <a:latin typeface="Corbel" panose="020B0503020204020204" pitchFamily="34" charset="0"/>
              </a:rPr>
              <a:t> 4-1);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Fusies drinkwaterbedrijven (</a:t>
            </a:r>
            <a:r>
              <a:rPr lang="nl-NL" altLang="en-US" dirty="0" err="1">
                <a:latin typeface="Corbel" panose="020B0503020204020204" pitchFamily="34" charset="0"/>
              </a:rPr>
              <a:t>Table</a:t>
            </a:r>
            <a:r>
              <a:rPr lang="nl-NL" altLang="en-US" dirty="0">
                <a:latin typeface="Corbel" panose="020B0503020204020204" pitchFamily="34" charset="0"/>
              </a:rPr>
              <a:t> 5-3);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en-US" dirty="0">
                <a:latin typeface="Corbel" panose="020B0503020204020204" pitchFamily="34" charset="0"/>
              </a:rPr>
              <a:t>Benchmarking Intensive Care Units (</a:t>
            </a:r>
            <a:r>
              <a:rPr lang="nl-NL" altLang="en-US" dirty="0" err="1">
                <a:latin typeface="Corbel" panose="020B0503020204020204" pitchFamily="34" charset="0"/>
              </a:rPr>
              <a:t>Table</a:t>
            </a:r>
            <a:r>
              <a:rPr lang="nl-NL" altLang="en-US" dirty="0">
                <a:latin typeface="Corbel" panose="020B0503020204020204" pitchFamily="34" charset="0"/>
              </a:rPr>
              <a:t> 5-6).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altLang="en-US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nl-NL" altLang="en-US" dirty="0">
                <a:latin typeface="Corbel" panose="020B0503020204020204" pitchFamily="34" charset="0"/>
                <a:sym typeface="Wingdings" panose="05000000000000000000" pitchFamily="2" charset="2"/>
              </a:rPr>
              <a:t> onderzoeksdesign kunnen maken (houd dus de structuur van de tabellen aan).</a:t>
            </a:r>
            <a:endParaRPr lang="nl-NL" altLang="en-US" dirty="0">
              <a:latin typeface="Corbel" panose="020B0503020204020204" pitchFamily="34" charset="0"/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BFBDD5-72A8-4EFD-9D07-E35C0F199068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Productieve publieke sector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sz="2800" dirty="0">
                <a:latin typeface="Corbel" panose="020B0503020204020204" pitchFamily="34" charset="0"/>
              </a:rPr>
              <a:t>Publieke sector belangrijk:</a:t>
            </a:r>
          </a:p>
          <a:p>
            <a:pPr eaLnBrk="1" hangingPunct="1"/>
            <a:endParaRPr lang="nl-NL" altLang="en-US" sz="2800" dirty="0">
              <a:latin typeface="Corbel" panose="020B0503020204020204" pitchFamily="34" charset="0"/>
            </a:endParaRPr>
          </a:p>
          <a:p>
            <a:pPr marL="2857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(Quasi-) collectieve goederen;</a:t>
            </a:r>
          </a:p>
          <a:p>
            <a:pPr marL="2857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Externe effecten;</a:t>
            </a:r>
          </a:p>
          <a:p>
            <a:pPr marL="2857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Bemoeigoederen;</a:t>
            </a:r>
          </a:p>
          <a:p>
            <a:pPr marL="2857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1600" dirty="0">
                <a:latin typeface="Corbel" panose="020B0503020204020204" pitchFamily="34" charset="0"/>
              </a:rPr>
              <a:t>Sociale rechtvaardigheid.</a:t>
            </a:r>
          </a:p>
          <a:p>
            <a:pPr lvl="1" eaLnBrk="1" hangingPunct="1">
              <a:lnSpc>
                <a:spcPct val="150000"/>
              </a:lnSpc>
            </a:pPr>
            <a:endParaRPr lang="nl-NL" altLang="en-US" sz="2800" dirty="0"/>
          </a:p>
          <a:p>
            <a:pPr marL="288000" lvl="1" indent="0" eaLnBrk="1" hangingPunct="1">
              <a:lnSpc>
                <a:spcPct val="150000"/>
              </a:lnSpc>
              <a:buNone/>
            </a:pPr>
            <a:r>
              <a:rPr lang="nl-NL" altLang="en-US" dirty="0">
                <a:latin typeface="Corbel" panose="020B0503020204020204" pitchFamily="34" charset="0"/>
                <a:sym typeface="Wingdings" panose="05000000000000000000" pitchFamily="2" charset="2"/>
              </a:rPr>
              <a:t> Bijdrage aan groei van de welvaart</a:t>
            </a:r>
            <a:endParaRPr lang="nl-NL" altLang="en-US" dirty="0">
              <a:latin typeface="Corbel" panose="020B05030202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nl-NL" altLang="en-US" sz="2000" dirty="0"/>
          </a:p>
          <a:p>
            <a:pPr eaLnBrk="1" hangingPunct="1"/>
            <a:endParaRPr lang="nl-NL" alt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728D35-1D6A-4F85-9B39-70A10573B7B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7478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Schaduwzijden publieke voorzieningen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91523" y="1295401"/>
            <a:ext cx="8652477" cy="4090331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Belasting- en premiedruk;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</a:rPr>
              <a:t>Negatieve prikkel op economische ontwikkeling.</a:t>
            </a:r>
            <a:br>
              <a:rPr lang="nl-NL" altLang="en-US" sz="2400" dirty="0">
                <a:latin typeface="Corbel" panose="020B0503020204020204" pitchFamily="34" charset="0"/>
              </a:rPr>
            </a:br>
            <a:endParaRPr lang="nl-NL" altLang="en-US" sz="2400" dirty="0">
              <a:latin typeface="Corbel" panose="020B0503020204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  <a:sym typeface="Wingdings" pitchFamily="2" charset="2"/>
              </a:rPr>
              <a:t> balans tussen voor- en nadelen;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  <a:sym typeface="Wingdings" pitchFamily="2" charset="2"/>
              </a:rPr>
              <a:t> optimum bij hoog voorzieningenniveau en lage kosten productiviteitsvraag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>
                <a:latin typeface="Corbel" panose="020B0503020204020204" pitchFamily="34" charset="0"/>
                <a:sym typeface="Wingdings" pitchFamily="2" charset="2"/>
              </a:rPr>
              <a:t>????????? Productiviteit publieke voorzieningen ????</a:t>
            </a:r>
            <a:endParaRPr lang="nl-NL" altLang="en-US" sz="2400" dirty="0">
              <a:latin typeface="Corbel" panose="020B050302020402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94F5B-8848-4343-BD0C-B05E4E28AFF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8976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Erasmus_FSW_NL_v2_nieuweversie</Template>
  <TotalTime>1140</TotalTime>
  <Words>2298</Words>
  <Application>Microsoft Office PowerPoint</Application>
  <PresentationFormat>On-screen Show (4:3)</PresentationFormat>
  <Paragraphs>840</Paragraphs>
  <Slides>72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pres</vt:lpstr>
      <vt:lpstr>1_pres</vt:lpstr>
      <vt:lpstr>2_pres</vt:lpstr>
      <vt:lpstr>Equation</vt:lpstr>
      <vt:lpstr>Document</vt:lpstr>
      <vt:lpstr>Vergelijking</vt:lpstr>
      <vt:lpstr>Raamwerk en principes  van productiviteitsmeting  in de publieke sector</vt:lpstr>
      <vt:lpstr>Leerdoelen</vt:lpstr>
      <vt:lpstr>Onderwijsmethoden</vt:lpstr>
      <vt:lpstr>Leermiddelen</vt:lpstr>
      <vt:lpstr>Opzet Dagdeel I en II </vt:lpstr>
      <vt:lpstr>Opzet dagdeel III</vt:lpstr>
      <vt:lpstr>Docenten</vt:lpstr>
      <vt:lpstr>Productieve publieke sector</vt:lpstr>
      <vt:lpstr>Schaduwzijden publieke voorzieningen</vt:lpstr>
      <vt:lpstr>Relatie middelen, omgeving, productie en effecten</vt:lpstr>
      <vt:lpstr>Allocatie middelen in een school bij productiemaximalisatie   </vt:lpstr>
      <vt:lpstr>Productiviteit en effectiviteit</vt:lpstr>
      <vt:lpstr>Productiviteit</vt:lpstr>
      <vt:lpstr>Productiviteitsmeting: meervoudige productie en middelen </vt:lpstr>
      <vt:lpstr>Een voorbeeld</vt:lpstr>
      <vt:lpstr>Relevante overige aspecten</vt:lpstr>
      <vt:lpstr>Micro-economische theorie</vt:lpstr>
      <vt:lpstr>Relatie productie en middelen bij plantsoenendienst </vt:lpstr>
      <vt:lpstr>Middelenverzameling en isoquant </vt:lpstr>
      <vt:lpstr>De productieverzameling en de transformatiecurve </vt:lpstr>
      <vt:lpstr>Productiefunctie</vt:lpstr>
      <vt:lpstr>Productie afstandsfunctie</vt:lpstr>
      <vt:lpstr>Een voorbeeld (uitleg bij Table 3-1)</vt:lpstr>
      <vt:lpstr>Voorbeeld meervoudige productie en inzet van middelen </vt:lpstr>
      <vt:lpstr>Voorbeeld meervoudige productie en inzet van middelen </vt:lpstr>
      <vt:lpstr>Technische doelmatigheid (Koopmans)</vt:lpstr>
      <vt:lpstr>Technische doelmatigheid (Debreu-Farell)</vt:lpstr>
      <vt:lpstr>Technische doelmatigheid (grafisch)</vt:lpstr>
      <vt:lpstr>Technische doelmatigheid </vt:lpstr>
      <vt:lpstr>Schaalopbrengsten</vt:lpstr>
      <vt:lpstr>Diversificatie-effecten</vt:lpstr>
      <vt:lpstr>Technologische, maatschappelijke en institutionele ontwikkelingen</vt:lpstr>
      <vt:lpstr>Het meten van productiviteit en efficiëntie</vt:lpstr>
      <vt:lpstr>Voorbeeld partiële kengetallen </vt:lpstr>
      <vt:lpstr>Conclusie</vt:lpstr>
      <vt:lpstr>Integrale kengetallen</vt:lpstr>
      <vt:lpstr>SFA en DEA </vt:lpstr>
      <vt:lpstr>Kostenfunctie </vt:lpstr>
      <vt:lpstr>Efficiëntie  </vt:lpstr>
      <vt:lpstr>Schaaleffecten </vt:lpstr>
      <vt:lpstr>Schaalvoordelen, Schaalnadelen</vt:lpstr>
      <vt:lpstr>Technologische ontwikkeling </vt:lpstr>
      <vt:lpstr>Nadelen SFA</vt:lpstr>
      <vt:lpstr>Gegevensomhullingsanalyse (DEA)</vt:lpstr>
      <vt:lpstr>Gegevensomhullingsanalyse (DEA)</vt:lpstr>
      <vt:lpstr>Gegevensomhullingsanalyse (DEA)</vt:lpstr>
      <vt:lpstr>Een voorbeeld</vt:lpstr>
      <vt:lpstr>Een voorbeeld (2)</vt:lpstr>
      <vt:lpstr> Uitbijter DEA </vt:lpstr>
      <vt:lpstr>Nadelen DEA</vt:lpstr>
      <vt:lpstr>Nieuwe technieken</vt:lpstr>
      <vt:lpstr>software</vt:lpstr>
      <vt:lpstr>Empirisch onderzoek (H6)</vt:lpstr>
      <vt:lpstr>Economisch model </vt:lpstr>
      <vt:lpstr>Meting productie en productprijzen </vt:lpstr>
      <vt:lpstr>Meting ingezette middelen en middelenprijzen </vt:lpstr>
      <vt:lpstr>Meting ingezette middelen en middelenprijzen</vt:lpstr>
      <vt:lpstr>Relatie tussen eenheden, volumina, prijzen, unit values en productiviteit</vt:lpstr>
      <vt:lpstr>Relatie tussen eenheden, volumina, prijzen, unit values en productiviteit</vt:lpstr>
      <vt:lpstr>Relatie tussen eenheden, volumina, prijzen, unit values en productiviteit</vt:lpstr>
      <vt:lpstr>Relatie tussen eenheden, volumina, prijzen, unit values en productiviteit</vt:lpstr>
      <vt:lpstr>Relatie tussen eenheden, volumina, prijzen, unit values en productiviteit</vt:lpstr>
      <vt:lpstr>Relatie tussen eenheden, volumina, prijzen, unit values en productiviteit</vt:lpstr>
      <vt:lpstr>Keuze prijsindex</vt:lpstr>
      <vt:lpstr>Keuze prijsindex</vt:lpstr>
      <vt:lpstr>Meting omgevingskenmerken </vt:lpstr>
      <vt:lpstr>Gegevensverzameling </vt:lpstr>
      <vt:lpstr>Gegevensverzameling: varia </vt:lpstr>
      <vt:lpstr>Controle en bewerking gegevens</vt:lpstr>
      <vt:lpstr>Beleidsanalyses (H7) </vt:lpstr>
      <vt:lpstr>Management en strategieontwikkeling (H8)</vt:lpstr>
      <vt:lpstr>Andere voorbeelden</vt:lpstr>
    </vt:vector>
  </TitlesOfParts>
  <Company>TU Delft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Blank - TBM</dc:creator>
  <dc:description>FSW presentatie _x000d_versie 2.0 - april 2015_x000d_Ontwerp: Fabrique_x000d_Sjabloon: Ton Persoon</dc:description>
  <cp:lastModifiedBy>Jos Blank - TBM</cp:lastModifiedBy>
  <cp:revision>124</cp:revision>
  <dcterms:created xsi:type="dcterms:W3CDTF">2015-08-25T11:27:12Z</dcterms:created>
  <dcterms:modified xsi:type="dcterms:W3CDTF">2016-06-24T08:29:22Z</dcterms:modified>
</cp:coreProperties>
</file>