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21"/>
  </p:notesMasterIdLst>
  <p:handoutMasterIdLst>
    <p:handoutMasterId r:id="rId22"/>
  </p:handoutMasterIdLst>
  <p:sldIdLst>
    <p:sldId id="259" r:id="rId2"/>
    <p:sldId id="325" r:id="rId3"/>
    <p:sldId id="321" r:id="rId4"/>
    <p:sldId id="311" r:id="rId5"/>
    <p:sldId id="315" r:id="rId6"/>
    <p:sldId id="317" r:id="rId7"/>
    <p:sldId id="320" r:id="rId8"/>
    <p:sldId id="328" r:id="rId9"/>
    <p:sldId id="318" r:id="rId10"/>
    <p:sldId id="314" r:id="rId11"/>
    <p:sldId id="323" r:id="rId12"/>
    <p:sldId id="329" r:id="rId13"/>
    <p:sldId id="331" r:id="rId14"/>
    <p:sldId id="324" r:id="rId15"/>
    <p:sldId id="313" r:id="rId16"/>
    <p:sldId id="330" r:id="rId17"/>
    <p:sldId id="288" r:id="rId18"/>
    <p:sldId id="326" r:id="rId19"/>
    <p:sldId id="327" r:id="rId20"/>
  </p:sldIdLst>
  <p:sldSz cx="9144000" cy="6858000" type="screen4x3"/>
  <p:notesSz cx="7053263" cy="9309100"/>
  <p:defaultTextStyle>
    <a:defPPr>
      <a:defRPr lang="en-US"/>
    </a:defPPr>
    <a:lvl1pPr algn="l" rtl="0" eaLnBrk="0" fontAlgn="base" hangingPunct="0">
      <a:spcBef>
        <a:spcPct val="0"/>
      </a:spcBef>
      <a:spcAft>
        <a:spcPct val="0"/>
      </a:spcAft>
      <a:defRPr sz="2400" kern="1200">
        <a:solidFill>
          <a:schemeClr val="tx1"/>
        </a:solidFill>
        <a:latin typeface="Tahoma" charset="0"/>
        <a:ea typeface="+mn-ea"/>
        <a:cs typeface="+mn-cs"/>
      </a:defRPr>
    </a:lvl1pPr>
    <a:lvl2pPr marL="457200" algn="l" rtl="0" eaLnBrk="0" fontAlgn="base" hangingPunct="0">
      <a:spcBef>
        <a:spcPct val="0"/>
      </a:spcBef>
      <a:spcAft>
        <a:spcPct val="0"/>
      </a:spcAft>
      <a:defRPr sz="2400" kern="1200">
        <a:solidFill>
          <a:schemeClr val="tx1"/>
        </a:solidFill>
        <a:latin typeface="Tahoma" charset="0"/>
        <a:ea typeface="+mn-ea"/>
        <a:cs typeface="+mn-cs"/>
      </a:defRPr>
    </a:lvl2pPr>
    <a:lvl3pPr marL="914400" algn="l" rtl="0" eaLnBrk="0" fontAlgn="base" hangingPunct="0">
      <a:spcBef>
        <a:spcPct val="0"/>
      </a:spcBef>
      <a:spcAft>
        <a:spcPct val="0"/>
      </a:spcAft>
      <a:defRPr sz="2400" kern="1200">
        <a:solidFill>
          <a:schemeClr val="tx1"/>
        </a:solidFill>
        <a:latin typeface="Tahoma" charset="0"/>
        <a:ea typeface="+mn-ea"/>
        <a:cs typeface="+mn-cs"/>
      </a:defRPr>
    </a:lvl3pPr>
    <a:lvl4pPr marL="1371600" algn="l" rtl="0" eaLnBrk="0" fontAlgn="base" hangingPunct="0">
      <a:spcBef>
        <a:spcPct val="0"/>
      </a:spcBef>
      <a:spcAft>
        <a:spcPct val="0"/>
      </a:spcAft>
      <a:defRPr sz="2400" kern="1200">
        <a:solidFill>
          <a:schemeClr val="tx1"/>
        </a:solidFill>
        <a:latin typeface="Tahoma" charset="0"/>
        <a:ea typeface="+mn-ea"/>
        <a:cs typeface="+mn-cs"/>
      </a:defRPr>
    </a:lvl4pPr>
    <a:lvl5pPr marL="1828800" algn="l" rtl="0" eaLnBrk="0" fontAlgn="base" hangingPunct="0">
      <a:spcBef>
        <a:spcPct val="0"/>
      </a:spcBef>
      <a:spcAft>
        <a:spcPct val="0"/>
      </a:spcAft>
      <a:defRPr sz="2400" kern="1200">
        <a:solidFill>
          <a:schemeClr val="tx1"/>
        </a:solidFill>
        <a:latin typeface="Tahoma" charset="0"/>
        <a:ea typeface="+mn-ea"/>
        <a:cs typeface="+mn-cs"/>
      </a:defRPr>
    </a:lvl5pPr>
    <a:lvl6pPr marL="2286000" algn="l" defTabSz="914400" rtl="0" eaLnBrk="1" latinLnBrk="0" hangingPunct="1">
      <a:defRPr sz="2400" kern="1200">
        <a:solidFill>
          <a:schemeClr val="tx1"/>
        </a:solidFill>
        <a:latin typeface="Tahoma" charset="0"/>
        <a:ea typeface="+mn-ea"/>
        <a:cs typeface="+mn-cs"/>
      </a:defRPr>
    </a:lvl6pPr>
    <a:lvl7pPr marL="2743200" algn="l" defTabSz="914400" rtl="0" eaLnBrk="1" latinLnBrk="0" hangingPunct="1">
      <a:defRPr sz="2400" kern="1200">
        <a:solidFill>
          <a:schemeClr val="tx1"/>
        </a:solidFill>
        <a:latin typeface="Tahoma" charset="0"/>
        <a:ea typeface="+mn-ea"/>
        <a:cs typeface="+mn-cs"/>
      </a:defRPr>
    </a:lvl7pPr>
    <a:lvl8pPr marL="3200400" algn="l" defTabSz="914400" rtl="0" eaLnBrk="1" latinLnBrk="0" hangingPunct="1">
      <a:defRPr sz="2400" kern="1200">
        <a:solidFill>
          <a:schemeClr val="tx1"/>
        </a:solidFill>
        <a:latin typeface="Tahoma" charset="0"/>
        <a:ea typeface="+mn-ea"/>
        <a:cs typeface="+mn-cs"/>
      </a:defRPr>
    </a:lvl8pPr>
    <a:lvl9pPr marL="3657600" algn="l" defTabSz="914400" rtl="0" eaLnBrk="1" latinLnBrk="0" hangingPunct="1">
      <a:defRPr sz="2400"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FFFF66"/>
    <a:srgbClr val="C3DBEF"/>
    <a:srgbClr val="404040"/>
    <a:srgbClr val="A6A6A6"/>
    <a:srgbClr val="A8D08D"/>
    <a:srgbClr val="9BC4E5"/>
    <a:srgbClr val="F4B183"/>
    <a:srgbClr val="B2ECBD"/>
    <a:srgbClr val="B678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81" autoAdjust="0"/>
    <p:restoredTop sz="66163" autoAdjust="0"/>
  </p:normalViewPr>
  <p:slideViewPr>
    <p:cSldViewPr>
      <p:cViewPr varScale="1">
        <p:scale>
          <a:sx n="69" d="100"/>
          <a:sy n="69" d="100"/>
        </p:scale>
        <p:origin x="66" y="6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tudelft.net\staff-groups\TBM\IPSEII\Proj\C5200-03\Rapport\inlees_figuren%20(Recovered).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Tijdelijk</c:v>
          </c:tx>
          <c:spPr>
            <a:ln w="25400">
              <a:noFill/>
            </a:ln>
            <a:effectLst/>
          </c:spPr>
          <c:xVal>
            <c:numRef>
              <c:f>'Selectie zonder rail'!$C$2:$C$122</c:f>
              <c:numCache>
                <c:formatCode>General</c:formatCode>
                <c:ptCount val="121"/>
                <c:pt idx="0">
                  <c:v>530000</c:v>
                </c:pt>
                <c:pt idx="1">
                  <c:v>545000</c:v>
                </c:pt>
                <c:pt idx="2">
                  <c:v>545000</c:v>
                </c:pt>
                <c:pt idx="3">
                  <c:v>560000</c:v>
                </c:pt>
                <c:pt idx="4">
                  <c:v>567000</c:v>
                </c:pt>
                <c:pt idx="5">
                  <c:v>92543</c:v>
                </c:pt>
                <c:pt idx="6">
                  <c:v>93479</c:v>
                </c:pt>
                <c:pt idx="7">
                  <c:v>90730</c:v>
                </c:pt>
                <c:pt idx="8">
                  <c:v>91703</c:v>
                </c:pt>
                <c:pt idx="9">
                  <c:v>109286</c:v>
                </c:pt>
                <c:pt idx="10">
                  <c:v>111160</c:v>
                </c:pt>
                <c:pt idx="11">
                  <c:v>457199</c:v>
                </c:pt>
                <c:pt idx="12">
                  <c:v>467891</c:v>
                </c:pt>
                <c:pt idx="13">
                  <c:v>487254</c:v>
                </c:pt>
                <c:pt idx="14">
                  <c:v>508389</c:v>
                </c:pt>
                <c:pt idx="15">
                  <c:v>519839</c:v>
                </c:pt>
                <c:pt idx="16">
                  <c:v>523299</c:v>
                </c:pt>
                <c:pt idx="17">
                  <c:v>104957</c:v>
                </c:pt>
                <c:pt idx="18">
                  <c:v>106166</c:v>
                </c:pt>
                <c:pt idx="19">
                  <c:v>111951</c:v>
                </c:pt>
                <c:pt idx="20">
                  <c:v>107054</c:v>
                </c:pt>
                <c:pt idx="21">
                  <c:v>82345</c:v>
                </c:pt>
                <c:pt idx="22">
                  <c:v>84235</c:v>
                </c:pt>
                <c:pt idx="23">
                  <c:v>86345</c:v>
                </c:pt>
                <c:pt idx="24">
                  <c:v>86345</c:v>
                </c:pt>
                <c:pt idx="25">
                  <c:v>141948</c:v>
                </c:pt>
                <c:pt idx="26">
                  <c:v>142500</c:v>
                </c:pt>
                <c:pt idx="27">
                  <c:v>144245</c:v>
                </c:pt>
                <c:pt idx="28">
                  <c:v>132291</c:v>
                </c:pt>
                <c:pt idx="29">
                  <c:v>60146</c:v>
                </c:pt>
                <c:pt idx="30">
                  <c:v>60383</c:v>
                </c:pt>
                <c:pt idx="31">
                  <c:v>58914</c:v>
                </c:pt>
                <c:pt idx="32">
                  <c:v>58121</c:v>
                </c:pt>
                <c:pt idx="33">
                  <c:v>200313.37</c:v>
                </c:pt>
                <c:pt idx="34">
                  <c:v>195854.04</c:v>
                </c:pt>
                <c:pt idx="35">
                  <c:v>214959.83000000002</c:v>
                </c:pt>
                <c:pt idx="36">
                  <c:v>224769.28999999998</c:v>
                </c:pt>
                <c:pt idx="37">
                  <c:v>220000</c:v>
                </c:pt>
                <c:pt idx="38">
                  <c:v>200000</c:v>
                </c:pt>
                <c:pt idx="39">
                  <c:v>298993.21999999997</c:v>
                </c:pt>
                <c:pt idx="40">
                  <c:v>326000</c:v>
                </c:pt>
                <c:pt idx="41">
                  <c:v>331901.46999999997</c:v>
                </c:pt>
                <c:pt idx="42">
                  <c:v>293643.18000000005</c:v>
                </c:pt>
                <c:pt idx="43">
                  <c:v>327099.2</c:v>
                </c:pt>
                <c:pt idx="44">
                  <c:v>347803.3</c:v>
                </c:pt>
                <c:pt idx="45">
                  <c:v>351370.95</c:v>
                </c:pt>
                <c:pt idx="46">
                  <c:v>360236.86000000004</c:v>
                </c:pt>
                <c:pt idx="47">
                  <c:v>380362.03</c:v>
                </c:pt>
                <c:pt idx="48">
                  <c:v>405710</c:v>
                </c:pt>
                <c:pt idx="49">
                  <c:v>421138</c:v>
                </c:pt>
                <c:pt idx="50">
                  <c:v>424390</c:v>
                </c:pt>
                <c:pt idx="51">
                  <c:v>424812</c:v>
                </c:pt>
                <c:pt idx="52">
                  <c:v>392943</c:v>
                </c:pt>
                <c:pt idx="53">
                  <c:v>413690</c:v>
                </c:pt>
                <c:pt idx="54">
                  <c:v>382793</c:v>
                </c:pt>
                <c:pt idx="55">
                  <c:v>377559</c:v>
                </c:pt>
                <c:pt idx="56">
                  <c:v>385455</c:v>
                </c:pt>
                <c:pt idx="57">
                  <c:v>817305.3</c:v>
                </c:pt>
                <c:pt idx="58">
                  <c:v>846283.1</c:v>
                </c:pt>
                <c:pt idx="59">
                  <c:v>919109.9</c:v>
                </c:pt>
                <c:pt idx="60">
                  <c:v>948501.3</c:v>
                </c:pt>
                <c:pt idx="61">
                  <c:v>966083</c:v>
                </c:pt>
                <c:pt idx="62">
                  <c:v>964078.03</c:v>
                </c:pt>
                <c:pt idx="63">
                  <c:v>944676.29999999818</c:v>
                </c:pt>
                <c:pt idx="64">
                  <c:v>944498.1</c:v>
                </c:pt>
                <c:pt idx="65">
                  <c:v>303084</c:v>
                </c:pt>
                <c:pt idx="66">
                  <c:v>314224.09999999998</c:v>
                </c:pt>
                <c:pt idx="67">
                  <c:v>344034.80000000005</c:v>
                </c:pt>
                <c:pt idx="68">
                  <c:v>370500</c:v>
                </c:pt>
                <c:pt idx="69">
                  <c:v>380528.5</c:v>
                </c:pt>
                <c:pt idx="70">
                  <c:v>385397.4</c:v>
                </c:pt>
                <c:pt idx="71">
                  <c:v>383407</c:v>
                </c:pt>
                <c:pt idx="72">
                  <c:v>384871.1</c:v>
                </c:pt>
                <c:pt idx="73">
                  <c:v>447600.53333333408</c:v>
                </c:pt>
                <c:pt idx="74">
                  <c:v>464267</c:v>
                </c:pt>
                <c:pt idx="75">
                  <c:v>459796</c:v>
                </c:pt>
                <c:pt idx="76">
                  <c:v>438388</c:v>
                </c:pt>
                <c:pt idx="77">
                  <c:v>441425</c:v>
                </c:pt>
                <c:pt idx="78">
                  <c:v>441635.43333333422</c:v>
                </c:pt>
                <c:pt idx="79">
                  <c:v>445001.8</c:v>
                </c:pt>
                <c:pt idx="80">
                  <c:v>450257</c:v>
                </c:pt>
                <c:pt idx="81">
                  <c:v>811318.25</c:v>
                </c:pt>
                <c:pt idx="82">
                  <c:v>843771</c:v>
                </c:pt>
                <c:pt idx="83">
                  <c:v>816640.00000000012</c:v>
                </c:pt>
                <c:pt idx="84">
                  <c:v>786476</c:v>
                </c:pt>
                <c:pt idx="85">
                  <c:v>789754</c:v>
                </c:pt>
                <c:pt idx="86">
                  <c:v>788179.68333333335</c:v>
                </c:pt>
                <c:pt idx="87">
                  <c:v>779829.51666666742</c:v>
                </c:pt>
                <c:pt idx="88">
                  <c:v>780924.00000000012</c:v>
                </c:pt>
                <c:pt idx="89">
                  <c:v>530503.27999999828</c:v>
                </c:pt>
                <c:pt idx="90">
                  <c:v>397684</c:v>
                </c:pt>
                <c:pt idx="91">
                  <c:v>403944</c:v>
                </c:pt>
                <c:pt idx="92">
                  <c:v>402783</c:v>
                </c:pt>
                <c:pt idx="93">
                  <c:v>395602</c:v>
                </c:pt>
                <c:pt idx="94">
                  <c:v>391722</c:v>
                </c:pt>
                <c:pt idx="95">
                  <c:v>377189</c:v>
                </c:pt>
                <c:pt idx="96">
                  <c:v>321344</c:v>
                </c:pt>
                <c:pt idx="97">
                  <c:v>601034</c:v>
                </c:pt>
                <c:pt idx="98">
                  <c:v>489000</c:v>
                </c:pt>
                <c:pt idx="99">
                  <c:v>679000</c:v>
                </c:pt>
                <c:pt idx="100">
                  <c:v>397951</c:v>
                </c:pt>
                <c:pt idx="101">
                  <c:v>325068</c:v>
                </c:pt>
                <c:pt idx="102">
                  <c:v>326031</c:v>
                </c:pt>
                <c:pt idx="103">
                  <c:v>778102.81</c:v>
                </c:pt>
                <c:pt idx="104">
                  <c:v>771932.3</c:v>
                </c:pt>
                <c:pt idx="105">
                  <c:v>767796</c:v>
                </c:pt>
                <c:pt idx="106">
                  <c:v>229121.75</c:v>
                </c:pt>
                <c:pt idx="107">
                  <c:v>247753.9</c:v>
                </c:pt>
                <c:pt idx="108">
                  <c:v>245122</c:v>
                </c:pt>
              </c:numCache>
            </c:numRef>
          </c:xVal>
          <c:yVal>
            <c:numRef>
              <c:f>'Selectie zonder rail'!$H$2:$H$110</c:f>
              <c:numCache>
                <c:formatCode>#,##0</c:formatCode>
                <c:ptCount val="109"/>
                <c:pt idx="0">
                  <c:v>63557525.5</c:v>
                </c:pt>
                <c:pt idx="1">
                  <c:v>66586406.5</c:v>
                </c:pt>
                <c:pt idx="2">
                  <c:v>67850195.099999994</c:v>
                </c:pt>
                <c:pt idx="3">
                  <c:v>74456492.099999994</c:v>
                </c:pt>
                <c:pt idx="4">
                  <c:v>81001274.400000006</c:v>
                </c:pt>
                <c:pt idx="5">
                  <c:v>9607337</c:v>
                </c:pt>
                <c:pt idx="6">
                  <c:v>9541600.3491999842</c:v>
                </c:pt>
                <c:pt idx="7">
                  <c:v>11819618.9724</c:v>
                </c:pt>
                <c:pt idx="8">
                  <c:v>11661995.3825</c:v>
                </c:pt>
                <c:pt idx="9">
                  <c:v>10103899.7139</c:v>
                </c:pt>
                <c:pt idx="10">
                  <c:v>9410800.2047000006</c:v>
                </c:pt>
                <c:pt idx="11">
                  <c:v>29264214.050000001</c:v>
                </c:pt>
                <c:pt idx="12">
                  <c:v>30329391.890000001</c:v>
                </c:pt>
                <c:pt idx="13">
                  <c:v>31801652.539999999</c:v>
                </c:pt>
                <c:pt idx="14">
                  <c:v>32882908.729999997</c:v>
                </c:pt>
                <c:pt idx="15">
                  <c:v>33573449.810000002</c:v>
                </c:pt>
                <c:pt idx="16">
                  <c:v>33976331.210000001</c:v>
                </c:pt>
                <c:pt idx="17">
                  <c:v>8165000</c:v>
                </c:pt>
                <c:pt idx="18">
                  <c:v>9695000</c:v>
                </c:pt>
                <c:pt idx="19">
                  <c:v>9143000</c:v>
                </c:pt>
                <c:pt idx="20">
                  <c:v>9014000</c:v>
                </c:pt>
                <c:pt idx="21">
                  <c:v>6517000</c:v>
                </c:pt>
                <c:pt idx="22">
                  <c:v>7883000</c:v>
                </c:pt>
                <c:pt idx="23">
                  <c:v>7203000</c:v>
                </c:pt>
                <c:pt idx="24">
                  <c:v>7203000</c:v>
                </c:pt>
                <c:pt idx="25">
                  <c:v>10856000</c:v>
                </c:pt>
                <c:pt idx="26">
                  <c:v>10925000</c:v>
                </c:pt>
                <c:pt idx="27">
                  <c:v>10635000</c:v>
                </c:pt>
                <c:pt idx="28">
                  <c:v>10268000</c:v>
                </c:pt>
                <c:pt idx="29">
                  <c:v>5729000</c:v>
                </c:pt>
                <c:pt idx="30">
                  <c:v>6344000</c:v>
                </c:pt>
                <c:pt idx="31">
                  <c:v>6708000</c:v>
                </c:pt>
                <c:pt idx="32">
                  <c:v>6808000</c:v>
                </c:pt>
                <c:pt idx="33">
                  <c:v>13775154.640499979</c:v>
                </c:pt>
                <c:pt idx="34">
                  <c:v>14410705.60131</c:v>
                </c:pt>
                <c:pt idx="35">
                  <c:v>14965097</c:v>
                </c:pt>
                <c:pt idx="36">
                  <c:v>16373683.433779128</c:v>
                </c:pt>
                <c:pt idx="37">
                  <c:v>17820000</c:v>
                </c:pt>
                <c:pt idx="38">
                  <c:v>16202000</c:v>
                </c:pt>
                <c:pt idx="39">
                  <c:v>23146955.291978601</c:v>
                </c:pt>
                <c:pt idx="40">
                  <c:v>25597140</c:v>
                </c:pt>
                <c:pt idx="41">
                  <c:v>23417992.310000021</c:v>
                </c:pt>
                <c:pt idx="42">
                  <c:v>25380117.420000002</c:v>
                </c:pt>
                <c:pt idx="43">
                  <c:v>25976185.193930268</c:v>
                </c:pt>
                <c:pt idx="44">
                  <c:v>25147749</c:v>
                </c:pt>
                <c:pt idx="45">
                  <c:v>25750774</c:v>
                </c:pt>
                <c:pt idx="46">
                  <c:v>25403383</c:v>
                </c:pt>
                <c:pt idx="47">
                  <c:v>29018930</c:v>
                </c:pt>
                <c:pt idx="48">
                  <c:v>43322368</c:v>
                </c:pt>
                <c:pt idx="49">
                  <c:v>43345427</c:v>
                </c:pt>
                <c:pt idx="50">
                  <c:v>35889614</c:v>
                </c:pt>
                <c:pt idx="51">
                  <c:v>35937096</c:v>
                </c:pt>
                <c:pt idx="52">
                  <c:v>33954496</c:v>
                </c:pt>
                <c:pt idx="53">
                  <c:v>37133938</c:v>
                </c:pt>
                <c:pt idx="54">
                  <c:v>34425061</c:v>
                </c:pt>
                <c:pt idx="55">
                  <c:v>31929389</c:v>
                </c:pt>
                <c:pt idx="56">
                  <c:v>33554525</c:v>
                </c:pt>
                <c:pt idx="57">
                  <c:v>88452160.729999989</c:v>
                </c:pt>
                <c:pt idx="58">
                  <c:v>92199320.989999995</c:v>
                </c:pt>
                <c:pt idx="59">
                  <c:v>97812106.819999993</c:v>
                </c:pt>
                <c:pt idx="60">
                  <c:v>100915973.51000002</c:v>
                </c:pt>
                <c:pt idx="61">
                  <c:v>111588841.64</c:v>
                </c:pt>
                <c:pt idx="62">
                  <c:v>114236600.6643464</c:v>
                </c:pt>
                <c:pt idx="63">
                  <c:v>113090120.7</c:v>
                </c:pt>
                <c:pt idx="64">
                  <c:v>111000556.47999999</c:v>
                </c:pt>
                <c:pt idx="65">
                  <c:v>28744213.439999998</c:v>
                </c:pt>
                <c:pt idx="66">
                  <c:v>30618366.809999999</c:v>
                </c:pt>
                <c:pt idx="67">
                  <c:v>33567494.410000004</c:v>
                </c:pt>
                <c:pt idx="68">
                  <c:v>35366087.782079995</c:v>
                </c:pt>
                <c:pt idx="69">
                  <c:v>38125789.13000001</c:v>
                </c:pt>
                <c:pt idx="70">
                  <c:v>39276123.730000012</c:v>
                </c:pt>
                <c:pt idx="71">
                  <c:v>39624733.390000001</c:v>
                </c:pt>
                <c:pt idx="72">
                  <c:v>39235406.01379025</c:v>
                </c:pt>
                <c:pt idx="73">
                  <c:v>40031095.280000001</c:v>
                </c:pt>
                <c:pt idx="74">
                  <c:v>41958783.810000002</c:v>
                </c:pt>
                <c:pt idx="75">
                  <c:v>44957541.480000004</c:v>
                </c:pt>
                <c:pt idx="76">
                  <c:v>46134729.480000004</c:v>
                </c:pt>
                <c:pt idx="77">
                  <c:v>48805663.510000005</c:v>
                </c:pt>
                <c:pt idx="78">
                  <c:v>51038947.240000002</c:v>
                </c:pt>
                <c:pt idx="79">
                  <c:v>52826183.873620555</c:v>
                </c:pt>
                <c:pt idx="80">
                  <c:v>53491322.596245199</c:v>
                </c:pt>
                <c:pt idx="81">
                  <c:v>55322870.400000006</c:v>
                </c:pt>
                <c:pt idx="82">
                  <c:v>58834576.330000006</c:v>
                </c:pt>
                <c:pt idx="83">
                  <c:v>61983799.859999999</c:v>
                </c:pt>
                <c:pt idx="84">
                  <c:v>63057165.580000006</c:v>
                </c:pt>
                <c:pt idx="85">
                  <c:v>63211102.440000005</c:v>
                </c:pt>
                <c:pt idx="86">
                  <c:v>66293331.270000003</c:v>
                </c:pt>
                <c:pt idx="87">
                  <c:v>69003385.303862631</c:v>
                </c:pt>
                <c:pt idx="88">
                  <c:v>68488584.945698917</c:v>
                </c:pt>
                <c:pt idx="89">
                  <c:v>32818068</c:v>
                </c:pt>
                <c:pt idx="90">
                  <c:v>35675537</c:v>
                </c:pt>
                <c:pt idx="91">
                  <c:v>33668930</c:v>
                </c:pt>
                <c:pt idx="92">
                  <c:v>32909257</c:v>
                </c:pt>
                <c:pt idx="93">
                  <c:v>32143328</c:v>
                </c:pt>
                <c:pt idx="94">
                  <c:v>34036299</c:v>
                </c:pt>
                <c:pt idx="95">
                  <c:v>34096340</c:v>
                </c:pt>
                <c:pt idx="96">
                  <c:v>32551245</c:v>
                </c:pt>
                <c:pt idx="97">
                  <c:v>50929927</c:v>
                </c:pt>
                <c:pt idx="98">
                  <c:v>44494807</c:v>
                </c:pt>
                <c:pt idx="99">
                  <c:v>59672976</c:v>
                </c:pt>
                <c:pt idx="100">
                  <c:v>36491687</c:v>
                </c:pt>
                <c:pt idx="101">
                  <c:v>31569898</c:v>
                </c:pt>
                <c:pt idx="102">
                  <c:v>30762934</c:v>
                </c:pt>
                <c:pt idx="103">
                  <c:v>53785236.220000058</c:v>
                </c:pt>
                <c:pt idx="104">
                  <c:v>56075368.13000001</c:v>
                </c:pt>
                <c:pt idx="105">
                  <c:v>59425537</c:v>
                </c:pt>
                <c:pt idx="106">
                  <c:v>17882000</c:v>
                </c:pt>
                <c:pt idx="107">
                  <c:v>18754876</c:v>
                </c:pt>
                <c:pt idx="108">
                  <c:v>18507505</c:v>
                </c:pt>
              </c:numCache>
            </c:numRef>
          </c:yVal>
          <c:smooth val="0"/>
          <c:extLst>
            <c:ext xmlns:c16="http://schemas.microsoft.com/office/drawing/2014/chart" uri="{C3380CC4-5D6E-409C-BE32-E72D297353CC}">
              <c16:uniqueId val="{00000000-01E7-4AD8-A3FF-49D9DBC2BBD5}"/>
            </c:ext>
          </c:extLst>
        </c:ser>
        <c:dLbls>
          <c:showLegendKey val="0"/>
          <c:showVal val="0"/>
          <c:showCatName val="0"/>
          <c:showSerName val="0"/>
          <c:showPercent val="0"/>
          <c:showBubbleSize val="0"/>
        </c:dLbls>
        <c:axId val="101137024"/>
        <c:axId val="122753792"/>
      </c:scatterChart>
      <c:valAx>
        <c:axId val="101137024"/>
        <c:scaling>
          <c:orientation val="minMax"/>
          <c:min val="0"/>
        </c:scaling>
        <c:delete val="0"/>
        <c:axPos val="b"/>
        <c:title>
          <c:tx>
            <c:rich>
              <a:bodyPr/>
              <a:lstStyle/>
              <a:p>
                <a:pPr>
                  <a:defRPr sz="1400"/>
                </a:pPr>
                <a:r>
                  <a:rPr lang="nl-NL" sz="1400"/>
                  <a:t>Aantal dienstregelinguren</a:t>
                </a:r>
                <a:r>
                  <a:rPr lang="nl-NL" sz="1400" baseline="0"/>
                  <a:t> (x 10.000)</a:t>
                </a:r>
                <a:endParaRPr lang="nl-NL" sz="1400"/>
              </a:p>
            </c:rich>
          </c:tx>
          <c:overlay val="0"/>
        </c:title>
        <c:numFmt formatCode="General" sourceLinked="1"/>
        <c:majorTickMark val="out"/>
        <c:minorTickMark val="in"/>
        <c:tickLblPos val="nextTo"/>
        <c:spPr>
          <a:noFill/>
          <a:ln w="9525" cap="flat" cmpd="sng" algn="ctr">
            <a:solidFill>
              <a:srgbClr val="E7E6E6">
                <a:lumMod val="75000"/>
              </a:srgb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22753792"/>
        <c:crosses val="autoZero"/>
        <c:crossBetween val="midCat"/>
        <c:dispUnits>
          <c:builtInUnit val="tenThousands"/>
        </c:dispUnits>
      </c:valAx>
      <c:valAx>
        <c:axId val="122753792"/>
        <c:scaling>
          <c:orientation val="minMax"/>
        </c:scaling>
        <c:delete val="0"/>
        <c:axPos val="l"/>
        <c:title>
          <c:tx>
            <c:rich>
              <a:bodyPr rot="-5400000" vert="horz"/>
              <a:lstStyle/>
              <a:p>
                <a:pPr>
                  <a:defRPr sz="1400"/>
                </a:pPr>
                <a:r>
                  <a:rPr lang="nl-NL" sz="1400"/>
                  <a:t>Exploitatiekosten (x mln.)</a:t>
                </a:r>
              </a:p>
            </c:rich>
          </c:tx>
          <c:overlay val="0"/>
        </c:title>
        <c:numFmt formatCode="#,##0" sourceLinked="1"/>
        <c:majorTickMark val="in"/>
        <c:minorTickMark val="none"/>
        <c:tickLblPos val="nextTo"/>
        <c:spPr>
          <a:noFill/>
          <a:ln w="12700">
            <a:solidFill>
              <a:srgbClr val="E7E6E6">
                <a:lumMod val="75000"/>
              </a:srgbClr>
            </a:solidFill>
            <a:miter lim="800000"/>
          </a:ln>
          <a:effectLst/>
        </c:spPr>
        <c:txPr>
          <a:bodyPr rot="-60000000" spcFirstLastPara="1" vertOverflow="ellipsis" vert="horz" wrap="square" anchor="ctr" anchorCtr="1"/>
          <a:lstStyle/>
          <a:p>
            <a:pPr>
              <a:defRPr sz="900" b="0" i="0" u="none" strike="noStrike" kern="1200" baseline="0">
                <a:solidFill>
                  <a:schemeClr val="bg2">
                    <a:lumMod val="50000"/>
                  </a:schemeClr>
                </a:solidFill>
                <a:latin typeface="Arial" panose="020B0604020202020204" pitchFamily="34" charset="0"/>
                <a:ea typeface="+mn-ea"/>
                <a:cs typeface="Arial" panose="020B0604020202020204" pitchFamily="34" charset="0"/>
              </a:defRPr>
            </a:pPr>
            <a:endParaRPr lang="en-US"/>
          </a:p>
        </c:txPr>
        <c:crossAx val="101137024"/>
        <c:crosses val="autoZero"/>
        <c:crossBetween val="midCat"/>
        <c:dispUnits>
          <c:builtInUnit val="millions"/>
        </c:dispUnits>
      </c:valAx>
      <c:spPr>
        <a:noFill/>
        <a:ln w="25400">
          <a:noFill/>
        </a:ln>
        <a:effectLst/>
      </c:spPr>
    </c:plotArea>
    <c:plotVisOnly val="1"/>
    <c:dispBlanksAs val="gap"/>
    <c:showDLblsOverMax val="0"/>
  </c:chart>
  <c:spPr>
    <a:solidFill>
      <a:schemeClr val="bg1"/>
    </a:solidFill>
    <a:ln w="12700" cap="flat" cmpd="sng" algn="ctr">
      <a:noFill/>
      <a:round/>
    </a:ln>
    <a:effectLst/>
  </c:spPr>
  <c:txPr>
    <a:bodyPr/>
    <a:lstStyle/>
    <a:p>
      <a:pPr>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5641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a:defRPr>
            </a:lvl1pPr>
          </a:lstStyle>
          <a:p>
            <a:endParaRPr lang="nl-NL"/>
          </a:p>
        </p:txBody>
      </p:sp>
      <p:sp>
        <p:nvSpPr>
          <p:cNvPr id="31747" name="Rectangle 3"/>
          <p:cNvSpPr>
            <a:spLocks noGrp="1" noChangeArrowheads="1"/>
          </p:cNvSpPr>
          <p:nvPr>
            <p:ph type="dt" sz="quarter" idx="1"/>
          </p:nvPr>
        </p:nvSpPr>
        <p:spPr bwMode="auto">
          <a:xfrm>
            <a:off x="3996850" y="0"/>
            <a:ext cx="305641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a:defRPr>
            </a:lvl1pPr>
          </a:lstStyle>
          <a:p>
            <a:endParaRPr lang="nl-NL"/>
          </a:p>
        </p:txBody>
      </p:sp>
      <p:sp>
        <p:nvSpPr>
          <p:cNvPr id="31748" name="Rectangle 4"/>
          <p:cNvSpPr>
            <a:spLocks noGrp="1" noChangeArrowheads="1"/>
          </p:cNvSpPr>
          <p:nvPr>
            <p:ph type="ftr" sz="quarter" idx="2"/>
          </p:nvPr>
        </p:nvSpPr>
        <p:spPr bwMode="auto">
          <a:xfrm>
            <a:off x="0" y="8843645"/>
            <a:ext cx="305641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a:defRPr>
            </a:lvl1pPr>
          </a:lstStyle>
          <a:p>
            <a:endParaRPr lang="nl-NL"/>
          </a:p>
        </p:txBody>
      </p:sp>
      <p:sp>
        <p:nvSpPr>
          <p:cNvPr id="31749" name="Rectangle 5"/>
          <p:cNvSpPr>
            <a:spLocks noGrp="1" noChangeArrowheads="1"/>
          </p:cNvSpPr>
          <p:nvPr>
            <p:ph type="sldNum" sz="quarter" idx="3"/>
          </p:nvPr>
        </p:nvSpPr>
        <p:spPr bwMode="auto">
          <a:xfrm>
            <a:off x="3996850" y="8843645"/>
            <a:ext cx="305641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a:defRPr>
            </a:lvl1pPr>
          </a:lstStyle>
          <a:p>
            <a:fld id="{AE90C053-4458-45D9-98A0-572BB0E8093E}" type="slidenum">
              <a:rPr lang="nl-NL"/>
              <a:pPr/>
              <a:t>‹#›</a:t>
            </a:fld>
            <a:endParaRPr lang="nl-NL"/>
          </a:p>
        </p:txBody>
      </p:sp>
    </p:spTree>
    <p:extLst>
      <p:ext uri="{BB962C8B-B14F-4D97-AF65-F5344CB8AC3E}">
        <p14:creationId xmlns:p14="http://schemas.microsoft.com/office/powerpoint/2010/main" val="2739986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5641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a:defRPr>
            </a:lvl1pPr>
          </a:lstStyle>
          <a:p>
            <a:endParaRPr lang="en-US"/>
          </a:p>
        </p:txBody>
      </p:sp>
      <p:sp>
        <p:nvSpPr>
          <p:cNvPr id="16387" name="Rectangle 3"/>
          <p:cNvSpPr>
            <a:spLocks noGrp="1" noChangeArrowheads="1"/>
          </p:cNvSpPr>
          <p:nvPr>
            <p:ph type="dt" idx="1"/>
          </p:nvPr>
        </p:nvSpPr>
        <p:spPr bwMode="auto">
          <a:xfrm>
            <a:off x="3996850" y="0"/>
            <a:ext cx="305641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a:defRPr>
            </a:lvl1pPr>
          </a:lstStyle>
          <a:p>
            <a:endParaRPr lang="en-US"/>
          </a:p>
        </p:txBody>
      </p:sp>
      <p:sp>
        <p:nvSpPr>
          <p:cNvPr id="16388" name="Rectangle 4"/>
          <p:cNvSpPr>
            <a:spLocks noGrp="1" noRot="1" noChangeAspect="1" noChangeArrowheads="1" noTextEdit="1"/>
          </p:cNvSpPr>
          <p:nvPr>
            <p:ph type="sldImg" idx="2"/>
          </p:nvPr>
        </p:nvSpPr>
        <p:spPr bwMode="auto">
          <a:xfrm>
            <a:off x="1198563" y="698500"/>
            <a:ext cx="4656137"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940436" y="4421823"/>
            <a:ext cx="5172393" cy="418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390" name="Rectangle 6"/>
          <p:cNvSpPr>
            <a:spLocks noGrp="1" noChangeArrowheads="1"/>
          </p:cNvSpPr>
          <p:nvPr>
            <p:ph type="ftr" sz="quarter" idx="4"/>
          </p:nvPr>
        </p:nvSpPr>
        <p:spPr bwMode="auto">
          <a:xfrm>
            <a:off x="0" y="8843645"/>
            <a:ext cx="305641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a:defRPr>
            </a:lvl1pPr>
          </a:lstStyle>
          <a:p>
            <a:endParaRPr lang="en-US"/>
          </a:p>
        </p:txBody>
      </p:sp>
      <p:sp>
        <p:nvSpPr>
          <p:cNvPr id="16391" name="Rectangle 7"/>
          <p:cNvSpPr>
            <a:spLocks noGrp="1" noChangeArrowheads="1"/>
          </p:cNvSpPr>
          <p:nvPr>
            <p:ph type="sldNum" sz="quarter" idx="5"/>
          </p:nvPr>
        </p:nvSpPr>
        <p:spPr bwMode="auto">
          <a:xfrm>
            <a:off x="3996850" y="8843645"/>
            <a:ext cx="3056414"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a:defRPr>
            </a:lvl1pPr>
          </a:lstStyle>
          <a:p>
            <a:fld id="{C2C8CD11-CF31-49F2-B8DE-5497F5617B1E}" type="slidenum">
              <a:rPr lang="en-US"/>
              <a:pPr/>
              <a:t>‹#›</a:t>
            </a:fld>
            <a:endParaRPr lang="en-US"/>
          </a:p>
        </p:txBody>
      </p:sp>
    </p:spTree>
    <p:extLst>
      <p:ext uri="{BB962C8B-B14F-4D97-AF65-F5344CB8AC3E}">
        <p14:creationId xmlns:p14="http://schemas.microsoft.com/office/powerpoint/2010/main" val="17859643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68257A-B8B9-485B-BE90-923168ABD965}" type="slidenum">
              <a:rPr lang="en-US"/>
              <a:pPr/>
              <a:t>1</a:t>
            </a:fld>
            <a:endParaRPr lang="en-US" dirty="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nl-NL" dirty="0"/>
          </a:p>
        </p:txBody>
      </p:sp>
    </p:spTree>
    <p:extLst>
      <p:ext uri="{BB962C8B-B14F-4D97-AF65-F5344CB8AC3E}">
        <p14:creationId xmlns:p14="http://schemas.microsoft.com/office/powerpoint/2010/main" val="4138551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68257A-B8B9-485B-BE90-923168ABD965}" type="slidenum">
              <a:rPr lang="en-US"/>
              <a:pPr/>
              <a:t>15</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nl-NL"/>
          </a:p>
        </p:txBody>
      </p:sp>
    </p:spTree>
    <p:extLst>
      <p:ext uri="{BB962C8B-B14F-4D97-AF65-F5344CB8AC3E}">
        <p14:creationId xmlns:p14="http://schemas.microsoft.com/office/powerpoint/2010/main" val="1578824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68257A-B8B9-485B-BE90-923168ABD965}" type="slidenum">
              <a:rPr lang="en-US"/>
              <a:pPr/>
              <a:t>17</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nl-NL" dirty="0"/>
          </a:p>
        </p:txBody>
      </p:sp>
    </p:spTree>
    <p:extLst>
      <p:ext uri="{BB962C8B-B14F-4D97-AF65-F5344CB8AC3E}">
        <p14:creationId xmlns:p14="http://schemas.microsoft.com/office/powerpoint/2010/main" val="2875487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C2C8CD11-CF31-49F2-B8DE-5497F5617B1E}" type="slidenum">
              <a:rPr lang="en-US" smtClean="0"/>
              <a:pPr/>
              <a:t>18</a:t>
            </a:fld>
            <a:endParaRPr lang="en-US"/>
          </a:p>
        </p:txBody>
      </p:sp>
    </p:spTree>
    <p:extLst>
      <p:ext uri="{BB962C8B-B14F-4D97-AF65-F5344CB8AC3E}">
        <p14:creationId xmlns:p14="http://schemas.microsoft.com/office/powerpoint/2010/main" val="2935087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De verantwoordelijkheid voor de organisatie van het regionaal</a:t>
            </a:r>
            <a:r>
              <a:rPr lang="nl-NL" baseline="0" dirty="0"/>
              <a:t> openbaar vervoer ligt in Nederland bij de zogenoemde vervoersautoriteiten. Vandaag de dag zijn dat er nog 14: de twaalf provincies en twee vervoerregio’s, in Rotterdam/Den Haag en Amsterdam. </a:t>
            </a:r>
          </a:p>
          <a:p>
            <a:endParaRPr lang="nl-NL" baseline="0" dirty="0"/>
          </a:p>
          <a:p>
            <a:r>
              <a:rPr lang="nl-NL" baseline="0" dirty="0"/>
              <a:t>Vervoersautoriteiten regelen het openbaar vervoer aan de hand van concessies. Zo’n concessie is eigenlijk een pakket van vervoerslijnen en –diensten in een bepaald gebied, zoals het busvervoer in Zuid Holland, maar kan ook een bepaalde lijndienst zijn.</a:t>
            </a:r>
          </a:p>
          <a:p>
            <a:endParaRPr lang="nl-NL" baseline="0" dirty="0"/>
          </a:p>
          <a:p>
            <a:r>
              <a:rPr lang="nl-NL" baseline="0" dirty="0"/>
              <a:t>Er is in het concessiestelsel sprake van marktwerking: zo moeten de concessies openbaar worden aanbesteed. De maximale duur van een concessie is ook beperkt volgens </a:t>
            </a:r>
            <a:r>
              <a:rPr lang="nl-NL" baseline="0" dirty="0" err="1"/>
              <a:t>Europse</a:t>
            </a:r>
            <a:r>
              <a:rPr lang="nl-NL" baseline="0" dirty="0"/>
              <a:t> richtlijnen om marktwerking in stand te houden.</a:t>
            </a:r>
          </a:p>
          <a:p>
            <a:endParaRPr lang="nl-NL" baseline="0" dirty="0"/>
          </a:p>
          <a:p>
            <a:r>
              <a:rPr lang="nl-NL" baseline="0" dirty="0"/>
              <a:t>Elke vervoersautoriteit doet de aanbesteding van haar concessies dan ook weer net even anders. Bij de organisatie van een concessie stelt de vervoersautoriteit een, zoals dat mooi heet, Programma van Eisen op. Dat is eigenlijk een dik boekwerk met allerlei eisen en aspecten waaraan het openbaar vervoer uiteindelijk moet voldoen. Vervoersbedrijven kunnen zich vervolgens inschrijven op de concessie op een bepaald prijs en kwaliteitsniveau. Uiteindelijk gaat de concessie dan naar de beste bieder.</a:t>
            </a:r>
          </a:p>
          <a:p>
            <a:endParaRPr lang="nl-NL" dirty="0"/>
          </a:p>
        </p:txBody>
      </p:sp>
      <p:sp>
        <p:nvSpPr>
          <p:cNvPr id="4" name="Slide Number Placeholder 3"/>
          <p:cNvSpPr>
            <a:spLocks noGrp="1"/>
          </p:cNvSpPr>
          <p:nvPr>
            <p:ph type="sldNum" sz="quarter" idx="10"/>
          </p:nvPr>
        </p:nvSpPr>
        <p:spPr/>
        <p:txBody>
          <a:bodyPr/>
          <a:lstStyle/>
          <a:p>
            <a:fld id="{C2C8CD11-CF31-49F2-B8DE-5497F5617B1E}" type="slidenum">
              <a:rPr lang="en-US" smtClean="0"/>
              <a:pPr/>
              <a:t>2</a:t>
            </a:fld>
            <a:endParaRPr lang="en-US"/>
          </a:p>
        </p:txBody>
      </p:sp>
    </p:spTree>
    <p:extLst>
      <p:ext uri="{BB962C8B-B14F-4D97-AF65-F5344CB8AC3E}">
        <p14:creationId xmlns:p14="http://schemas.microsoft.com/office/powerpoint/2010/main" val="1995462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Waar gaat dit onderzoek over?</a:t>
            </a:r>
            <a:r>
              <a:rPr lang="nl-NL" baseline="0" dirty="0"/>
              <a:t> Op de eerste plaats zijn voor dit onderzoek gegevens verzameld bij de 14 vervoersautoriteiten. Door de decentrale inrichting van verantwoordelijkheden liggen veel gegevens nog buiten het zicht van beleidsmakers en onderzoekers. In samenwerking met de OV-experts op de TU Delft is hiervoor een rondje gemaakt bij alle vervoersautoriteiten om gegevens boven tafel te krijgen. </a:t>
            </a:r>
          </a:p>
          <a:p>
            <a:endParaRPr lang="nl-NL" baseline="0" dirty="0"/>
          </a:p>
          <a:p>
            <a:r>
              <a:rPr lang="nl-NL" dirty="0"/>
              <a:t>Een belangrijke vraag is, of bepaalde ontwerpkeuzes in het aanbestedingsproces, aanbestedingskenmerken, bijdragen aan een doelmatig regionaal openbaar vervoer. Sinds de inwerkingtreding van de Wp2000 is er sprake van een verhoogd vervoersaanbod en verlaagde gemiddelde kosten voor vervoersautoriteiten. Ook wijzen diverse onderzoeken op een toename in de kwaliteit van en deelname aan het openbaar vervoer. In de praktijk en in de bestaande literatuur is er nog maar betrekkelijk weinig aandacht voor het belang van aanbestedingskenmerken. Daarvoor hebben we in</a:t>
            </a:r>
            <a:r>
              <a:rPr lang="nl-NL" baseline="0" dirty="0"/>
              <a:t> dit onderzoek een paar belangrijke aanbestedingskenmerken onderzocht, theoretische en empirisch.</a:t>
            </a:r>
            <a:endParaRPr lang="nl-NL" dirty="0"/>
          </a:p>
        </p:txBody>
      </p:sp>
      <p:sp>
        <p:nvSpPr>
          <p:cNvPr id="4" name="Slide Number Placeholder 3"/>
          <p:cNvSpPr>
            <a:spLocks noGrp="1"/>
          </p:cNvSpPr>
          <p:nvPr>
            <p:ph type="sldNum" sz="quarter" idx="10"/>
          </p:nvPr>
        </p:nvSpPr>
        <p:spPr/>
        <p:txBody>
          <a:bodyPr/>
          <a:lstStyle/>
          <a:p>
            <a:fld id="{C2C8CD11-CF31-49F2-B8DE-5497F5617B1E}" type="slidenum">
              <a:rPr lang="en-US" smtClean="0"/>
              <a:pPr/>
              <a:t>3</a:t>
            </a:fld>
            <a:endParaRPr lang="en-US"/>
          </a:p>
        </p:txBody>
      </p:sp>
    </p:spTree>
    <p:extLst>
      <p:ext uri="{BB962C8B-B14F-4D97-AF65-F5344CB8AC3E}">
        <p14:creationId xmlns:p14="http://schemas.microsoft.com/office/powerpoint/2010/main" val="756313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68257A-B8B9-485B-BE90-923168ABD965}" type="slidenum">
              <a:rPr lang="en-US"/>
              <a:pPr/>
              <a:t>4</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nl-NL" dirty="0"/>
              <a:t>Vervoerders in het regionaal vervoer ontvangen een exploitatiesubsidie van vervoersautoriteiten. De overheidssubsidie is noodzakelijk om het regionaal openbaar vervoer voor vervoerders rendabel en voor reizigers toegankelijk te houden. Dat is niet altijd zo geweest. Reizigersopbrengsten zijn begin jaren zestig van de vorige eeuw nog voldoende om de kosten van vervoerders te dekken. De opkomst van de auto draagt in de jaren zeventig en tachtig sterk bij aan een verslechtering van de kostendekkingsgraad. De rijksbijdrage aan het stads- en streekvervoer stijgt in die tijd van enkele tientallen miljoenen euro’s in 1970 tot ruim 700 miljoen euro in 1993.</a:t>
            </a:r>
          </a:p>
          <a:p>
            <a:endParaRPr lang="nl-NL" dirty="0"/>
          </a:p>
          <a:p>
            <a:r>
              <a:rPr lang="nl-NL" dirty="0"/>
              <a:t>In</a:t>
            </a:r>
            <a:r>
              <a:rPr lang="nl-NL" baseline="0" dirty="0"/>
              <a:t> de loop van de jaren negentig wordt daarom veel onderzoek gedaan om te kijken hoe de groeiende rijksbijdrage een halt kan worden toegeroepen en hoe het regionaal openbaar vervoer efficiënter kan worden georganiseerd. Dat gebeurt uiteindelijk dus op twee manieren. Ten eerste wordt er gepleit voor meer marktwerking. Zo worden tussen 1996 en 1998 alle verantwoordelijkheden en middelen ondergebracht bij, dan nog, 35 vervoersautoriteiten. De wettelijke instrumenten om marktwerking te introduceren volgen drie jaar later via de Wet personenvervoer 2000, die eigenlijk het concessiestelsel invoert.</a:t>
            </a:r>
            <a:endParaRPr lang="nl-NL" dirty="0"/>
          </a:p>
        </p:txBody>
      </p:sp>
    </p:spTree>
    <p:extLst>
      <p:ext uri="{BB962C8B-B14F-4D97-AF65-F5344CB8AC3E}">
        <p14:creationId xmlns:p14="http://schemas.microsoft.com/office/powerpoint/2010/main" val="1327380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In de afgelopen vijftien</a:t>
            </a:r>
            <a:r>
              <a:rPr lang="nl-NL" baseline="0" dirty="0"/>
              <a:t> jaar is een aantal onderzoeken verschenen. De nadruk ligt daarin vaak op het effect van marktwerking op de efficiency: zijn niet-aanbestede gebieden nu minder efficiënt dan aanbestede concessies? </a:t>
            </a:r>
          </a:p>
          <a:p>
            <a:endParaRPr lang="nl-NL" baseline="0" dirty="0"/>
          </a:p>
          <a:p>
            <a:r>
              <a:rPr lang="nl-NL" baseline="0" dirty="0"/>
              <a:t>Het beeld dat daaruit  ontstaat is dat aanbesteden heeft geleid tot meer </a:t>
            </a:r>
            <a:r>
              <a:rPr lang="nl-NL" baseline="0" dirty="0" err="1"/>
              <a:t>efficientie</a:t>
            </a:r>
            <a:r>
              <a:rPr lang="nl-NL" baseline="0" dirty="0"/>
              <a:t>. Tegelijkertijd wijzen de onderzoeken dat er wel sprake is van afnemende meeropbrengsten. De winst bij de 1</a:t>
            </a:r>
            <a:r>
              <a:rPr lang="nl-NL" baseline="30000" dirty="0"/>
              <a:t>e</a:t>
            </a:r>
            <a:r>
              <a:rPr lang="nl-NL" baseline="0" dirty="0"/>
              <a:t> keer aanbesteden is groot; maar na 2,3 keer aanbesteden is het onderste wel uit de kan. </a:t>
            </a:r>
          </a:p>
          <a:p>
            <a:endParaRPr lang="nl-NL" baseline="0" dirty="0"/>
          </a:p>
          <a:p>
            <a:r>
              <a:rPr lang="nl-NL" baseline="0" dirty="0"/>
              <a:t>Het concessiestelsel is ook niet onbetwist. Zo wordt betwijfeld of er überhaupt wel voldoende marktwerking is. Zo is er bij concessies geregeld maar een enkele inschrijving. </a:t>
            </a:r>
          </a:p>
          <a:p>
            <a:endParaRPr lang="nl-NL" baseline="0" dirty="0"/>
          </a:p>
          <a:p>
            <a:r>
              <a:rPr lang="nl-NL" baseline="0" dirty="0"/>
              <a:t>Bovendien zijn aanbestedingsprocedures dure aangelegenheden en is er vervoerders veel om te doen ze te winnen. Het is dan ook niet ongebruikelijk dat een concessieverlening wordt aangevochten. En als de meeste efficiency toch al is bepaald</a:t>
            </a:r>
          </a:p>
          <a:p>
            <a:endParaRPr lang="nl-NL" baseline="0" dirty="0"/>
          </a:p>
          <a:p>
            <a:r>
              <a:rPr lang="nl-NL" baseline="0" dirty="0"/>
              <a:t>Deze onderzoeken gaan nog wel voorbij aan het decentrale van het concessiestelsel. Namelijk dat vervoersautoriteiten zelf bepalen hoe ze een concessie aanbesteden en dat ze daarbij behoorlijk verschillend te werk gaan. En dat is dus ook de vraag die in dit onderzoek centraal staat: wat doet die wijze van aanbesteden er nu toe?</a:t>
            </a:r>
            <a:endParaRPr lang="nl-NL" dirty="0"/>
          </a:p>
        </p:txBody>
      </p:sp>
      <p:sp>
        <p:nvSpPr>
          <p:cNvPr id="4" name="Slide Number Placeholder 3"/>
          <p:cNvSpPr>
            <a:spLocks noGrp="1"/>
          </p:cNvSpPr>
          <p:nvPr>
            <p:ph type="sldNum" sz="quarter" idx="10"/>
          </p:nvPr>
        </p:nvSpPr>
        <p:spPr/>
        <p:txBody>
          <a:bodyPr/>
          <a:lstStyle/>
          <a:p>
            <a:fld id="{C2C8CD11-CF31-49F2-B8DE-5497F5617B1E}" type="slidenum">
              <a:rPr lang="en-US" smtClean="0"/>
              <a:pPr/>
              <a:t>5</a:t>
            </a:fld>
            <a:endParaRPr lang="en-US"/>
          </a:p>
        </p:txBody>
      </p:sp>
    </p:spTree>
    <p:extLst>
      <p:ext uri="{BB962C8B-B14F-4D97-AF65-F5344CB8AC3E}">
        <p14:creationId xmlns:p14="http://schemas.microsoft.com/office/powerpoint/2010/main" val="1078939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Er is ook kritiek op de</a:t>
            </a:r>
            <a:r>
              <a:rPr lang="nl-NL" baseline="0" dirty="0"/>
              <a:t> meer brede inrichting van de sector. Zo zijn er maar weinig kengetallen openbaar beschikbaar. Dat is jammer voor ons als onderzoekers – ook de genoemde onderzoeken zijn vaak gebaseerd op maar een groepje van alle concessies – maar heeft ook als consequentie dat beleid niet goed zicht heeft op wat er in de sector speelt.</a:t>
            </a:r>
          </a:p>
          <a:p>
            <a:endParaRPr lang="nl-NL" baseline="0" dirty="0"/>
          </a:p>
          <a:p>
            <a:r>
              <a:rPr lang="nl-NL" baseline="0" dirty="0"/>
              <a:t>De algemene rekenkamer is hard:  de ministier is eigenlijk niet in staat om de doelmatigheid van het openbaar vervoer te beoordelen. Dat komt overigens niet alleen door een gebrek aan gegevens, maar ook door een gebrek aan meetbare, vastgelegde doelen.</a:t>
            </a:r>
          </a:p>
          <a:p>
            <a:endParaRPr lang="nl-NL" baseline="0" dirty="0"/>
          </a:p>
          <a:p>
            <a:r>
              <a:rPr lang="nl-NL" baseline="0" dirty="0"/>
              <a:t>Recenter heeft ook een uitgebreide beleidsvoorlichting plaatsgevonden. De conclusies op dit gebied liggen in dezelfde lijn. Ook daarin wordt aangegeven dat er geen verband tussen kosten en effecten kan worden vastgesteld. </a:t>
            </a:r>
          </a:p>
          <a:p>
            <a:endParaRPr lang="nl-NL" baseline="0" dirty="0"/>
          </a:p>
          <a:p>
            <a:r>
              <a:rPr lang="nl-NL" baseline="0" dirty="0"/>
              <a:t>Tegelijkertijd is de kritiek misschien ook wel misplaatst. Zo zijn de verantwoordelijkheden nu eenmaal gedecentraliseerd naar decentrale overheden. Is het niet meer vanzelfsprekend dat de doelmatigheid dan moet worden geborgd door de democratische controle op deze overheden?</a:t>
            </a:r>
          </a:p>
          <a:p>
            <a:endParaRPr lang="nl-NL" baseline="0" dirty="0"/>
          </a:p>
          <a:p>
            <a:r>
              <a:rPr lang="nl-NL" baseline="0" dirty="0"/>
              <a:t>Naar onze mening hoeven deze zaken elkaar niet uit te sluiten.</a:t>
            </a:r>
            <a:endParaRPr lang="nl-NL" dirty="0"/>
          </a:p>
        </p:txBody>
      </p:sp>
      <p:sp>
        <p:nvSpPr>
          <p:cNvPr id="4" name="Slide Number Placeholder 3"/>
          <p:cNvSpPr>
            <a:spLocks noGrp="1"/>
          </p:cNvSpPr>
          <p:nvPr>
            <p:ph type="sldNum" sz="quarter" idx="10"/>
          </p:nvPr>
        </p:nvSpPr>
        <p:spPr/>
        <p:txBody>
          <a:bodyPr/>
          <a:lstStyle/>
          <a:p>
            <a:fld id="{C2C8CD11-CF31-49F2-B8DE-5497F5617B1E}" type="slidenum">
              <a:rPr lang="en-US" smtClean="0"/>
              <a:pPr/>
              <a:t>6</a:t>
            </a:fld>
            <a:endParaRPr lang="en-US"/>
          </a:p>
        </p:txBody>
      </p:sp>
    </p:spTree>
    <p:extLst>
      <p:ext uri="{BB962C8B-B14F-4D97-AF65-F5344CB8AC3E}">
        <p14:creationId xmlns:p14="http://schemas.microsoft.com/office/powerpoint/2010/main" val="2130247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C2C8CD11-CF31-49F2-B8DE-5497F5617B1E}" type="slidenum">
              <a:rPr lang="en-US" smtClean="0"/>
              <a:pPr/>
              <a:t>8</a:t>
            </a:fld>
            <a:endParaRPr lang="en-US"/>
          </a:p>
        </p:txBody>
      </p:sp>
    </p:spTree>
    <p:extLst>
      <p:ext uri="{BB962C8B-B14F-4D97-AF65-F5344CB8AC3E}">
        <p14:creationId xmlns:p14="http://schemas.microsoft.com/office/powerpoint/2010/main" val="3914670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C2C8CD11-CF31-49F2-B8DE-5497F5617B1E}" type="slidenum">
              <a:rPr lang="en-US" smtClean="0"/>
              <a:pPr/>
              <a:t>9</a:t>
            </a:fld>
            <a:endParaRPr lang="en-US"/>
          </a:p>
        </p:txBody>
      </p:sp>
    </p:spTree>
    <p:extLst>
      <p:ext uri="{BB962C8B-B14F-4D97-AF65-F5344CB8AC3E}">
        <p14:creationId xmlns:p14="http://schemas.microsoft.com/office/powerpoint/2010/main" val="992073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C2C8CD11-CF31-49F2-B8DE-5497F5617B1E}" type="slidenum">
              <a:rPr lang="en-US" smtClean="0"/>
              <a:pPr/>
              <a:t>12</a:t>
            </a:fld>
            <a:endParaRPr lang="en-US"/>
          </a:p>
        </p:txBody>
      </p:sp>
    </p:spTree>
    <p:extLst>
      <p:ext uri="{BB962C8B-B14F-4D97-AF65-F5344CB8AC3E}">
        <p14:creationId xmlns:p14="http://schemas.microsoft.com/office/powerpoint/2010/main" val="415604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63"/>
          <p:cNvSpPr>
            <a:spLocks noGrp="1" noChangeArrowheads="1"/>
          </p:cNvSpPr>
          <p:nvPr>
            <p:ph type="sldNum" sz="quarter" idx="4"/>
          </p:nvPr>
        </p:nvSpPr>
        <p:spPr>
          <a:xfrm>
            <a:off x="7164288" y="5594863"/>
            <a:ext cx="1905000" cy="228600"/>
          </a:xfrm>
          <a:prstGeom prst="rect">
            <a:avLst/>
          </a:prstGeom>
        </p:spPr>
        <p:txBody>
          <a:bodyPr/>
          <a:lstStyle>
            <a:lvl1pPr>
              <a:defRPr sz="1400"/>
            </a:lvl1pPr>
          </a:lstStyle>
          <a:p>
            <a:fld id="{116DD048-F10D-4843-BFFC-56611981F43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r="-9162"/>
          </a:stretch>
        </a:blipFill>
        <a:effectLst/>
      </p:bgPr>
    </p:bg>
    <p:spTree>
      <p:nvGrpSpPr>
        <p:cNvPr id="1" name=""/>
        <p:cNvGrpSpPr/>
        <p:nvPr/>
      </p:nvGrpSpPr>
      <p:grpSpPr>
        <a:xfrm>
          <a:off x="0" y="0"/>
          <a:ext cx="0" cy="0"/>
          <a:chOff x="0" y="0"/>
          <a:chExt cx="0" cy="0"/>
        </a:xfrm>
      </p:grpSpPr>
      <p:sp>
        <p:nvSpPr>
          <p:cNvPr id="15" name="Rectangle 60"/>
          <p:cNvSpPr>
            <a:spLocks noChangeArrowheads="1"/>
          </p:cNvSpPr>
          <p:nvPr userDrawn="1"/>
        </p:nvSpPr>
        <p:spPr bwMode="auto">
          <a:xfrm>
            <a:off x="-10800" y="5886450"/>
            <a:ext cx="9154800" cy="971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nl-NL" dirty="0"/>
              <a:t>    </a:t>
            </a:r>
            <a:r>
              <a:rPr lang="nl-NL" b="1" dirty="0">
                <a:solidFill>
                  <a:srgbClr val="0099CC"/>
                </a:solidFill>
                <a:latin typeface="Corbel" panose="020B0503020204020204" pitchFamily="34" charset="0"/>
              </a:rPr>
              <a:t>IPSE Studies</a:t>
            </a:r>
            <a:r>
              <a:rPr lang="nl-NL" dirty="0">
                <a:latin typeface="Corbel" panose="020B0503020204020204" pitchFamily="34" charset="0"/>
              </a:rPr>
              <a:t> | CAOP, TU Delft</a:t>
            </a:r>
            <a:r>
              <a:rPr lang="nl-NL" baseline="0" dirty="0">
                <a:latin typeface="Corbel" panose="020B0503020204020204" pitchFamily="34" charset="0"/>
              </a:rPr>
              <a:t> en EUR</a:t>
            </a:r>
            <a:r>
              <a:rPr lang="nl-NL" b="1" dirty="0">
                <a:solidFill>
                  <a:srgbClr val="0099CC"/>
                </a:solidFill>
                <a:latin typeface="Corbel" panose="020B0503020204020204" pitchFamily="34" charset="0"/>
              </a:rPr>
              <a:t> </a:t>
            </a:r>
            <a:endParaRPr lang="nl-NL" dirty="0">
              <a:latin typeface="Corbel" panose="020B0503020204020204" pitchFamily="34" charset="0"/>
            </a:endParaRPr>
          </a:p>
        </p:txBody>
      </p:sp>
      <p:sp>
        <p:nvSpPr>
          <p:cNvPr id="16" name="Rectangle 62"/>
          <p:cNvSpPr>
            <a:spLocks noChangeArrowheads="1"/>
          </p:cNvSpPr>
          <p:nvPr userDrawn="1"/>
        </p:nvSpPr>
        <p:spPr bwMode="ltGray">
          <a:xfrm>
            <a:off x="5400" y="5594863"/>
            <a:ext cx="9144000" cy="287336"/>
          </a:xfrm>
          <a:prstGeom prst="rect">
            <a:avLst/>
          </a:prstGeom>
          <a:solidFill>
            <a:srgbClr val="0099CC"/>
          </a:solidFill>
          <a:ln w="9525">
            <a:solidFill>
              <a:srgbClr val="0099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nl-NL">
              <a:solidFill>
                <a:srgbClr val="808080"/>
              </a:solidFill>
              <a:latin typeface="Times"/>
            </a:endParaRPr>
          </a:p>
        </p:txBody>
      </p:sp>
      <p:sp>
        <p:nvSpPr>
          <p:cNvPr id="17" name="Rectangle 63"/>
          <p:cNvSpPr>
            <a:spLocks noGrp="1" noChangeArrowheads="1"/>
          </p:cNvSpPr>
          <p:nvPr>
            <p:ph type="sldNum" sz="quarter" idx="4"/>
          </p:nvPr>
        </p:nvSpPr>
        <p:spPr>
          <a:xfrm>
            <a:off x="7164288" y="5594863"/>
            <a:ext cx="1905000" cy="228600"/>
          </a:xfrm>
          <a:prstGeom prst="rect">
            <a:avLst/>
          </a:prstGeom>
        </p:spPr>
        <p:txBody>
          <a:bodyPr/>
          <a:lstStyle>
            <a:lvl1pPr>
              <a:defRPr sz="1400"/>
            </a:lvl1pPr>
          </a:lstStyle>
          <a:p>
            <a:fld id="{116DD048-F10D-4843-BFFC-56611981F43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rtl="0" fontAlgn="base">
        <a:spcBef>
          <a:spcPct val="0"/>
        </a:spcBef>
        <a:spcAft>
          <a:spcPct val="0"/>
        </a:spcAft>
        <a:defRPr sz="3200" b="1">
          <a:solidFill>
            <a:srgbClr val="0099CC"/>
          </a:solidFill>
          <a:latin typeface="+mj-lt"/>
          <a:ea typeface="+mj-ea"/>
          <a:cs typeface="+mj-cs"/>
        </a:defRPr>
      </a:lvl1pPr>
      <a:lvl2pPr algn="l" rtl="0" fontAlgn="base">
        <a:spcBef>
          <a:spcPct val="0"/>
        </a:spcBef>
        <a:spcAft>
          <a:spcPct val="0"/>
        </a:spcAft>
        <a:defRPr sz="3200" b="1">
          <a:solidFill>
            <a:srgbClr val="0099CC"/>
          </a:solidFill>
          <a:latin typeface="Tahoma" charset="0"/>
        </a:defRPr>
      </a:lvl2pPr>
      <a:lvl3pPr algn="l" rtl="0" fontAlgn="base">
        <a:spcBef>
          <a:spcPct val="0"/>
        </a:spcBef>
        <a:spcAft>
          <a:spcPct val="0"/>
        </a:spcAft>
        <a:defRPr sz="3200" b="1">
          <a:solidFill>
            <a:srgbClr val="0099CC"/>
          </a:solidFill>
          <a:latin typeface="Tahoma" charset="0"/>
        </a:defRPr>
      </a:lvl3pPr>
      <a:lvl4pPr algn="l" rtl="0" fontAlgn="base">
        <a:spcBef>
          <a:spcPct val="0"/>
        </a:spcBef>
        <a:spcAft>
          <a:spcPct val="0"/>
        </a:spcAft>
        <a:defRPr sz="3200" b="1">
          <a:solidFill>
            <a:srgbClr val="0099CC"/>
          </a:solidFill>
          <a:latin typeface="Tahoma" charset="0"/>
        </a:defRPr>
      </a:lvl4pPr>
      <a:lvl5pPr algn="l" rtl="0" fontAlgn="base">
        <a:spcBef>
          <a:spcPct val="0"/>
        </a:spcBef>
        <a:spcAft>
          <a:spcPct val="0"/>
        </a:spcAft>
        <a:defRPr sz="3200" b="1">
          <a:solidFill>
            <a:srgbClr val="0099CC"/>
          </a:solidFill>
          <a:latin typeface="Tahoma" charset="0"/>
        </a:defRPr>
      </a:lvl5pPr>
      <a:lvl6pPr marL="457200" algn="l" rtl="0" fontAlgn="base">
        <a:spcBef>
          <a:spcPct val="0"/>
        </a:spcBef>
        <a:spcAft>
          <a:spcPct val="0"/>
        </a:spcAft>
        <a:defRPr sz="3200" b="1">
          <a:solidFill>
            <a:srgbClr val="0099CC"/>
          </a:solidFill>
          <a:latin typeface="Tahoma" charset="0"/>
        </a:defRPr>
      </a:lvl6pPr>
      <a:lvl7pPr marL="914400" algn="l" rtl="0" fontAlgn="base">
        <a:spcBef>
          <a:spcPct val="0"/>
        </a:spcBef>
        <a:spcAft>
          <a:spcPct val="0"/>
        </a:spcAft>
        <a:defRPr sz="3200" b="1">
          <a:solidFill>
            <a:srgbClr val="0099CC"/>
          </a:solidFill>
          <a:latin typeface="Tahoma" charset="0"/>
        </a:defRPr>
      </a:lvl7pPr>
      <a:lvl8pPr marL="1371600" algn="l" rtl="0" fontAlgn="base">
        <a:spcBef>
          <a:spcPct val="0"/>
        </a:spcBef>
        <a:spcAft>
          <a:spcPct val="0"/>
        </a:spcAft>
        <a:defRPr sz="3200" b="1">
          <a:solidFill>
            <a:srgbClr val="0099CC"/>
          </a:solidFill>
          <a:latin typeface="Tahoma" charset="0"/>
        </a:defRPr>
      </a:lvl8pPr>
      <a:lvl9pPr marL="1828800" algn="l" rtl="0" fontAlgn="base">
        <a:spcBef>
          <a:spcPct val="0"/>
        </a:spcBef>
        <a:spcAft>
          <a:spcPct val="0"/>
        </a:spcAft>
        <a:defRPr sz="3200" b="1">
          <a:solidFill>
            <a:srgbClr val="0099CC"/>
          </a:solidFill>
          <a:latin typeface="Tahoma" charset="0"/>
        </a:defRPr>
      </a:lvl9pPr>
    </p:titleStyle>
    <p:bodyStyle>
      <a:lvl1pPr marL="342900" indent="-342900" algn="l" rtl="0" fontAlgn="base">
        <a:spcBef>
          <a:spcPct val="20000"/>
        </a:spcBef>
        <a:spcAft>
          <a:spcPct val="0"/>
        </a:spcAft>
        <a:buFont typeface="Times"/>
        <a:buChar char="•"/>
        <a:defRPr sz="2400">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1115616" y="908720"/>
            <a:ext cx="7416824" cy="4816703"/>
          </a:xfrm>
          <a:prstGeom prst="rect">
            <a:avLst/>
          </a:prstGeom>
        </p:spPr>
        <p:txBody>
          <a:bodyPr wrap="square">
            <a:spAutoFit/>
          </a:bodyPr>
          <a:lstStyle/>
          <a:p>
            <a:pPr>
              <a:spcAft>
                <a:spcPts val="1800"/>
              </a:spcAft>
            </a:pPr>
            <a:r>
              <a:rPr lang="nl-NL" sz="3200" dirty="0">
                <a:latin typeface="+mj-lt"/>
                <a:ea typeface="Times New Roman"/>
                <a:cs typeface="Times New Roman"/>
              </a:rPr>
              <a:t>Doelmatig aanbesteden</a:t>
            </a:r>
          </a:p>
          <a:p>
            <a:pPr>
              <a:spcAft>
                <a:spcPts val="1800"/>
              </a:spcAft>
            </a:pPr>
            <a:r>
              <a:rPr lang="nl-NL" sz="2000" dirty="0">
                <a:latin typeface="+mj-lt"/>
                <a:ea typeface="Times New Roman"/>
                <a:cs typeface="Times New Roman"/>
              </a:rPr>
              <a:t>Een empirisch onderzoek naar de relatie tussen aanbestedingskenmerken en de kostendoelmatigheid van concessies in het regionaal OV</a:t>
            </a:r>
            <a:endParaRPr lang="nl-NL" sz="2000" dirty="0">
              <a:latin typeface="+mn-lt"/>
              <a:ea typeface="Times New Roman"/>
              <a:cs typeface="Times New Roman"/>
            </a:endParaRPr>
          </a:p>
          <a:p>
            <a:pPr>
              <a:spcAft>
                <a:spcPts val="1800"/>
              </a:spcAft>
            </a:pPr>
            <a:endParaRPr lang="nl-NL" sz="2000" dirty="0">
              <a:latin typeface="Cambria"/>
              <a:ea typeface="Times New Roman"/>
              <a:cs typeface="Times New Roman"/>
            </a:endParaRPr>
          </a:p>
          <a:p>
            <a:pPr>
              <a:spcAft>
                <a:spcPts val="1800"/>
              </a:spcAft>
            </a:pPr>
            <a:endParaRPr lang="nl-NL" sz="2000" dirty="0">
              <a:latin typeface="Cambria"/>
              <a:ea typeface="Times New Roman"/>
              <a:cs typeface="Times New Roman"/>
            </a:endParaRPr>
          </a:p>
          <a:p>
            <a:pPr>
              <a:spcAft>
                <a:spcPts val="1800"/>
              </a:spcAft>
            </a:pPr>
            <a:r>
              <a:rPr lang="nl-NL" sz="1800" dirty="0">
                <a:latin typeface="Corbel" panose="020B0503020204020204" pitchFamily="34" charset="0"/>
                <a:ea typeface="Times New Roman"/>
                <a:cs typeface="Arial" panose="020B0604020202020204" pitchFamily="34" charset="0"/>
              </a:rPr>
              <a:t>13-4-2016</a:t>
            </a:r>
            <a:br>
              <a:rPr lang="nl-NL" sz="1800" dirty="0">
                <a:latin typeface="Corbel" panose="020B0503020204020204" pitchFamily="34" charset="0"/>
                <a:ea typeface="Times New Roman"/>
                <a:cs typeface="Arial" panose="020B0604020202020204" pitchFamily="34" charset="0"/>
              </a:rPr>
            </a:br>
            <a:r>
              <a:rPr lang="nl-NL" sz="1800" dirty="0">
                <a:latin typeface="Corbel" panose="020B0503020204020204" pitchFamily="34" charset="0"/>
                <a:ea typeface="Times New Roman"/>
                <a:cs typeface="Arial" panose="020B0604020202020204" pitchFamily="34" charset="0"/>
              </a:rPr>
              <a:t>Presentatie Programmaraad</a:t>
            </a:r>
            <a:br>
              <a:rPr lang="nl-NL" sz="1800" i="1" dirty="0">
                <a:latin typeface="Corbel" panose="020B0503020204020204" pitchFamily="34" charset="0"/>
                <a:ea typeface="Times New Roman"/>
                <a:cs typeface="Arial" panose="020B0604020202020204" pitchFamily="34" charset="0"/>
              </a:rPr>
            </a:br>
            <a:endParaRPr lang="nl-NL" sz="1800" i="1" dirty="0">
              <a:latin typeface="Corbel" panose="020B0503020204020204" pitchFamily="34" charset="0"/>
              <a:ea typeface="Times New Roman"/>
              <a:cs typeface="Arial" panose="020B0604020202020204" pitchFamily="34" charset="0"/>
            </a:endParaRPr>
          </a:p>
          <a:p>
            <a:pPr>
              <a:spcAft>
                <a:spcPts val="1800"/>
              </a:spcAft>
            </a:pPr>
            <a:r>
              <a:rPr lang="nl-NL" sz="1800" dirty="0">
                <a:latin typeface="Corbel" panose="020B0503020204020204" pitchFamily="34" charset="0"/>
                <a:ea typeface="Times New Roman"/>
                <a:cs typeface="Arial" panose="020B0604020202020204" pitchFamily="34" charset="0"/>
              </a:rPr>
              <a:t>Thomas Niaounakis, Jos Blank, Wijnand Veeneman</a:t>
            </a:r>
            <a:br>
              <a:rPr lang="nl-NL" sz="1800" dirty="0">
                <a:latin typeface="Arial" panose="020B0604020202020204" pitchFamily="34" charset="0"/>
                <a:ea typeface="Times New Roman"/>
                <a:cs typeface="Arial" panose="020B0604020202020204" pitchFamily="34" charset="0"/>
              </a:rPr>
            </a:br>
            <a:endParaRPr lang="nl-NL" sz="2800" dirty="0">
              <a:latin typeface="Arial" panose="020B0604020202020204" pitchFamily="34" charset="0"/>
              <a:ea typeface="Times New Roman"/>
              <a:cs typeface="Arial" panose="020B0604020202020204" pitchFamily="34" charset="0"/>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2420888"/>
            <a:ext cx="2886024" cy="2218184"/>
          </a:xfrm>
          <a:prstGeom prst="rect">
            <a:avLst/>
          </a:prstGeom>
        </p:spPr>
      </p:pic>
    </p:spTree>
    <p:extLst>
      <p:ext uri="{BB962C8B-B14F-4D97-AF65-F5344CB8AC3E}">
        <p14:creationId xmlns:p14="http://schemas.microsoft.com/office/powerpoint/2010/main" val="2516807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10</a:t>
            </a:fld>
            <a:endParaRPr lang="en-US" dirty="0"/>
          </a:p>
        </p:txBody>
      </p:sp>
      <p:sp>
        <p:nvSpPr>
          <p:cNvPr id="3" name="Rechthoek 19"/>
          <p:cNvSpPr/>
          <p:nvPr/>
        </p:nvSpPr>
        <p:spPr>
          <a:xfrm>
            <a:off x="762000" y="332656"/>
            <a:ext cx="6982916"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Kosten en DRU’s</a:t>
            </a:r>
          </a:p>
        </p:txBody>
      </p:sp>
      <p:sp>
        <p:nvSpPr>
          <p:cNvPr id="4" name="Content Placeholder 2"/>
          <p:cNvSpPr txBox="1">
            <a:spLocks/>
          </p:cNvSpPr>
          <p:nvPr/>
        </p:nvSpPr>
        <p:spPr bwMode="auto">
          <a:xfrm>
            <a:off x="845088" y="1124744"/>
            <a:ext cx="7515559" cy="362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342900" indent="-342900" eaLnBrk="1" hangingPunct="1">
              <a:buFont typeface="Arial" panose="020B0604020202020204" pitchFamily="34" charset="0"/>
              <a:buChar char="•"/>
            </a:pPr>
            <a:endParaRPr lang="en-GB" sz="2000" kern="0" dirty="0">
              <a:latin typeface="+mj-lt"/>
            </a:endParaRPr>
          </a:p>
        </p:txBody>
      </p:sp>
      <p:graphicFrame>
        <p:nvGraphicFramePr>
          <p:cNvPr id="5" name="Chart 4"/>
          <p:cNvGraphicFramePr/>
          <p:nvPr>
            <p:extLst>
              <p:ext uri="{D42A27DB-BD31-4B8C-83A1-F6EECF244321}">
                <p14:modId xmlns:p14="http://schemas.microsoft.com/office/powerpoint/2010/main" val="3555120165"/>
              </p:ext>
            </p:extLst>
          </p:nvPr>
        </p:nvGraphicFramePr>
        <p:xfrm>
          <a:off x="1475656" y="890900"/>
          <a:ext cx="6884991" cy="45440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62948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11</a:t>
            </a:fld>
            <a:endParaRPr lang="en-US" dirty="0"/>
          </a:p>
        </p:txBody>
      </p:sp>
      <p:sp>
        <p:nvSpPr>
          <p:cNvPr id="3" name="Rectangle 2"/>
          <p:cNvSpPr/>
          <p:nvPr/>
        </p:nvSpPr>
        <p:spPr>
          <a:xfrm>
            <a:off x="683568" y="404664"/>
            <a:ext cx="7128792"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Aanbestedingskenmerken</a:t>
            </a:r>
          </a:p>
        </p:txBody>
      </p:sp>
      <p:sp>
        <p:nvSpPr>
          <p:cNvPr id="4" name="Content Placeholder 2"/>
          <p:cNvSpPr txBox="1">
            <a:spLocks/>
          </p:cNvSpPr>
          <p:nvPr/>
        </p:nvSpPr>
        <p:spPr bwMode="auto">
          <a:xfrm>
            <a:off x="971600" y="1052736"/>
            <a:ext cx="7515559" cy="362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457200" indent="-457200" eaLnBrk="1" hangingPunct="1">
              <a:buFont typeface="+mj-lt"/>
              <a:buAutoNum type="arabicPeriod"/>
            </a:pPr>
            <a:r>
              <a:rPr lang="en-GB" sz="2000" b="0" dirty="0" err="1">
                <a:latin typeface="Corbel" panose="020B0503020204020204" pitchFamily="34" charset="0"/>
              </a:rPr>
              <a:t>Aanbesteed</a:t>
            </a:r>
            <a:r>
              <a:rPr lang="en-GB" sz="2000" b="0" dirty="0">
                <a:latin typeface="Corbel" panose="020B0503020204020204" pitchFamily="34" charset="0"/>
              </a:rPr>
              <a:t> of </a:t>
            </a:r>
            <a:r>
              <a:rPr lang="en-GB" sz="2000" b="0" dirty="0" err="1">
                <a:latin typeface="Corbel" panose="020B0503020204020204" pitchFamily="34" charset="0"/>
              </a:rPr>
              <a:t>onderhands</a:t>
            </a:r>
            <a:r>
              <a:rPr lang="en-GB" sz="2000" b="0" dirty="0">
                <a:latin typeface="Corbel" panose="020B0503020204020204" pitchFamily="34" charset="0"/>
              </a:rPr>
              <a:t> </a:t>
            </a:r>
            <a:r>
              <a:rPr lang="en-GB" sz="2000" b="0" dirty="0" err="1">
                <a:latin typeface="Corbel" panose="020B0503020204020204" pitchFamily="34" charset="0"/>
              </a:rPr>
              <a:t>gegund</a:t>
            </a:r>
            <a:endParaRPr lang="en-GB" sz="2000" b="0" dirty="0">
              <a:latin typeface="Corbel" panose="020B0503020204020204" pitchFamily="34" charset="0"/>
            </a:endParaRPr>
          </a:p>
          <a:p>
            <a:pPr marL="342900" indent="-342900" eaLnBrk="1" hangingPunct="1">
              <a:buFont typeface="Arial" panose="020B0604020202020204" pitchFamily="34" charset="0"/>
              <a:buChar char="•"/>
            </a:pPr>
            <a:endParaRPr lang="en-GB" sz="2000" b="0" kern="0" dirty="0">
              <a:latin typeface="Corbel" panose="020B0503020204020204" pitchFamily="34" charset="0"/>
            </a:endParaRPr>
          </a:p>
          <a:p>
            <a:pPr eaLnBrk="1" hangingPunct="1"/>
            <a:r>
              <a:rPr lang="en-GB" sz="2000" b="0" kern="0" dirty="0">
                <a:latin typeface="Corbel" panose="020B0503020204020204" pitchFamily="34" charset="0"/>
              </a:rPr>
              <a:t>2.     Nettocontract: </a:t>
            </a:r>
          </a:p>
          <a:p>
            <a:pPr marL="1085850" lvl="1" indent="-342900" eaLnBrk="1" hangingPunct="1">
              <a:buFont typeface="Arial" panose="020B0604020202020204" pitchFamily="34" charset="0"/>
              <a:buChar char="•"/>
            </a:pPr>
            <a:r>
              <a:rPr lang="en-GB" sz="2000" b="0" kern="0" dirty="0" err="1">
                <a:latin typeface="Corbel" panose="020B0503020204020204" pitchFamily="34" charset="0"/>
              </a:rPr>
              <a:t>Vervoerder</a:t>
            </a:r>
            <a:r>
              <a:rPr lang="en-GB" sz="2000" b="0" kern="0" dirty="0">
                <a:latin typeface="Corbel" panose="020B0503020204020204" pitchFamily="34" charset="0"/>
              </a:rPr>
              <a:t> </a:t>
            </a:r>
            <a:r>
              <a:rPr lang="en-GB" sz="2000" b="0" kern="0" dirty="0" err="1">
                <a:latin typeface="Corbel" panose="020B0503020204020204" pitchFamily="34" charset="0"/>
              </a:rPr>
              <a:t>krijgt</a:t>
            </a:r>
            <a:r>
              <a:rPr lang="en-GB" sz="2000" b="0" kern="0" dirty="0">
                <a:latin typeface="Corbel" panose="020B0503020204020204" pitchFamily="34" charset="0"/>
              </a:rPr>
              <a:t>: lump sum </a:t>
            </a:r>
            <a:r>
              <a:rPr lang="en-GB" sz="2000" b="0" kern="0" dirty="0" err="1">
                <a:latin typeface="Corbel" panose="020B0503020204020204" pitchFamily="34" charset="0"/>
              </a:rPr>
              <a:t>bijdrage</a:t>
            </a:r>
            <a:r>
              <a:rPr lang="en-GB" sz="2000" b="0" kern="0" dirty="0">
                <a:latin typeface="Corbel" panose="020B0503020204020204" pitchFamily="34" charset="0"/>
              </a:rPr>
              <a:t> per DRU + </a:t>
            </a:r>
            <a:r>
              <a:rPr lang="en-GB" sz="2000" b="0" kern="0" dirty="0" err="1">
                <a:latin typeface="Corbel" panose="020B0503020204020204" pitchFamily="34" charset="0"/>
              </a:rPr>
              <a:t>reizigersopbrengsten</a:t>
            </a:r>
            <a:r>
              <a:rPr lang="en-GB" sz="2000" b="0" kern="0" dirty="0">
                <a:latin typeface="Corbel" panose="020B0503020204020204" pitchFamily="34" charset="0"/>
              </a:rPr>
              <a:t> + </a:t>
            </a:r>
            <a:r>
              <a:rPr lang="en-GB" sz="2000" b="0" kern="0" dirty="0" err="1">
                <a:latin typeface="Corbel" panose="020B0503020204020204" pitchFamily="34" charset="0"/>
              </a:rPr>
              <a:t>ontwikkelfunctie</a:t>
            </a:r>
            <a:endParaRPr lang="en-GB" sz="2000" b="0" kern="0" dirty="0">
              <a:latin typeface="Corbel" panose="020B0503020204020204" pitchFamily="34" charset="0"/>
            </a:endParaRPr>
          </a:p>
          <a:p>
            <a:pPr marL="342900" indent="-342900" eaLnBrk="1" hangingPunct="1">
              <a:buFont typeface="Arial" panose="020B0604020202020204" pitchFamily="34" charset="0"/>
              <a:buChar char="•"/>
            </a:pPr>
            <a:r>
              <a:rPr lang="en-GB" sz="2000" b="0" kern="0" dirty="0">
                <a:latin typeface="Corbel" panose="020B0503020204020204" pitchFamily="34" charset="0"/>
              </a:rPr>
              <a:t>  Brutocontract:</a:t>
            </a:r>
          </a:p>
          <a:p>
            <a:pPr marL="1085850" lvl="1" indent="-342900" eaLnBrk="1" hangingPunct="1">
              <a:buFont typeface="Arial" panose="020B0604020202020204" pitchFamily="34" charset="0"/>
              <a:buChar char="•"/>
            </a:pPr>
            <a:r>
              <a:rPr lang="en-GB" sz="2000" b="0" kern="0" dirty="0">
                <a:latin typeface="Corbel" panose="020B0503020204020204" pitchFamily="34" charset="0"/>
              </a:rPr>
              <a:t> (</a:t>
            </a:r>
            <a:r>
              <a:rPr lang="en-GB" sz="2000" b="0" kern="0" dirty="0" err="1">
                <a:latin typeface="Corbel" panose="020B0503020204020204" pitchFamily="34" charset="0"/>
              </a:rPr>
              <a:t>hogere</a:t>
            </a:r>
            <a:r>
              <a:rPr lang="en-GB" sz="2000" b="0" kern="0" dirty="0">
                <a:latin typeface="Corbel" panose="020B0503020204020204" pitchFamily="34" charset="0"/>
              </a:rPr>
              <a:t>) lump sum </a:t>
            </a:r>
            <a:r>
              <a:rPr lang="en-GB" sz="2000" b="0" kern="0" dirty="0" err="1">
                <a:latin typeface="Corbel" panose="020B0503020204020204" pitchFamily="34" charset="0"/>
              </a:rPr>
              <a:t>bijdrage</a:t>
            </a:r>
            <a:r>
              <a:rPr lang="en-GB" sz="2000" b="0" kern="0" dirty="0">
                <a:latin typeface="Corbel" panose="020B0503020204020204" pitchFamily="34" charset="0"/>
              </a:rPr>
              <a:t> per DRU </a:t>
            </a:r>
            <a:r>
              <a:rPr lang="en-GB" sz="2000" b="0" kern="0" dirty="0" err="1">
                <a:latin typeface="Corbel" panose="020B0503020204020204" pitchFamily="34" charset="0"/>
              </a:rPr>
              <a:t>naar</a:t>
            </a:r>
            <a:r>
              <a:rPr lang="en-GB" sz="2000" b="0" kern="0" dirty="0">
                <a:latin typeface="Corbel" panose="020B0503020204020204" pitchFamily="34" charset="0"/>
              </a:rPr>
              <a:t> </a:t>
            </a:r>
            <a:r>
              <a:rPr lang="en-GB" sz="2000" b="0" kern="0" dirty="0" err="1">
                <a:latin typeface="Corbel" panose="020B0503020204020204" pitchFamily="34" charset="0"/>
              </a:rPr>
              <a:t>vervoerder</a:t>
            </a:r>
            <a:endParaRPr lang="en-GB" sz="2000" b="0" kern="0" dirty="0">
              <a:latin typeface="Corbel" panose="020B0503020204020204" pitchFamily="34" charset="0"/>
            </a:endParaRPr>
          </a:p>
          <a:p>
            <a:pPr marL="1085850" lvl="1" indent="-342900" eaLnBrk="1" hangingPunct="1">
              <a:buFont typeface="Arial" panose="020B0604020202020204" pitchFamily="34" charset="0"/>
              <a:buChar char="•"/>
            </a:pPr>
            <a:r>
              <a:rPr lang="en-GB" sz="2000" kern="0" dirty="0" err="1">
                <a:latin typeface="Corbel" panose="020B0503020204020204" pitchFamily="34" charset="0"/>
              </a:rPr>
              <a:t>Reizigersopbrengsten</a:t>
            </a:r>
            <a:r>
              <a:rPr lang="en-GB" sz="2000" kern="0" dirty="0">
                <a:latin typeface="Corbel" panose="020B0503020204020204" pitchFamily="34" charset="0"/>
              </a:rPr>
              <a:t> </a:t>
            </a:r>
            <a:r>
              <a:rPr lang="en-GB" sz="2000" kern="0" dirty="0" err="1">
                <a:latin typeface="Corbel" panose="020B0503020204020204" pitchFamily="34" charset="0"/>
              </a:rPr>
              <a:t>en</a:t>
            </a:r>
            <a:r>
              <a:rPr lang="en-GB" sz="2000" kern="0" dirty="0">
                <a:latin typeface="Corbel" panose="020B0503020204020204" pitchFamily="34" charset="0"/>
              </a:rPr>
              <a:t> </a:t>
            </a:r>
            <a:r>
              <a:rPr lang="en-GB" sz="2000" kern="0" dirty="0" err="1">
                <a:latin typeface="Corbel" panose="020B0503020204020204" pitchFamily="34" charset="0"/>
              </a:rPr>
              <a:t>ontwikkelfunctie</a:t>
            </a:r>
            <a:r>
              <a:rPr lang="en-GB" sz="2000" kern="0" dirty="0">
                <a:latin typeface="Corbel" panose="020B0503020204020204" pitchFamily="34" charset="0"/>
              </a:rPr>
              <a:t> </a:t>
            </a:r>
            <a:r>
              <a:rPr lang="en-GB" sz="2000" kern="0" dirty="0" err="1">
                <a:latin typeface="Corbel" panose="020B0503020204020204" pitchFamily="34" charset="0"/>
              </a:rPr>
              <a:t>bij</a:t>
            </a:r>
            <a:r>
              <a:rPr lang="en-GB" sz="2000" kern="0" dirty="0">
                <a:latin typeface="Corbel" panose="020B0503020204020204" pitchFamily="34" charset="0"/>
              </a:rPr>
              <a:t> </a:t>
            </a:r>
            <a:r>
              <a:rPr lang="en-GB" sz="2000" kern="0" dirty="0" err="1">
                <a:latin typeface="Corbel" panose="020B0503020204020204" pitchFamily="34" charset="0"/>
              </a:rPr>
              <a:t>vervoersautoriteit</a:t>
            </a:r>
            <a:endParaRPr lang="en-GB" sz="2000" kern="0" dirty="0">
              <a:latin typeface="Corbel" panose="020B0503020204020204" pitchFamily="34" charset="0"/>
            </a:endParaRPr>
          </a:p>
          <a:p>
            <a:pPr marL="1085850" lvl="1" indent="-342900" eaLnBrk="1" hangingPunct="1">
              <a:buFont typeface="Arial" panose="020B0604020202020204" pitchFamily="34" charset="0"/>
              <a:buChar char="•"/>
            </a:pPr>
            <a:endParaRPr lang="en-GB" sz="2000" kern="0" dirty="0">
              <a:latin typeface="Corbel" panose="020B0503020204020204" pitchFamily="34" charset="0"/>
            </a:endParaRPr>
          </a:p>
          <a:p>
            <a:pPr marL="457200" indent="-457200" eaLnBrk="1" hangingPunct="1">
              <a:buAutoNum type="arabicPeriod" startAt="3"/>
            </a:pPr>
            <a:r>
              <a:rPr lang="en-GB" sz="2000" b="0" kern="0" dirty="0" err="1">
                <a:latin typeface="Corbel" panose="020B0503020204020204" pitchFamily="34" charset="0"/>
              </a:rPr>
              <a:t>Bonusregelingen</a:t>
            </a:r>
            <a:r>
              <a:rPr lang="en-GB" sz="2000" b="0" kern="0" dirty="0">
                <a:latin typeface="Corbel" panose="020B0503020204020204" pitchFamily="34" charset="0"/>
              </a:rPr>
              <a:t> (bonus </a:t>
            </a:r>
            <a:r>
              <a:rPr lang="en-GB" sz="2000" b="0" kern="0" dirty="0" err="1">
                <a:latin typeface="Corbel" panose="020B0503020204020204" pitchFamily="34" charset="0"/>
              </a:rPr>
              <a:t>voor</a:t>
            </a:r>
            <a:r>
              <a:rPr lang="en-GB" sz="2000" b="0" kern="0" dirty="0">
                <a:latin typeface="Corbel" panose="020B0503020204020204" pitchFamily="34" charset="0"/>
              </a:rPr>
              <a:t> </a:t>
            </a:r>
            <a:r>
              <a:rPr lang="en-GB" sz="2000" b="0" kern="0" dirty="0" err="1">
                <a:latin typeface="Corbel" panose="020B0503020204020204" pitchFamily="34" charset="0"/>
              </a:rPr>
              <a:t>deelname</a:t>
            </a:r>
            <a:r>
              <a:rPr lang="en-GB" sz="2000" b="0" kern="0" dirty="0">
                <a:latin typeface="Corbel" panose="020B0503020204020204" pitchFamily="34" charset="0"/>
              </a:rPr>
              <a:t> of </a:t>
            </a:r>
            <a:r>
              <a:rPr lang="en-GB" sz="2000" b="0" kern="0" dirty="0" err="1">
                <a:latin typeface="Corbel" panose="020B0503020204020204" pitchFamily="34" charset="0"/>
              </a:rPr>
              <a:t>kwaliteit</a:t>
            </a:r>
            <a:r>
              <a:rPr lang="en-GB" sz="2000" b="0" kern="0" dirty="0">
                <a:latin typeface="Corbel" panose="020B0503020204020204" pitchFamily="34" charset="0"/>
              </a:rPr>
              <a:t>)</a:t>
            </a:r>
          </a:p>
          <a:p>
            <a:pPr marL="457200" indent="-457200" eaLnBrk="1" hangingPunct="1">
              <a:buAutoNum type="arabicPeriod" startAt="3"/>
            </a:pPr>
            <a:endParaRPr lang="en-GB" sz="2000" b="0" kern="0" dirty="0">
              <a:latin typeface="Corbel" panose="020B0503020204020204" pitchFamily="34" charset="0"/>
            </a:endParaRPr>
          </a:p>
          <a:p>
            <a:pPr marL="457200" indent="-457200" eaLnBrk="1" hangingPunct="1">
              <a:buAutoNum type="arabicPeriod" startAt="3"/>
            </a:pPr>
            <a:r>
              <a:rPr lang="en-GB" sz="2000" b="0" kern="0" dirty="0" err="1">
                <a:latin typeface="Corbel" panose="020B0503020204020204" pitchFamily="34" charset="0"/>
              </a:rPr>
              <a:t>Concessieduur</a:t>
            </a:r>
            <a:r>
              <a:rPr lang="en-GB" sz="2000" b="0" kern="0" dirty="0">
                <a:latin typeface="Corbel" panose="020B0503020204020204" pitchFamily="34" charset="0"/>
              </a:rPr>
              <a:t> </a:t>
            </a:r>
          </a:p>
        </p:txBody>
      </p:sp>
    </p:spTree>
    <p:extLst>
      <p:ext uri="{BB962C8B-B14F-4D97-AF65-F5344CB8AC3E}">
        <p14:creationId xmlns:p14="http://schemas.microsoft.com/office/powerpoint/2010/main" val="3384718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858727" y="590265"/>
            <a:ext cx="4778474" cy="3270783"/>
          </a:xfrm>
          <a:prstGeom prst="rect">
            <a:avLst/>
          </a:prstGeom>
        </p:spPr>
      </p:pic>
      <p:sp>
        <p:nvSpPr>
          <p:cNvPr id="2" name="Tijdelijke aanduiding voor dianummer 1"/>
          <p:cNvSpPr>
            <a:spLocks noGrp="1"/>
          </p:cNvSpPr>
          <p:nvPr>
            <p:ph type="sldNum" sz="quarter" idx="4"/>
          </p:nvPr>
        </p:nvSpPr>
        <p:spPr/>
        <p:txBody>
          <a:bodyPr/>
          <a:lstStyle/>
          <a:p>
            <a:fld id="{116DD048-F10D-4843-BFFC-56611981F43F}" type="slidenum">
              <a:rPr lang="en-US" smtClean="0"/>
              <a:pPr/>
              <a:t>12</a:t>
            </a:fld>
            <a:endParaRPr lang="en-US" dirty="0"/>
          </a:p>
        </p:txBody>
      </p:sp>
      <p:sp>
        <p:nvSpPr>
          <p:cNvPr id="3" name="Rectangle 2"/>
          <p:cNvSpPr/>
          <p:nvPr/>
        </p:nvSpPr>
        <p:spPr>
          <a:xfrm>
            <a:off x="683568" y="404664"/>
            <a:ext cx="7128792"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Aanbestedingskenmerken</a:t>
            </a:r>
          </a:p>
        </p:txBody>
      </p:sp>
      <p:pic>
        <p:nvPicPr>
          <p:cNvPr id="4" name="Picture 3"/>
          <p:cNvPicPr>
            <a:picLocks noChangeAspect="1"/>
          </p:cNvPicPr>
          <p:nvPr/>
        </p:nvPicPr>
        <p:blipFill>
          <a:blip r:embed="rId4"/>
          <a:stretch>
            <a:fillRect/>
          </a:stretch>
        </p:blipFill>
        <p:spPr>
          <a:xfrm>
            <a:off x="107504" y="3861048"/>
            <a:ext cx="8647260" cy="1082599"/>
          </a:xfrm>
          <a:prstGeom prst="rect">
            <a:avLst/>
          </a:prstGeom>
        </p:spPr>
      </p:pic>
    </p:spTree>
    <p:extLst>
      <p:ext uri="{BB962C8B-B14F-4D97-AF65-F5344CB8AC3E}">
        <p14:creationId xmlns:p14="http://schemas.microsoft.com/office/powerpoint/2010/main" val="3573855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13</a:t>
            </a:fld>
            <a:endParaRPr lang="en-US" dirty="0"/>
          </a:p>
        </p:txBody>
      </p:sp>
      <p:sp>
        <p:nvSpPr>
          <p:cNvPr id="3" name="Rectangle 2"/>
          <p:cNvSpPr/>
          <p:nvPr/>
        </p:nvSpPr>
        <p:spPr>
          <a:xfrm>
            <a:off x="683568" y="404664"/>
            <a:ext cx="7128792"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Dekking</a:t>
            </a:r>
          </a:p>
        </p:txBody>
      </p:sp>
      <p:pic>
        <p:nvPicPr>
          <p:cNvPr id="4" name="Picture 3"/>
          <p:cNvPicPr>
            <a:picLocks noChangeAspect="1"/>
          </p:cNvPicPr>
          <p:nvPr/>
        </p:nvPicPr>
        <p:blipFill>
          <a:blip r:embed="rId2"/>
          <a:stretch>
            <a:fillRect/>
          </a:stretch>
        </p:blipFill>
        <p:spPr>
          <a:xfrm>
            <a:off x="827584" y="1196752"/>
            <a:ext cx="7493114" cy="3739366"/>
          </a:xfrm>
          <a:prstGeom prst="rect">
            <a:avLst/>
          </a:prstGeom>
        </p:spPr>
      </p:pic>
    </p:spTree>
    <p:extLst>
      <p:ext uri="{BB962C8B-B14F-4D97-AF65-F5344CB8AC3E}">
        <p14:creationId xmlns:p14="http://schemas.microsoft.com/office/powerpoint/2010/main" val="1761026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14</a:t>
            </a:fld>
            <a:endParaRPr lang="en-US" dirty="0"/>
          </a:p>
        </p:txBody>
      </p:sp>
      <p:sp>
        <p:nvSpPr>
          <p:cNvPr id="3" name="Rectangle 2"/>
          <p:cNvSpPr/>
          <p:nvPr/>
        </p:nvSpPr>
        <p:spPr>
          <a:xfrm>
            <a:off x="683568" y="404664"/>
            <a:ext cx="7128792"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Andere variabelen</a:t>
            </a:r>
          </a:p>
        </p:txBody>
      </p:sp>
      <p:sp>
        <p:nvSpPr>
          <p:cNvPr id="4" name="Content Placeholder 2"/>
          <p:cNvSpPr txBox="1">
            <a:spLocks/>
          </p:cNvSpPr>
          <p:nvPr/>
        </p:nvSpPr>
        <p:spPr bwMode="auto">
          <a:xfrm>
            <a:off x="899592" y="955205"/>
            <a:ext cx="7515559" cy="362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457200" indent="-457200" eaLnBrk="1" hangingPunct="1">
              <a:buFont typeface="+mj-lt"/>
              <a:buAutoNum type="arabicPeriod"/>
            </a:pPr>
            <a:r>
              <a:rPr lang="en-GB" sz="2400" b="0" dirty="0" err="1">
                <a:latin typeface="Corbel" panose="020B0503020204020204" pitchFamily="34" charset="0"/>
              </a:rPr>
              <a:t>Schaal</a:t>
            </a:r>
            <a:r>
              <a:rPr lang="en-GB" sz="2400" b="0" dirty="0">
                <a:latin typeface="Corbel" panose="020B0503020204020204" pitchFamily="34" charset="0"/>
              </a:rPr>
              <a:t> in DRU’s: </a:t>
            </a:r>
            <a:r>
              <a:rPr lang="en-GB" sz="2400" b="0" dirty="0" err="1">
                <a:latin typeface="Corbel" panose="020B0503020204020204" pitchFamily="34" charset="0"/>
              </a:rPr>
              <a:t>schaalvoordelen</a:t>
            </a:r>
            <a:r>
              <a:rPr lang="en-GB" sz="2400" b="0" dirty="0">
                <a:latin typeface="Corbel" panose="020B0503020204020204" pitchFamily="34" charset="0"/>
              </a:rPr>
              <a:t>?</a:t>
            </a:r>
          </a:p>
          <a:p>
            <a:pPr marL="1200150" lvl="1" indent="-457200" eaLnBrk="1" hangingPunct="1">
              <a:buFont typeface="Arial" panose="020B0604020202020204" pitchFamily="34" charset="0"/>
              <a:buChar char="•"/>
            </a:pPr>
            <a:r>
              <a:rPr lang="en-GB" dirty="0" err="1">
                <a:latin typeface="Corbel" panose="020B0503020204020204" pitchFamily="34" charset="0"/>
              </a:rPr>
              <a:t>Gemiddelde</a:t>
            </a:r>
            <a:r>
              <a:rPr lang="en-GB" dirty="0">
                <a:latin typeface="Corbel" panose="020B0503020204020204" pitchFamily="34" charset="0"/>
              </a:rPr>
              <a:t>: 430.000 DRU’s</a:t>
            </a:r>
            <a:endParaRPr lang="en-GB" b="0" dirty="0">
              <a:latin typeface="Corbel" panose="020B0503020204020204" pitchFamily="34" charset="0"/>
            </a:endParaRPr>
          </a:p>
          <a:p>
            <a:pPr marL="457200" indent="-457200" eaLnBrk="1" hangingPunct="1">
              <a:buFont typeface="+mj-lt"/>
              <a:buAutoNum type="arabicPeriod"/>
            </a:pPr>
            <a:endParaRPr lang="en-GB" sz="2400" b="0" dirty="0">
              <a:latin typeface="Corbel" panose="020B0503020204020204" pitchFamily="34" charset="0"/>
            </a:endParaRPr>
          </a:p>
          <a:p>
            <a:pPr marL="457200" indent="-457200" eaLnBrk="1" hangingPunct="1">
              <a:buFont typeface="+mj-lt"/>
              <a:buAutoNum type="arabicPeriod"/>
            </a:pPr>
            <a:r>
              <a:rPr lang="en-GB" sz="2400" b="0" kern="0" dirty="0" err="1">
                <a:latin typeface="Corbel" panose="020B0503020204020204" pitchFamily="34" charset="0"/>
              </a:rPr>
              <a:t>Omgevingskenmerken</a:t>
            </a:r>
            <a:r>
              <a:rPr lang="en-GB" sz="2400" b="0" kern="0" dirty="0">
                <a:latin typeface="Corbel" panose="020B0503020204020204" pitchFamily="34" charset="0"/>
              </a:rPr>
              <a:t>: </a:t>
            </a:r>
            <a:r>
              <a:rPr lang="en-GB" sz="2400" b="0" kern="0" dirty="0" err="1">
                <a:latin typeface="Corbel" panose="020B0503020204020204" pitchFamily="34" charset="0"/>
              </a:rPr>
              <a:t>inwonersdichtheid</a:t>
            </a:r>
            <a:r>
              <a:rPr lang="en-GB" sz="2400" b="0" kern="0" dirty="0">
                <a:latin typeface="Corbel" panose="020B0503020204020204" pitchFamily="34" charset="0"/>
              </a:rPr>
              <a:t> (</a:t>
            </a:r>
            <a:r>
              <a:rPr lang="en-GB" sz="2400" b="0" kern="0" dirty="0" err="1">
                <a:latin typeface="Corbel" panose="020B0503020204020204" pitchFamily="34" charset="0"/>
              </a:rPr>
              <a:t>stedelijkheid</a:t>
            </a:r>
            <a:r>
              <a:rPr lang="en-GB" sz="2400" b="0" kern="0" dirty="0">
                <a:latin typeface="Corbel" panose="020B0503020204020204" pitchFamily="34" charset="0"/>
              </a:rPr>
              <a:t>) </a:t>
            </a:r>
            <a:r>
              <a:rPr lang="en-GB" sz="2400" b="0" kern="0" dirty="0" err="1">
                <a:latin typeface="Corbel" panose="020B0503020204020204" pitchFamily="34" charset="0"/>
              </a:rPr>
              <a:t>en</a:t>
            </a:r>
            <a:r>
              <a:rPr lang="en-GB" sz="2400" b="0" kern="0" dirty="0">
                <a:latin typeface="Corbel" panose="020B0503020204020204" pitchFamily="34" charset="0"/>
              </a:rPr>
              <a:t> </a:t>
            </a:r>
            <a:r>
              <a:rPr lang="en-GB" sz="2400" b="0" kern="0" dirty="0" err="1">
                <a:latin typeface="Corbel" panose="020B0503020204020204" pitchFamily="34" charset="0"/>
              </a:rPr>
              <a:t>aantal</a:t>
            </a:r>
            <a:r>
              <a:rPr lang="en-GB" sz="2400" b="0" kern="0" dirty="0">
                <a:latin typeface="Corbel" panose="020B0503020204020204" pitchFamily="34" charset="0"/>
              </a:rPr>
              <a:t> </a:t>
            </a:r>
            <a:r>
              <a:rPr lang="en-GB" sz="2400" b="0" kern="0" dirty="0" err="1">
                <a:latin typeface="Corbel" panose="020B0503020204020204" pitchFamily="34" charset="0"/>
              </a:rPr>
              <a:t>busuren</a:t>
            </a:r>
            <a:r>
              <a:rPr lang="en-GB" sz="2400" b="0" kern="0" dirty="0">
                <a:latin typeface="Corbel" panose="020B0503020204020204" pitchFamily="34" charset="0"/>
              </a:rPr>
              <a:t> per </a:t>
            </a:r>
            <a:r>
              <a:rPr lang="en-GB" sz="2400" b="0" kern="0" dirty="0" err="1">
                <a:latin typeface="Corbel" panose="020B0503020204020204" pitchFamily="34" charset="0"/>
              </a:rPr>
              <a:t>vierkante</a:t>
            </a:r>
            <a:r>
              <a:rPr lang="en-GB" sz="2400" b="0" kern="0" dirty="0">
                <a:latin typeface="Corbel" panose="020B0503020204020204" pitchFamily="34" charset="0"/>
              </a:rPr>
              <a:t> </a:t>
            </a:r>
            <a:r>
              <a:rPr lang="en-GB" sz="2400" b="0" kern="0" dirty="0" err="1">
                <a:latin typeface="Corbel" panose="020B0503020204020204" pitchFamily="34" charset="0"/>
              </a:rPr>
              <a:t>kilometer</a:t>
            </a:r>
            <a:r>
              <a:rPr lang="en-GB" sz="2400" b="0" kern="0" dirty="0">
                <a:latin typeface="Corbel" panose="020B0503020204020204" pitchFamily="34" charset="0"/>
              </a:rPr>
              <a:t>;</a:t>
            </a:r>
          </a:p>
          <a:p>
            <a:pPr marL="457200" indent="-457200" eaLnBrk="1" hangingPunct="1">
              <a:buFont typeface="+mj-lt"/>
              <a:buAutoNum type="arabicPeriod"/>
            </a:pPr>
            <a:endParaRPr lang="en-GB" sz="2400" b="0" kern="0" dirty="0">
              <a:latin typeface="Corbel" panose="020B0503020204020204" pitchFamily="34" charset="0"/>
            </a:endParaRPr>
          </a:p>
          <a:p>
            <a:pPr marL="457200" indent="-457200" eaLnBrk="1" hangingPunct="1">
              <a:buFont typeface="+mj-lt"/>
              <a:buAutoNum type="arabicPeriod"/>
            </a:pPr>
            <a:r>
              <a:rPr lang="en-GB" sz="2400" b="0" kern="0" dirty="0" err="1">
                <a:latin typeface="Corbel" panose="020B0503020204020204" pitchFamily="34" charset="0"/>
              </a:rPr>
              <a:t>Kwaliteit</a:t>
            </a:r>
            <a:r>
              <a:rPr lang="en-GB" sz="2400" b="0" kern="0" dirty="0">
                <a:latin typeface="Corbel" panose="020B0503020204020204" pitchFamily="34" charset="0"/>
              </a:rPr>
              <a:t>: </a:t>
            </a:r>
            <a:r>
              <a:rPr lang="en-GB" sz="2400" b="0" kern="0" dirty="0" err="1">
                <a:latin typeface="Corbel" panose="020B0503020204020204" pitchFamily="34" charset="0"/>
              </a:rPr>
              <a:t>gepercipieerde</a:t>
            </a:r>
            <a:r>
              <a:rPr lang="en-GB" sz="2400" b="0" kern="0" dirty="0">
                <a:latin typeface="Corbel" panose="020B0503020204020204" pitchFamily="34" charset="0"/>
              </a:rPr>
              <a:t> </a:t>
            </a:r>
            <a:r>
              <a:rPr lang="en-GB" sz="2400" b="0" kern="0" dirty="0" err="1">
                <a:latin typeface="Corbel" panose="020B0503020204020204" pitchFamily="34" charset="0"/>
              </a:rPr>
              <a:t>kwaliteit</a:t>
            </a:r>
            <a:r>
              <a:rPr lang="en-GB" sz="2400" b="0" kern="0" dirty="0">
                <a:latin typeface="Corbel" panose="020B0503020204020204" pitchFamily="34" charset="0"/>
              </a:rPr>
              <a:t> </a:t>
            </a:r>
            <a:r>
              <a:rPr lang="en-GB" sz="2400" b="0" kern="0" dirty="0" err="1">
                <a:latin typeface="Corbel" panose="020B0503020204020204" pitchFamily="34" charset="0"/>
              </a:rPr>
              <a:t>uit</a:t>
            </a:r>
            <a:r>
              <a:rPr lang="en-GB" sz="2400" b="0" kern="0" dirty="0">
                <a:latin typeface="Corbel" panose="020B0503020204020204" pitchFamily="34" charset="0"/>
              </a:rPr>
              <a:t> OV-</a:t>
            </a:r>
            <a:r>
              <a:rPr lang="en-GB" sz="2400" b="0" kern="0" dirty="0" err="1">
                <a:latin typeface="Corbel" panose="020B0503020204020204" pitchFamily="34" charset="0"/>
              </a:rPr>
              <a:t>klantenbarometer</a:t>
            </a:r>
            <a:r>
              <a:rPr lang="en-GB" sz="2400" b="0" kern="0" dirty="0">
                <a:latin typeface="Corbel" panose="020B0503020204020204" pitchFamily="34" charset="0"/>
              </a:rPr>
              <a:t>;</a:t>
            </a:r>
          </a:p>
          <a:p>
            <a:pPr marL="457200" indent="-457200" eaLnBrk="1" hangingPunct="1">
              <a:buFont typeface="+mj-lt"/>
              <a:buAutoNum type="arabicPeriod"/>
            </a:pPr>
            <a:endParaRPr lang="en-GB" sz="2400" b="0" kern="0" dirty="0">
              <a:latin typeface="Corbel" panose="020B0503020204020204" pitchFamily="34" charset="0"/>
            </a:endParaRPr>
          </a:p>
          <a:p>
            <a:pPr marL="457200" indent="-457200" eaLnBrk="1" hangingPunct="1">
              <a:buFont typeface="+mj-lt"/>
              <a:buAutoNum type="arabicPeriod"/>
            </a:pPr>
            <a:r>
              <a:rPr lang="en-GB" sz="2400" b="0" kern="0" dirty="0" err="1">
                <a:latin typeface="Corbel" panose="020B0503020204020204" pitchFamily="34" charset="0"/>
              </a:rPr>
              <a:t>Tijdseffecten</a:t>
            </a:r>
            <a:r>
              <a:rPr lang="en-GB" sz="2400" b="0" kern="0" dirty="0">
                <a:latin typeface="Corbel" panose="020B0503020204020204" pitchFamily="34" charset="0"/>
              </a:rPr>
              <a:t>.</a:t>
            </a:r>
          </a:p>
          <a:p>
            <a:pPr marL="457200" indent="-457200" eaLnBrk="1" hangingPunct="1">
              <a:buFont typeface="+mj-lt"/>
              <a:buAutoNum type="arabicPeriod"/>
            </a:pPr>
            <a:endParaRPr lang="en-GB" sz="2000" b="0" kern="0" dirty="0">
              <a:latin typeface="Corbel" panose="020B0503020204020204" pitchFamily="34" charset="0"/>
            </a:endParaRPr>
          </a:p>
        </p:txBody>
      </p:sp>
    </p:spTree>
    <p:extLst>
      <p:ext uri="{BB962C8B-B14F-4D97-AF65-F5344CB8AC3E}">
        <p14:creationId xmlns:p14="http://schemas.microsoft.com/office/powerpoint/2010/main" val="190972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2286000" y="-495151"/>
            <a:ext cx="4572000" cy="7848302"/>
          </a:xfrm>
          <a:prstGeom prst="rect">
            <a:avLst/>
          </a:prstGeom>
        </p:spPr>
        <p:txBody>
          <a:bodyPr>
            <a:spAutoFit/>
          </a:bodyPr>
          <a:lstStyle/>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sp>
        <p:nvSpPr>
          <p:cNvPr id="13"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
        <p:nvSpPr>
          <p:cNvPr id="20" name="Rechthoek 19"/>
          <p:cNvSpPr/>
          <p:nvPr/>
        </p:nvSpPr>
        <p:spPr>
          <a:xfrm>
            <a:off x="322945" y="246931"/>
            <a:ext cx="8634536"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Resultaten 1/2</a:t>
            </a:r>
          </a:p>
        </p:txBody>
      </p:sp>
      <p:sp>
        <p:nvSpPr>
          <p:cNvPr id="15" name="Content Placeholder 2"/>
          <p:cNvSpPr txBox="1">
            <a:spLocks/>
          </p:cNvSpPr>
          <p:nvPr/>
        </p:nvSpPr>
        <p:spPr bwMode="auto">
          <a:xfrm>
            <a:off x="754013" y="770151"/>
            <a:ext cx="7772400" cy="377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342900" lvl="0" indent="-342900">
              <a:spcAft>
                <a:spcPts val="0"/>
              </a:spcAft>
              <a:buFont typeface="Symbol"/>
              <a:buChar char=""/>
            </a:pPr>
            <a:r>
              <a:rPr lang="nl-NL" sz="2000" b="0" dirty="0">
                <a:latin typeface="Corbel"/>
                <a:ea typeface="Times New Roman"/>
                <a:cs typeface="Times New Roman"/>
              </a:rPr>
              <a:t>Onderhands gegund ca. –10% doelmatigheid t.o.v. openbaar aanbesteed</a:t>
            </a:r>
          </a:p>
          <a:p>
            <a:pPr marL="342900" lvl="0" indent="-342900">
              <a:spcAft>
                <a:spcPts val="0"/>
              </a:spcAft>
              <a:buFont typeface="Symbol"/>
              <a:buChar char=""/>
            </a:pPr>
            <a:endParaRPr lang="nl-NL" sz="2000" b="0" dirty="0">
              <a:latin typeface="Corbel"/>
              <a:ea typeface="Times New Roman"/>
              <a:cs typeface="Times New Roman"/>
            </a:endParaRPr>
          </a:p>
          <a:p>
            <a:pPr marL="342900" lvl="0" indent="-342900">
              <a:spcAft>
                <a:spcPts val="0"/>
              </a:spcAft>
              <a:buFont typeface="Symbol"/>
              <a:buChar char=""/>
            </a:pPr>
            <a:r>
              <a:rPr lang="nl-NL" sz="2000" b="0" dirty="0">
                <a:latin typeface="Corbel"/>
                <a:ea typeface="Times New Roman"/>
                <a:cs typeface="Times New Roman"/>
              </a:rPr>
              <a:t>Nettocontract ca. +15% doelmatigheid t.o.v. brutocontract</a:t>
            </a:r>
          </a:p>
          <a:p>
            <a:pPr marL="342900" lvl="0" indent="-342900">
              <a:spcAft>
                <a:spcPts val="0"/>
              </a:spcAft>
              <a:buFont typeface="Symbol"/>
              <a:buChar char=""/>
            </a:pPr>
            <a:endParaRPr lang="nl-NL" sz="2000" b="0" dirty="0">
              <a:latin typeface="Corbel"/>
              <a:ea typeface="Times New Roman"/>
              <a:cs typeface="Times New Roman"/>
            </a:endParaRPr>
          </a:p>
          <a:p>
            <a:pPr marL="342900" lvl="0" indent="-342900">
              <a:spcAft>
                <a:spcPts val="0"/>
              </a:spcAft>
              <a:buFont typeface="Symbol"/>
              <a:buChar char=""/>
            </a:pPr>
            <a:r>
              <a:rPr lang="nl-NL" sz="2000" b="0" dirty="0">
                <a:latin typeface="Corbel"/>
                <a:ea typeface="Times New Roman"/>
                <a:cs typeface="Times New Roman"/>
              </a:rPr>
              <a:t>Bonusregelingen ca. +10% doelmatigheid</a:t>
            </a:r>
          </a:p>
          <a:p>
            <a:pPr marL="342900" lvl="0" indent="-342900">
              <a:spcAft>
                <a:spcPts val="0"/>
              </a:spcAft>
              <a:buFont typeface="Symbol"/>
              <a:buChar char=""/>
            </a:pPr>
            <a:endParaRPr lang="nl-NL" sz="2000" b="0" dirty="0">
              <a:latin typeface="Corbel"/>
              <a:ea typeface="Times New Roman"/>
              <a:cs typeface="Times New Roman"/>
            </a:endParaRPr>
          </a:p>
          <a:p>
            <a:pPr marL="342900" lvl="0" indent="-342900">
              <a:spcAft>
                <a:spcPts val="0"/>
              </a:spcAft>
              <a:buFont typeface="Symbol"/>
              <a:buChar char=""/>
            </a:pPr>
            <a:r>
              <a:rPr lang="nl-NL" sz="2000" b="0" dirty="0">
                <a:latin typeface="Corbel"/>
                <a:ea typeface="Times New Roman"/>
                <a:cs typeface="Times New Roman"/>
              </a:rPr>
              <a:t>De optimale concessieduur is juist heel kort (2-3 jaar) of lang (10 jaar) (+10-20% doelmatigheid)</a:t>
            </a:r>
          </a:p>
          <a:p>
            <a:pPr marL="342900" lvl="0" indent="-342900">
              <a:spcAft>
                <a:spcPts val="0"/>
              </a:spcAft>
              <a:buFont typeface="Symbol"/>
              <a:buChar char=""/>
            </a:pPr>
            <a:endParaRPr lang="nl-NL" sz="2000" b="0" dirty="0">
              <a:latin typeface="Corbel"/>
              <a:ea typeface="Times New Roman"/>
              <a:cs typeface="Times New Roman"/>
            </a:endParaRPr>
          </a:p>
          <a:p>
            <a:pPr marL="342900" lvl="0" indent="-342900">
              <a:spcAft>
                <a:spcPts val="0"/>
              </a:spcAft>
              <a:buFont typeface="Symbol"/>
              <a:buChar char=""/>
            </a:pPr>
            <a:r>
              <a:rPr lang="nl-NL" sz="2000" b="0" dirty="0">
                <a:latin typeface="Corbel"/>
                <a:ea typeface="Times New Roman"/>
                <a:cs typeface="Times New Roman"/>
              </a:rPr>
              <a:t>Geen verband kwaliteit en kosten</a:t>
            </a:r>
          </a:p>
          <a:p>
            <a:pPr marL="342900" lvl="0" indent="-342900">
              <a:spcAft>
                <a:spcPts val="0"/>
              </a:spcAft>
              <a:buFont typeface="Symbol"/>
              <a:buChar char=""/>
            </a:pPr>
            <a:endParaRPr lang="nl-NL" sz="2000" b="0" dirty="0">
              <a:latin typeface="Corbel"/>
              <a:ea typeface="Times New Roman"/>
              <a:cs typeface="Times New Roman"/>
            </a:endParaRPr>
          </a:p>
          <a:p>
            <a:pPr marL="342900" lvl="0" indent="-342900">
              <a:spcAft>
                <a:spcPts val="0"/>
              </a:spcAft>
              <a:buFont typeface="Symbol"/>
              <a:buChar char=""/>
            </a:pPr>
            <a:r>
              <a:rPr lang="nl-NL" sz="2000" b="0" dirty="0">
                <a:latin typeface="Corbel"/>
                <a:ea typeface="Times New Roman"/>
                <a:cs typeface="Times New Roman"/>
              </a:rPr>
              <a:t>Beperkte schaaleffecten; marginale kosten van een DRU ca. 114 euro</a:t>
            </a:r>
          </a:p>
          <a:p>
            <a:pPr marL="342900" lvl="0" indent="-342900">
              <a:spcAft>
                <a:spcPts val="0"/>
              </a:spcAft>
              <a:buFont typeface="Symbol"/>
              <a:buChar char=""/>
            </a:pPr>
            <a:endParaRPr lang="nl-NL" sz="2000" b="0" dirty="0">
              <a:latin typeface="Corbel"/>
              <a:ea typeface="Times New Roman"/>
              <a:cs typeface="Times New Roman"/>
            </a:endParaRPr>
          </a:p>
          <a:p>
            <a:pPr marL="342900" lvl="0" indent="-342900">
              <a:spcAft>
                <a:spcPts val="0"/>
              </a:spcAft>
              <a:buFont typeface="Symbol"/>
              <a:buChar char=""/>
            </a:pPr>
            <a:endParaRPr lang="nl-NL" sz="2000" b="0" dirty="0">
              <a:latin typeface="Corbel"/>
              <a:ea typeface="Times New Roman"/>
              <a:cs typeface="Times New Roman"/>
            </a:endParaRPr>
          </a:p>
        </p:txBody>
      </p:sp>
    </p:spTree>
    <p:extLst>
      <p:ext uri="{BB962C8B-B14F-4D97-AF65-F5344CB8AC3E}">
        <p14:creationId xmlns:p14="http://schemas.microsoft.com/office/powerpoint/2010/main" val="442985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16</a:t>
            </a:fld>
            <a:endParaRPr lang="en-US" dirty="0"/>
          </a:p>
        </p:txBody>
      </p:sp>
      <p:sp>
        <p:nvSpPr>
          <p:cNvPr id="3" name="Rechthoek 19"/>
          <p:cNvSpPr/>
          <p:nvPr/>
        </p:nvSpPr>
        <p:spPr>
          <a:xfrm>
            <a:off x="322945" y="246931"/>
            <a:ext cx="8634536"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Resultaten 2/2</a:t>
            </a:r>
          </a:p>
        </p:txBody>
      </p:sp>
      <p:pic>
        <p:nvPicPr>
          <p:cNvPr id="4" name="Picture 3"/>
          <p:cNvPicPr>
            <a:picLocks noChangeAspect="1"/>
          </p:cNvPicPr>
          <p:nvPr/>
        </p:nvPicPr>
        <p:blipFill>
          <a:blip r:embed="rId2"/>
          <a:stretch>
            <a:fillRect/>
          </a:stretch>
        </p:blipFill>
        <p:spPr>
          <a:xfrm>
            <a:off x="1331640" y="1052736"/>
            <a:ext cx="6460906" cy="4205064"/>
          </a:xfrm>
          <a:prstGeom prst="rect">
            <a:avLst/>
          </a:prstGeom>
        </p:spPr>
      </p:pic>
    </p:spTree>
    <p:extLst>
      <p:ext uri="{BB962C8B-B14F-4D97-AF65-F5344CB8AC3E}">
        <p14:creationId xmlns:p14="http://schemas.microsoft.com/office/powerpoint/2010/main" val="1606193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2286000" y="-495151"/>
            <a:ext cx="4572000" cy="7848302"/>
          </a:xfrm>
          <a:prstGeom prst="rect">
            <a:avLst/>
          </a:prstGeom>
        </p:spPr>
        <p:txBody>
          <a:bodyPr>
            <a:spAutoFit/>
          </a:bodyPr>
          <a:lstStyle/>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sp>
        <p:nvSpPr>
          <p:cNvPr id="13"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
        <p:nvSpPr>
          <p:cNvPr id="8" name="Title 1"/>
          <p:cNvSpPr txBox="1">
            <a:spLocks/>
          </p:cNvSpPr>
          <p:nvPr/>
        </p:nvSpPr>
        <p:spPr bwMode="auto">
          <a:xfrm>
            <a:off x="971600" y="383721"/>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fontAlgn="base">
              <a:spcBef>
                <a:spcPct val="0"/>
              </a:spcBef>
              <a:spcAft>
                <a:spcPct val="0"/>
              </a:spcAft>
              <a:defRPr sz="3200" b="1">
                <a:solidFill>
                  <a:srgbClr val="0099CC"/>
                </a:solidFill>
                <a:latin typeface="+mj-lt"/>
                <a:ea typeface="+mj-ea"/>
                <a:cs typeface="+mj-cs"/>
              </a:defRPr>
            </a:lvl1pPr>
            <a:lvl2pPr algn="l" rtl="0" fontAlgn="base">
              <a:spcBef>
                <a:spcPct val="0"/>
              </a:spcBef>
              <a:spcAft>
                <a:spcPct val="0"/>
              </a:spcAft>
              <a:defRPr sz="3200" b="1">
                <a:solidFill>
                  <a:srgbClr val="0099CC"/>
                </a:solidFill>
                <a:latin typeface="Tahoma" charset="0"/>
              </a:defRPr>
            </a:lvl2pPr>
            <a:lvl3pPr algn="l" rtl="0" fontAlgn="base">
              <a:spcBef>
                <a:spcPct val="0"/>
              </a:spcBef>
              <a:spcAft>
                <a:spcPct val="0"/>
              </a:spcAft>
              <a:defRPr sz="3200" b="1">
                <a:solidFill>
                  <a:srgbClr val="0099CC"/>
                </a:solidFill>
                <a:latin typeface="Tahoma" charset="0"/>
              </a:defRPr>
            </a:lvl3pPr>
            <a:lvl4pPr algn="l" rtl="0" fontAlgn="base">
              <a:spcBef>
                <a:spcPct val="0"/>
              </a:spcBef>
              <a:spcAft>
                <a:spcPct val="0"/>
              </a:spcAft>
              <a:defRPr sz="3200" b="1">
                <a:solidFill>
                  <a:srgbClr val="0099CC"/>
                </a:solidFill>
                <a:latin typeface="Tahoma" charset="0"/>
              </a:defRPr>
            </a:lvl4pPr>
            <a:lvl5pPr algn="l" rtl="0" fontAlgn="base">
              <a:spcBef>
                <a:spcPct val="0"/>
              </a:spcBef>
              <a:spcAft>
                <a:spcPct val="0"/>
              </a:spcAft>
              <a:defRPr sz="3200" b="1">
                <a:solidFill>
                  <a:srgbClr val="0099CC"/>
                </a:solidFill>
                <a:latin typeface="Tahoma" charset="0"/>
              </a:defRPr>
            </a:lvl5pPr>
            <a:lvl6pPr marL="457200" algn="l" rtl="0" fontAlgn="base">
              <a:spcBef>
                <a:spcPct val="0"/>
              </a:spcBef>
              <a:spcAft>
                <a:spcPct val="0"/>
              </a:spcAft>
              <a:defRPr sz="3200" b="1">
                <a:solidFill>
                  <a:srgbClr val="0099CC"/>
                </a:solidFill>
                <a:latin typeface="Tahoma" charset="0"/>
              </a:defRPr>
            </a:lvl6pPr>
            <a:lvl7pPr marL="914400" algn="l" rtl="0" fontAlgn="base">
              <a:spcBef>
                <a:spcPct val="0"/>
              </a:spcBef>
              <a:spcAft>
                <a:spcPct val="0"/>
              </a:spcAft>
              <a:defRPr sz="3200" b="1">
                <a:solidFill>
                  <a:srgbClr val="0099CC"/>
                </a:solidFill>
                <a:latin typeface="Tahoma" charset="0"/>
              </a:defRPr>
            </a:lvl7pPr>
            <a:lvl8pPr marL="1371600" algn="l" rtl="0" fontAlgn="base">
              <a:spcBef>
                <a:spcPct val="0"/>
              </a:spcBef>
              <a:spcAft>
                <a:spcPct val="0"/>
              </a:spcAft>
              <a:defRPr sz="3200" b="1">
                <a:solidFill>
                  <a:srgbClr val="0099CC"/>
                </a:solidFill>
                <a:latin typeface="Tahoma" charset="0"/>
              </a:defRPr>
            </a:lvl8pPr>
            <a:lvl9pPr marL="1828800" algn="l" rtl="0" fontAlgn="base">
              <a:spcBef>
                <a:spcPct val="0"/>
              </a:spcBef>
              <a:spcAft>
                <a:spcPct val="0"/>
              </a:spcAft>
              <a:defRPr sz="3200" b="1">
                <a:solidFill>
                  <a:srgbClr val="0099CC"/>
                </a:solidFill>
                <a:latin typeface="Tahoma" charset="0"/>
              </a:defRPr>
            </a:lvl9pPr>
          </a:lstStyle>
          <a:p>
            <a:pPr lvl="1">
              <a:spcAft>
                <a:spcPts val="1800"/>
              </a:spcAft>
            </a:pPr>
            <a:r>
              <a:rPr lang="nl-NL" sz="2800" b="0" dirty="0">
                <a:solidFill>
                  <a:srgbClr val="00B0F0"/>
                </a:solidFill>
                <a:latin typeface="Bookman Old Style" panose="02050604050505020204" pitchFamily="18" charset="0"/>
                <a:ea typeface="Times New Roman"/>
                <a:cs typeface="Times New Roman"/>
              </a:rPr>
              <a:t>Reflectie</a:t>
            </a:r>
          </a:p>
        </p:txBody>
      </p:sp>
      <p:sp>
        <p:nvSpPr>
          <p:cNvPr id="10" name="Slide Number Placeholder 4"/>
          <p:cNvSpPr txBox="1">
            <a:spLocks/>
          </p:cNvSpPr>
          <p:nvPr/>
        </p:nvSpPr>
        <p:spPr>
          <a:xfrm>
            <a:off x="6477000" y="5837238"/>
            <a:ext cx="1905000" cy="2286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Tahoma" charset="0"/>
                <a:ea typeface="+mn-ea"/>
                <a:cs typeface="+mn-cs"/>
              </a:defRPr>
            </a:lvl1pPr>
            <a:lvl2pPr marL="457200" algn="l" rtl="0" eaLnBrk="0" fontAlgn="base" hangingPunct="0">
              <a:spcBef>
                <a:spcPct val="0"/>
              </a:spcBef>
              <a:spcAft>
                <a:spcPct val="0"/>
              </a:spcAft>
              <a:defRPr sz="2400" kern="1200">
                <a:solidFill>
                  <a:schemeClr val="tx1"/>
                </a:solidFill>
                <a:latin typeface="Tahoma" charset="0"/>
                <a:ea typeface="+mn-ea"/>
                <a:cs typeface="+mn-cs"/>
              </a:defRPr>
            </a:lvl2pPr>
            <a:lvl3pPr marL="914400" algn="l" rtl="0" eaLnBrk="0" fontAlgn="base" hangingPunct="0">
              <a:spcBef>
                <a:spcPct val="0"/>
              </a:spcBef>
              <a:spcAft>
                <a:spcPct val="0"/>
              </a:spcAft>
              <a:defRPr sz="2400" kern="1200">
                <a:solidFill>
                  <a:schemeClr val="tx1"/>
                </a:solidFill>
                <a:latin typeface="Tahoma" charset="0"/>
                <a:ea typeface="+mn-ea"/>
                <a:cs typeface="+mn-cs"/>
              </a:defRPr>
            </a:lvl3pPr>
            <a:lvl4pPr marL="1371600" algn="l" rtl="0" eaLnBrk="0" fontAlgn="base" hangingPunct="0">
              <a:spcBef>
                <a:spcPct val="0"/>
              </a:spcBef>
              <a:spcAft>
                <a:spcPct val="0"/>
              </a:spcAft>
              <a:defRPr sz="2400" kern="1200">
                <a:solidFill>
                  <a:schemeClr val="tx1"/>
                </a:solidFill>
                <a:latin typeface="Tahoma" charset="0"/>
                <a:ea typeface="+mn-ea"/>
                <a:cs typeface="+mn-cs"/>
              </a:defRPr>
            </a:lvl4pPr>
            <a:lvl5pPr marL="1828800" algn="l" rtl="0" eaLnBrk="0" fontAlgn="base" hangingPunct="0">
              <a:spcBef>
                <a:spcPct val="0"/>
              </a:spcBef>
              <a:spcAft>
                <a:spcPct val="0"/>
              </a:spcAft>
              <a:defRPr sz="2400" kern="1200">
                <a:solidFill>
                  <a:schemeClr val="tx1"/>
                </a:solidFill>
                <a:latin typeface="Tahoma" charset="0"/>
                <a:ea typeface="+mn-ea"/>
                <a:cs typeface="+mn-cs"/>
              </a:defRPr>
            </a:lvl5pPr>
            <a:lvl6pPr marL="2286000" algn="l" defTabSz="914400" rtl="0" eaLnBrk="1" latinLnBrk="0" hangingPunct="1">
              <a:defRPr sz="2400" kern="1200">
                <a:solidFill>
                  <a:schemeClr val="tx1"/>
                </a:solidFill>
                <a:latin typeface="Tahoma" charset="0"/>
                <a:ea typeface="+mn-ea"/>
                <a:cs typeface="+mn-cs"/>
              </a:defRPr>
            </a:lvl6pPr>
            <a:lvl7pPr marL="2743200" algn="l" defTabSz="914400" rtl="0" eaLnBrk="1" latinLnBrk="0" hangingPunct="1">
              <a:defRPr sz="2400" kern="1200">
                <a:solidFill>
                  <a:schemeClr val="tx1"/>
                </a:solidFill>
                <a:latin typeface="Tahoma" charset="0"/>
                <a:ea typeface="+mn-ea"/>
                <a:cs typeface="+mn-cs"/>
              </a:defRPr>
            </a:lvl7pPr>
            <a:lvl8pPr marL="3200400" algn="l" defTabSz="914400" rtl="0" eaLnBrk="1" latinLnBrk="0" hangingPunct="1">
              <a:defRPr sz="2400" kern="1200">
                <a:solidFill>
                  <a:schemeClr val="tx1"/>
                </a:solidFill>
                <a:latin typeface="Tahoma" charset="0"/>
                <a:ea typeface="+mn-ea"/>
                <a:cs typeface="+mn-cs"/>
              </a:defRPr>
            </a:lvl8pPr>
            <a:lvl9pPr marL="3657600" algn="l" defTabSz="914400" rtl="0" eaLnBrk="1" latinLnBrk="0" hangingPunct="1">
              <a:defRPr sz="2400" kern="1200">
                <a:solidFill>
                  <a:schemeClr val="tx1"/>
                </a:solidFill>
                <a:latin typeface="Tahoma" charset="0"/>
                <a:ea typeface="+mn-ea"/>
                <a:cs typeface="+mn-cs"/>
              </a:defRPr>
            </a:lvl9pPr>
          </a:lstStyle>
          <a:p>
            <a:endParaRPr lang="en-US" dirty="0">
              <a:latin typeface="Corbel" panose="020B0503020204020204" pitchFamily="34" charset="0"/>
            </a:endParaRPr>
          </a:p>
        </p:txBody>
      </p:sp>
      <p:sp>
        <p:nvSpPr>
          <p:cNvPr id="14" name="TextBox 13"/>
          <p:cNvSpPr txBox="1"/>
          <p:nvPr/>
        </p:nvSpPr>
        <p:spPr>
          <a:xfrm>
            <a:off x="592188" y="840921"/>
            <a:ext cx="8151812" cy="6432530"/>
          </a:xfrm>
          <a:prstGeom prst="rect">
            <a:avLst/>
          </a:prstGeom>
          <a:noFill/>
        </p:spPr>
        <p:txBody>
          <a:bodyPr wrap="square" rtlCol="0">
            <a:spAutoFit/>
          </a:bodyPr>
          <a:lstStyle/>
          <a:p>
            <a:pPr marL="342900" indent="-342900">
              <a:buFont typeface="Arial" panose="020B0604020202020204" pitchFamily="34" charset="0"/>
              <a:buChar char="•"/>
            </a:pPr>
            <a:r>
              <a:rPr lang="nl-NL" dirty="0">
                <a:latin typeface="Corbel" panose="020B0503020204020204" pitchFamily="34" charset="0"/>
              </a:rPr>
              <a:t>Resultaten geven een indicatie van de </a:t>
            </a:r>
            <a:r>
              <a:rPr lang="nl-NL" i="1" dirty="0">
                <a:latin typeface="Corbel" panose="020B0503020204020204" pitchFamily="34" charset="0"/>
              </a:rPr>
              <a:t>best </a:t>
            </a:r>
            <a:r>
              <a:rPr lang="nl-NL" i="1" dirty="0" err="1">
                <a:latin typeface="Corbel" panose="020B0503020204020204" pitchFamily="34" charset="0"/>
              </a:rPr>
              <a:t>practice</a:t>
            </a:r>
            <a:r>
              <a:rPr lang="nl-NL" i="1" dirty="0">
                <a:latin typeface="Corbel" panose="020B0503020204020204" pitchFamily="34" charset="0"/>
              </a:rPr>
              <a:t>, </a:t>
            </a:r>
            <a:r>
              <a:rPr lang="nl-NL" dirty="0">
                <a:latin typeface="Corbel" panose="020B0503020204020204" pitchFamily="34" charset="0"/>
              </a:rPr>
              <a:t>maar:</a:t>
            </a:r>
          </a:p>
          <a:p>
            <a:pPr marL="342900"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r>
              <a:rPr lang="nl-NL" dirty="0">
                <a:latin typeface="Corbel" panose="020B0503020204020204" pitchFamily="34" charset="0"/>
              </a:rPr>
              <a:t>Pas 25 procent van concessiejaren;</a:t>
            </a:r>
          </a:p>
          <a:p>
            <a:pPr marL="800100" lvl="1"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r>
              <a:rPr lang="nl-NL" dirty="0">
                <a:latin typeface="Corbel" panose="020B0503020204020204" pitchFamily="34" charset="0"/>
              </a:rPr>
              <a:t>Causaliteit/selectiviteit, verschil </a:t>
            </a:r>
            <a:r>
              <a:rPr lang="nl-NL" i="1" dirty="0">
                <a:latin typeface="Corbel" panose="020B0503020204020204" pitchFamily="34" charset="0"/>
              </a:rPr>
              <a:t>best</a:t>
            </a:r>
            <a:r>
              <a:rPr lang="nl-NL" dirty="0">
                <a:latin typeface="Corbel" panose="020B0503020204020204" pitchFamily="34" charset="0"/>
              </a:rPr>
              <a:t> </a:t>
            </a:r>
            <a:r>
              <a:rPr lang="nl-NL" i="1" dirty="0" err="1">
                <a:latin typeface="Corbel" panose="020B0503020204020204" pitchFamily="34" charset="0"/>
              </a:rPr>
              <a:t>practice</a:t>
            </a:r>
            <a:r>
              <a:rPr lang="nl-NL" dirty="0">
                <a:latin typeface="Corbel" panose="020B0503020204020204" pitchFamily="34" charset="0"/>
              </a:rPr>
              <a:t> per regio?</a:t>
            </a:r>
          </a:p>
          <a:p>
            <a:pPr marL="800100" lvl="1"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r>
              <a:rPr lang="nl-NL" dirty="0">
                <a:latin typeface="Corbel" panose="020B0503020204020204" pitchFamily="34" charset="0"/>
              </a:rPr>
              <a:t>Uitbreiding van onderzoek met meer gegevens belangrijk</a:t>
            </a:r>
          </a:p>
          <a:p>
            <a:pPr marL="800100" lvl="1" indent="-342900">
              <a:buFont typeface="Arial" panose="020B0604020202020204" pitchFamily="34" charset="0"/>
              <a:buChar char="•"/>
            </a:pPr>
            <a:endParaRPr lang="nl-NL" sz="2000" dirty="0">
              <a:latin typeface="Corbel" panose="020B0503020204020204" pitchFamily="34" charset="0"/>
            </a:endParaRPr>
          </a:p>
          <a:p>
            <a:pPr marL="800100" lvl="1" indent="-342900">
              <a:buFont typeface="Arial" panose="020B0604020202020204" pitchFamily="34" charset="0"/>
              <a:buChar char="•"/>
            </a:pPr>
            <a:endParaRPr lang="nl-NL" sz="2000" dirty="0">
              <a:latin typeface="Corbel" panose="020B0503020204020204" pitchFamily="34" charset="0"/>
            </a:endParaRPr>
          </a:p>
          <a:p>
            <a:pPr marL="800100" lvl="1" indent="-342900">
              <a:buFont typeface="Arial" panose="020B0604020202020204" pitchFamily="34" charset="0"/>
              <a:buChar char="•"/>
            </a:pPr>
            <a:endParaRPr lang="nl-NL" sz="2000" dirty="0">
              <a:latin typeface="Corbel" panose="020B0503020204020204" pitchFamily="34" charset="0"/>
            </a:endParaRPr>
          </a:p>
          <a:p>
            <a:pPr marL="800100" lvl="1" indent="-342900">
              <a:buFont typeface="Arial" panose="020B0604020202020204" pitchFamily="34" charset="0"/>
              <a:buChar char="•"/>
            </a:pPr>
            <a:endParaRPr lang="nl-NL" sz="2000" dirty="0">
              <a:latin typeface="Corbel" panose="020B0503020204020204" pitchFamily="34" charset="0"/>
            </a:endParaRPr>
          </a:p>
          <a:p>
            <a:pPr marL="800100" lvl="1" indent="-342900">
              <a:buFont typeface="Arial" panose="020B0604020202020204" pitchFamily="34" charset="0"/>
              <a:buChar char="•"/>
            </a:pPr>
            <a:endParaRPr lang="nl-NL" sz="2000" dirty="0">
              <a:latin typeface="Corbel" panose="020B0503020204020204" pitchFamily="34" charset="0"/>
            </a:endParaRPr>
          </a:p>
          <a:p>
            <a:pPr marL="800100" lvl="1" indent="-342900">
              <a:buFont typeface="Arial" panose="020B0604020202020204" pitchFamily="34" charset="0"/>
              <a:buChar char="•"/>
            </a:pPr>
            <a:endParaRPr lang="nl-NL" sz="2000" dirty="0">
              <a:latin typeface="Corbel" panose="020B0503020204020204" pitchFamily="34" charset="0"/>
            </a:endParaRPr>
          </a:p>
          <a:p>
            <a:pPr marL="342900" indent="-342900">
              <a:buFont typeface="Arial" panose="020B0604020202020204" pitchFamily="34" charset="0"/>
              <a:buChar char="•"/>
            </a:pPr>
            <a:endParaRPr lang="nl-NL" sz="2000" dirty="0">
              <a:latin typeface="Corbel" panose="020B0503020204020204" pitchFamily="34" charset="0"/>
            </a:endParaRPr>
          </a:p>
          <a:p>
            <a:pPr marL="342900" indent="-342900">
              <a:buFont typeface="Arial" panose="020B0604020202020204" pitchFamily="34" charset="0"/>
              <a:buChar char="•"/>
            </a:pPr>
            <a:endParaRPr lang="nl-NL" sz="2000" dirty="0">
              <a:latin typeface="Corbel" panose="020B0503020204020204" pitchFamily="34" charset="0"/>
            </a:endParaRPr>
          </a:p>
          <a:p>
            <a:endParaRPr lang="nl-NL" sz="2000" dirty="0">
              <a:latin typeface="Corbel" panose="020B0503020204020204" pitchFamily="34" charset="0"/>
            </a:endParaRPr>
          </a:p>
          <a:p>
            <a:endParaRPr lang="nl-NL" sz="2000" dirty="0">
              <a:latin typeface="Corbel" panose="020B0503020204020204" pitchFamily="34" charset="0"/>
            </a:endParaRPr>
          </a:p>
          <a:p>
            <a:endParaRPr lang="nl-NL" sz="2000" dirty="0">
              <a:latin typeface="Corbel" panose="020B0503020204020204" pitchFamily="34" charset="0"/>
            </a:endParaRPr>
          </a:p>
        </p:txBody>
      </p:sp>
    </p:spTree>
    <p:extLst>
      <p:ext uri="{BB962C8B-B14F-4D97-AF65-F5344CB8AC3E}">
        <p14:creationId xmlns:p14="http://schemas.microsoft.com/office/powerpoint/2010/main" val="3456664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4"/>
          </p:nvPr>
        </p:nvSpPr>
        <p:spPr/>
        <p:txBody>
          <a:bodyPr/>
          <a:lstStyle/>
          <a:p>
            <a:fld id="{116DD048-F10D-4843-BFFC-56611981F43F}" type="slidenum">
              <a:rPr lang="en-US" smtClean="0"/>
              <a:pPr/>
              <a:t>18</a:t>
            </a:fld>
            <a:endParaRPr lang="en-US" dirty="0"/>
          </a:p>
        </p:txBody>
      </p:sp>
      <p:sp>
        <p:nvSpPr>
          <p:cNvPr id="3" name="Title 1"/>
          <p:cNvSpPr txBox="1">
            <a:spLocks/>
          </p:cNvSpPr>
          <p:nvPr/>
        </p:nvSpPr>
        <p:spPr bwMode="auto">
          <a:xfrm>
            <a:off x="971600" y="383721"/>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fontAlgn="base">
              <a:spcBef>
                <a:spcPct val="0"/>
              </a:spcBef>
              <a:spcAft>
                <a:spcPct val="0"/>
              </a:spcAft>
              <a:defRPr sz="3200" b="1">
                <a:solidFill>
                  <a:srgbClr val="0099CC"/>
                </a:solidFill>
                <a:latin typeface="+mj-lt"/>
                <a:ea typeface="+mj-ea"/>
                <a:cs typeface="+mj-cs"/>
              </a:defRPr>
            </a:lvl1pPr>
            <a:lvl2pPr algn="l" rtl="0" fontAlgn="base">
              <a:spcBef>
                <a:spcPct val="0"/>
              </a:spcBef>
              <a:spcAft>
                <a:spcPct val="0"/>
              </a:spcAft>
              <a:defRPr sz="3200" b="1">
                <a:solidFill>
                  <a:srgbClr val="0099CC"/>
                </a:solidFill>
                <a:latin typeface="Tahoma" charset="0"/>
              </a:defRPr>
            </a:lvl2pPr>
            <a:lvl3pPr algn="l" rtl="0" fontAlgn="base">
              <a:spcBef>
                <a:spcPct val="0"/>
              </a:spcBef>
              <a:spcAft>
                <a:spcPct val="0"/>
              </a:spcAft>
              <a:defRPr sz="3200" b="1">
                <a:solidFill>
                  <a:srgbClr val="0099CC"/>
                </a:solidFill>
                <a:latin typeface="Tahoma" charset="0"/>
              </a:defRPr>
            </a:lvl3pPr>
            <a:lvl4pPr algn="l" rtl="0" fontAlgn="base">
              <a:spcBef>
                <a:spcPct val="0"/>
              </a:spcBef>
              <a:spcAft>
                <a:spcPct val="0"/>
              </a:spcAft>
              <a:defRPr sz="3200" b="1">
                <a:solidFill>
                  <a:srgbClr val="0099CC"/>
                </a:solidFill>
                <a:latin typeface="Tahoma" charset="0"/>
              </a:defRPr>
            </a:lvl4pPr>
            <a:lvl5pPr algn="l" rtl="0" fontAlgn="base">
              <a:spcBef>
                <a:spcPct val="0"/>
              </a:spcBef>
              <a:spcAft>
                <a:spcPct val="0"/>
              </a:spcAft>
              <a:defRPr sz="3200" b="1">
                <a:solidFill>
                  <a:srgbClr val="0099CC"/>
                </a:solidFill>
                <a:latin typeface="Tahoma" charset="0"/>
              </a:defRPr>
            </a:lvl5pPr>
            <a:lvl6pPr marL="457200" algn="l" rtl="0" fontAlgn="base">
              <a:spcBef>
                <a:spcPct val="0"/>
              </a:spcBef>
              <a:spcAft>
                <a:spcPct val="0"/>
              </a:spcAft>
              <a:defRPr sz="3200" b="1">
                <a:solidFill>
                  <a:srgbClr val="0099CC"/>
                </a:solidFill>
                <a:latin typeface="Tahoma" charset="0"/>
              </a:defRPr>
            </a:lvl6pPr>
            <a:lvl7pPr marL="914400" algn="l" rtl="0" fontAlgn="base">
              <a:spcBef>
                <a:spcPct val="0"/>
              </a:spcBef>
              <a:spcAft>
                <a:spcPct val="0"/>
              </a:spcAft>
              <a:defRPr sz="3200" b="1">
                <a:solidFill>
                  <a:srgbClr val="0099CC"/>
                </a:solidFill>
                <a:latin typeface="Tahoma" charset="0"/>
              </a:defRPr>
            </a:lvl7pPr>
            <a:lvl8pPr marL="1371600" algn="l" rtl="0" fontAlgn="base">
              <a:spcBef>
                <a:spcPct val="0"/>
              </a:spcBef>
              <a:spcAft>
                <a:spcPct val="0"/>
              </a:spcAft>
              <a:defRPr sz="3200" b="1">
                <a:solidFill>
                  <a:srgbClr val="0099CC"/>
                </a:solidFill>
                <a:latin typeface="Tahoma" charset="0"/>
              </a:defRPr>
            </a:lvl8pPr>
            <a:lvl9pPr marL="1828800" algn="l" rtl="0" fontAlgn="base">
              <a:spcBef>
                <a:spcPct val="0"/>
              </a:spcBef>
              <a:spcAft>
                <a:spcPct val="0"/>
              </a:spcAft>
              <a:defRPr sz="3200" b="1">
                <a:solidFill>
                  <a:srgbClr val="0099CC"/>
                </a:solidFill>
                <a:latin typeface="Tahoma" charset="0"/>
              </a:defRPr>
            </a:lvl9pPr>
          </a:lstStyle>
          <a:p>
            <a:pPr lvl="1">
              <a:spcAft>
                <a:spcPts val="1800"/>
              </a:spcAft>
            </a:pPr>
            <a:r>
              <a:rPr lang="nl-NL" sz="2800" b="0" dirty="0">
                <a:solidFill>
                  <a:srgbClr val="00B0F0"/>
                </a:solidFill>
                <a:latin typeface="Bookman Old Style" panose="02050604050505020204" pitchFamily="18" charset="0"/>
                <a:ea typeface="Times New Roman"/>
                <a:cs typeface="Times New Roman"/>
              </a:rPr>
              <a:t>Aanbeveling</a:t>
            </a:r>
          </a:p>
        </p:txBody>
      </p:sp>
      <p:sp>
        <p:nvSpPr>
          <p:cNvPr id="4" name="Rechthoek 3"/>
          <p:cNvSpPr/>
          <p:nvPr/>
        </p:nvSpPr>
        <p:spPr>
          <a:xfrm>
            <a:off x="971600" y="1070548"/>
            <a:ext cx="7772400" cy="5632311"/>
          </a:xfrm>
          <a:prstGeom prst="rect">
            <a:avLst/>
          </a:prstGeom>
        </p:spPr>
        <p:txBody>
          <a:bodyPr wrap="square">
            <a:spAutoFit/>
          </a:bodyPr>
          <a:lstStyle/>
          <a:p>
            <a:pPr marL="342900" indent="-342900">
              <a:buFont typeface="Arial" panose="020B0604020202020204" pitchFamily="34" charset="0"/>
              <a:buChar char="•"/>
            </a:pPr>
            <a:r>
              <a:rPr lang="nl-NL" dirty="0">
                <a:latin typeface="Corbel" panose="020B0503020204020204" pitchFamily="34" charset="0"/>
              </a:rPr>
              <a:t>Richt centraal gegevensbestand voor vervoersautoriteiten in met financiële en operationele kengetallen</a:t>
            </a:r>
          </a:p>
          <a:p>
            <a:pPr marL="342900"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r>
              <a:rPr lang="nl-NL" dirty="0">
                <a:latin typeface="Corbel" panose="020B0503020204020204" pitchFamily="34" charset="0"/>
              </a:rPr>
              <a:t>Nuttig voor vervoersautoriteiten</a:t>
            </a:r>
          </a:p>
          <a:p>
            <a:pPr marL="800100" lvl="1" indent="-342900">
              <a:buFont typeface="Arial" panose="020B0604020202020204" pitchFamily="34" charset="0"/>
              <a:buChar char="•"/>
            </a:pPr>
            <a:r>
              <a:rPr lang="nl-NL" dirty="0">
                <a:latin typeface="Corbel" panose="020B0503020204020204" pitchFamily="34" charset="0"/>
              </a:rPr>
              <a:t>Voor betere verantwoording (ook decentraal)</a:t>
            </a:r>
          </a:p>
          <a:p>
            <a:pPr marL="800100" lvl="1" indent="-342900">
              <a:buFont typeface="Arial" panose="020B0604020202020204" pitchFamily="34" charset="0"/>
              <a:buChar char="•"/>
            </a:pPr>
            <a:r>
              <a:rPr lang="nl-NL" dirty="0">
                <a:latin typeface="Corbel" panose="020B0503020204020204" pitchFamily="34" charset="0"/>
              </a:rPr>
              <a:t>Beleid t.a.v. concessiestelsel</a:t>
            </a:r>
          </a:p>
          <a:p>
            <a:pPr marL="800100" lvl="1" indent="-342900">
              <a:buFont typeface="Arial" panose="020B0604020202020204" pitchFamily="34" charset="0"/>
              <a:buChar char="•"/>
            </a:pPr>
            <a:r>
              <a:rPr lang="nl-NL" dirty="0">
                <a:latin typeface="Corbel" panose="020B0503020204020204" pitchFamily="34" charset="0"/>
              </a:rPr>
              <a:t>Onderzoek</a:t>
            </a:r>
          </a:p>
          <a:p>
            <a:pPr marL="800100" lvl="1"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endParaRPr lang="nl-NL" dirty="0">
              <a:latin typeface="Corbel" panose="020B0503020204020204" pitchFamily="34" charset="0"/>
            </a:endParaRPr>
          </a:p>
          <a:p>
            <a:pPr marL="800100" lvl="1" indent="-342900">
              <a:buFont typeface="Arial" panose="020B0604020202020204" pitchFamily="34" charset="0"/>
              <a:buChar char="•"/>
            </a:pPr>
            <a:endParaRPr lang="nl-NL" dirty="0">
              <a:latin typeface="Corbel" panose="020B0503020204020204" pitchFamily="34" charset="0"/>
            </a:endParaRPr>
          </a:p>
        </p:txBody>
      </p:sp>
    </p:spTree>
    <p:extLst>
      <p:ext uri="{BB962C8B-B14F-4D97-AF65-F5344CB8AC3E}">
        <p14:creationId xmlns:p14="http://schemas.microsoft.com/office/powerpoint/2010/main" val="532635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4"/>
          </p:nvPr>
        </p:nvSpPr>
        <p:spPr/>
        <p:txBody>
          <a:bodyPr/>
          <a:lstStyle/>
          <a:p>
            <a:fld id="{116DD048-F10D-4843-BFFC-56611981F43F}" type="slidenum">
              <a:rPr lang="en-US" smtClean="0"/>
              <a:pPr/>
              <a:t>19</a:t>
            </a:fld>
            <a:endParaRPr lang="en-US" dirty="0"/>
          </a:p>
        </p:txBody>
      </p:sp>
      <p:sp>
        <p:nvSpPr>
          <p:cNvPr id="3" name="Title 1"/>
          <p:cNvSpPr txBox="1">
            <a:spLocks/>
          </p:cNvSpPr>
          <p:nvPr/>
        </p:nvSpPr>
        <p:spPr bwMode="auto">
          <a:xfrm>
            <a:off x="971600" y="383721"/>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fontAlgn="base">
              <a:spcBef>
                <a:spcPct val="0"/>
              </a:spcBef>
              <a:spcAft>
                <a:spcPct val="0"/>
              </a:spcAft>
              <a:defRPr sz="3200" b="1">
                <a:solidFill>
                  <a:srgbClr val="0099CC"/>
                </a:solidFill>
                <a:latin typeface="+mj-lt"/>
                <a:ea typeface="+mj-ea"/>
                <a:cs typeface="+mj-cs"/>
              </a:defRPr>
            </a:lvl1pPr>
            <a:lvl2pPr algn="l" rtl="0" fontAlgn="base">
              <a:spcBef>
                <a:spcPct val="0"/>
              </a:spcBef>
              <a:spcAft>
                <a:spcPct val="0"/>
              </a:spcAft>
              <a:defRPr sz="3200" b="1">
                <a:solidFill>
                  <a:srgbClr val="0099CC"/>
                </a:solidFill>
                <a:latin typeface="Tahoma" charset="0"/>
              </a:defRPr>
            </a:lvl2pPr>
            <a:lvl3pPr algn="l" rtl="0" fontAlgn="base">
              <a:spcBef>
                <a:spcPct val="0"/>
              </a:spcBef>
              <a:spcAft>
                <a:spcPct val="0"/>
              </a:spcAft>
              <a:defRPr sz="3200" b="1">
                <a:solidFill>
                  <a:srgbClr val="0099CC"/>
                </a:solidFill>
                <a:latin typeface="Tahoma" charset="0"/>
              </a:defRPr>
            </a:lvl3pPr>
            <a:lvl4pPr algn="l" rtl="0" fontAlgn="base">
              <a:spcBef>
                <a:spcPct val="0"/>
              </a:spcBef>
              <a:spcAft>
                <a:spcPct val="0"/>
              </a:spcAft>
              <a:defRPr sz="3200" b="1">
                <a:solidFill>
                  <a:srgbClr val="0099CC"/>
                </a:solidFill>
                <a:latin typeface="Tahoma" charset="0"/>
              </a:defRPr>
            </a:lvl4pPr>
            <a:lvl5pPr algn="l" rtl="0" fontAlgn="base">
              <a:spcBef>
                <a:spcPct val="0"/>
              </a:spcBef>
              <a:spcAft>
                <a:spcPct val="0"/>
              </a:spcAft>
              <a:defRPr sz="3200" b="1">
                <a:solidFill>
                  <a:srgbClr val="0099CC"/>
                </a:solidFill>
                <a:latin typeface="Tahoma" charset="0"/>
              </a:defRPr>
            </a:lvl5pPr>
            <a:lvl6pPr marL="457200" algn="l" rtl="0" fontAlgn="base">
              <a:spcBef>
                <a:spcPct val="0"/>
              </a:spcBef>
              <a:spcAft>
                <a:spcPct val="0"/>
              </a:spcAft>
              <a:defRPr sz="3200" b="1">
                <a:solidFill>
                  <a:srgbClr val="0099CC"/>
                </a:solidFill>
                <a:latin typeface="Tahoma" charset="0"/>
              </a:defRPr>
            </a:lvl6pPr>
            <a:lvl7pPr marL="914400" algn="l" rtl="0" fontAlgn="base">
              <a:spcBef>
                <a:spcPct val="0"/>
              </a:spcBef>
              <a:spcAft>
                <a:spcPct val="0"/>
              </a:spcAft>
              <a:defRPr sz="3200" b="1">
                <a:solidFill>
                  <a:srgbClr val="0099CC"/>
                </a:solidFill>
                <a:latin typeface="Tahoma" charset="0"/>
              </a:defRPr>
            </a:lvl7pPr>
            <a:lvl8pPr marL="1371600" algn="l" rtl="0" fontAlgn="base">
              <a:spcBef>
                <a:spcPct val="0"/>
              </a:spcBef>
              <a:spcAft>
                <a:spcPct val="0"/>
              </a:spcAft>
              <a:defRPr sz="3200" b="1">
                <a:solidFill>
                  <a:srgbClr val="0099CC"/>
                </a:solidFill>
                <a:latin typeface="Tahoma" charset="0"/>
              </a:defRPr>
            </a:lvl8pPr>
            <a:lvl9pPr marL="1828800" algn="l" rtl="0" fontAlgn="base">
              <a:spcBef>
                <a:spcPct val="0"/>
              </a:spcBef>
              <a:spcAft>
                <a:spcPct val="0"/>
              </a:spcAft>
              <a:defRPr sz="3200" b="1">
                <a:solidFill>
                  <a:srgbClr val="0099CC"/>
                </a:solidFill>
                <a:latin typeface="Tahoma" charset="0"/>
              </a:defRPr>
            </a:lvl9pPr>
          </a:lstStyle>
          <a:p>
            <a:pPr lvl="1">
              <a:spcAft>
                <a:spcPts val="1800"/>
              </a:spcAft>
            </a:pPr>
            <a:r>
              <a:rPr lang="nl-NL" sz="2800" b="0" dirty="0">
                <a:solidFill>
                  <a:srgbClr val="00B0F0"/>
                </a:solidFill>
                <a:latin typeface="Bookman Old Style" panose="02050604050505020204" pitchFamily="18" charset="0"/>
                <a:ea typeface="Times New Roman"/>
                <a:cs typeface="Times New Roman"/>
              </a:rPr>
              <a:t>Einde</a:t>
            </a:r>
          </a:p>
        </p:txBody>
      </p:sp>
    </p:spTree>
    <p:extLst>
      <p:ext uri="{BB962C8B-B14F-4D97-AF65-F5344CB8AC3E}">
        <p14:creationId xmlns:p14="http://schemas.microsoft.com/office/powerpoint/2010/main" val="55105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4"/>
          </p:nvPr>
        </p:nvSpPr>
        <p:spPr/>
        <p:txBody>
          <a:bodyPr/>
          <a:lstStyle/>
          <a:p>
            <a:fld id="{116DD048-F10D-4843-BFFC-56611981F43F}" type="slidenum">
              <a:rPr lang="en-US" smtClean="0"/>
              <a:pPr/>
              <a:t>2</a:t>
            </a:fld>
            <a:endParaRPr lang="en-US" dirty="0"/>
          </a:p>
        </p:txBody>
      </p:sp>
      <p:sp>
        <p:nvSpPr>
          <p:cNvPr id="3" name="Rechthoek 19"/>
          <p:cNvSpPr/>
          <p:nvPr/>
        </p:nvSpPr>
        <p:spPr>
          <a:xfrm>
            <a:off x="395536" y="332656"/>
            <a:ext cx="8058472" cy="523220"/>
          </a:xfrm>
          <a:prstGeom prst="rect">
            <a:avLst/>
          </a:prstGeom>
        </p:spPr>
        <p:txBody>
          <a:bodyPr wrap="square">
            <a:spAutoFit/>
          </a:bodyPr>
          <a:lstStyle/>
          <a:p>
            <a:pPr lvl="1">
              <a:spcAft>
                <a:spcPts val="1800"/>
              </a:spcAft>
            </a:pPr>
            <a:r>
              <a:rPr lang="en-US" sz="2800" dirty="0" err="1">
                <a:solidFill>
                  <a:srgbClr val="00B0F0"/>
                </a:solidFill>
                <a:latin typeface="Bookman Old Style" panose="02050604050505020204" pitchFamily="18" charset="0"/>
                <a:ea typeface="Times New Roman"/>
                <a:cs typeface="Times New Roman"/>
              </a:rPr>
              <a:t>Concessies</a:t>
            </a:r>
            <a:r>
              <a:rPr lang="en-US" sz="2800" dirty="0">
                <a:solidFill>
                  <a:srgbClr val="00B0F0"/>
                </a:solidFill>
                <a:latin typeface="Bookman Old Style" panose="02050604050505020204" pitchFamily="18" charset="0"/>
                <a:ea typeface="Times New Roman"/>
                <a:cs typeface="Times New Roman"/>
              </a:rPr>
              <a:t> in het </a:t>
            </a:r>
            <a:r>
              <a:rPr lang="en-US" sz="2800" dirty="0" err="1">
                <a:solidFill>
                  <a:srgbClr val="00B0F0"/>
                </a:solidFill>
                <a:latin typeface="Bookman Old Style" panose="02050604050505020204" pitchFamily="18" charset="0"/>
                <a:ea typeface="Times New Roman"/>
                <a:cs typeface="Times New Roman"/>
              </a:rPr>
              <a:t>regionaal</a:t>
            </a:r>
            <a:r>
              <a:rPr lang="en-US" sz="2800" dirty="0">
                <a:solidFill>
                  <a:srgbClr val="00B0F0"/>
                </a:solidFill>
                <a:latin typeface="Bookman Old Style" panose="02050604050505020204" pitchFamily="18" charset="0"/>
                <a:ea typeface="Times New Roman"/>
                <a:cs typeface="Times New Roman"/>
              </a:rPr>
              <a:t> OV</a:t>
            </a:r>
            <a:endParaRPr lang="nl-NL" sz="2800" dirty="0">
              <a:solidFill>
                <a:srgbClr val="00B0F0"/>
              </a:solidFill>
              <a:latin typeface="Bookman Old Style" panose="02050604050505020204" pitchFamily="18" charset="0"/>
              <a:ea typeface="Times New Roman"/>
              <a:cs typeface="Times New Roman"/>
            </a:endParaRPr>
          </a:p>
        </p:txBody>
      </p:sp>
      <p:sp>
        <p:nvSpPr>
          <p:cNvPr id="4" name="Content Placeholder 2"/>
          <p:cNvSpPr txBox="1">
            <a:spLocks/>
          </p:cNvSpPr>
          <p:nvPr/>
        </p:nvSpPr>
        <p:spPr bwMode="auto">
          <a:xfrm>
            <a:off x="399768" y="980728"/>
            <a:ext cx="8208912" cy="377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342900" indent="-342900">
              <a:buFont typeface="Arial" panose="020B0604020202020204" pitchFamily="34" charset="0"/>
              <a:buChar char="•"/>
            </a:pPr>
            <a:r>
              <a:rPr lang="en-GB" sz="2400" b="0" dirty="0">
                <a:latin typeface="Corbel" panose="020B0503020204020204" pitchFamily="34" charset="0"/>
              </a:rPr>
              <a:t>14 </a:t>
            </a:r>
            <a:r>
              <a:rPr lang="en-GB" sz="2400" b="0" dirty="0" err="1">
                <a:latin typeface="Corbel" panose="020B0503020204020204" pitchFamily="34" charset="0"/>
              </a:rPr>
              <a:t>vervoersautoriteiten</a:t>
            </a:r>
            <a:r>
              <a:rPr lang="en-GB" sz="2400" b="0" dirty="0">
                <a:latin typeface="Corbel" panose="020B0503020204020204" pitchFamily="34" charset="0"/>
              </a:rPr>
              <a:t> (</a:t>
            </a:r>
            <a:r>
              <a:rPr lang="en-GB" sz="2400" b="0" dirty="0" err="1">
                <a:latin typeface="Corbel" panose="020B0503020204020204" pitchFamily="34" charset="0"/>
              </a:rPr>
              <a:t>provincies</a:t>
            </a:r>
            <a:r>
              <a:rPr lang="en-GB" sz="2400" b="0" dirty="0">
                <a:latin typeface="Corbel" panose="020B0503020204020204" pitchFamily="34" charset="0"/>
              </a:rPr>
              <a:t>/</a:t>
            </a:r>
            <a:r>
              <a:rPr lang="en-GB" sz="2400" b="0" dirty="0" err="1">
                <a:latin typeface="Corbel" panose="020B0503020204020204" pitchFamily="34" charset="0"/>
              </a:rPr>
              <a:t>vervoerregio’s</a:t>
            </a:r>
            <a:r>
              <a:rPr lang="en-GB" sz="2400" b="0" dirty="0">
                <a:latin typeface="Corbel" panose="020B0503020204020204" pitchFamily="34" charset="0"/>
              </a:rPr>
              <a:t>) </a:t>
            </a:r>
            <a:r>
              <a:rPr lang="en-GB" sz="2400" b="0" dirty="0" err="1">
                <a:latin typeface="Corbel" panose="020B0503020204020204" pitchFamily="34" charset="0"/>
              </a:rPr>
              <a:t>zijn</a:t>
            </a:r>
            <a:r>
              <a:rPr lang="en-GB" sz="2400" b="0" dirty="0">
                <a:latin typeface="Corbel" panose="020B0503020204020204" pitchFamily="34" charset="0"/>
              </a:rPr>
              <a:t> </a:t>
            </a:r>
            <a:r>
              <a:rPr lang="en-GB" sz="2400" b="0" dirty="0" err="1">
                <a:latin typeface="Corbel" panose="020B0503020204020204" pitchFamily="34" charset="0"/>
              </a:rPr>
              <a:t>verantwoordelijk</a:t>
            </a:r>
            <a:r>
              <a:rPr lang="en-GB" sz="2400" b="0" dirty="0">
                <a:latin typeface="Corbel" panose="020B0503020204020204" pitchFamily="34" charset="0"/>
              </a:rPr>
              <a:t> </a:t>
            </a:r>
            <a:r>
              <a:rPr lang="en-GB" sz="2400" b="0" dirty="0" err="1">
                <a:latin typeface="Corbel" panose="020B0503020204020204" pitchFamily="34" charset="0"/>
              </a:rPr>
              <a:t>voor</a:t>
            </a:r>
            <a:r>
              <a:rPr lang="en-GB" sz="2400" b="0" dirty="0">
                <a:latin typeface="Corbel" panose="020B0503020204020204" pitchFamily="34" charset="0"/>
              </a:rPr>
              <a:t> </a:t>
            </a:r>
            <a:r>
              <a:rPr lang="en-GB" sz="2400" b="0" dirty="0" err="1">
                <a:latin typeface="Corbel" panose="020B0503020204020204" pitchFamily="34" charset="0"/>
              </a:rPr>
              <a:t>stads</a:t>
            </a:r>
            <a:r>
              <a:rPr lang="en-GB" sz="2400" b="0" dirty="0">
                <a:latin typeface="Corbel" panose="020B0503020204020204" pitchFamily="34" charset="0"/>
              </a:rPr>
              <a:t>- </a:t>
            </a:r>
            <a:r>
              <a:rPr lang="en-GB" sz="2400" b="0" dirty="0" err="1">
                <a:latin typeface="Corbel" panose="020B0503020204020204" pitchFamily="34" charset="0"/>
              </a:rPr>
              <a:t>en</a:t>
            </a:r>
            <a:r>
              <a:rPr lang="en-GB" sz="2400" b="0" dirty="0">
                <a:latin typeface="Corbel" panose="020B0503020204020204" pitchFamily="34" charset="0"/>
              </a:rPr>
              <a:t> </a:t>
            </a:r>
            <a:r>
              <a:rPr lang="en-GB" sz="2400" b="0" dirty="0" err="1">
                <a:latin typeface="Corbel" panose="020B0503020204020204" pitchFamily="34" charset="0"/>
              </a:rPr>
              <a:t>streekvervoer</a:t>
            </a:r>
            <a:r>
              <a:rPr lang="en-GB" sz="2400" b="0" dirty="0">
                <a:latin typeface="Corbel" panose="020B0503020204020204" pitchFamily="34" charset="0"/>
              </a:rPr>
              <a:t>: </a:t>
            </a:r>
            <a:r>
              <a:rPr lang="en-GB" sz="2400" b="0" i="1" dirty="0" err="1">
                <a:latin typeface="Corbel" panose="020B0503020204020204" pitchFamily="34" charset="0"/>
              </a:rPr>
              <a:t>decentralisatie</a:t>
            </a:r>
            <a:endParaRPr lang="en-GB" sz="2400" b="0" i="1" dirty="0">
              <a:latin typeface="Corbel" panose="020B0503020204020204" pitchFamily="34" charset="0"/>
            </a:endParaRPr>
          </a:p>
          <a:p>
            <a:pPr marL="342900" indent="-342900">
              <a:buFont typeface="Arial" panose="020B0604020202020204" pitchFamily="34" charset="0"/>
              <a:buChar char="•"/>
            </a:pPr>
            <a:endParaRPr lang="en-GB" sz="2400" b="0" dirty="0">
              <a:latin typeface="Corbel" panose="020B0503020204020204" pitchFamily="34" charset="0"/>
            </a:endParaRPr>
          </a:p>
          <a:p>
            <a:pPr marL="342900" indent="-342900">
              <a:buFont typeface="Arial" panose="020B0604020202020204" pitchFamily="34" charset="0"/>
              <a:buChar char="•"/>
            </a:pPr>
            <a:r>
              <a:rPr lang="en-GB" sz="2400" b="0" dirty="0" err="1">
                <a:latin typeface="Corbel" panose="020B0503020204020204" pitchFamily="34" charset="0"/>
              </a:rPr>
              <a:t>Concessies</a:t>
            </a:r>
            <a:r>
              <a:rPr lang="en-GB" sz="2400" b="0" dirty="0">
                <a:latin typeface="Corbel" panose="020B0503020204020204" pitchFamily="34" charset="0"/>
              </a:rPr>
              <a:t> </a:t>
            </a:r>
            <a:r>
              <a:rPr lang="en-GB" sz="2400" b="0" dirty="0" err="1">
                <a:latin typeface="Corbel" panose="020B0503020204020204" pitchFamily="34" charset="0"/>
              </a:rPr>
              <a:t>openbaar</a:t>
            </a:r>
            <a:r>
              <a:rPr lang="en-GB" sz="2400" b="0" dirty="0">
                <a:latin typeface="Corbel" panose="020B0503020204020204" pitchFamily="34" charset="0"/>
              </a:rPr>
              <a:t> </a:t>
            </a:r>
            <a:r>
              <a:rPr lang="en-GB" sz="2400" b="0" dirty="0" err="1">
                <a:latin typeface="Corbel" panose="020B0503020204020204" pitchFamily="34" charset="0"/>
              </a:rPr>
              <a:t>aanbesteed</a:t>
            </a:r>
            <a:r>
              <a:rPr lang="en-GB" sz="2400" b="0" dirty="0">
                <a:latin typeface="Corbel" panose="020B0503020204020204" pitchFamily="34" charset="0"/>
              </a:rPr>
              <a:t> </a:t>
            </a:r>
            <a:r>
              <a:rPr lang="en-GB" sz="2400" b="0" dirty="0" err="1">
                <a:latin typeface="Corbel" panose="020B0503020204020204" pitchFamily="34" charset="0"/>
              </a:rPr>
              <a:t>voor</a:t>
            </a:r>
            <a:r>
              <a:rPr lang="en-GB" sz="2400" b="0" dirty="0">
                <a:latin typeface="Corbel" panose="020B0503020204020204" pitchFamily="34" charset="0"/>
              </a:rPr>
              <a:t> </a:t>
            </a:r>
            <a:r>
              <a:rPr lang="en-GB" sz="2400" b="0" dirty="0" err="1">
                <a:latin typeface="Corbel" panose="020B0503020204020204" pitchFamily="34" charset="0"/>
              </a:rPr>
              <a:t>bepaalde</a:t>
            </a:r>
            <a:r>
              <a:rPr lang="en-GB" sz="2400" b="0" dirty="0">
                <a:latin typeface="Corbel" panose="020B0503020204020204" pitchFamily="34" charset="0"/>
              </a:rPr>
              <a:t> </a:t>
            </a:r>
            <a:r>
              <a:rPr lang="en-GB" sz="2400" b="0" dirty="0" err="1">
                <a:latin typeface="Corbel" panose="020B0503020204020204" pitchFamily="34" charset="0"/>
              </a:rPr>
              <a:t>tijd</a:t>
            </a:r>
            <a:r>
              <a:rPr lang="en-GB" sz="2400" b="0" dirty="0">
                <a:latin typeface="Corbel" panose="020B0503020204020204" pitchFamily="34" charset="0"/>
              </a:rPr>
              <a:t> (3-10 </a:t>
            </a:r>
            <a:r>
              <a:rPr lang="en-GB" sz="2400" b="0" dirty="0" err="1">
                <a:latin typeface="Corbel" panose="020B0503020204020204" pitchFamily="34" charset="0"/>
              </a:rPr>
              <a:t>jr.</a:t>
            </a:r>
            <a:r>
              <a:rPr lang="en-GB" sz="2400" b="0" dirty="0">
                <a:latin typeface="Corbel" panose="020B0503020204020204" pitchFamily="34" charset="0"/>
              </a:rPr>
              <a:t>): </a:t>
            </a:r>
            <a:r>
              <a:rPr lang="en-GB" sz="2400" b="0" i="1" dirty="0" err="1">
                <a:latin typeface="Corbel" panose="020B0503020204020204" pitchFamily="34" charset="0"/>
              </a:rPr>
              <a:t>marktwerking</a:t>
            </a:r>
            <a:endParaRPr lang="en-GB" sz="2400" b="0" i="1" dirty="0">
              <a:latin typeface="Corbel" panose="020B0503020204020204" pitchFamily="34" charset="0"/>
            </a:endParaRPr>
          </a:p>
          <a:p>
            <a:pPr marL="342900" indent="-342900">
              <a:buFont typeface="Arial" panose="020B0604020202020204" pitchFamily="34" charset="0"/>
              <a:buChar char="•"/>
            </a:pPr>
            <a:endParaRPr lang="en-GB" sz="2400" b="0" dirty="0">
              <a:latin typeface="Corbel" panose="020B0503020204020204" pitchFamily="34" charset="0"/>
            </a:endParaRPr>
          </a:p>
          <a:p>
            <a:pPr marL="342900" indent="-342900">
              <a:buFont typeface="Arial" panose="020B0604020202020204" pitchFamily="34" charset="0"/>
              <a:buChar char="•"/>
            </a:pPr>
            <a:r>
              <a:rPr lang="en-GB" sz="2400" b="0" dirty="0" err="1">
                <a:latin typeface="Corbel" panose="020B0503020204020204" pitchFamily="34" charset="0"/>
              </a:rPr>
              <a:t>Programma</a:t>
            </a:r>
            <a:r>
              <a:rPr lang="en-GB" sz="2400" b="0" dirty="0">
                <a:latin typeface="Corbel" panose="020B0503020204020204" pitchFamily="34" charset="0"/>
              </a:rPr>
              <a:t> van </a:t>
            </a:r>
            <a:r>
              <a:rPr lang="en-GB" sz="2400" b="0" dirty="0" err="1">
                <a:latin typeface="Corbel" panose="020B0503020204020204" pitchFamily="34" charset="0"/>
              </a:rPr>
              <a:t>Eisen</a:t>
            </a:r>
            <a:r>
              <a:rPr lang="en-GB" sz="2400" b="0" dirty="0">
                <a:latin typeface="Corbel" panose="020B0503020204020204" pitchFamily="34" charset="0"/>
              </a:rPr>
              <a:t>: </a:t>
            </a:r>
            <a:r>
              <a:rPr lang="en-GB" sz="2400" b="0" dirty="0" err="1">
                <a:latin typeface="Corbel" panose="020B0503020204020204" pitchFamily="34" charset="0"/>
              </a:rPr>
              <a:t>randvoorwaarden</a:t>
            </a:r>
            <a:r>
              <a:rPr lang="en-GB" sz="2400" b="0" dirty="0">
                <a:latin typeface="Corbel" panose="020B0503020204020204" pitchFamily="34" charset="0"/>
              </a:rPr>
              <a:t> van de </a:t>
            </a:r>
            <a:r>
              <a:rPr lang="en-GB" sz="2400" b="0" dirty="0" err="1">
                <a:latin typeface="Corbel" panose="020B0503020204020204" pitchFamily="34" charset="0"/>
              </a:rPr>
              <a:t>concessieverlening</a:t>
            </a:r>
            <a:r>
              <a:rPr lang="en-GB" sz="2400" b="0" dirty="0">
                <a:latin typeface="Corbel" panose="020B0503020204020204" pitchFamily="34" charset="0"/>
              </a:rPr>
              <a:t> </a:t>
            </a:r>
            <a:r>
              <a:rPr lang="en-GB" sz="2400" b="0" dirty="0" err="1">
                <a:latin typeface="Corbel" panose="020B0503020204020204" pitchFamily="34" charset="0"/>
              </a:rPr>
              <a:t>en</a:t>
            </a:r>
            <a:r>
              <a:rPr lang="en-GB" sz="2400" b="0" dirty="0">
                <a:latin typeface="Corbel" panose="020B0503020204020204" pitchFamily="34" charset="0"/>
              </a:rPr>
              <a:t> financiering</a:t>
            </a:r>
          </a:p>
          <a:p>
            <a:pPr marL="1085850" lvl="1" indent="-342900">
              <a:buFont typeface="Arial" panose="020B0604020202020204" pitchFamily="34" charset="0"/>
              <a:buChar char="•"/>
            </a:pPr>
            <a:r>
              <a:rPr lang="en-GB" i="1" dirty="0" err="1">
                <a:latin typeface="Corbel" panose="020B0503020204020204" pitchFamily="34" charset="0"/>
              </a:rPr>
              <a:t>Aanbestedingskenmerken</a:t>
            </a:r>
            <a:endParaRPr lang="en-GB" i="1" dirty="0">
              <a:latin typeface="Corbel" panose="020B0503020204020204" pitchFamily="34" charset="0"/>
            </a:endParaRPr>
          </a:p>
          <a:p>
            <a:pPr marL="342900" indent="-342900">
              <a:buFont typeface="Arial" panose="020B0604020202020204" pitchFamily="34" charset="0"/>
              <a:buChar char="•"/>
            </a:pPr>
            <a:endParaRPr lang="en-GB" sz="2000" dirty="0">
              <a:latin typeface="Corbel" panose="020B0503020204020204" pitchFamily="34" charset="0"/>
            </a:endParaRPr>
          </a:p>
          <a:p>
            <a:pPr marL="1085850" lvl="1" indent="-342900">
              <a:buFont typeface="Arial" panose="020B0604020202020204" pitchFamily="34" charset="0"/>
              <a:buChar char="•"/>
            </a:pPr>
            <a:endParaRPr lang="en-GB" sz="2000" i="1" dirty="0">
              <a:latin typeface="Corbel" panose="020B0503020204020204" pitchFamily="34" charset="0"/>
            </a:endParaRPr>
          </a:p>
        </p:txBody>
      </p:sp>
    </p:spTree>
    <p:extLst>
      <p:ext uri="{BB962C8B-B14F-4D97-AF65-F5344CB8AC3E}">
        <p14:creationId xmlns:p14="http://schemas.microsoft.com/office/powerpoint/2010/main" val="211442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3</a:t>
            </a:fld>
            <a:endParaRPr lang="en-US" dirty="0"/>
          </a:p>
        </p:txBody>
      </p:sp>
      <p:sp>
        <p:nvSpPr>
          <p:cNvPr id="3" name="Rechthoek 19"/>
          <p:cNvSpPr/>
          <p:nvPr/>
        </p:nvSpPr>
        <p:spPr>
          <a:xfrm>
            <a:off x="762000" y="332656"/>
            <a:ext cx="6982916"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Introductie</a:t>
            </a:r>
          </a:p>
        </p:txBody>
      </p:sp>
      <p:sp>
        <p:nvSpPr>
          <p:cNvPr id="4" name="Content Placeholder 2"/>
          <p:cNvSpPr txBox="1">
            <a:spLocks/>
          </p:cNvSpPr>
          <p:nvPr/>
        </p:nvSpPr>
        <p:spPr bwMode="auto">
          <a:xfrm>
            <a:off x="949748" y="840288"/>
            <a:ext cx="7336432" cy="377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342900" indent="-342900">
              <a:buFont typeface="Arial" panose="020B0604020202020204" pitchFamily="34" charset="0"/>
              <a:buChar char="•"/>
            </a:pPr>
            <a:r>
              <a:rPr lang="nl-NL" sz="2400" b="0" dirty="0">
                <a:latin typeface="Corbel" panose="020B0503020204020204" pitchFamily="34" charset="0"/>
              </a:rPr>
              <a:t>Doelen van dit onderzoek:</a:t>
            </a:r>
          </a:p>
          <a:p>
            <a:pPr lvl="1" indent="0">
              <a:buNone/>
            </a:pPr>
            <a:endParaRPr lang="nl-NL" dirty="0">
              <a:latin typeface="Corbel" panose="020B0503020204020204" pitchFamily="34" charset="0"/>
            </a:endParaRPr>
          </a:p>
          <a:p>
            <a:pPr marL="1257300" lvl="1" indent="-514350">
              <a:buFont typeface="+mj-lt"/>
              <a:buAutoNum type="arabicPeriod"/>
            </a:pPr>
            <a:endParaRPr lang="nl-NL" dirty="0">
              <a:latin typeface="Corbel" panose="020B0503020204020204" pitchFamily="34" charset="0"/>
            </a:endParaRPr>
          </a:p>
          <a:p>
            <a:pPr marL="1257300" lvl="1" indent="-514350">
              <a:buFont typeface="+mj-lt"/>
              <a:buAutoNum type="arabicPeriod"/>
            </a:pPr>
            <a:endParaRPr lang="nl-NL" dirty="0">
              <a:latin typeface="Corbel" panose="020B0503020204020204" pitchFamily="34" charset="0"/>
            </a:endParaRPr>
          </a:p>
          <a:p>
            <a:pPr marL="1257300" lvl="1" indent="-514350">
              <a:buFont typeface="+mj-lt"/>
              <a:buAutoNum type="arabicPeriod"/>
            </a:pPr>
            <a:endParaRPr lang="nl-NL" dirty="0">
              <a:latin typeface="Corbel" panose="020B0503020204020204" pitchFamily="34" charset="0"/>
            </a:endParaRPr>
          </a:p>
          <a:p>
            <a:pPr marL="1257300" lvl="1" indent="-514350">
              <a:buFont typeface="+mj-lt"/>
              <a:buAutoNum type="arabicPeriod"/>
            </a:pPr>
            <a:endParaRPr lang="nl-NL" dirty="0">
              <a:latin typeface="Corbel" panose="020B0503020204020204" pitchFamily="34" charset="0"/>
            </a:endParaRPr>
          </a:p>
          <a:p>
            <a:pPr marL="514350" indent="-514350">
              <a:buFont typeface="Arial" panose="020B0604020202020204" pitchFamily="34" charset="0"/>
              <a:buChar char="•"/>
            </a:pPr>
            <a:endParaRPr lang="nl-NL" sz="2400" b="0" dirty="0">
              <a:latin typeface="Corbel" panose="020B0503020204020204" pitchFamily="34" charset="0"/>
            </a:endParaRPr>
          </a:p>
          <a:p>
            <a:r>
              <a:rPr lang="nl-NL" sz="2400" b="0" dirty="0">
                <a:latin typeface="Corbel" panose="020B0503020204020204" pitchFamily="34" charset="0"/>
              </a:rPr>
              <a:t>Bijvoorbeeld: ontwikkeling vervoersnetwerk beter in handen van </a:t>
            </a:r>
            <a:r>
              <a:rPr lang="nl-NL" sz="2400" b="0" i="1" dirty="0">
                <a:latin typeface="Corbel" panose="020B0503020204020204" pitchFamily="34" charset="0"/>
              </a:rPr>
              <a:t>vervoerder </a:t>
            </a:r>
            <a:r>
              <a:rPr lang="nl-NL" sz="2400" b="0" dirty="0">
                <a:latin typeface="Corbel" panose="020B0503020204020204" pitchFamily="34" charset="0"/>
              </a:rPr>
              <a:t>of </a:t>
            </a:r>
            <a:r>
              <a:rPr lang="nl-NL" sz="2400" b="0" i="1" dirty="0">
                <a:latin typeface="Corbel" panose="020B0503020204020204" pitchFamily="34" charset="0"/>
              </a:rPr>
              <a:t>vervoersautoriteit? </a:t>
            </a:r>
            <a:r>
              <a:rPr lang="nl-NL" sz="2400" b="0" dirty="0">
                <a:latin typeface="Corbel" panose="020B0503020204020204" pitchFamily="34" charset="0"/>
              </a:rPr>
              <a:t>Korte of lange concessieduur?</a:t>
            </a:r>
          </a:p>
          <a:p>
            <a:endParaRPr lang="nl-NL" sz="2400" b="0" dirty="0">
              <a:latin typeface="Corbel" panose="020B0503020204020204" pitchFamily="34" charset="0"/>
            </a:endParaRPr>
          </a:p>
          <a:p>
            <a:pPr marL="514350" indent="-514350">
              <a:buFont typeface="Arial" panose="020B0604020202020204" pitchFamily="34" charset="0"/>
              <a:buChar char="•"/>
            </a:pPr>
            <a:endParaRPr lang="nl-NL" sz="2000" b="0" dirty="0">
              <a:latin typeface="Corbel" panose="020B0503020204020204" pitchFamily="34" charset="0"/>
            </a:endParaRPr>
          </a:p>
          <a:p>
            <a:pPr marL="514350" indent="-514350">
              <a:buFont typeface="Arial" panose="020B0604020202020204" pitchFamily="34" charset="0"/>
              <a:buChar char="•"/>
            </a:pPr>
            <a:endParaRPr lang="nl-NL" sz="2000" b="0" dirty="0">
              <a:latin typeface="Corbel" panose="020B0503020204020204" pitchFamily="34" charset="0"/>
            </a:endParaRPr>
          </a:p>
          <a:p>
            <a:pPr marL="1257300" lvl="1" indent="-514350">
              <a:buFont typeface="+mj-lt"/>
              <a:buAutoNum type="arabicPeriod"/>
            </a:pPr>
            <a:endParaRPr lang="nl-NL" sz="2000" dirty="0">
              <a:latin typeface="Corbel" panose="020B0503020204020204" pitchFamily="34" charset="0"/>
            </a:endParaRPr>
          </a:p>
          <a:p>
            <a:pPr marL="1257300" lvl="1" indent="-514350">
              <a:buFont typeface="+mj-lt"/>
              <a:buAutoNum type="arabicPeriod"/>
            </a:pPr>
            <a:endParaRPr lang="nl-NL" sz="2000" dirty="0">
              <a:latin typeface="Corbel" panose="020B0503020204020204" pitchFamily="34" charset="0"/>
            </a:endParaRPr>
          </a:p>
          <a:p>
            <a:pPr marL="1257300" lvl="1" indent="-514350">
              <a:buFont typeface="+mj-lt"/>
              <a:buAutoNum type="arabicPeriod"/>
            </a:pPr>
            <a:endParaRPr lang="en-GB" sz="2000" dirty="0">
              <a:latin typeface="Corbel" panose="020B0503020204020204" pitchFamily="34" charset="0"/>
            </a:endParaRPr>
          </a:p>
        </p:txBody>
      </p:sp>
      <p:sp>
        <p:nvSpPr>
          <p:cNvPr id="6" name="Afgeronde rechthoek 5"/>
          <p:cNvSpPr/>
          <p:nvPr/>
        </p:nvSpPr>
        <p:spPr bwMode="auto">
          <a:xfrm>
            <a:off x="1124696" y="1648889"/>
            <a:ext cx="7161484" cy="772359"/>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nl-NL" b="0" i="0" u="none" strike="noStrike" cap="none" normalizeH="0" baseline="0" dirty="0">
                <a:ln>
                  <a:noFill/>
                </a:ln>
                <a:solidFill>
                  <a:schemeClr val="tx1"/>
                </a:solidFill>
                <a:effectLst/>
                <a:latin typeface="Corbel" panose="020B0503020204020204" pitchFamily="34" charset="0"/>
              </a:rPr>
              <a:t>Systematische verzameling gegevens regionaal OV bij</a:t>
            </a:r>
            <a:r>
              <a:rPr kumimoji="0" lang="nl-NL" b="0" i="0" u="none" strike="noStrike" cap="none" normalizeH="0" dirty="0">
                <a:ln>
                  <a:noFill/>
                </a:ln>
                <a:solidFill>
                  <a:schemeClr val="tx1"/>
                </a:solidFill>
                <a:effectLst/>
                <a:latin typeface="Corbel" panose="020B0503020204020204" pitchFamily="34" charset="0"/>
              </a:rPr>
              <a:t> vervoersautoriteiten</a:t>
            </a:r>
            <a:endParaRPr kumimoji="0" lang="nl-NL" b="0" i="0" u="none" strike="noStrike" cap="none" normalizeH="0" baseline="0" dirty="0">
              <a:ln>
                <a:noFill/>
              </a:ln>
              <a:solidFill>
                <a:schemeClr val="tx1"/>
              </a:solidFill>
              <a:effectLst/>
              <a:latin typeface="Corbel" panose="020B0503020204020204" pitchFamily="34" charset="0"/>
            </a:endParaRPr>
          </a:p>
        </p:txBody>
      </p:sp>
      <p:sp>
        <p:nvSpPr>
          <p:cNvPr id="7" name="Afgeronde rechthoek 6"/>
          <p:cNvSpPr/>
          <p:nvPr/>
        </p:nvSpPr>
        <p:spPr bwMode="auto">
          <a:xfrm>
            <a:off x="1162920" y="2869853"/>
            <a:ext cx="7161484" cy="772359"/>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nl-NL" b="0" i="0" u="none" strike="noStrike" cap="none" normalizeH="0" dirty="0">
                <a:ln>
                  <a:noFill/>
                </a:ln>
                <a:solidFill>
                  <a:schemeClr val="tx1"/>
                </a:solidFill>
                <a:effectLst/>
                <a:latin typeface="Corbel" panose="020B0503020204020204" pitchFamily="34" charset="0"/>
              </a:rPr>
              <a:t>Analyse van de relatie tussen </a:t>
            </a:r>
            <a:r>
              <a:rPr kumimoji="0" lang="nl-NL" b="0" i="1" u="none" strike="noStrike" cap="none" normalizeH="0" dirty="0">
                <a:ln>
                  <a:noFill/>
                </a:ln>
                <a:solidFill>
                  <a:schemeClr val="tx1"/>
                </a:solidFill>
                <a:effectLst/>
                <a:latin typeface="Corbel" panose="020B0503020204020204" pitchFamily="34" charset="0"/>
              </a:rPr>
              <a:t>aanbestedingskenmerken</a:t>
            </a:r>
            <a:r>
              <a:rPr kumimoji="0" lang="nl-NL" b="0" u="none" strike="noStrike" cap="none" normalizeH="0" dirty="0">
                <a:ln>
                  <a:noFill/>
                </a:ln>
                <a:solidFill>
                  <a:schemeClr val="tx1"/>
                </a:solidFill>
                <a:effectLst/>
                <a:latin typeface="Corbel" panose="020B0503020204020204" pitchFamily="34" charset="0"/>
              </a:rPr>
              <a:t> en</a:t>
            </a:r>
            <a:r>
              <a:rPr kumimoji="0" lang="nl-NL" b="0" i="0" u="none" strike="noStrike" cap="none" normalizeH="0" dirty="0">
                <a:ln>
                  <a:noFill/>
                </a:ln>
                <a:solidFill>
                  <a:schemeClr val="tx1"/>
                </a:solidFill>
                <a:effectLst/>
                <a:latin typeface="Corbel" panose="020B0503020204020204" pitchFamily="34" charset="0"/>
              </a:rPr>
              <a:t> de kostendoelmatigheid</a:t>
            </a:r>
            <a:endParaRPr kumimoji="0" lang="nl-NL" b="0" i="0" u="none" strike="noStrike" cap="none" normalizeH="0" baseline="0" dirty="0">
              <a:ln>
                <a:noFill/>
              </a:ln>
              <a:solidFill>
                <a:schemeClr val="tx1"/>
              </a:solidFill>
              <a:effectLst/>
              <a:latin typeface="Corbel" panose="020B0503020204020204" pitchFamily="34" charset="0"/>
            </a:endParaRPr>
          </a:p>
        </p:txBody>
      </p:sp>
    </p:spTree>
    <p:extLst>
      <p:ext uri="{BB962C8B-B14F-4D97-AF65-F5344CB8AC3E}">
        <p14:creationId xmlns:p14="http://schemas.microsoft.com/office/powerpoint/2010/main" val="55183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hoek 19"/>
          <p:cNvSpPr/>
          <p:nvPr/>
        </p:nvSpPr>
        <p:spPr>
          <a:xfrm>
            <a:off x="395536" y="332656"/>
            <a:ext cx="8058472"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Een korte geschiedenis</a:t>
            </a:r>
          </a:p>
        </p:txBody>
      </p:sp>
      <p:sp>
        <p:nvSpPr>
          <p:cNvPr id="5" name="Content Placeholder 2"/>
          <p:cNvSpPr txBox="1">
            <a:spLocks/>
          </p:cNvSpPr>
          <p:nvPr/>
        </p:nvSpPr>
        <p:spPr bwMode="auto">
          <a:xfrm>
            <a:off x="399768" y="980728"/>
            <a:ext cx="8208912" cy="377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342900" indent="-342900">
              <a:buFont typeface="Arial" panose="020B0604020202020204" pitchFamily="34" charset="0"/>
              <a:buChar char="•"/>
            </a:pPr>
            <a:r>
              <a:rPr lang="en-GB" sz="2200" b="0" dirty="0" err="1">
                <a:latin typeface="Corbel" panose="020B0503020204020204" pitchFamily="34" charset="0"/>
              </a:rPr>
              <a:t>Vóór</a:t>
            </a:r>
            <a:r>
              <a:rPr lang="en-GB" sz="2200" b="0" dirty="0">
                <a:latin typeface="Corbel" panose="020B0503020204020204" pitchFamily="34" charset="0"/>
              </a:rPr>
              <a:t> 1998: </a:t>
            </a:r>
            <a:r>
              <a:rPr lang="en-GB" sz="2200" b="0" dirty="0" err="1">
                <a:latin typeface="Corbel" panose="020B0503020204020204" pitchFamily="34" charset="0"/>
              </a:rPr>
              <a:t>Rijk</a:t>
            </a:r>
            <a:r>
              <a:rPr lang="en-GB" sz="2200" b="0" dirty="0">
                <a:latin typeface="Corbel" panose="020B0503020204020204" pitchFamily="34" charset="0"/>
              </a:rPr>
              <a:t> </a:t>
            </a:r>
            <a:r>
              <a:rPr lang="en-GB" sz="2200" b="0" dirty="0" err="1">
                <a:latin typeface="Corbel" panose="020B0503020204020204" pitchFamily="34" charset="0"/>
              </a:rPr>
              <a:t>grotendeels</a:t>
            </a:r>
            <a:r>
              <a:rPr lang="en-GB" sz="2200" b="0" dirty="0">
                <a:latin typeface="Corbel" panose="020B0503020204020204" pitchFamily="34" charset="0"/>
              </a:rPr>
              <a:t> </a:t>
            </a:r>
            <a:r>
              <a:rPr lang="en-GB" sz="2200" b="0" dirty="0" err="1">
                <a:latin typeface="Corbel" panose="020B0503020204020204" pitchFamily="34" charset="0"/>
              </a:rPr>
              <a:t>verantwoordelijk</a:t>
            </a:r>
            <a:r>
              <a:rPr lang="en-GB" sz="2200" b="0" dirty="0">
                <a:latin typeface="Corbel" panose="020B0503020204020204" pitchFamily="34" charset="0"/>
              </a:rPr>
              <a:t> </a:t>
            </a:r>
            <a:r>
              <a:rPr lang="en-GB" sz="2200" b="0" dirty="0" err="1">
                <a:latin typeface="Corbel" panose="020B0503020204020204" pitchFamily="34" charset="0"/>
              </a:rPr>
              <a:t>voor</a:t>
            </a:r>
            <a:r>
              <a:rPr lang="en-GB" sz="2200" b="0" dirty="0">
                <a:latin typeface="Corbel" panose="020B0503020204020204" pitchFamily="34" charset="0"/>
              </a:rPr>
              <a:t> </a:t>
            </a:r>
            <a:r>
              <a:rPr lang="en-GB" sz="2200" b="0" dirty="0" err="1">
                <a:latin typeface="Corbel" panose="020B0503020204020204" pitchFamily="34" charset="0"/>
              </a:rPr>
              <a:t>regionaal</a:t>
            </a:r>
            <a:r>
              <a:rPr lang="en-GB" sz="2200" b="0" dirty="0">
                <a:latin typeface="Corbel" panose="020B0503020204020204" pitchFamily="34" charset="0"/>
              </a:rPr>
              <a:t> OV</a:t>
            </a:r>
          </a:p>
          <a:p>
            <a:pPr marL="1085850" lvl="1" indent="-342900">
              <a:buFont typeface="Arial" panose="020B0604020202020204" pitchFamily="34" charset="0"/>
              <a:buChar char="•"/>
            </a:pPr>
            <a:r>
              <a:rPr lang="en-GB" sz="2200" dirty="0">
                <a:latin typeface="Corbel" panose="020B0503020204020204" pitchFamily="34" charset="0"/>
              </a:rPr>
              <a:t>Tot 1960: </a:t>
            </a:r>
            <a:r>
              <a:rPr lang="en-GB" sz="2200" dirty="0" err="1">
                <a:latin typeface="Corbel" panose="020B0503020204020204" pitchFamily="34" charset="0"/>
              </a:rPr>
              <a:t>kostendekkend</a:t>
            </a:r>
            <a:endParaRPr lang="en-GB" sz="2200" dirty="0">
              <a:latin typeface="Corbel" panose="020B0503020204020204" pitchFamily="34" charset="0"/>
            </a:endParaRPr>
          </a:p>
          <a:p>
            <a:pPr marL="1085850" lvl="1" indent="-342900">
              <a:buFont typeface="Arial" panose="020B0604020202020204" pitchFamily="34" charset="0"/>
              <a:buChar char="•"/>
            </a:pPr>
            <a:r>
              <a:rPr lang="en-GB" sz="2200" dirty="0" err="1">
                <a:latin typeface="Corbel" panose="020B0503020204020204" pitchFamily="34" charset="0"/>
              </a:rPr>
              <a:t>Stijging</a:t>
            </a:r>
            <a:r>
              <a:rPr lang="en-GB" sz="2200" dirty="0">
                <a:latin typeface="Corbel" panose="020B0503020204020204" pitchFamily="34" charset="0"/>
              </a:rPr>
              <a:t> </a:t>
            </a:r>
            <a:r>
              <a:rPr lang="en-GB" sz="2200" dirty="0" err="1">
                <a:latin typeface="Corbel" panose="020B0503020204020204" pitchFamily="34" charset="0"/>
              </a:rPr>
              <a:t>rijksbijdrage</a:t>
            </a:r>
            <a:r>
              <a:rPr lang="en-GB" sz="2200" dirty="0">
                <a:latin typeface="Corbel" panose="020B0503020204020204" pitchFamily="34" charset="0"/>
              </a:rPr>
              <a:t> &lt;100 </a:t>
            </a:r>
            <a:r>
              <a:rPr lang="en-GB" sz="2200" dirty="0" err="1">
                <a:latin typeface="Corbel" panose="020B0503020204020204" pitchFamily="34" charset="0"/>
              </a:rPr>
              <a:t>mln</a:t>
            </a:r>
            <a:r>
              <a:rPr lang="en-GB" sz="2200" dirty="0">
                <a:latin typeface="Corbel" panose="020B0503020204020204" pitchFamily="34" charset="0"/>
              </a:rPr>
              <a:t>. (1970)  tot &gt;700 </a:t>
            </a:r>
            <a:r>
              <a:rPr lang="en-GB" sz="2200" dirty="0" err="1">
                <a:latin typeface="Corbel" panose="020B0503020204020204" pitchFamily="34" charset="0"/>
              </a:rPr>
              <a:t>mln</a:t>
            </a:r>
            <a:r>
              <a:rPr lang="en-GB" sz="2200" dirty="0">
                <a:latin typeface="Corbel" panose="020B0503020204020204" pitchFamily="34" charset="0"/>
              </a:rPr>
              <a:t>. (1993)</a:t>
            </a:r>
          </a:p>
          <a:p>
            <a:pPr marL="1085850" lvl="1" indent="-342900">
              <a:buFont typeface="Arial" panose="020B0604020202020204" pitchFamily="34" charset="0"/>
              <a:buChar char="•"/>
            </a:pPr>
            <a:endParaRPr lang="en-GB" sz="2200" b="0" dirty="0">
              <a:latin typeface="Corbel" panose="020B0503020204020204" pitchFamily="34" charset="0"/>
            </a:endParaRPr>
          </a:p>
          <a:p>
            <a:pPr marL="342900" indent="-342900">
              <a:buFont typeface="Arial" panose="020B0604020202020204" pitchFamily="34" charset="0"/>
              <a:buChar char="•"/>
            </a:pPr>
            <a:r>
              <a:rPr lang="en-GB" sz="2200" b="0" dirty="0">
                <a:latin typeface="Corbel" panose="020B0503020204020204" pitchFamily="34" charset="0"/>
              </a:rPr>
              <a:t>1998: </a:t>
            </a:r>
            <a:r>
              <a:rPr lang="en-GB" sz="2200" b="0" i="1" dirty="0" err="1">
                <a:latin typeface="Corbel" panose="020B0503020204020204" pitchFamily="34" charset="0"/>
              </a:rPr>
              <a:t>Decentralisatie</a:t>
            </a:r>
            <a:r>
              <a:rPr lang="en-GB" sz="2200" b="0" dirty="0">
                <a:latin typeface="Corbel" panose="020B0503020204020204" pitchFamily="34" charset="0"/>
              </a:rPr>
              <a:t> </a:t>
            </a:r>
            <a:r>
              <a:rPr lang="en-GB" sz="2200" b="0" dirty="0" err="1">
                <a:latin typeface="Corbel" panose="020B0503020204020204" pitchFamily="34" charset="0"/>
              </a:rPr>
              <a:t>naar</a:t>
            </a:r>
            <a:r>
              <a:rPr lang="en-GB" sz="2200" b="0" dirty="0">
                <a:latin typeface="Corbel" panose="020B0503020204020204" pitchFamily="34" charset="0"/>
              </a:rPr>
              <a:t> 35 </a:t>
            </a:r>
            <a:r>
              <a:rPr lang="en-GB" sz="2200" b="0" dirty="0" err="1">
                <a:latin typeface="Corbel" panose="020B0503020204020204" pitchFamily="34" charset="0"/>
              </a:rPr>
              <a:t>vervoersautoriteiten</a:t>
            </a:r>
            <a:r>
              <a:rPr lang="en-GB" sz="2200" b="0" dirty="0">
                <a:latin typeface="Corbel" panose="020B0503020204020204" pitchFamily="34" charset="0"/>
              </a:rPr>
              <a:t> (nu nog 14)</a:t>
            </a:r>
          </a:p>
          <a:p>
            <a:pPr marL="342900" indent="-342900">
              <a:buFont typeface="Arial" panose="020B0604020202020204" pitchFamily="34" charset="0"/>
              <a:buChar char="•"/>
            </a:pPr>
            <a:endParaRPr lang="en-GB" sz="2200" b="0" dirty="0">
              <a:latin typeface="Corbel" panose="020B0503020204020204" pitchFamily="34" charset="0"/>
            </a:endParaRPr>
          </a:p>
          <a:p>
            <a:pPr marL="342900" indent="-342900">
              <a:buFont typeface="Arial" panose="020B0604020202020204" pitchFamily="34" charset="0"/>
              <a:buChar char="•"/>
            </a:pPr>
            <a:r>
              <a:rPr lang="en-GB" sz="2200" b="0" dirty="0">
                <a:latin typeface="Corbel" panose="020B0503020204020204" pitchFamily="34" charset="0"/>
              </a:rPr>
              <a:t>2001: Wet </a:t>
            </a:r>
            <a:r>
              <a:rPr lang="en-GB" sz="2200" b="0" dirty="0" err="1">
                <a:latin typeface="Corbel" panose="020B0503020204020204" pitchFamily="34" charset="0"/>
              </a:rPr>
              <a:t>personenvervoer</a:t>
            </a:r>
            <a:r>
              <a:rPr lang="en-GB" sz="2200" b="0" dirty="0">
                <a:latin typeface="Corbel" panose="020B0503020204020204" pitchFamily="34" charset="0"/>
              </a:rPr>
              <a:t> 2000 (</a:t>
            </a:r>
            <a:r>
              <a:rPr lang="en-GB" sz="2200" b="0" i="1" dirty="0" err="1">
                <a:latin typeface="Corbel" panose="020B0503020204020204" pitchFamily="34" charset="0"/>
              </a:rPr>
              <a:t>marktwerking</a:t>
            </a:r>
            <a:r>
              <a:rPr lang="en-GB" sz="2200" b="0" dirty="0">
                <a:latin typeface="Corbel" panose="020B0503020204020204" pitchFamily="34" charset="0"/>
              </a:rPr>
              <a:t>)</a:t>
            </a:r>
          </a:p>
          <a:p>
            <a:pPr marL="1085850" lvl="1" indent="-342900">
              <a:buFont typeface="Arial" panose="020B0604020202020204" pitchFamily="34" charset="0"/>
              <a:buChar char="•"/>
            </a:pPr>
            <a:r>
              <a:rPr lang="en-GB" sz="2200" dirty="0">
                <a:latin typeface="Corbel" panose="020B0503020204020204" pitchFamily="34" charset="0"/>
              </a:rPr>
              <a:t>35 </a:t>
            </a:r>
            <a:r>
              <a:rPr lang="en-GB" sz="2200" dirty="0" err="1">
                <a:latin typeface="Corbel" panose="020B0503020204020204" pitchFamily="34" charset="0"/>
              </a:rPr>
              <a:t>vervoersautoriteiten</a:t>
            </a:r>
            <a:r>
              <a:rPr lang="en-GB" sz="2200" dirty="0">
                <a:latin typeface="Corbel" panose="020B0503020204020204" pitchFamily="34" charset="0"/>
              </a:rPr>
              <a:t> </a:t>
            </a:r>
            <a:r>
              <a:rPr lang="en-GB" sz="2200" dirty="0" err="1">
                <a:latin typeface="Corbel" panose="020B0503020204020204" pitchFamily="34" charset="0"/>
              </a:rPr>
              <a:t>krijgen</a:t>
            </a:r>
            <a:r>
              <a:rPr lang="en-GB" sz="2200" dirty="0">
                <a:latin typeface="Corbel" panose="020B0503020204020204" pitchFamily="34" charset="0"/>
              </a:rPr>
              <a:t> </a:t>
            </a:r>
            <a:r>
              <a:rPr lang="en-GB" sz="2200" dirty="0" err="1">
                <a:latin typeface="Corbel" panose="020B0503020204020204" pitchFamily="34" charset="0"/>
              </a:rPr>
              <a:t>recht</a:t>
            </a:r>
            <a:r>
              <a:rPr lang="en-GB" sz="2200" dirty="0">
                <a:latin typeface="Corbel" panose="020B0503020204020204" pitchFamily="34" charset="0"/>
              </a:rPr>
              <a:t> </a:t>
            </a:r>
            <a:r>
              <a:rPr lang="en-GB" sz="2200" dirty="0" err="1">
                <a:latin typeface="Corbel" panose="020B0503020204020204" pitchFamily="34" charset="0"/>
              </a:rPr>
              <a:t>en</a:t>
            </a:r>
            <a:r>
              <a:rPr lang="en-GB" sz="2200" dirty="0">
                <a:latin typeface="Corbel" panose="020B0503020204020204" pitchFamily="34" charset="0"/>
              </a:rPr>
              <a:t> </a:t>
            </a:r>
            <a:r>
              <a:rPr lang="en-GB" sz="2200" dirty="0" err="1">
                <a:latin typeface="Corbel" panose="020B0503020204020204" pitchFamily="34" charset="0"/>
              </a:rPr>
              <a:t>plicht</a:t>
            </a:r>
            <a:r>
              <a:rPr lang="en-GB" sz="2200" dirty="0">
                <a:latin typeface="Corbel" panose="020B0503020204020204" pitchFamily="34" charset="0"/>
              </a:rPr>
              <a:t> OV </a:t>
            </a:r>
            <a:r>
              <a:rPr lang="en-GB" sz="2200" dirty="0" err="1">
                <a:latin typeface="Corbel" panose="020B0503020204020204" pitchFamily="34" charset="0"/>
              </a:rPr>
              <a:t>aan</a:t>
            </a:r>
            <a:r>
              <a:rPr lang="en-GB" sz="2200" dirty="0">
                <a:latin typeface="Corbel" panose="020B0503020204020204" pitchFamily="34" charset="0"/>
              </a:rPr>
              <a:t> </a:t>
            </a:r>
            <a:r>
              <a:rPr lang="en-GB" sz="2200" dirty="0" err="1">
                <a:latin typeface="Corbel" panose="020B0503020204020204" pitchFamily="34" charset="0"/>
              </a:rPr>
              <a:t>te</a:t>
            </a:r>
            <a:r>
              <a:rPr lang="en-GB" sz="2200" dirty="0">
                <a:latin typeface="Corbel" panose="020B0503020204020204" pitchFamily="34" charset="0"/>
              </a:rPr>
              <a:t> </a:t>
            </a:r>
            <a:r>
              <a:rPr lang="en-GB" sz="2200" dirty="0" err="1">
                <a:latin typeface="Corbel" panose="020B0503020204020204" pitchFamily="34" charset="0"/>
              </a:rPr>
              <a:t>besteden</a:t>
            </a:r>
            <a:r>
              <a:rPr lang="en-GB" sz="2200" dirty="0">
                <a:latin typeface="Corbel" panose="020B0503020204020204" pitchFamily="34" charset="0"/>
              </a:rPr>
              <a:t> (</a:t>
            </a:r>
            <a:r>
              <a:rPr lang="en-GB" sz="2200" dirty="0" err="1">
                <a:latin typeface="Corbel" panose="020B0503020204020204" pitchFamily="34" charset="0"/>
              </a:rPr>
              <a:t>uitzondering</a:t>
            </a:r>
            <a:r>
              <a:rPr lang="en-GB" sz="2200" dirty="0">
                <a:latin typeface="Corbel" panose="020B0503020204020204" pitchFamily="34" charset="0"/>
              </a:rPr>
              <a:t> 4 </a:t>
            </a:r>
            <a:r>
              <a:rPr lang="en-GB" sz="2200" dirty="0" err="1">
                <a:latin typeface="Corbel" panose="020B0503020204020204" pitchFamily="34" charset="0"/>
              </a:rPr>
              <a:t>grote</a:t>
            </a:r>
            <a:r>
              <a:rPr lang="en-GB" sz="2200" dirty="0">
                <a:latin typeface="Corbel" panose="020B0503020204020204" pitchFamily="34" charset="0"/>
              </a:rPr>
              <a:t> </a:t>
            </a:r>
            <a:r>
              <a:rPr lang="en-GB" sz="2200" dirty="0" err="1">
                <a:latin typeface="Corbel" panose="020B0503020204020204" pitchFamily="34" charset="0"/>
              </a:rPr>
              <a:t>steden</a:t>
            </a:r>
            <a:r>
              <a:rPr lang="en-GB" sz="2200" dirty="0">
                <a:latin typeface="Corbel" panose="020B0503020204020204" pitchFamily="34" charset="0"/>
              </a:rPr>
              <a:t>)</a:t>
            </a:r>
          </a:p>
          <a:p>
            <a:pPr marL="1085850" lvl="1" indent="-342900">
              <a:buFont typeface="Arial" panose="020B0604020202020204" pitchFamily="34" charset="0"/>
              <a:buChar char="•"/>
            </a:pPr>
            <a:endParaRPr lang="en-GB" sz="2200" b="0" dirty="0">
              <a:latin typeface="Corbel" panose="020B0503020204020204" pitchFamily="34" charset="0"/>
            </a:endParaRPr>
          </a:p>
          <a:p>
            <a:pPr marL="342900" indent="-342900">
              <a:buFont typeface="Arial" panose="020B0604020202020204" pitchFamily="34" charset="0"/>
              <a:buChar char="•"/>
            </a:pPr>
            <a:endParaRPr lang="en-GB" sz="2000" b="0" dirty="0">
              <a:latin typeface="Corbel" panose="020B0503020204020204" pitchFamily="34" charset="0"/>
            </a:endParaRPr>
          </a:p>
          <a:p>
            <a:pPr marL="342900" indent="-342900">
              <a:buFont typeface="Arial" panose="020B0604020202020204" pitchFamily="34" charset="0"/>
              <a:buChar char="•"/>
            </a:pPr>
            <a:endParaRPr lang="en-GB" sz="2000" i="1" dirty="0">
              <a:latin typeface="Corbel" panose="020B0503020204020204" pitchFamily="34" charset="0"/>
            </a:endParaRPr>
          </a:p>
          <a:p>
            <a:pPr marL="342900" indent="-342900">
              <a:buFont typeface="Arial" panose="020B0604020202020204" pitchFamily="34" charset="0"/>
              <a:buChar char="•"/>
            </a:pPr>
            <a:endParaRPr lang="en-GB" sz="2000" dirty="0">
              <a:latin typeface="Corbel" panose="020B0503020204020204" pitchFamily="34" charset="0"/>
            </a:endParaRPr>
          </a:p>
          <a:p>
            <a:pPr marL="1085850" lvl="1" indent="-342900">
              <a:buFont typeface="Arial" panose="020B0604020202020204" pitchFamily="34" charset="0"/>
              <a:buChar char="•"/>
            </a:pPr>
            <a:endParaRPr lang="en-GB" sz="2000" i="1" dirty="0">
              <a:latin typeface="Corbel" panose="020B0503020204020204" pitchFamily="34" charset="0"/>
            </a:endParaRPr>
          </a:p>
        </p:txBody>
      </p:sp>
    </p:spTree>
    <p:extLst>
      <p:ext uri="{BB962C8B-B14F-4D97-AF65-F5344CB8AC3E}">
        <p14:creationId xmlns:p14="http://schemas.microsoft.com/office/powerpoint/2010/main" val="3868972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5</a:t>
            </a:fld>
            <a:endParaRPr lang="en-US" dirty="0"/>
          </a:p>
        </p:txBody>
      </p:sp>
      <p:sp>
        <p:nvSpPr>
          <p:cNvPr id="3" name="Rectangle 2"/>
          <p:cNvSpPr/>
          <p:nvPr/>
        </p:nvSpPr>
        <p:spPr>
          <a:xfrm>
            <a:off x="683568" y="404664"/>
            <a:ext cx="7416824" cy="523220"/>
          </a:xfrm>
          <a:prstGeom prst="rect">
            <a:avLst/>
          </a:prstGeom>
        </p:spPr>
        <p:txBody>
          <a:bodyPr wrap="square">
            <a:spAutoFit/>
          </a:bodyPr>
          <a:lstStyle/>
          <a:p>
            <a:pPr lvl="1">
              <a:spcAft>
                <a:spcPts val="1800"/>
              </a:spcAft>
            </a:pPr>
            <a:r>
              <a:rPr lang="en-US" sz="2800" dirty="0" err="1">
                <a:solidFill>
                  <a:srgbClr val="00B0F0"/>
                </a:solidFill>
                <a:latin typeface="Bookman Old Style" panose="02050604050505020204" pitchFamily="18" charset="0"/>
                <a:ea typeface="Times New Roman"/>
                <a:cs typeface="Times New Roman"/>
              </a:rPr>
              <a:t>Literatuur</a:t>
            </a:r>
            <a:endParaRPr lang="nl-NL" sz="2800" dirty="0">
              <a:solidFill>
                <a:srgbClr val="00B0F0"/>
              </a:solidFill>
              <a:latin typeface="Bookman Old Style" panose="02050604050505020204" pitchFamily="18" charset="0"/>
              <a:ea typeface="Times New Roman"/>
              <a:cs typeface="Times New Roman"/>
            </a:endParaRPr>
          </a:p>
        </p:txBody>
      </p:sp>
      <p:sp>
        <p:nvSpPr>
          <p:cNvPr id="4" name="Content Placeholder 2"/>
          <p:cNvSpPr txBox="1">
            <a:spLocks/>
          </p:cNvSpPr>
          <p:nvPr/>
        </p:nvSpPr>
        <p:spPr bwMode="auto">
          <a:xfrm>
            <a:off x="539552" y="1052736"/>
            <a:ext cx="8256264" cy="362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342900" indent="-342900" eaLnBrk="1" hangingPunct="1">
              <a:buFont typeface="Arial" panose="020B0604020202020204" pitchFamily="34" charset="0"/>
              <a:buChar char="•"/>
            </a:pPr>
            <a:r>
              <a:rPr lang="en-GB" sz="2200" b="0" dirty="0" err="1">
                <a:latin typeface="Corbel" panose="020B0503020204020204" pitchFamily="34" charset="0"/>
              </a:rPr>
              <a:t>Bestaande</a:t>
            </a:r>
            <a:r>
              <a:rPr lang="en-GB" sz="2200" b="0" dirty="0">
                <a:latin typeface="Corbel" panose="020B0503020204020204" pitchFamily="34" charset="0"/>
              </a:rPr>
              <a:t> </a:t>
            </a:r>
            <a:r>
              <a:rPr lang="en-GB" sz="2200" b="0" dirty="0" err="1">
                <a:latin typeface="Corbel" panose="020B0503020204020204" pitchFamily="34" charset="0"/>
              </a:rPr>
              <a:t>onderzoeken</a:t>
            </a:r>
            <a:r>
              <a:rPr lang="en-GB" sz="2200" b="0" dirty="0">
                <a:latin typeface="Corbel" panose="020B0503020204020204" pitchFamily="34" charset="0"/>
              </a:rPr>
              <a:t> </a:t>
            </a:r>
            <a:r>
              <a:rPr lang="en-GB" sz="2200" b="0" dirty="0" err="1">
                <a:latin typeface="Corbel" panose="020B0503020204020204" pitchFamily="34" charset="0"/>
              </a:rPr>
              <a:t>wijzen</a:t>
            </a:r>
            <a:r>
              <a:rPr lang="en-GB" sz="2200" b="0" dirty="0">
                <a:latin typeface="Corbel" panose="020B0503020204020204" pitchFamily="34" charset="0"/>
              </a:rPr>
              <a:t> op:</a:t>
            </a:r>
          </a:p>
          <a:p>
            <a:pPr marL="1085850" lvl="1" indent="-342900" eaLnBrk="1" hangingPunct="1">
              <a:buFont typeface="Arial" panose="020B0604020202020204" pitchFamily="34" charset="0"/>
              <a:buChar char="•"/>
            </a:pPr>
            <a:r>
              <a:rPr lang="en-GB" sz="2200" dirty="0" err="1">
                <a:latin typeface="Corbel" panose="020B0503020204020204" pitchFamily="34" charset="0"/>
              </a:rPr>
              <a:t>Hogere</a:t>
            </a:r>
            <a:r>
              <a:rPr lang="en-GB" sz="2200" dirty="0">
                <a:latin typeface="Corbel" panose="020B0503020204020204" pitchFamily="34" charset="0"/>
              </a:rPr>
              <a:t> efficiency: lager </a:t>
            </a:r>
            <a:r>
              <a:rPr lang="en-GB" sz="2200" dirty="0" err="1">
                <a:latin typeface="Corbel" panose="020B0503020204020204" pitchFamily="34" charset="0"/>
              </a:rPr>
              <a:t>tarief</a:t>
            </a:r>
            <a:r>
              <a:rPr lang="en-GB" sz="2200" dirty="0">
                <a:latin typeface="Corbel" panose="020B0503020204020204" pitchFamily="34" charset="0"/>
              </a:rPr>
              <a:t> per </a:t>
            </a:r>
            <a:r>
              <a:rPr lang="en-GB" sz="2200" dirty="0" err="1">
                <a:latin typeface="Corbel" panose="020B0503020204020204" pitchFamily="34" charset="0"/>
              </a:rPr>
              <a:t>dienstregelingsuur</a:t>
            </a:r>
            <a:r>
              <a:rPr lang="en-GB" sz="2200" dirty="0">
                <a:latin typeface="Corbel" panose="020B0503020204020204" pitchFamily="34" charset="0"/>
              </a:rPr>
              <a:t> (DRU);</a:t>
            </a:r>
          </a:p>
          <a:p>
            <a:pPr marL="1085850" lvl="1" indent="-342900" eaLnBrk="1" hangingPunct="1">
              <a:buFont typeface="Arial" panose="020B0604020202020204" pitchFamily="34" charset="0"/>
              <a:buChar char="•"/>
            </a:pPr>
            <a:r>
              <a:rPr lang="en-GB" sz="2200" b="0" dirty="0" err="1">
                <a:latin typeface="Corbel" panose="020B0503020204020204" pitchFamily="34" charset="0"/>
              </a:rPr>
              <a:t>Afnemende</a:t>
            </a:r>
            <a:r>
              <a:rPr lang="en-GB" sz="2200" b="0" dirty="0">
                <a:latin typeface="Corbel" panose="020B0503020204020204" pitchFamily="34" charset="0"/>
              </a:rPr>
              <a:t> </a:t>
            </a:r>
            <a:r>
              <a:rPr lang="en-GB" sz="2200" b="0" dirty="0" err="1">
                <a:latin typeface="Corbel" panose="020B0503020204020204" pitchFamily="34" charset="0"/>
              </a:rPr>
              <a:t>effecten</a:t>
            </a:r>
            <a:r>
              <a:rPr lang="en-GB" sz="2200" b="0" dirty="0">
                <a:latin typeface="Corbel" panose="020B0503020204020204" pitchFamily="34" charset="0"/>
              </a:rPr>
              <a:t> van </a:t>
            </a:r>
            <a:r>
              <a:rPr lang="en-GB" sz="2200" b="0" dirty="0" err="1">
                <a:latin typeface="Corbel" panose="020B0503020204020204" pitchFamily="34" charset="0"/>
              </a:rPr>
              <a:t>aanbestedingen</a:t>
            </a:r>
            <a:r>
              <a:rPr lang="en-GB" sz="2200" b="0" dirty="0">
                <a:latin typeface="Corbel" panose="020B0503020204020204" pitchFamily="34" charset="0"/>
              </a:rPr>
              <a:t>;</a:t>
            </a: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r>
              <a:rPr lang="en-GB" sz="2200" b="0" dirty="0">
                <a:latin typeface="Corbel" panose="020B0503020204020204" pitchFamily="34" charset="0"/>
              </a:rPr>
              <a:t>Maar </a:t>
            </a:r>
            <a:r>
              <a:rPr lang="en-GB" sz="2200" b="0" dirty="0" err="1">
                <a:latin typeface="Corbel" panose="020B0503020204020204" pitchFamily="34" charset="0"/>
              </a:rPr>
              <a:t>er</a:t>
            </a:r>
            <a:r>
              <a:rPr lang="en-GB" sz="2200" b="0" dirty="0">
                <a:latin typeface="Corbel" panose="020B0503020204020204" pitchFamily="34" charset="0"/>
              </a:rPr>
              <a:t> is </a:t>
            </a:r>
            <a:r>
              <a:rPr lang="en-GB" sz="2200" b="0" dirty="0" err="1">
                <a:latin typeface="Corbel" panose="020B0503020204020204" pitchFamily="34" charset="0"/>
              </a:rPr>
              <a:t>ook</a:t>
            </a:r>
            <a:r>
              <a:rPr lang="en-GB" sz="2200" b="0" dirty="0">
                <a:latin typeface="Corbel" panose="020B0503020204020204" pitchFamily="34" charset="0"/>
              </a:rPr>
              <a:t> </a:t>
            </a:r>
            <a:r>
              <a:rPr lang="en-GB" sz="2200" b="0" dirty="0" err="1">
                <a:latin typeface="Corbel" panose="020B0503020204020204" pitchFamily="34" charset="0"/>
              </a:rPr>
              <a:t>kritiek</a:t>
            </a:r>
            <a:r>
              <a:rPr lang="en-GB" sz="2200" b="0" dirty="0">
                <a:latin typeface="Corbel" panose="020B0503020204020204" pitchFamily="34" charset="0"/>
              </a:rPr>
              <a:t>:</a:t>
            </a:r>
          </a:p>
          <a:p>
            <a:pPr marL="1085850" lvl="1" indent="-342900" eaLnBrk="1" hangingPunct="1">
              <a:buFont typeface="Arial" panose="020B0604020202020204" pitchFamily="34" charset="0"/>
              <a:buChar char="•"/>
            </a:pPr>
            <a:r>
              <a:rPr lang="en-GB" sz="2200" dirty="0" err="1">
                <a:latin typeface="Corbel" panose="020B0503020204020204" pitchFamily="34" charset="0"/>
              </a:rPr>
              <a:t>Beperkte</a:t>
            </a:r>
            <a:r>
              <a:rPr lang="en-GB" sz="2200" dirty="0">
                <a:latin typeface="Corbel" panose="020B0503020204020204" pitchFamily="34" charset="0"/>
              </a:rPr>
              <a:t> (</a:t>
            </a:r>
            <a:r>
              <a:rPr lang="en-GB" sz="2200" dirty="0" err="1">
                <a:latin typeface="Corbel" panose="020B0503020204020204" pitchFamily="34" charset="0"/>
              </a:rPr>
              <a:t>zichtbare</a:t>
            </a:r>
            <a:r>
              <a:rPr lang="en-GB" sz="2200" dirty="0">
                <a:latin typeface="Corbel" panose="020B0503020204020204" pitchFamily="34" charset="0"/>
              </a:rPr>
              <a:t>) </a:t>
            </a:r>
            <a:r>
              <a:rPr lang="en-GB" sz="2200" dirty="0" err="1">
                <a:latin typeface="Corbel" panose="020B0503020204020204" pitchFamily="34" charset="0"/>
              </a:rPr>
              <a:t>concurrentie</a:t>
            </a:r>
            <a:r>
              <a:rPr lang="en-GB" sz="2200" dirty="0">
                <a:latin typeface="Corbel" panose="020B0503020204020204" pitchFamily="34" charset="0"/>
              </a:rPr>
              <a:t>/</a:t>
            </a:r>
            <a:r>
              <a:rPr lang="en-GB" sz="2200" dirty="0" err="1">
                <a:latin typeface="Corbel" panose="020B0503020204020204" pitchFamily="34" charset="0"/>
              </a:rPr>
              <a:t>inschrijvingen</a:t>
            </a:r>
            <a:r>
              <a:rPr lang="en-GB" sz="2200" dirty="0">
                <a:latin typeface="Corbel" panose="020B0503020204020204" pitchFamily="34" charset="0"/>
              </a:rPr>
              <a:t>;</a:t>
            </a:r>
          </a:p>
          <a:p>
            <a:pPr marL="1085850" lvl="1" indent="-342900" eaLnBrk="1" hangingPunct="1">
              <a:buFont typeface="Arial" panose="020B0604020202020204" pitchFamily="34" charset="0"/>
              <a:buChar char="•"/>
            </a:pPr>
            <a:r>
              <a:rPr lang="en-GB" sz="2200" dirty="0" err="1">
                <a:latin typeface="Corbel" panose="020B0503020204020204" pitchFamily="34" charset="0"/>
              </a:rPr>
              <a:t>Aanbestedingen</a:t>
            </a:r>
            <a:r>
              <a:rPr lang="en-GB" sz="2200" dirty="0">
                <a:latin typeface="Corbel" panose="020B0503020204020204" pitchFamily="34" charset="0"/>
              </a:rPr>
              <a:t> </a:t>
            </a:r>
            <a:r>
              <a:rPr lang="en-GB" sz="2200" dirty="0" err="1">
                <a:latin typeface="Corbel" panose="020B0503020204020204" pitchFamily="34" charset="0"/>
              </a:rPr>
              <a:t>zijn</a:t>
            </a:r>
            <a:r>
              <a:rPr lang="en-GB" sz="2200" dirty="0">
                <a:latin typeface="Corbel" panose="020B0503020204020204" pitchFamily="34" charset="0"/>
              </a:rPr>
              <a:t> </a:t>
            </a:r>
            <a:r>
              <a:rPr lang="en-GB" sz="2200" dirty="0" err="1">
                <a:latin typeface="Corbel" panose="020B0503020204020204" pitchFamily="34" charset="0"/>
              </a:rPr>
              <a:t>duur</a:t>
            </a:r>
            <a:r>
              <a:rPr lang="en-GB" sz="2200" dirty="0">
                <a:latin typeface="Corbel" panose="020B0503020204020204" pitchFamily="34" charset="0"/>
              </a:rPr>
              <a:t>; is het </a:t>
            </a:r>
            <a:r>
              <a:rPr lang="en-GB" sz="2200" dirty="0" err="1">
                <a:latin typeface="Corbel" panose="020B0503020204020204" pitchFamily="34" charset="0"/>
              </a:rPr>
              <a:t>onderste</a:t>
            </a:r>
            <a:r>
              <a:rPr lang="en-GB" sz="2200" dirty="0">
                <a:latin typeface="Corbel" panose="020B0503020204020204" pitchFamily="34" charset="0"/>
              </a:rPr>
              <a:t> </a:t>
            </a:r>
            <a:r>
              <a:rPr lang="en-GB" sz="2200" dirty="0" err="1">
                <a:latin typeface="Corbel" panose="020B0503020204020204" pitchFamily="34" charset="0"/>
              </a:rPr>
              <a:t>niet</a:t>
            </a:r>
            <a:r>
              <a:rPr lang="en-GB" sz="2200" dirty="0">
                <a:latin typeface="Corbel" panose="020B0503020204020204" pitchFamily="34" charset="0"/>
              </a:rPr>
              <a:t> al </a:t>
            </a:r>
            <a:r>
              <a:rPr lang="en-GB" sz="2200" dirty="0" err="1">
                <a:latin typeface="Corbel" panose="020B0503020204020204" pitchFamily="34" charset="0"/>
              </a:rPr>
              <a:t>uit</a:t>
            </a:r>
            <a:r>
              <a:rPr lang="en-GB" sz="2200" dirty="0">
                <a:latin typeface="Corbel" panose="020B0503020204020204" pitchFamily="34" charset="0"/>
              </a:rPr>
              <a:t> de </a:t>
            </a:r>
            <a:r>
              <a:rPr lang="en-GB" sz="2200" dirty="0" err="1">
                <a:latin typeface="Corbel" panose="020B0503020204020204" pitchFamily="34" charset="0"/>
              </a:rPr>
              <a:t>kan</a:t>
            </a:r>
            <a:r>
              <a:rPr lang="en-GB" sz="2200" dirty="0">
                <a:latin typeface="Corbel" panose="020B0503020204020204" pitchFamily="34" charset="0"/>
              </a:rPr>
              <a:t>?</a:t>
            </a: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r>
              <a:rPr lang="en-GB" sz="2200" b="0" dirty="0">
                <a:latin typeface="Corbel" panose="020B0503020204020204" pitchFamily="34" charset="0"/>
              </a:rPr>
              <a:t>Maar wat </a:t>
            </a:r>
            <a:r>
              <a:rPr lang="en-GB" sz="2200" b="0" dirty="0" err="1">
                <a:latin typeface="Corbel" panose="020B0503020204020204" pitchFamily="34" charset="0"/>
              </a:rPr>
              <a:t>doet</a:t>
            </a:r>
            <a:r>
              <a:rPr lang="en-GB" sz="2200" b="0" dirty="0">
                <a:latin typeface="Corbel" panose="020B0503020204020204" pitchFamily="34" charset="0"/>
              </a:rPr>
              <a:t> de </a:t>
            </a:r>
            <a:r>
              <a:rPr lang="en-GB" sz="2200" b="0" dirty="0" err="1">
                <a:latin typeface="Corbel" panose="020B0503020204020204" pitchFamily="34" charset="0"/>
              </a:rPr>
              <a:t>wijze</a:t>
            </a:r>
            <a:r>
              <a:rPr lang="en-GB" sz="2200" b="0" dirty="0">
                <a:latin typeface="Corbel" panose="020B0503020204020204" pitchFamily="34" charset="0"/>
              </a:rPr>
              <a:t> van </a:t>
            </a:r>
            <a:r>
              <a:rPr lang="en-GB" sz="2200" b="0" dirty="0" err="1">
                <a:latin typeface="Corbel" panose="020B0503020204020204" pitchFamily="34" charset="0"/>
              </a:rPr>
              <a:t>aanbesteden</a:t>
            </a:r>
            <a:r>
              <a:rPr lang="en-GB" sz="2200" b="0" dirty="0">
                <a:latin typeface="Corbel" panose="020B0503020204020204" pitchFamily="34" charset="0"/>
              </a:rPr>
              <a:t> </a:t>
            </a:r>
            <a:r>
              <a:rPr lang="en-GB" sz="2200" b="0" dirty="0" err="1">
                <a:latin typeface="Corbel" panose="020B0503020204020204" pitchFamily="34" charset="0"/>
              </a:rPr>
              <a:t>ertoe</a:t>
            </a:r>
            <a:r>
              <a:rPr lang="en-GB" sz="2200" b="0" dirty="0">
                <a:latin typeface="Corbel" panose="020B0503020204020204" pitchFamily="34" charset="0"/>
              </a:rPr>
              <a:t>?</a:t>
            </a: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1085850" lvl="1" indent="-342900" eaLnBrk="1" hangingPunct="1">
              <a:buFont typeface="Arial" panose="020B0604020202020204" pitchFamily="34" charset="0"/>
              <a:buChar char="•"/>
            </a:pPr>
            <a:endParaRPr lang="en-GB" sz="2000" b="0" dirty="0">
              <a:latin typeface="Corbel" panose="020B0503020204020204" pitchFamily="34" charset="0"/>
            </a:endParaRPr>
          </a:p>
          <a:p>
            <a:pPr marL="1085850" lvl="1" indent="-342900" eaLnBrk="1" hangingPunct="1">
              <a:buFont typeface="Arial" panose="020B0604020202020204" pitchFamily="34" charset="0"/>
              <a:buChar char="•"/>
            </a:pPr>
            <a:endParaRPr lang="en-GB" sz="2000" b="0" dirty="0">
              <a:latin typeface="Corbel" panose="020B0503020204020204" pitchFamily="34" charset="0"/>
            </a:endParaRPr>
          </a:p>
          <a:p>
            <a:pPr marL="342900" indent="-342900" eaLnBrk="1" hangingPunct="1">
              <a:buFont typeface="Arial" panose="020B0604020202020204" pitchFamily="34" charset="0"/>
              <a:buChar char="•"/>
            </a:pPr>
            <a:endParaRPr lang="en-GB" sz="2000" b="0" dirty="0">
              <a:latin typeface="Corbel" panose="020B0503020204020204" pitchFamily="34" charset="0"/>
            </a:endParaRPr>
          </a:p>
          <a:p>
            <a:pPr marL="342900" indent="-342900" eaLnBrk="1" hangingPunct="1">
              <a:buFont typeface="Arial" panose="020B0604020202020204" pitchFamily="34" charset="0"/>
              <a:buChar char="•"/>
            </a:pPr>
            <a:endParaRPr lang="en-GB" sz="2000" b="0" dirty="0">
              <a:latin typeface="Corbel" panose="020B0503020204020204" pitchFamily="34" charset="0"/>
            </a:endParaRPr>
          </a:p>
          <a:p>
            <a:pPr marL="1085850" lvl="1" indent="-342900" eaLnBrk="1" hangingPunct="1">
              <a:buFont typeface="Arial" panose="020B0604020202020204" pitchFamily="34" charset="0"/>
              <a:buChar char="•"/>
            </a:pPr>
            <a:endParaRPr lang="en-GB" sz="2800" dirty="0">
              <a:latin typeface="Corbel" panose="020B0503020204020204" pitchFamily="34" charset="0"/>
            </a:endParaRPr>
          </a:p>
          <a:p>
            <a:pPr marL="1085850" lvl="1" indent="-342900" eaLnBrk="1" hangingPunct="1">
              <a:buFont typeface="Arial" panose="020B0604020202020204" pitchFamily="34" charset="0"/>
              <a:buChar char="•"/>
            </a:pPr>
            <a:endParaRPr lang="en-GB" sz="2800" b="0" dirty="0">
              <a:latin typeface="Corbel" panose="020B0503020204020204" pitchFamily="34" charset="0"/>
            </a:endParaRPr>
          </a:p>
          <a:p>
            <a:pPr marL="342900" indent="-342900" eaLnBrk="1" hangingPunct="1">
              <a:buFont typeface="Arial" panose="020B0604020202020204" pitchFamily="34" charset="0"/>
              <a:buChar char="•"/>
            </a:pPr>
            <a:endParaRPr lang="en-GB" sz="2000" b="0" dirty="0">
              <a:latin typeface="Corbel" panose="020B0503020204020204" pitchFamily="34" charset="0"/>
            </a:endParaRPr>
          </a:p>
          <a:p>
            <a:pPr marL="342900" indent="-342900" eaLnBrk="1" hangingPunct="1">
              <a:buFont typeface="Arial" panose="020B0604020202020204" pitchFamily="34" charset="0"/>
              <a:buChar char="•"/>
            </a:pPr>
            <a:endParaRPr lang="en-GB" sz="2000" b="0" kern="0" dirty="0">
              <a:latin typeface="Corbel" panose="020B0503020204020204" pitchFamily="34" charset="0"/>
            </a:endParaRPr>
          </a:p>
          <a:p>
            <a:pPr marL="1085850" lvl="1" indent="-342900" eaLnBrk="1" hangingPunct="1">
              <a:buFont typeface="Arial" panose="020B0604020202020204" pitchFamily="34" charset="0"/>
              <a:buChar char="•"/>
            </a:pPr>
            <a:endParaRPr lang="en-GB" sz="2000" b="0" kern="0" dirty="0">
              <a:latin typeface="Corbel" panose="020B0503020204020204" pitchFamily="34" charset="0"/>
            </a:endParaRPr>
          </a:p>
          <a:p>
            <a:pPr marL="342900" indent="-342900" eaLnBrk="1" hangingPunct="1">
              <a:buFont typeface="Arial" panose="020B0604020202020204" pitchFamily="34" charset="0"/>
              <a:buChar char="•"/>
            </a:pPr>
            <a:endParaRPr lang="en-GB" sz="2000" b="0" kern="0" dirty="0">
              <a:latin typeface="Corbel" panose="020B0503020204020204" pitchFamily="34" charset="0"/>
            </a:endParaRPr>
          </a:p>
          <a:p>
            <a:pPr marL="342900" indent="-342900" eaLnBrk="1" hangingPunct="1">
              <a:buFont typeface="Arial" panose="020B0604020202020204" pitchFamily="34" charset="0"/>
              <a:buChar char="•"/>
            </a:pPr>
            <a:endParaRPr lang="en-GB" sz="2000" kern="0" dirty="0">
              <a:latin typeface="Corbel" panose="020B0503020204020204" pitchFamily="34" charset="0"/>
            </a:endParaRPr>
          </a:p>
          <a:p>
            <a:pPr marL="1085850" lvl="1" indent="-342900" eaLnBrk="1" hangingPunct="1">
              <a:buFont typeface="Arial" panose="020B0604020202020204" pitchFamily="34" charset="0"/>
              <a:buChar char="•"/>
            </a:pPr>
            <a:endParaRPr lang="en-GB" sz="2000" kern="0" dirty="0">
              <a:latin typeface="Corbel" panose="020B0503020204020204" pitchFamily="34" charset="0"/>
            </a:endParaRPr>
          </a:p>
        </p:txBody>
      </p:sp>
    </p:spTree>
    <p:extLst>
      <p:ext uri="{BB962C8B-B14F-4D97-AF65-F5344CB8AC3E}">
        <p14:creationId xmlns:p14="http://schemas.microsoft.com/office/powerpoint/2010/main" val="395752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6</a:t>
            </a:fld>
            <a:endParaRPr lang="en-US" dirty="0"/>
          </a:p>
        </p:txBody>
      </p:sp>
      <mc:AlternateContent xmlns:mc="http://schemas.openxmlformats.org/markup-compatibility/2006">
        <mc:Choice xmlns:a14="http://schemas.microsoft.com/office/drawing/2010/main" Requires="a14">
          <p:sp>
            <p:nvSpPr>
              <p:cNvPr id="4" name="Content Placeholder 2"/>
              <p:cNvSpPr txBox="1">
                <a:spLocks/>
              </p:cNvSpPr>
              <p:nvPr/>
            </p:nvSpPr>
            <p:spPr bwMode="auto">
              <a:xfrm>
                <a:off x="683568" y="692696"/>
                <a:ext cx="8008372" cy="362585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342900" indent="-342900" eaLnBrk="1" hangingPunct="1">
                  <a:buFont typeface="Arial" panose="020B0604020202020204" pitchFamily="34" charset="0"/>
                  <a:buChar char="•"/>
                </a:pPr>
                <a:r>
                  <a:rPr lang="en-GB" sz="2200" b="0" dirty="0">
                    <a:latin typeface="Corbel" panose="020B0503020204020204" pitchFamily="34" charset="0"/>
                  </a:rPr>
                  <a:t>Complicatie </a:t>
                </a:r>
                <a:r>
                  <a:rPr lang="en-GB" sz="2200" b="0" dirty="0" err="1">
                    <a:latin typeface="Corbel" panose="020B0503020204020204" pitchFamily="34" charset="0"/>
                  </a:rPr>
                  <a:t>onderzoeken</a:t>
                </a:r>
                <a:r>
                  <a:rPr lang="en-GB" sz="2200" b="0" dirty="0">
                    <a:latin typeface="Corbel" panose="020B0503020204020204" pitchFamily="34" charset="0"/>
                  </a:rPr>
                  <a:t>: </a:t>
                </a:r>
                <a:r>
                  <a:rPr lang="en-GB" sz="2200" b="0" dirty="0" err="1">
                    <a:latin typeface="Corbel" panose="020B0503020204020204" pitchFamily="34" charset="0"/>
                  </a:rPr>
                  <a:t>geen</a:t>
                </a:r>
                <a:r>
                  <a:rPr lang="en-GB" sz="2200" b="0" dirty="0">
                    <a:latin typeface="Corbel" panose="020B0503020204020204" pitchFamily="34" charset="0"/>
                  </a:rPr>
                  <a:t> </a:t>
                </a:r>
                <a:r>
                  <a:rPr lang="en-GB" sz="2200" b="0" dirty="0" err="1">
                    <a:latin typeface="Corbel" panose="020B0503020204020204" pitchFamily="34" charset="0"/>
                  </a:rPr>
                  <a:t>openbare</a:t>
                </a:r>
                <a:r>
                  <a:rPr lang="en-GB" sz="2200" b="0" dirty="0">
                    <a:latin typeface="Corbel" panose="020B0503020204020204" pitchFamily="34" charset="0"/>
                  </a:rPr>
                  <a:t> </a:t>
                </a:r>
                <a:r>
                  <a:rPr lang="en-GB" sz="2200" b="0" dirty="0" err="1">
                    <a:latin typeface="Corbel" panose="020B0503020204020204" pitchFamily="34" charset="0"/>
                  </a:rPr>
                  <a:t>gegevens</a:t>
                </a:r>
                <a:r>
                  <a:rPr lang="en-GB" sz="2200" b="0" dirty="0">
                    <a:latin typeface="Corbel" panose="020B0503020204020204" pitchFamily="34" charset="0"/>
                  </a:rPr>
                  <a:t> over </a:t>
                </a:r>
                <a:r>
                  <a:rPr lang="en-GB" sz="2200" b="0" dirty="0" err="1">
                    <a:latin typeface="Corbel" panose="020B0503020204020204" pitchFamily="34" charset="0"/>
                  </a:rPr>
                  <a:t>uitgaven</a:t>
                </a:r>
                <a:r>
                  <a:rPr lang="en-GB" sz="2200" b="0" dirty="0">
                    <a:latin typeface="Corbel" panose="020B0503020204020204" pitchFamily="34" charset="0"/>
                  </a:rPr>
                  <a:t> </a:t>
                </a:r>
                <a:r>
                  <a:rPr lang="en-GB" sz="2200" b="0" dirty="0" err="1">
                    <a:latin typeface="Corbel" panose="020B0503020204020204" pitchFamily="34" charset="0"/>
                  </a:rPr>
                  <a:t>vervoersautoriteiten</a:t>
                </a:r>
                <a:r>
                  <a:rPr lang="en-GB" sz="2200" b="0" dirty="0">
                    <a:latin typeface="Corbel" panose="020B0503020204020204" pitchFamily="34" charset="0"/>
                  </a:rPr>
                  <a:t> (BDU </a:t>
                </a:r>
                <a14:m>
                  <m:oMath xmlns:m="http://schemas.openxmlformats.org/officeDocument/2006/math">
                    <m:r>
                      <a:rPr lang="nl-NL" sz="2200" b="0" i="1" smtClean="0">
                        <a:latin typeface="Cambria Math" panose="02040503050406030204" pitchFamily="18" charset="0"/>
                      </a:rPr>
                      <m:t>≠</m:t>
                    </m:r>
                  </m:oMath>
                </a14:m>
                <a:r>
                  <a:rPr lang="en-GB" sz="2200" b="0" dirty="0">
                    <a:latin typeface="Corbel" panose="020B0503020204020204" pitchFamily="34" charset="0"/>
                  </a:rPr>
                  <a:t> uitgaven)</a:t>
                </a: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r>
                  <a:rPr lang="en-GB" sz="2200" b="0" dirty="0" err="1">
                    <a:latin typeface="Corbel" panose="020B0503020204020204" pitchFamily="34" charset="0"/>
                  </a:rPr>
                  <a:t>Algemene</a:t>
                </a:r>
                <a:r>
                  <a:rPr lang="en-GB" sz="2200" b="0" dirty="0">
                    <a:latin typeface="Corbel" panose="020B0503020204020204" pitchFamily="34" charset="0"/>
                  </a:rPr>
                  <a:t> </a:t>
                </a:r>
                <a:r>
                  <a:rPr lang="en-GB" sz="2200" b="0" dirty="0" err="1">
                    <a:latin typeface="Corbel" panose="020B0503020204020204" pitchFamily="34" charset="0"/>
                  </a:rPr>
                  <a:t>Rekenkamer</a:t>
                </a:r>
                <a:r>
                  <a:rPr lang="en-GB" sz="2200" b="0" dirty="0">
                    <a:latin typeface="Corbel" panose="020B0503020204020204" pitchFamily="34" charset="0"/>
                  </a:rPr>
                  <a:t> (2014): Minister is </a:t>
                </a:r>
                <a:r>
                  <a:rPr lang="en-GB" sz="2200" b="0" dirty="0" err="1">
                    <a:latin typeface="Corbel" panose="020B0503020204020204" pitchFamily="34" charset="0"/>
                  </a:rPr>
                  <a:t>niet</a:t>
                </a:r>
                <a:r>
                  <a:rPr lang="en-GB" sz="2200" b="0" dirty="0">
                    <a:latin typeface="Corbel" panose="020B0503020204020204" pitchFamily="34" charset="0"/>
                  </a:rPr>
                  <a:t> in </a:t>
                </a:r>
                <a:r>
                  <a:rPr lang="en-GB" sz="2200" b="0" dirty="0" err="1">
                    <a:latin typeface="Corbel" panose="020B0503020204020204" pitchFamily="34" charset="0"/>
                  </a:rPr>
                  <a:t>staat</a:t>
                </a:r>
                <a:r>
                  <a:rPr lang="en-GB" sz="2200" b="0" dirty="0">
                    <a:latin typeface="Corbel" panose="020B0503020204020204" pitchFamily="34" charset="0"/>
                  </a:rPr>
                  <a:t> om </a:t>
                </a:r>
                <a:r>
                  <a:rPr lang="en-GB" sz="2200" b="0" dirty="0" err="1">
                    <a:latin typeface="Corbel" panose="020B0503020204020204" pitchFamily="34" charset="0"/>
                  </a:rPr>
                  <a:t>doelmatigheid</a:t>
                </a:r>
                <a:r>
                  <a:rPr lang="en-GB" sz="2200" b="0" dirty="0">
                    <a:latin typeface="Corbel" panose="020B0503020204020204" pitchFamily="34" charset="0"/>
                  </a:rPr>
                  <a:t> </a:t>
                </a:r>
                <a:r>
                  <a:rPr lang="en-GB" sz="2200" b="0" dirty="0" err="1">
                    <a:latin typeface="Corbel" panose="020B0503020204020204" pitchFamily="34" charset="0"/>
                  </a:rPr>
                  <a:t>openbaar</a:t>
                </a:r>
                <a:r>
                  <a:rPr lang="en-GB" sz="2200" b="0" dirty="0">
                    <a:latin typeface="Corbel" panose="020B0503020204020204" pitchFamily="34" charset="0"/>
                  </a:rPr>
                  <a:t> </a:t>
                </a:r>
                <a:r>
                  <a:rPr lang="en-GB" sz="2200" b="0" dirty="0" err="1">
                    <a:latin typeface="Corbel" panose="020B0503020204020204" pitchFamily="34" charset="0"/>
                  </a:rPr>
                  <a:t>vervoer</a:t>
                </a:r>
                <a:r>
                  <a:rPr lang="en-GB" sz="2200" b="0" dirty="0">
                    <a:latin typeface="Corbel" panose="020B0503020204020204" pitchFamily="34" charset="0"/>
                  </a:rPr>
                  <a:t> </a:t>
                </a:r>
                <a:r>
                  <a:rPr lang="en-GB" sz="2200" b="0" dirty="0" err="1">
                    <a:latin typeface="Corbel" panose="020B0503020204020204" pitchFamily="34" charset="0"/>
                  </a:rPr>
                  <a:t>te</a:t>
                </a:r>
                <a:r>
                  <a:rPr lang="en-GB" sz="2200" b="0" dirty="0">
                    <a:latin typeface="Corbel" panose="020B0503020204020204" pitchFamily="34" charset="0"/>
                  </a:rPr>
                  <a:t> </a:t>
                </a:r>
                <a:r>
                  <a:rPr lang="en-GB" sz="2200" b="0" dirty="0" err="1">
                    <a:latin typeface="Corbel" panose="020B0503020204020204" pitchFamily="34" charset="0"/>
                  </a:rPr>
                  <a:t>beoordelen</a:t>
                </a:r>
                <a:endParaRPr lang="en-GB" sz="2200" b="0" dirty="0">
                  <a:latin typeface="Corbel" panose="020B0503020204020204" pitchFamily="34" charset="0"/>
                </a:endParaRP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r>
                  <a:rPr lang="en-GB" sz="2200" b="0" dirty="0" err="1">
                    <a:latin typeface="Corbel" panose="020B0503020204020204" pitchFamily="34" charset="0"/>
                  </a:rPr>
                  <a:t>Beleidsdoorlichting</a:t>
                </a:r>
                <a:r>
                  <a:rPr lang="en-GB" sz="2200" b="0" dirty="0">
                    <a:latin typeface="Corbel" panose="020B0503020204020204" pitchFamily="34" charset="0"/>
                  </a:rPr>
                  <a:t> </a:t>
                </a:r>
                <a:r>
                  <a:rPr lang="en-GB" sz="2200" b="0" dirty="0" err="1">
                    <a:latin typeface="Corbel" panose="020B0503020204020204" pitchFamily="34" charset="0"/>
                  </a:rPr>
                  <a:t>artikel</a:t>
                </a:r>
                <a:r>
                  <a:rPr lang="en-GB" sz="2200" b="0" dirty="0">
                    <a:latin typeface="Corbel" panose="020B0503020204020204" pitchFamily="34" charset="0"/>
                  </a:rPr>
                  <a:t> 15 I&amp;M (</a:t>
                </a:r>
                <a:r>
                  <a:rPr lang="en-GB" sz="2200" b="0" dirty="0" err="1">
                    <a:latin typeface="Corbel" panose="020B0503020204020204" pitchFamily="34" charset="0"/>
                  </a:rPr>
                  <a:t>TransTec</a:t>
                </a:r>
                <a:r>
                  <a:rPr lang="en-GB" sz="2200" b="0" dirty="0">
                    <a:latin typeface="Corbel" panose="020B0503020204020204" pitchFamily="34" charset="0"/>
                  </a:rPr>
                  <a:t> &amp; BMC, 2014):</a:t>
                </a:r>
              </a:p>
              <a:p>
                <a:pPr marL="1085850" lvl="1" indent="-342900" eaLnBrk="1" hangingPunct="1">
                  <a:buFont typeface="Arial" panose="020B0604020202020204" pitchFamily="34" charset="0"/>
                  <a:buChar char="•"/>
                </a:pPr>
                <a:r>
                  <a:rPr lang="en-GB" sz="2200" dirty="0" err="1">
                    <a:latin typeface="Corbel" panose="020B0503020204020204" pitchFamily="34" charset="0"/>
                  </a:rPr>
                  <a:t>Verband</a:t>
                </a:r>
                <a:r>
                  <a:rPr lang="en-GB" sz="2200" dirty="0">
                    <a:latin typeface="Corbel" panose="020B0503020204020204" pitchFamily="34" charset="0"/>
                  </a:rPr>
                  <a:t> </a:t>
                </a:r>
                <a:r>
                  <a:rPr lang="en-GB" sz="2200" dirty="0" err="1">
                    <a:latin typeface="Corbel" panose="020B0503020204020204" pitchFamily="34" charset="0"/>
                  </a:rPr>
                  <a:t>effecten</a:t>
                </a:r>
                <a:r>
                  <a:rPr lang="en-GB" sz="2200" dirty="0">
                    <a:latin typeface="Corbel" panose="020B0503020204020204" pitchFamily="34" charset="0"/>
                  </a:rPr>
                  <a:t> </a:t>
                </a:r>
                <a:r>
                  <a:rPr lang="en-GB" sz="2200" dirty="0" err="1">
                    <a:latin typeface="Corbel" panose="020B0503020204020204" pitchFamily="34" charset="0"/>
                  </a:rPr>
                  <a:t>en</a:t>
                </a:r>
                <a:r>
                  <a:rPr lang="en-GB" sz="2200" dirty="0">
                    <a:latin typeface="Corbel" panose="020B0503020204020204" pitchFamily="34" charset="0"/>
                  </a:rPr>
                  <a:t> </a:t>
                </a:r>
                <a:r>
                  <a:rPr lang="en-GB" sz="2200" dirty="0" err="1">
                    <a:latin typeface="Corbel" panose="020B0503020204020204" pitchFamily="34" charset="0"/>
                  </a:rPr>
                  <a:t>kosten</a:t>
                </a:r>
                <a:r>
                  <a:rPr lang="en-GB" sz="2200" dirty="0">
                    <a:latin typeface="Corbel" panose="020B0503020204020204" pitchFamily="34" charset="0"/>
                  </a:rPr>
                  <a:t> </a:t>
                </a:r>
                <a:r>
                  <a:rPr lang="en-GB" sz="2200" dirty="0" err="1">
                    <a:latin typeface="Corbel" panose="020B0503020204020204" pitchFamily="34" charset="0"/>
                  </a:rPr>
                  <a:t>rijksbeleid</a:t>
                </a:r>
                <a:r>
                  <a:rPr lang="en-GB" sz="2200" dirty="0">
                    <a:latin typeface="Corbel" panose="020B0503020204020204" pitchFamily="34" charset="0"/>
                  </a:rPr>
                  <a:t> </a:t>
                </a:r>
                <a:r>
                  <a:rPr lang="en-GB" sz="2200" dirty="0" err="1">
                    <a:latin typeface="Corbel" panose="020B0503020204020204" pitchFamily="34" charset="0"/>
                  </a:rPr>
                  <a:t>niet</a:t>
                </a:r>
                <a:r>
                  <a:rPr lang="en-GB" sz="2200" dirty="0">
                    <a:latin typeface="Corbel" panose="020B0503020204020204" pitchFamily="34" charset="0"/>
                  </a:rPr>
                  <a:t> </a:t>
                </a:r>
                <a:r>
                  <a:rPr lang="en-GB" sz="2200" dirty="0" err="1">
                    <a:latin typeface="Corbel" panose="020B0503020204020204" pitchFamily="34" charset="0"/>
                  </a:rPr>
                  <a:t>duidelijk</a:t>
                </a:r>
                <a:r>
                  <a:rPr lang="en-GB" sz="2200" dirty="0">
                    <a:latin typeface="Corbel" panose="020B0503020204020204" pitchFamily="34" charset="0"/>
                  </a:rPr>
                  <a:t> </a:t>
                </a:r>
                <a:r>
                  <a:rPr lang="en-GB" sz="2200" dirty="0" err="1">
                    <a:latin typeface="Corbel" panose="020B0503020204020204" pitchFamily="34" charset="0"/>
                  </a:rPr>
                  <a:t>en</a:t>
                </a:r>
                <a:endParaRPr lang="en-GB" sz="2200" dirty="0">
                  <a:latin typeface="Corbel" panose="020B0503020204020204" pitchFamily="34" charset="0"/>
                </a:endParaRPr>
              </a:p>
              <a:p>
                <a:pPr marL="1085850" lvl="1" indent="-342900" eaLnBrk="1" hangingPunct="1">
                  <a:buFont typeface="Arial" panose="020B0604020202020204" pitchFamily="34" charset="0"/>
                  <a:buChar char="•"/>
                </a:pPr>
                <a:r>
                  <a:rPr lang="en-GB" sz="2200" dirty="0" err="1">
                    <a:latin typeface="Corbel" panose="020B0503020204020204" pitchFamily="34" charset="0"/>
                  </a:rPr>
                  <a:t>Verantwoording</a:t>
                </a:r>
                <a:r>
                  <a:rPr lang="en-GB" sz="2200" dirty="0">
                    <a:latin typeface="Corbel" panose="020B0503020204020204" pitchFamily="34" charset="0"/>
                  </a:rPr>
                  <a:t> is </a:t>
                </a:r>
                <a:r>
                  <a:rPr lang="en-GB" sz="2200" dirty="0" err="1">
                    <a:latin typeface="Corbel" panose="020B0503020204020204" pitchFamily="34" charset="0"/>
                  </a:rPr>
                  <a:t>aan</a:t>
                </a:r>
                <a:r>
                  <a:rPr lang="en-GB" sz="2200" dirty="0">
                    <a:latin typeface="Corbel" panose="020B0503020204020204" pitchFamily="34" charset="0"/>
                  </a:rPr>
                  <a:t> </a:t>
                </a:r>
                <a:r>
                  <a:rPr lang="en-GB" sz="2200" dirty="0" err="1">
                    <a:latin typeface="Corbel" panose="020B0503020204020204" pitchFamily="34" charset="0"/>
                  </a:rPr>
                  <a:t>democratische</a:t>
                </a:r>
                <a:r>
                  <a:rPr lang="en-GB" sz="2200" dirty="0">
                    <a:latin typeface="Corbel" panose="020B0503020204020204" pitchFamily="34" charset="0"/>
                  </a:rPr>
                  <a:t> </a:t>
                </a:r>
                <a:r>
                  <a:rPr lang="en-GB" sz="2200" dirty="0" err="1">
                    <a:latin typeface="Corbel" panose="020B0503020204020204" pitchFamily="34" charset="0"/>
                  </a:rPr>
                  <a:t>controle</a:t>
                </a:r>
                <a:endParaRPr lang="en-GB" sz="2200" dirty="0">
                  <a:latin typeface="Corbel" panose="020B0503020204020204" pitchFamily="34" charset="0"/>
                </a:endParaRPr>
              </a:p>
              <a:p>
                <a:pPr marL="342900"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endParaRPr lang="en-GB" sz="2200" b="0" dirty="0">
                  <a:latin typeface="Corbel" panose="020B0503020204020204" pitchFamily="34" charset="0"/>
                </a:endParaRP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endParaRPr lang="en-GB" sz="2200" b="0" dirty="0">
                  <a:latin typeface="Corbel" panose="020B0503020204020204" pitchFamily="34" charset="0"/>
                </a:endParaRPr>
              </a:p>
              <a:p>
                <a:pPr marL="342900" indent="-342900" eaLnBrk="1" hangingPunct="1">
                  <a:buFont typeface="Arial" panose="020B0604020202020204" pitchFamily="34" charset="0"/>
                  <a:buChar char="•"/>
                </a:pPr>
                <a:endParaRPr lang="en-GB" sz="2200" b="0" dirty="0">
                  <a:latin typeface="Corbel" panose="020B0503020204020204" pitchFamily="34" charset="0"/>
                </a:endParaRP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endParaRPr lang="en-GB" sz="2200" b="0" dirty="0">
                  <a:latin typeface="Corbel" panose="020B0503020204020204" pitchFamily="34" charset="0"/>
                </a:endParaRPr>
              </a:p>
              <a:p>
                <a:pPr marL="342900" indent="-342900" eaLnBrk="1" hangingPunct="1">
                  <a:buFont typeface="Arial" panose="020B0604020202020204" pitchFamily="34" charset="0"/>
                  <a:buChar char="•"/>
                </a:pPr>
                <a:endParaRPr lang="en-GB" sz="2200" b="0" kern="0" dirty="0">
                  <a:latin typeface="Corbel" panose="020B0503020204020204" pitchFamily="34" charset="0"/>
                </a:endParaRPr>
              </a:p>
              <a:p>
                <a:pPr marL="1085850" lvl="1" indent="-342900" eaLnBrk="1" hangingPunct="1">
                  <a:buFont typeface="Arial" panose="020B0604020202020204" pitchFamily="34" charset="0"/>
                  <a:buChar char="•"/>
                </a:pPr>
                <a:endParaRPr lang="en-GB" sz="2200" kern="0" dirty="0">
                  <a:latin typeface="Corbel" panose="020B0503020204020204" pitchFamily="34" charset="0"/>
                </a:endParaRPr>
              </a:p>
              <a:p>
                <a:pPr marL="342900" indent="-342900" eaLnBrk="1" hangingPunct="1">
                  <a:buFont typeface="Arial" panose="020B0604020202020204" pitchFamily="34" charset="0"/>
                  <a:buChar char="•"/>
                </a:pPr>
                <a:endParaRPr lang="en-GB" sz="2200" b="0" kern="0" dirty="0">
                  <a:latin typeface="Corbel" panose="020B0503020204020204" pitchFamily="34" charset="0"/>
                </a:endParaRPr>
              </a:p>
              <a:p>
                <a:pPr marL="342900" indent="-342900" eaLnBrk="1" hangingPunct="1">
                  <a:buFont typeface="Arial" panose="020B0604020202020204" pitchFamily="34" charset="0"/>
                  <a:buChar char="•"/>
                </a:pPr>
                <a:endParaRPr lang="en-GB" sz="2200" b="0" kern="0" dirty="0">
                  <a:latin typeface="Corbel" panose="020B0503020204020204" pitchFamily="34" charset="0"/>
                </a:endParaRPr>
              </a:p>
              <a:p>
                <a:pPr marL="1085850" lvl="1" indent="-342900" eaLnBrk="1" hangingPunct="1">
                  <a:buFont typeface="Arial" panose="020B0604020202020204" pitchFamily="34" charset="0"/>
                  <a:buChar char="•"/>
                </a:pPr>
                <a:endParaRPr lang="en-GB" sz="2200" kern="0" dirty="0">
                  <a:latin typeface="Corbel" panose="020B0503020204020204" pitchFamily="34" charset="0"/>
                </a:endParaRPr>
              </a:p>
            </p:txBody>
          </p:sp>
        </mc:Choice>
        <mc:Fallback>
          <p:sp>
            <p:nvSpPr>
              <p:cNvPr id="4" name="Content Placeholder 2"/>
              <p:cNvSpPr txBox="1">
                <a:spLocks noRot="1" noChangeAspect="1" noMove="1" noResize="1" noEditPoints="1" noAdjustHandles="1" noChangeArrowheads="1" noChangeShapeType="1" noTextEdit="1"/>
              </p:cNvSpPr>
              <p:nvPr/>
            </p:nvSpPr>
            <p:spPr bwMode="auto">
              <a:xfrm>
                <a:off x="683568" y="692696"/>
                <a:ext cx="8008372" cy="3625850"/>
              </a:xfrm>
              <a:prstGeom prst="rect">
                <a:avLst/>
              </a:prstGeom>
              <a:blipFill>
                <a:blip r:embed="rId3"/>
                <a:stretch>
                  <a:fillRect l="-1979" t="-2525" r="-129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nl-NL">
                    <a:noFill/>
                  </a:rPr>
                  <a:t> </a:t>
                </a:r>
              </a:p>
            </p:txBody>
          </p:sp>
        </mc:Fallback>
      </mc:AlternateContent>
    </p:spTree>
    <p:extLst>
      <p:ext uri="{BB962C8B-B14F-4D97-AF65-F5344CB8AC3E}">
        <p14:creationId xmlns:p14="http://schemas.microsoft.com/office/powerpoint/2010/main" val="1126162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7</a:t>
            </a:fld>
            <a:endParaRPr lang="en-US" dirty="0"/>
          </a:p>
        </p:txBody>
      </p:sp>
      <p:sp>
        <p:nvSpPr>
          <p:cNvPr id="3" name="Rectangle 2"/>
          <p:cNvSpPr/>
          <p:nvPr/>
        </p:nvSpPr>
        <p:spPr>
          <a:xfrm>
            <a:off x="683568" y="404664"/>
            <a:ext cx="7128792"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Empirische analyse</a:t>
            </a:r>
          </a:p>
        </p:txBody>
      </p:sp>
      <p:sp>
        <p:nvSpPr>
          <p:cNvPr id="4" name="Content Placeholder 2"/>
          <p:cNvSpPr txBox="1">
            <a:spLocks/>
          </p:cNvSpPr>
          <p:nvPr/>
        </p:nvSpPr>
        <p:spPr bwMode="auto">
          <a:xfrm>
            <a:off x="827584" y="1124744"/>
            <a:ext cx="7515559" cy="362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342900" indent="-342900" eaLnBrk="1" hangingPunct="1">
              <a:buFont typeface="Arial" panose="020B0604020202020204" pitchFamily="34" charset="0"/>
              <a:buChar char="•"/>
            </a:pPr>
            <a:r>
              <a:rPr lang="en-GB" sz="2400" b="0" dirty="0" err="1">
                <a:latin typeface="Corbel" panose="020B0503020204020204" pitchFamily="34" charset="0"/>
              </a:rPr>
              <a:t>Relateren</a:t>
            </a:r>
            <a:r>
              <a:rPr lang="en-GB" sz="2400" b="0" dirty="0">
                <a:latin typeface="Corbel" panose="020B0503020204020204" pitchFamily="34" charset="0"/>
              </a:rPr>
              <a:t> van “</a:t>
            </a:r>
            <a:r>
              <a:rPr lang="en-GB" sz="2400" b="0" dirty="0" err="1">
                <a:latin typeface="Corbel" panose="020B0503020204020204" pitchFamily="34" charset="0"/>
              </a:rPr>
              <a:t>exploitatiekosten</a:t>
            </a:r>
            <a:r>
              <a:rPr lang="en-GB" sz="2400" b="0" dirty="0">
                <a:latin typeface="Corbel" panose="020B0503020204020204" pitchFamily="34" charset="0"/>
              </a:rPr>
              <a:t>” </a:t>
            </a:r>
            <a:r>
              <a:rPr lang="en-GB" sz="2400" b="0" dirty="0" err="1">
                <a:latin typeface="Corbel" panose="020B0503020204020204" pitchFamily="34" charset="0"/>
              </a:rPr>
              <a:t>aan</a:t>
            </a:r>
            <a:r>
              <a:rPr lang="en-GB" sz="2400" b="0" dirty="0">
                <a:latin typeface="Corbel" panose="020B0503020204020204" pitchFamily="34" charset="0"/>
              </a:rPr>
              <a:t> </a:t>
            </a:r>
          </a:p>
          <a:p>
            <a:pPr marL="1200150" lvl="1" indent="-457200" eaLnBrk="1" hangingPunct="1">
              <a:buFont typeface="+mj-lt"/>
              <a:buAutoNum type="arabicPeriod"/>
            </a:pPr>
            <a:r>
              <a:rPr lang="en-GB" dirty="0" err="1">
                <a:latin typeface="Corbel" panose="020B0503020204020204" pitchFamily="34" charset="0"/>
              </a:rPr>
              <a:t>Prestaties</a:t>
            </a:r>
            <a:r>
              <a:rPr lang="en-GB" dirty="0">
                <a:latin typeface="Corbel" panose="020B0503020204020204" pitchFamily="34" charset="0"/>
              </a:rPr>
              <a:t>: </a:t>
            </a:r>
            <a:r>
              <a:rPr lang="en-GB" dirty="0" err="1">
                <a:latin typeface="Corbel" panose="020B0503020204020204" pitchFamily="34" charset="0"/>
              </a:rPr>
              <a:t>aantal</a:t>
            </a:r>
            <a:r>
              <a:rPr lang="en-GB" dirty="0">
                <a:latin typeface="Corbel" panose="020B0503020204020204" pitchFamily="34" charset="0"/>
              </a:rPr>
              <a:t> </a:t>
            </a:r>
            <a:r>
              <a:rPr lang="en-GB" dirty="0" err="1">
                <a:latin typeface="Corbel" panose="020B0503020204020204" pitchFamily="34" charset="0"/>
              </a:rPr>
              <a:t>dienstregelingsuren</a:t>
            </a:r>
            <a:r>
              <a:rPr lang="en-GB" dirty="0">
                <a:latin typeface="Corbel" panose="020B0503020204020204" pitchFamily="34" charset="0"/>
              </a:rPr>
              <a:t> (DRU’s);</a:t>
            </a:r>
          </a:p>
          <a:p>
            <a:pPr marL="1200150" lvl="1" indent="-457200" eaLnBrk="1" hangingPunct="1">
              <a:buFont typeface="+mj-lt"/>
              <a:buAutoNum type="arabicPeriod"/>
            </a:pPr>
            <a:r>
              <a:rPr lang="en-GB" dirty="0" err="1">
                <a:latin typeface="Corbel" panose="020B0503020204020204" pitchFamily="34" charset="0"/>
              </a:rPr>
              <a:t>Omgevingskenmerken</a:t>
            </a:r>
            <a:r>
              <a:rPr lang="en-GB" dirty="0">
                <a:latin typeface="Corbel" panose="020B0503020204020204" pitchFamily="34" charset="0"/>
              </a:rPr>
              <a:t>;</a:t>
            </a:r>
          </a:p>
          <a:p>
            <a:pPr marL="1200150" lvl="1" indent="-457200" eaLnBrk="1" hangingPunct="1">
              <a:buFont typeface="+mj-lt"/>
              <a:buAutoNum type="arabicPeriod"/>
            </a:pPr>
            <a:r>
              <a:rPr lang="en-GB" dirty="0" err="1">
                <a:latin typeface="Corbel" panose="020B0503020204020204" pitchFamily="34" charset="0"/>
              </a:rPr>
              <a:t>Prijzen</a:t>
            </a:r>
            <a:r>
              <a:rPr lang="en-GB" dirty="0">
                <a:latin typeface="Corbel" panose="020B0503020204020204" pitchFamily="34" charset="0"/>
              </a:rPr>
              <a:t>;</a:t>
            </a:r>
          </a:p>
          <a:p>
            <a:pPr marL="1200150" lvl="1" indent="-457200" eaLnBrk="1" hangingPunct="1">
              <a:buFont typeface="+mj-lt"/>
              <a:buAutoNum type="arabicPeriod"/>
            </a:pPr>
            <a:r>
              <a:rPr lang="en-GB" dirty="0" err="1">
                <a:latin typeface="Corbel" panose="020B0503020204020204" pitchFamily="34" charset="0"/>
              </a:rPr>
              <a:t>Gepercipieerde</a:t>
            </a:r>
            <a:r>
              <a:rPr lang="en-GB" dirty="0">
                <a:latin typeface="Corbel" panose="020B0503020204020204" pitchFamily="34" charset="0"/>
              </a:rPr>
              <a:t> </a:t>
            </a:r>
            <a:r>
              <a:rPr lang="en-GB" dirty="0" err="1">
                <a:latin typeface="Corbel" panose="020B0503020204020204" pitchFamily="34" charset="0"/>
              </a:rPr>
              <a:t>kwaliteit</a:t>
            </a:r>
            <a:r>
              <a:rPr lang="en-GB" dirty="0">
                <a:latin typeface="Corbel" panose="020B0503020204020204" pitchFamily="34" charset="0"/>
              </a:rPr>
              <a:t>;</a:t>
            </a:r>
          </a:p>
          <a:p>
            <a:pPr marL="1200150" lvl="1" indent="-457200" eaLnBrk="1" hangingPunct="1">
              <a:buFont typeface="+mj-lt"/>
              <a:buAutoNum type="arabicPeriod"/>
            </a:pPr>
            <a:r>
              <a:rPr lang="en-GB" dirty="0" err="1">
                <a:latin typeface="Corbel" panose="020B0503020204020204" pitchFamily="34" charset="0"/>
              </a:rPr>
              <a:t>Aanbestedingskenmerken</a:t>
            </a:r>
            <a:r>
              <a:rPr lang="en-GB" dirty="0">
                <a:latin typeface="Corbel" panose="020B0503020204020204" pitchFamily="34" charset="0"/>
              </a:rPr>
              <a:t>.</a:t>
            </a:r>
          </a:p>
          <a:p>
            <a:pPr marL="1200150" lvl="1" indent="-457200" eaLnBrk="1" hangingPunct="1">
              <a:buFont typeface="+mj-lt"/>
              <a:buAutoNum type="arabicPeriod"/>
            </a:pPr>
            <a:endParaRPr lang="en-GB" dirty="0">
              <a:latin typeface="Corbel" panose="020B0503020204020204" pitchFamily="34" charset="0"/>
            </a:endParaRPr>
          </a:p>
          <a:p>
            <a:pPr marL="457200" indent="-457200" eaLnBrk="1" hangingPunct="1">
              <a:buFont typeface="Arial" panose="020B0604020202020204" pitchFamily="34" charset="0"/>
              <a:buChar char="•"/>
            </a:pPr>
            <a:r>
              <a:rPr lang="en-GB" sz="2400" b="0" dirty="0">
                <a:latin typeface="Corbel" panose="020B0503020204020204" pitchFamily="34" charset="0"/>
              </a:rPr>
              <a:t>Focus op </a:t>
            </a:r>
            <a:r>
              <a:rPr lang="en-GB" sz="2400" b="0" dirty="0" err="1">
                <a:latin typeface="Corbel" panose="020B0503020204020204" pitchFamily="34" charset="0"/>
              </a:rPr>
              <a:t>exploitatie</a:t>
            </a:r>
            <a:r>
              <a:rPr lang="en-GB" sz="2400" b="0" dirty="0">
                <a:latin typeface="Corbel" panose="020B0503020204020204" pitchFamily="34" charset="0"/>
              </a:rPr>
              <a:t>: </a:t>
            </a:r>
            <a:r>
              <a:rPr lang="en-GB" sz="2400" b="0" dirty="0" err="1">
                <a:latin typeface="Corbel" panose="020B0503020204020204" pitchFamily="34" charset="0"/>
              </a:rPr>
              <a:t>milieudoelen</a:t>
            </a:r>
            <a:r>
              <a:rPr lang="en-GB" sz="2400" b="0" dirty="0">
                <a:latin typeface="Corbel" panose="020B0503020204020204" pitchFamily="34" charset="0"/>
              </a:rPr>
              <a:t>, </a:t>
            </a:r>
            <a:r>
              <a:rPr lang="en-GB" sz="2400" b="0" dirty="0" err="1">
                <a:latin typeface="Corbel" panose="020B0503020204020204" pitchFamily="34" charset="0"/>
              </a:rPr>
              <a:t>infrastructuur</a:t>
            </a:r>
            <a:r>
              <a:rPr lang="en-GB" sz="2400" b="0" dirty="0">
                <a:latin typeface="Corbel" panose="020B0503020204020204" pitchFamily="34" charset="0"/>
              </a:rPr>
              <a:t> </a:t>
            </a:r>
            <a:r>
              <a:rPr lang="en-GB" sz="2400" b="0" dirty="0" err="1">
                <a:latin typeface="Corbel" panose="020B0503020204020204" pitchFamily="34" charset="0"/>
              </a:rPr>
              <a:t>blijft</a:t>
            </a:r>
            <a:r>
              <a:rPr lang="en-GB" sz="2400" b="0" dirty="0">
                <a:latin typeface="Corbel" panose="020B0503020204020204" pitchFamily="34" charset="0"/>
              </a:rPr>
              <a:t> </a:t>
            </a:r>
            <a:r>
              <a:rPr lang="en-GB" sz="2400" b="0" dirty="0" err="1">
                <a:latin typeface="Corbel" panose="020B0503020204020204" pitchFamily="34" charset="0"/>
              </a:rPr>
              <a:t>buiten</a:t>
            </a:r>
            <a:r>
              <a:rPr lang="en-GB" sz="2400" b="0" dirty="0">
                <a:latin typeface="Corbel" panose="020B0503020204020204" pitchFamily="34" charset="0"/>
              </a:rPr>
              <a:t> </a:t>
            </a:r>
            <a:r>
              <a:rPr lang="en-GB" sz="2400" b="0" dirty="0" err="1">
                <a:latin typeface="Corbel" panose="020B0503020204020204" pitchFamily="34" charset="0"/>
              </a:rPr>
              <a:t>beschouwing</a:t>
            </a:r>
            <a:endParaRPr lang="en-GB" sz="2400" b="0" dirty="0">
              <a:latin typeface="Corbel" panose="020B0503020204020204" pitchFamily="34" charset="0"/>
            </a:endParaRPr>
          </a:p>
          <a:p>
            <a:pPr marL="1200150" lvl="1" indent="-457200" eaLnBrk="1" hangingPunct="1">
              <a:buFont typeface="+mj-lt"/>
              <a:buAutoNum type="arabicPeriod"/>
            </a:pPr>
            <a:endParaRPr lang="en-GB" sz="2000" dirty="0">
              <a:latin typeface="Corbel" panose="020B0503020204020204" pitchFamily="34" charset="0"/>
            </a:endParaRPr>
          </a:p>
          <a:p>
            <a:pPr marL="1200150" lvl="1" indent="-457200" eaLnBrk="1" hangingPunct="1">
              <a:buFont typeface="+mj-lt"/>
              <a:buAutoNum type="arabicPeriod"/>
            </a:pPr>
            <a:endParaRPr lang="en-GB" sz="2000" dirty="0">
              <a:latin typeface="Corbel" panose="020B0503020204020204" pitchFamily="34" charset="0"/>
            </a:endParaRPr>
          </a:p>
          <a:p>
            <a:pPr marL="342900" indent="-342900" eaLnBrk="1" hangingPunct="1">
              <a:buFont typeface="Arial" panose="020B0604020202020204" pitchFamily="34" charset="0"/>
              <a:buChar char="•"/>
            </a:pPr>
            <a:endParaRPr lang="en-GB" sz="1200" b="0" dirty="0">
              <a:latin typeface="Corbel" panose="020B0503020204020204" pitchFamily="34" charset="0"/>
            </a:endParaRPr>
          </a:p>
          <a:p>
            <a:pPr marL="1085850" lvl="1" indent="-342900" eaLnBrk="1" hangingPunct="1">
              <a:buFont typeface="Arial" panose="020B0604020202020204" pitchFamily="34" charset="0"/>
              <a:buChar char="•"/>
            </a:pPr>
            <a:endParaRPr lang="en-GB" sz="2000" dirty="0">
              <a:latin typeface="Corbel" panose="020B0503020204020204" pitchFamily="34" charset="0"/>
            </a:endParaRPr>
          </a:p>
          <a:p>
            <a:pPr marL="1085850" lvl="1" indent="-342900" eaLnBrk="1" hangingPunct="1">
              <a:buFont typeface="Arial" panose="020B0604020202020204" pitchFamily="34" charset="0"/>
              <a:buChar char="•"/>
            </a:pPr>
            <a:endParaRPr lang="en-GB" sz="2000" dirty="0">
              <a:latin typeface="Corbel" panose="020B0503020204020204" pitchFamily="34" charset="0"/>
            </a:endParaRPr>
          </a:p>
          <a:p>
            <a:pPr marL="342900" indent="-342900" eaLnBrk="1" hangingPunct="1">
              <a:buFont typeface="Arial" panose="020B0604020202020204" pitchFamily="34" charset="0"/>
              <a:buChar char="•"/>
            </a:pPr>
            <a:endParaRPr lang="en-GB" sz="2000" b="0" dirty="0">
              <a:latin typeface="Corbel" panose="020B0503020204020204" pitchFamily="34" charset="0"/>
            </a:endParaRPr>
          </a:p>
          <a:p>
            <a:pPr marL="342900" indent="-342900" eaLnBrk="1" hangingPunct="1">
              <a:buFont typeface="Arial" panose="020B0604020202020204" pitchFamily="34" charset="0"/>
              <a:buChar char="•"/>
            </a:pPr>
            <a:endParaRPr lang="en-GB" sz="2000" b="0" dirty="0">
              <a:latin typeface="Corbel" panose="020B0503020204020204" pitchFamily="34" charset="0"/>
            </a:endParaRPr>
          </a:p>
          <a:p>
            <a:pPr marL="1085850" lvl="1" indent="-342900" eaLnBrk="1" hangingPunct="1">
              <a:buFont typeface="Arial" panose="020B0604020202020204" pitchFamily="34" charset="0"/>
              <a:buChar char="•"/>
            </a:pPr>
            <a:endParaRPr lang="en-GB" sz="2000" dirty="0">
              <a:latin typeface="Corbel" panose="020B0503020204020204" pitchFamily="34" charset="0"/>
            </a:endParaRPr>
          </a:p>
          <a:p>
            <a:pPr marL="1085850" lvl="1" indent="-342900" eaLnBrk="1" hangingPunct="1">
              <a:buFont typeface="Arial" panose="020B0604020202020204" pitchFamily="34" charset="0"/>
              <a:buChar char="•"/>
            </a:pPr>
            <a:endParaRPr lang="en-GB" sz="2000" dirty="0">
              <a:latin typeface="Corbel" panose="020B0503020204020204" pitchFamily="34" charset="0"/>
            </a:endParaRPr>
          </a:p>
          <a:p>
            <a:pPr marL="342900" indent="-342900" eaLnBrk="1" hangingPunct="1">
              <a:buFont typeface="Arial" panose="020B0604020202020204" pitchFamily="34" charset="0"/>
              <a:buChar char="•"/>
            </a:pPr>
            <a:endParaRPr lang="en-GB" sz="2000" b="0" dirty="0">
              <a:latin typeface="Corbel" panose="020B0503020204020204" pitchFamily="34" charset="0"/>
            </a:endParaRPr>
          </a:p>
          <a:p>
            <a:pPr marL="342900" indent="-342900" eaLnBrk="1" hangingPunct="1">
              <a:buFont typeface="Arial" panose="020B0604020202020204" pitchFamily="34" charset="0"/>
              <a:buChar char="•"/>
            </a:pPr>
            <a:endParaRPr lang="en-GB" sz="2000" b="0" kern="0" dirty="0">
              <a:latin typeface="Corbel" panose="020B0503020204020204" pitchFamily="34" charset="0"/>
            </a:endParaRPr>
          </a:p>
          <a:p>
            <a:pPr marL="1085850" lvl="1" indent="-342900" eaLnBrk="1" hangingPunct="1">
              <a:buFont typeface="Arial" panose="020B0604020202020204" pitchFamily="34" charset="0"/>
              <a:buChar char="•"/>
            </a:pPr>
            <a:endParaRPr lang="en-GB" sz="2000" kern="0" dirty="0">
              <a:latin typeface="Corbel" panose="020B0503020204020204" pitchFamily="34" charset="0"/>
            </a:endParaRPr>
          </a:p>
          <a:p>
            <a:pPr marL="342900" indent="-342900" eaLnBrk="1" hangingPunct="1">
              <a:buFont typeface="Arial" panose="020B0604020202020204" pitchFamily="34" charset="0"/>
              <a:buChar char="•"/>
            </a:pPr>
            <a:endParaRPr lang="en-GB" sz="2000" b="0" kern="0" dirty="0">
              <a:latin typeface="Corbel" panose="020B0503020204020204" pitchFamily="34" charset="0"/>
            </a:endParaRPr>
          </a:p>
          <a:p>
            <a:pPr marL="342900" indent="-342900" eaLnBrk="1" hangingPunct="1">
              <a:buFont typeface="Arial" panose="020B0604020202020204" pitchFamily="34" charset="0"/>
              <a:buChar char="•"/>
            </a:pPr>
            <a:endParaRPr lang="en-GB" sz="2000" b="0" kern="0" dirty="0">
              <a:latin typeface="Corbel" panose="020B0503020204020204" pitchFamily="34" charset="0"/>
            </a:endParaRPr>
          </a:p>
          <a:p>
            <a:pPr marL="1085850" lvl="1" indent="-342900" eaLnBrk="1" hangingPunct="1">
              <a:buFont typeface="Arial" panose="020B0604020202020204" pitchFamily="34" charset="0"/>
              <a:buChar char="•"/>
            </a:pPr>
            <a:endParaRPr lang="en-GB" sz="2000" kern="0" dirty="0">
              <a:latin typeface="Corbel" panose="020B0503020204020204" pitchFamily="34" charset="0"/>
            </a:endParaRPr>
          </a:p>
        </p:txBody>
      </p:sp>
    </p:spTree>
    <p:extLst>
      <p:ext uri="{BB962C8B-B14F-4D97-AF65-F5344CB8AC3E}">
        <p14:creationId xmlns:p14="http://schemas.microsoft.com/office/powerpoint/2010/main" val="2111424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4"/>
          </p:nvPr>
        </p:nvSpPr>
        <p:spPr/>
        <p:txBody>
          <a:bodyPr/>
          <a:lstStyle/>
          <a:p>
            <a:fld id="{116DD048-F10D-4843-BFFC-56611981F43F}" type="slidenum">
              <a:rPr lang="en-US" smtClean="0"/>
              <a:pPr/>
              <a:t>8</a:t>
            </a:fld>
            <a:endParaRPr lang="en-US" dirty="0"/>
          </a:p>
        </p:txBody>
      </p:sp>
      <p:sp>
        <p:nvSpPr>
          <p:cNvPr id="3" name="Rechthoek 2"/>
          <p:cNvSpPr/>
          <p:nvPr/>
        </p:nvSpPr>
        <p:spPr>
          <a:xfrm>
            <a:off x="395536" y="1216673"/>
            <a:ext cx="8424936" cy="3477875"/>
          </a:xfrm>
          <a:prstGeom prst="rect">
            <a:avLst/>
          </a:prstGeom>
        </p:spPr>
        <p:txBody>
          <a:bodyPr wrap="square">
            <a:spAutoFit/>
          </a:bodyPr>
          <a:lstStyle/>
          <a:p>
            <a:pPr marL="457200" indent="-457200" eaLnBrk="1" hangingPunct="1">
              <a:buFont typeface="Arial" panose="020B0604020202020204" pitchFamily="34" charset="0"/>
              <a:buChar char="•"/>
            </a:pPr>
            <a:r>
              <a:rPr lang="en-GB" sz="2200" dirty="0" err="1">
                <a:latin typeface="Corbel" panose="020B0503020204020204" pitchFamily="34" charset="0"/>
              </a:rPr>
              <a:t>Nadruk</a:t>
            </a:r>
            <a:r>
              <a:rPr lang="en-GB" sz="2200" dirty="0">
                <a:latin typeface="Corbel" panose="020B0503020204020204" pitchFamily="34" charset="0"/>
              </a:rPr>
              <a:t> </a:t>
            </a:r>
            <a:r>
              <a:rPr lang="en-GB" sz="2200" dirty="0" err="1">
                <a:latin typeface="Corbel" panose="020B0503020204020204" pitchFamily="34" charset="0"/>
              </a:rPr>
              <a:t>ligt</a:t>
            </a:r>
            <a:r>
              <a:rPr lang="en-GB" sz="2200" dirty="0">
                <a:latin typeface="Corbel" panose="020B0503020204020204" pitchFamily="34" charset="0"/>
              </a:rPr>
              <a:t> </a:t>
            </a:r>
            <a:r>
              <a:rPr lang="en-GB" sz="2200" dirty="0" err="1">
                <a:latin typeface="Corbel" panose="020B0503020204020204" pitchFamily="34" charset="0"/>
              </a:rPr>
              <a:t>vaak</a:t>
            </a:r>
            <a:r>
              <a:rPr lang="en-GB" sz="2200" dirty="0">
                <a:latin typeface="Corbel" panose="020B0503020204020204" pitchFamily="34" charset="0"/>
              </a:rPr>
              <a:t> op </a:t>
            </a:r>
            <a:r>
              <a:rPr lang="en-GB" sz="2200" dirty="0" err="1">
                <a:latin typeface="Corbel" panose="020B0503020204020204" pitchFamily="34" charset="0"/>
              </a:rPr>
              <a:t>exploitatiesubsidie</a:t>
            </a:r>
            <a:r>
              <a:rPr lang="en-GB" sz="2200" dirty="0">
                <a:latin typeface="Corbel" panose="020B0503020204020204" pitchFamily="34" charset="0"/>
              </a:rPr>
              <a:t> van </a:t>
            </a:r>
            <a:r>
              <a:rPr lang="en-GB" sz="2200" dirty="0" err="1">
                <a:latin typeface="Corbel" panose="020B0503020204020204" pitchFamily="34" charset="0"/>
              </a:rPr>
              <a:t>vervoersautoriteit</a:t>
            </a:r>
            <a:endParaRPr lang="en-GB" sz="2200" dirty="0">
              <a:latin typeface="Corbel" panose="020B0503020204020204" pitchFamily="34" charset="0"/>
            </a:endParaRPr>
          </a:p>
          <a:p>
            <a:pPr marL="1200150" lvl="1" indent="-457200" eaLnBrk="1" hangingPunct="1">
              <a:buFont typeface="Arial" panose="020B0604020202020204" pitchFamily="34" charset="0"/>
              <a:buChar char="•"/>
            </a:pPr>
            <a:endParaRPr lang="en-GB" sz="2200" dirty="0">
              <a:latin typeface="Corbel" panose="020B0503020204020204" pitchFamily="34" charset="0"/>
            </a:endParaRPr>
          </a:p>
          <a:p>
            <a:pPr marL="457200" indent="-457200" eaLnBrk="1" hangingPunct="1">
              <a:buFont typeface="Arial" panose="020B0604020202020204" pitchFamily="34" charset="0"/>
              <a:buChar char="•"/>
            </a:pPr>
            <a:r>
              <a:rPr lang="en-GB" sz="2200" dirty="0" err="1">
                <a:latin typeface="Corbel" panose="020B0503020204020204" pitchFamily="34" charset="0"/>
              </a:rPr>
              <a:t>Lege</a:t>
            </a:r>
            <a:r>
              <a:rPr lang="en-GB" sz="2200" dirty="0">
                <a:latin typeface="Corbel" panose="020B0503020204020204" pitchFamily="34" charset="0"/>
              </a:rPr>
              <a:t> bus -&gt; </a:t>
            </a:r>
            <a:r>
              <a:rPr lang="en-GB" sz="2200" dirty="0" err="1">
                <a:latin typeface="Corbel" panose="020B0503020204020204" pitchFamily="34" charset="0"/>
              </a:rPr>
              <a:t>lage</a:t>
            </a:r>
            <a:r>
              <a:rPr lang="en-GB" sz="2200" dirty="0">
                <a:latin typeface="Corbel" panose="020B0503020204020204" pitchFamily="34" charset="0"/>
              </a:rPr>
              <a:t> </a:t>
            </a:r>
            <a:r>
              <a:rPr lang="en-GB" sz="2200" dirty="0" err="1">
                <a:latin typeface="Corbel" panose="020B0503020204020204" pitchFamily="34" charset="0"/>
              </a:rPr>
              <a:t>reizigersopbrengsten</a:t>
            </a:r>
            <a:r>
              <a:rPr lang="en-GB" sz="2200" dirty="0">
                <a:latin typeface="Corbel" panose="020B0503020204020204" pitchFamily="34" charset="0"/>
              </a:rPr>
              <a:t> maar </a:t>
            </a:r>
            <a:r>
              <a:rPr lang="en-GB" sz="2200" dirty="0" err="1">
                <a:latin typeface="Corbel" panose="020B0503020204020204" pitchFamily="34" charset="0"/>
              </a:rPr>
              <a:t>ook</a:t>
            </a:r>
            <a:r>
              <a:rPr lang="en-GB" sz="2200" dirty="0">
                <a:latin typeface="Corbel" panose="020B0503020204020204" pitchFamily="34" charset="0"/>
              </a:rPr>
              <a:t> </a:t>
            </a:r>
            <a:r>
              <a:rPr lang="en-GB" sz="2200" dirty="0" err="1">
                <a:latin typeface="Corbel" panose="020B0503020204020204" pitchFamily="34" charset="0"/>
              </a:rPr>
              <a:t>hogere</a:t>
            </a:r>
            <a:r>
              <a:rPr lang="en-GB" sz="2200" dirty="0">
                <a:latin typeface="Corbel" panose="020B0503020204020204" pitchFamily="34" charset="0"/>
              </a:rPr>
              <a:t> </a:t>
            </a:r>
            <a:r>
              <a:rPr lang="en-GB" sz="2200" dirty="0" err="1">
                <a:latin typeface="Corbel" panose="020B0503020204020204" pitchFamily="34" charset="0"/>
              </a:rPr>
              <a:t>subsidie</a:t>
            </a:r>
            <a:endParaRPr lang="en-GB" sz="2200" dirty="0">
              <a:latin typeface="Corbel" panose="020B0503020204020204" pitchFamily="34" charset="0"/>
            </a:endParaRPr>
          </a:p>
          <a:p>
            <a:pPr marL="914400" lvl="1" indent="-457200" eaLnBrk="1" hangingPunct="1">
              <a:buFont typeface="Arial" panose="020B0604020202020204" pitchFamily="34" charset="0"/>
              <a:buChar char="•"/>
            </a:pPr>
            <a:r>
              <a:rPr lang="en-GB" sz="2200" dirty="0">
                <a:latin typeface="Corbel" panose="020B0503020204020204" pitchFamily="34" charset="0"/>
              </a:rPr>
              <a:t>“</a:t>
            </a:r>
            <a:r>
              <a:rPr lang="en-GB" sz="2200" dirty="0" err="1">
                <a:latin typeface="Corbel" panose="020B0503020204020204" pitchFamily="34" charset="0"/>
              </a:rPr>
              <a:t>Rijke</a:t>
            </a:r>
            <a:r>
              <a:rPr lang="en-GB" sz="2200" dirty="0">
                <a:latin typeface="Corbel" panose="020B0503020204020204" pitchFamily="34" charset="0"/>
              </a:rPr>
              <a:t>” </a:t>
            </a:r>
            <a:r>
              <a:rPr lang="en-GB" sz="2200" dirty="0" err="1">
                <a:latin typeface="Corbel" panose="020B0503020204020204" pitchFamily="34" charset="0"/>
              </a:rPr>
              <a:t>provincies</a:t>
            </a:r>
            <a:endParaRPr lang="en-GB" sz="2200" dirty="0">
              <a:latin typeface="Corbel" panose="020B0503020204020204" pitchFamily="34" charset="0"/>
            </a:endParaRPr>
          </a:p>
          <a:p>
            <a:pPr marL="914400" lvl="1" indent="-457200" eaLnBrk="1" hangingPunct="1">
              <a:buFont typeface="Arial" panose="020B0604020202020204" pitchFamily="34" charset="0"/>
              <a:buChar char="•"/>
            </a:pPr>
            <a:r>
              <a:rPr lang="en-GB" sz="2200" dirty="0">
                <a:latin typeface="Corbel" panose="020B0503020204020204" pitchFamily="34" charset="0"/>
              </a:rPr>
              <a:t>Wat </a:t>
            </a:r>
            <a:r>
              <a:rPr lang="en-GB" sz="2200" dirty="0" err="1">
                <a:latin typeface="Corbel" panose="020B0503020204020204" pitchFamily="34" charset="0"/>
              </a:rPr>
              <a:t>betaalt</a:t>
            </a:r>
            <a:r>
              <a:rPr lang="en-GB" sz="2200" dirty="0">
                <a:latin typeface="Corbel" panose="020B0503020204020204" pitchFamily="34" charset="0"/>
              </a:rPr>
              <a:t> </a:t>
            </a:r>
            <a:r>
              <a:rPr lang="en-GB" sz="2200" dirty="0" err="1">
                <a:latin typeface="Corbel" panose="020B0503020204020204" pitchFamily="34" charset="0"/>
              </a:rPr>
              <a:t>maatschappij</a:t>
            </a:r>
            <a:r>
              <a:rPr lang="en-GB" sz="2200" dirty="0">
                <a:latin typeface="Corbel" panose="020B0503020204020204" pitchFamily="34" charset="0"/>
              </a:rPr>
              <a:t>?</a:t>
            </a:r>
          </a:p>
          <a:p>
            <a:pPr marL="457200" indent="-457200" eaLnBrk="1" hangingPunct="1">
              <a:buFont typeface="Arial" panose="020B0604020202020204" pitchFamily="34" charset="0"/>
              <a:buChar char="•"/>
            </a:pPr>
            <a:endParaRPr lang="en-GB" sz="2200" dirty="0">
              <a:latin typeface="Corbel" panose="020B0503020204020204" pitchFamily="34" charset="0"/>
            </a:endParaRPr>
          </a:p>
          <a:p>
            <a:pPr marL="457200" indent="-457200" eaLnBrk="1" hangingPunct="1">
              <a:buFont typeface="Arial" panose="020B0604020202020204" pitchFamily="34" charset="0"/>
              <a:buChar char="•"/>
            </a:pPr>
            <a:r>
              <a:rPr lang="en-GB" sz="2200" dirty="0">
                <a:latin typeface="Corbel" panose="020B0503020204020204" pitchFamily="34" charset="0"/>
              </a:rPr>
              <a:t>Focus op </a:t>
            </a:r>
            <a:r>
              <a:rPr lang="en-GB" sz="2200" dirty="0" err="1">
                <a:latin typeface="Corbel" panose="020B0503020204020204" pitchFamily="34" charset="0"/>
              </a:rPr>
              <a:t>exploitatiekosten</a:t>
            </a:r>
            <a:r>
              <a:rPr lang="en-GB" sz="2200" dirty="0">
                <a:latin typeface="Corbel" panose="020B0503020204020204" pitchFamily="34" charset="0"/>
              </a:rPr>
              <a:t>: </a:t>
            </a:r>
          </a:p>
          <a:p>
            <a:pPr marL="1200150" lvl="1" indent="-457200" eaLnBrk="1" hangingPunct="1">
              <a:buFont typeface="Arial" panose="020B0604020202020204" pitchFamily="34" charset="0"/>
              <a:buChar char="•"/>
            </a:pPr>
            <a:r>
              <a:rPr lang="en-GB" sz="2200" dirty="0" err="1">
                <a:latin typeface="Corbel" panose="020B0503020204020204" pitchFamily="34" charset="0"/>
              </a:rPr>
              <a:t>Exploitatiesubsidie</a:t>
            </a:r>
            <a:r>
              <a:rPr lang="en-GB" sz="2200" dirty="0">
                <a:latin typeface="Corbel" panose="020B0503020204020204" pitchFamily="34" charset="0"/>
              </a:rPr>
              <a:t> van </a:t>
            </a:r>
            <a:r>
              <a:rPr lang="en-GB" sz="2200" dirty="0" err="1">
                <a:latin typeface="Corbel" panose="020B0503020204020204" pitchFamily="34" charset="0"/>
              </a:rPr>
              <a:t>vervoersautoriteit</a:t>
            </a:r>
            <a:r>
              <a:rPr lang="en-GB" sz="2200" dirty="0">
                <a:latin typeface="Corbel" panose="020B0503020204020204" pitchFamily="34" charset="0"/>
              </a:rPr>
              <a:t> +</a:t>
            </a:r>
          </a:p>
          <a:p>
            <a:pPr marL="1200150" lvl="1" indent="-457200" eaLnBrk="1" hangingPunct="1">
              <a:buFont typeface="Arial" panose="020B0604020202020204" pitchFamily="34" charset="0"/>
              <a:buChar char="•"/>
            </a:pPr>
            <a:r>
              <a:rPr lang="en-GB" sz="2200" dirty="0" err="1">
                <a:latin typeface="Corbel" panose="020B0503020204020204" pitchFamily="34" charset="0"/>
              </a:rPr>
              <a:t>reizigersopbrengsten</a:t>
            </a:r>
            <a:r>
              <a:rPr lang="en-GB" sz="2200" dirty="0">
                <a:latin typeface="Corbel" panose="020B0503020204020204" pitchFamily="34" charset="0"/>
              </a:rPr>
              <a:t> + </a:t>
            </a:r>
          </a:p>
          <a:p>
            <a:pPr marL="1200150" lvl="1" indent="-457200" eaLnBrk="1" hangingPunct="1">
              <a:buFont typeface="Arial" panose="020B0604020202020204" pitchFamily="34" charset="0"/>
              <a:buChar char="•"/>
            </a:pPr>
            <a:r>
              <a:rPr lang="en-GB" sz="2200" dirty="0" err="1">
                <a:latin typeface="Corbel" panose="020B0503020204020204" pitchFamily="34" charset="0"/>
              </a:rPr>
              <a:t>eventuele</a:t>
            </a:r>
            <a:r>
              <a:rPr lang="en-GB" sz="2200" dirty="0">
                <a:latin typeface="Corbel" panose="020B0503020204020204" pitchFamily="34" charset="0"/>
              </a:rPr>
              <a:t> subsidies (</a:t>
            </a:r>
            <a:r>
              <a:rPr lang="en-GB" sz="2200" dirty="0" err="1">
                <a:latin typeface="Corbel" panose="020B0503020204020204" pitchFamily="34" charset="0"/>
              </a:rPr>
              <a:t>studenten</a:t>
            </a:r>
            <a:r>
              <a:rPr lang="en-GB" sz="2200" dirty="0">
                <a:latin typeface="Corbel" panose="020B0503020204020204" pitchFamily="34" charset="0"/>
              </a:rPr>
              <a:t> OV).</a:t>
            </a:r>
          </a:p>
        </p:txBody>
      </p:sp>
      <p:sp>
        <p:nvSpPr>
          <p:cNvPr id="4" name="Rectangle 2"/>
          <p:cNvSpPr/>
          <p:nvPr/>
        </p:nvSpPr>
        <p:spPr>
          <a:xfrm>
            <a:off x="683568" y="404664"/>
            <a:ext cx="7128792"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Exploitatiekosten</a:t>
            </a:r>
          </a:p>
        </p:txBody>
      </p:sp>
    </p:spTree>
    <p:extLst>
      <p:ext uri="{BB962C8B-B14F-4D97-AF65-F5344CB8AC3E}">
        <p14:creationId xmlns:p14="http://schemas.microsoft.com/office/powerpoint/2010/main" val="243907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116DD048-F10D-4843-BFFC-56611981F43F}" type="slidenum">
              <a:rPr lang="en-US" smtClean="0"/>
              <a:pPr/>
              <a:t>9</a:t>
            </a:fld>
            <a:endParaRPr lang="en-US" dirty="0"/>
          </a:p>
        </p:txBody>
      </p:sp>
      <p:sp>
        <p:nvSpPr>
          <p:cNvPr id="3" name="Rectangle 2"/>
          <p:cNvSpPr/>
          <p:nvPr/>
        </p:nvSpPr>
        <p:spPr>
          <a:xfrm>
            <a:off x="683568" y="404664"/>
            <a:ext cx="7128792" cy="523220"/>
          </a:xfrm>
          <a:prstGeom prst="rect">
            <a:avLst/>
          </a:prstGeom>
        </p:spPr>
        <p:txBody>
          <a:bodyPr wrap="square">
            <a:spAutoFit/>
          </a:bodyPr>
          <a:lstStyle/>
          <a:p>
            <a:pPr lvl="1">
              <a:spcAft>
                <a:spcPts val="1800"/>
              </a:spcAft>
            </a:pPr>
            <a:r>
              <a:rPr lang="nl-NL" sz="2800" dirty="0">
                <a:solidFill>
                  <a:srgbClr val="00B0F0"/>
                </a:solidFill>
                <a:latin typeface="Bookman Old Style" panose="02050604050505020204" pitchFamily="18" charset="0"/>
                <a:ea typeface="Times New Roman"/>
                <a:cs typeface="Times New Roman"/>
              </a:rPr>
              <a:t>Uitvraag gegevens</a:t>
            </a:r>
          </a:p>
        </p:txBody>
      </p:sp>
      <p:sp>
        <p:nvSpPr>
          <p:cNvPr id="4" name="Content Placeholder 2"/>
          <p:cNvSpPr txBox="1">
            <a:spLocks/>
          </p:cNvSpPr>
          <p:nvPr/>
        </p:nvSpPr>
        <p:spPr bwMode="auto">
          <a:xfrm>
            <a:off x="681189" y="927884"/>
            <a:ext cx="8271136" cy="362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l" rtl="0" fontAlgn="base">
              <a:spcBef>
                <a:spcPct val="20000"/>
              </a:spcBef>
              <a:spcAft>
                <a:spcPct val="0"/>
              </a:spcAft>
              <a:buFontTx/>
              <a:buNone/>
              <a:defRPr sz="1600" b="1">
                <a:solidFill>
                  <a:schemeClr val="tx1"/>
                </a:solidFill>
                <a:latin typeface="+mn-lt"/>
                <a:ea typeface="+mn-ea"/>
                <a:cs typeface="+mn-cs"/>
              </a:defRPr>
            </a:lvl1pPr>
            <a:lvl2pPr marL="742950" indent="-285750" algn="l" rtl="0" fontAlgn="base">
              <a:spcBef>
                <a:spcPct val="20000"/>
              </a:spcBef>
              <a:spcAft>
                <a:spcPct val="0"/>
              </a:spcAft>
              <a:buFont typeface="Times"/>
              <a:buChar char="•"/>
              <a:defRPr sz="2400">
                <a:solidFill>
                  <a:schemeClr val="tx1"/>
                </a:solidFill>
                <a:latin typeface="+mn-lt"/>
              </a:defRPr>
            </a:lvl2pPr>
            <a:lvl3pPr marL="1143000" indent="-228600" algn="l" rtl="0" fontAlgn="base">
              <a:spcBef>
                <a:spcPct val="20000"/>
              </a:spcBef>
              <a:spcAft>
                <a:spcPct val="0"/>
              </a:spcAft>
              <a:buFont typeface="Times"/>
              <a:buChar char="•"/>
              <a:defRPr sz="2400">
                <a:solidFill>
                  <a:schemeClr val="tx1"/>
                </a:solidFill>
                <a:latin typeface="+mn-lt"/>
              </a:defRPr>
            </a:lvl3pPr>
            <a:lvl4pPr marL="1600200" indent="-228600" algn="l" rtl="0" fontAlgn="base">
              <a:spcBef>
                <a:spcPct val="20000"/>
              </a:spcBef>
              <a:spcAft>
                <a:spcPct val="0"/>
              </a:spcAft>
              <a:buFont typeface="Times"/>
              <a:buChar char="•"/>
              <a:defRPr sz="2400">
                <a:solidFill>
                  <a:schemeClr val="tx1"/>
                </a:solidFill>
                <a:latin typeface="+mn-lt"/>
              </a:defRPr>
            </a:lvl4pPr>
            <a:lvl5pPr marL="2057400" indent="-228600" algn="l" rtl="0" fontAlgn="base">
              <a:spcBef>
                <a:spcPct val="20000"/>
              </a:spcBef>
              <a:spcAft>
                <a:spcPct val="0"/>
              </a:spcAft>
              <a:buFont typeface="Times"/>
              <a:buChar char="•"/>
              <a:defRPr sz="2400">
                <a:solidFill>
                  <a:schemeClr val="tx1"/>
                </a:solidFill>
                <a:latin typeface="+mn-lt"/>
              </a:defRPr>
            </a:lvl5pPr>
            <a:lvl6pPr marL="2514600" indent="-228600" algn="l" rtl="0" fontAlgn="base">
              <a:spcBef>
                <a:spcPct val="20000"/>
              </a:spcBef>
              <a:spcAft>
                <a:spcPct val="0"/>
              </a:spcAft>
              <a:buFont typeface="Times"/>
              <a:buChar char="•"/>
              <a:defRPr sz="2400">
                <a:solidFill>
                  <a:schemeClr val="tx1"/>
                </a:solidFill>
                <a:latin typeface="+mn-lt"/>
              </a:defRPr>
            </a:lvl6pPr>
            <a:lvl7pPr marL="2971800" indent="-228600" algn="l" rtl="0" fontAlgn="base">
              <a:spcBef>
                <a:spcPct val="20000"/>
              </a:spcBef>
              <a:spcAft>
                <a:spcPct val="0"/>
              </a:spcAft>
              <a:buFont typeface="Times"/>
              <a:buChar char="•"/>
              <a:defRPr sz="2400">
                <a:solidFill>
                  <a:schemeClr val="tx1"/>
                </a:solidFill>
                <a:latin typeface="+mn-lt"/>
              </a:defRPr>
            </a:lvl7pPr>
            <a:lvl8pPr marL="3429000" indent="-228600" algn="l" rtl="0" fontAlgn="base">
              <a:spcBef>
                <a:spcPct val="20000"/>
              </a:spcBef>
              <a:spcAft>
                <a:spcPct val="0"/>
              </a:spcAft>
              <a:buFont typeface="Times"/>
              <a:buChar char="•"/>
              <a:defRPr sz="2400">
                <a:solidFill>
                  <a:schemeClr val="tx1"/>
                </a:solidFill>
                <a:latin typeface="+mn-lt"/>
              </a:defRPr>
            </a:lvl8pPr>
            <a:lvl9pPr marL="3886200" indent="-228600" algn="l" rtl="0" fontAlgn="base">
              <a:spcBef>
                <a:spcPct val="20000"/>
              </a:spcBef>
              <a:spcAft>
                <a:spcPct val="0"/>
              </a:spcAft>
              <a:buFont typeface="Times"/>
              <a:buChar char="•"/>
              <a:defRPr sz="2400">
                <a:solidFill>
                  <a:schemeClr val="tx1"/>
                </a:solidFill>
                <a:latin typeface="+mn-lt"/>
              </a:defRPr>
            </a:lvl9pPr>
          </a:lstStyle>
          <a:p>
            <a:pPr marL="342900" indent="-342900" eaLnBrk="1" hangingPunct="1">
              <a:buFont typeface="Arial" panose="020B0604020202020204" pitchFamily="34" charset="0"/>
              <a:buChar char="•"/>
            </a:pPr>
            <a:r>
              <a:rPr lang="en-GB" sz="2200" b="0" dirty="0" err="1">
                <a:latin typeface="Corbel" panose="020B0503020204020204" pitchFamily="34" charset="0"/>
              </a:rPr>
              <a:t>Uitvraag</a:t>
            </a:r>
            <a:r>
              <a:rPr lang="en-GB" sz="2200" b="0" dirty="0">
                <a:latin typeface="Corbel" panose="020B0503020204020204" pitchFamily="34" charset="0"/>
              </a:rPr>
              <a:t> </a:t>
            </a:r>
            <a:r>
              <a:rPr lang="en-GB" sz="2200" b="0" dirty="0" err="1">
                <a:latin typeface="Corbel" panose="020B0503020204020204" pitchFamily="34" charset="0"/>
              </a:rPr>
              <a:t>financiële</a:t>
            </a:r>
            <a:r>
              <a:rPr lang="en-GB" sz="2200" b="0" dirty="0">
                <a:latin typeface="Corbel" panose="020B0503020204020204" pitchFamily="34" charset="0"/>
              </a:rPr>
              <a:t> </a:t>
            </a:r>
            <a:r>
              <a:rPr lang="en-GB" sz="2200" b="0" dirty="0" err="1">
                <a:latin typeface="Corbel" panose="020B0503020204020204" pitchFamily="34" charset="0"/>
              </a:rPr>
              <a:t>en</a:t>
            </a:r>
            <a:r>
              <a:rPr lang="en-GB" sz="2200" b="0" dirty="0">
                <a:latin typeface="Corbel" panose="020B0503020204020204" pitchFamily="34" charset="0"/>
              </a:rPr>
              <a:t> </a:t>
            </a:r>
            <a:r>
              <a:rPr lang="en-GB" sz="2200" b="0" dirty="0" err="1">
                <a:latin typeface="Corbel" panose="020B0503020204020204" pitchFamily="34" charset="0"/>
              </a:rPr>
              <a:t>operationele</a:t>
            </a:r>
            <a:r>
              <a:rPr lang="en-GB" sz="2200" b="0" dirty="0">
                <a:latin typeface="Corbel" panose="020B0503020204020204" pitchFamily="34" charset="0"/>
              </a:rPr>
              <a:t> </a:t>
            </a:r>
            <a:r>
              <a:rPr lang="en-GB" sz="2200" b="0" dirty="0" err="1">
                <a:latin typeface="Corbel" panose="020B0503020204020204" pitchFamily="34" charset="0"/>
              </a:rPr>
              <a:t>kengetallen</a:t>
            </a:r>
            <a:r>
              <a:rPr lang="en-GB" sz="2200" b="0" dirty="0">
                <a:latin typeface="Corbel" panose="020B0503020204020204" pitchFamily="34" charset="0"/>
              </a:rPr>
              <a:t> van </a:t>
            </a:r>
            <a:r>
              <a:rPr lang="en-GB" sz="2200" b="0" dirty="0" err="1">
                <a:latin typeface="Corbel" panose="020B0503020204020204" pitchFamily="34" charset="0"/>
              </a:rPr>
              <a:t>concessies</a:t>
            </a:r>
            <a:endParaRPr lang="en-GB" sz="2200" b="0" dirty="0">
              <a:latin typeface="Corbel" panose="020B0503020204020204" pitchFamily="34" charset="0"/>
            </a:endParaRPr>
          </a:p>
          <a:p>
            <a:pPr marL="1085850" lvl="1" indent="-342900" eaLnBrk="1" hangingPunct="1">
              <a:buFont typeface="Arial" panose="020B0604020202020204" pitchFamily="34" charset="0"/>
              <a:buChar char="•"/>
            </a:pPr>
            <a:r>
              <a:rPr lang="en-GB" sz="2200" dirty="0" err="1">
                <a:latin typeface="Corbel" panose="020B0503020204020204" pitchFamily="34" charset="0"/>
              </a:rPr>
              <a:t>Verstrekte</a:t>
            </a:r>
            <a:r>
              <a:rPr lang="en-GB" sz="2200" dirty="0">
                <a:latin typeface="Corbel" panose="020B0503020204020204" pitchFamily="34" charset="0"/>
              </a:rPr>
              <a:t> </a:t>
            </a:r>
            <a:r>
              <a:rPr lang="en-GB" sz="2200" dirty="0" err="1">
                <a:latin typeface="Corbel" panose="020B0503020204020204" pitchFamily="34" charset="0"/>
              </a:rPr>
              <a:t>exploitatiesubsidies</a:t>
            </a:r>
            <a:r>
              <a:rPr lang="en-GB" sz="2200" dirty="0">
                <a:latin typeface="Corbel" panose="020B0503020204020204" pitchFamily="34" charset="0"/>
              </a:rPr>
              <a:t>;</a:t>
            </a:r>
          </a:p>
          <a:p>
            <a:pPr marL="1085850" lvl="1" indent="-342900" eaLnBrk="1" hangingPunct="1">
              <a:buFont typeface="Arial" panose="020B0604020202020204" pitchFamily="34" charset="0"/>
              <a:buChar char="•"/>
            </a:pPr>
            <a:r>
              <a:rPr lang="en-GB" sz="2200" dirty="0" err="1">
                <a:latin typeface="Corbel" panose="020B0503020204020204" pitchFamily="34" charset="0"/>
              </a:rPr>
              <a:t>Reizigersopbrengsten</a:t>
            </a:r>
            <a:r>
              <a:rPr lang="en-GB" sz="2200" dirty="0">
                <a:latin typeface="Corbel" panose="020B0503020204020204" pitchFamily="34" charset="0"/>
              </a:rPr>
              <a:t>;</a:t>
            </a:r>
          </a:p>
          <a:p>
            <a:pPr marL="1085850" lvl="1" indent="-342900" eaLnBrk="1" hangingPunct="1">
              <a:buFont typeface="Arial" panose="020B0604020202020204" pitchFamily="34" charset="0"/>
              <a:buChar char="•"/>
            </a:pPr>
            <a:r>
              <a:rPr lang="en-GB" sz="2200" dirty="0" err="1">
                <a:latin typeface="Corbel" panose="020B0503020204020204" pitchFamily="34" charset="0"/>
              </a:rPr>
              <a:t>aantal</a:t>
            </a:r>
            <a:r>
              <a:rPr lang="en-GB" sz="2200" dirty="0">
                <a:latin typeface="Corbel" panose="020B0503020204020204" pitchFamily="34" charset="0"/>
              </a:rPr>
              <a:t> </a:t>
            </a:r>
            <a:r>
              <a:rPr lang="en-GB" sz="2200" dirty="0" err="1">
                <a:latin typeface="Corbel" panose="020B0503020204020204" pitchFamily="34" charset="0"/>
              </a:rPr>
              <a:t>dienstregelingsuren</a:t>
            </a:r>
            <a:r>
              <a:rPr lang="en-GB" sz="2200" dirty="0">
                <a:latin typeface="Corbel" panose="020B0503020204020204" pitchFamily="34" charset="0"/>
              </a:rPr>
              <a:t>;</a:t>
            </a:r>
          </a:p>
          <a:p>
            <a:pPr marL="1085850" lvl="1" indent="-342900" eaLnBrk="1" hangingPunct="1">
              <a:buFont typeface="Arial" panose="020B0604020202020204" pitchFamily="34" charset="0"/>
              <a:buChar char="•"/>
            </a:pPr>
            <a:r>
              <a:rPr lang="en-GB" sz="2200" dirty="0" err="1">
                <a:latin typeface="Corbel" panose="020B0503020204020204" pitchFamily="34" charset="0"/>
              </a:rPr>
              <a:t>Aanbestedingskenmerken</a:t>
            </a:r>
            <a:r>
              <a:rPr lang="en-GB" sz="2200" dirty="0">
                <a:latin typeface="Corbel" panose="020B0503020204020204" pitchFamily="34" charset="0"/>
              </a:rPr>
              <a:t> </a:t>
            </a:r>
            <a:r>
              <a:rPr lang="en-GB" sz="2200" dirty="0" err="1">
                <a:latin typeface="Corbel" panose="020B0503020204020204" pitchFamily="34" charset="0"/>
              </a:rPr>
              <a:t>en</a:t>
            </a:r>
            <a:r>
              <a:rPr lang="en-GB" sz="2200" dirty="0">
                <a:latin typeface="Corbel" panose="020B0503020204020204" pitchFamily="34" charset="0"/>
              </a:rPr>
              <a:t> </a:t>
            </a:r>
            <a:r>
              <a:rPr lang="en-GB" sz="2200" dirty="0" err="1">
                <a:latin typeface="Corbel" panose="020B0503020204020204" pitchFamily="34" charset="0"/>
              </a:rPr>
              <a:t>meer</a:t>
            </a:r>
            <a:r>
              <a:rPr lang="en-GB" sz="2200" dirty="0">
                <a:latin typeface="Corbel" panose="020B0503020204020204" pitchFamily="34" charset="0"/>
              </a:rPr>
              <a:t>.</a:t>
            </a: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r>
              <a:rPr lang="en-GB" sz="2200" b="0" dirty="0" err="1">
                <a:latin typeface="Corbel" panose="020B0503020204020204" pitchFamily="34" charset="0"/>
              </a:rPr>
              <a:t>Resultaat</a:t>
            </a:r>
            <a:r>
              <a:rPr lang="en-GB" sz="2200" b="0" dirty="0">
                <a:latin typeface="Corbel" panose="020B0503020204020204" pitchFamily="34" charset="0"/>
              </a:rPr>
              <a:t>: </a:t>
            </a:r>
            <a:r>
              <a:rPr lang="en-GB" sz="2200" b="0" dirty="0" err="1">
                <a:latin typeface="Corbel" panose="020B0503020204020204" pitchFamily="34" charset="0"/>
              </a:rPr>
              <a:t>gegevens</a:t>
            </a:r>
            <a:r>
              <a:rPr lang="en-GB" sz="2200" b="0" dirty="0">
                <a:latin typeface="Corbel" panose="020B0503020204020204" pitchFamily="34" charset="0"/>
              </a:rPr>
              <a:t> over 121 </a:t>
            </a:r>
            <a:r>
              <a:rPr lang="en-GB" sz="2200" b="0" i="1" dirty="0" err="1">
                <a:latin typeface="Corbel" panose="020B0503020204020204" pitchFamily="34" charset="0"/>
              </a:rPr>
              <a:t>concessiejaren</a:t>
            </a:r>
            <a:r>
              <a:rPr lang="en-GB" sz="2200" b="0" i="1" dirty="0">
                <a:latin typeface="Corbel" panose="020B0503020204020204" pitchFamily="34" charset="0"/>
              </a:rPr>
              <a:t> </a:t>
            </a:r>
            <a:r>
              <a:rPr lang="en-GB" sz="2200" b="0" dirty="0">
                <a:latin typeface="Corbel" panose="020B0503020204020204" pitchFamily="34" charset="0"/>
              </a:rPr>
              <a:t>(110 bus/11 rail)</a:t>
            </a:r>
          </a:p>
          <a:p>
            <a:pPr marL="1085850" lvl="1" indent="-342900" eaLnBrk="1" hangingPunct="1">
              <a:buFont typeface="Arial" panose="020B0604020202020204" pitchFamily="34" charset="0"/>
              <a:buChar char="•"/>
            </a:pPr>
            <a:r>
              <a:rPr lang="en-GB" sz="2200" dirty="0" err="1">
                <a:latin typeface="Corbel" panose="020B0503020204020204" pitchFamily="34" charset="0"/>
              </a:rPr>
              <a:t>Dekking</a:t>
            </a:r>
            <a:r>
              <a:rPr lang="en-GB" sz="2200" dirty="0">
                <a:latin typeface="Corbel" panose="020B0503020204020204" pitchFamily="34" charset="0"/>
              </a:rPr>
              <a:t> </a:t>
            </a:r>
            <a:r>
              <a:rPr lang="en-GB" sz="2200" dirty="0" err="1">
                <a:latin typeface="Corbel" panose="020B0503020204020204" pitchFamily="34" charset="0"/>
              </a:rPr>
              <a:t>ongeveer</a:t>
            </a:r>
            <a:r>
              <a:rPr lang="en-GB" sz="2200" dirty="0">
                <a:latin typeface="Corbel" panose="020B0503020204020204" pitchFamily="34" charset="0"/>
              </a:rPr>
              <a:t> 25 </a:t>
            </a:r>
            <a:r>
              <a:rPr lang="en-GB" sz="2200" dirty="0" err="1">
                <a:latin typeface="Corbel" panose="020B0503020204020204" pitchFamily="34" charset="0"/>
              </a:rPr>
              <a:t>procent</a:t>
            </a:r>
            <a:r>
              <a:rPr lang="en-GB" sz="2200" dirty="0">
                <a:latin typeface="Corbel" panose="020B0503020204020204" pitchFamily="34" charset="0"/>
              </a:rPr>
              <a:t>, </a:t>
            </a:r>
            <a:r>
              <a:rPr lang="en-GB" sz="2200" dirty="0" err="1">
                <a:latin typeface="Corbel" panose="020B0503020204020204" pitchFamily="34" charset="0"/>
              </a:rPr>
              <a:t>tussen</a:t>
            </a:r>
            <a:r>
              <a:rPr lang="en-GB" sz="2200" dirty="0">
                <a:latin typeface="Corbel" panose="020B0503020204020204" pitchFamily="34" charset="0"/>
              </a:rPr>
              <a:t> 2004 </a:t>
            </a:r>
            <a:r>
              <a:rPr lang="en-GB" sz="2200" dirty="0" err="1">
                <a:latin typeface="Corbel" panose="020B0503020204020204" pitchFamily="34" charset="0"/>
              </a:rPr>
              <a:t>en</a:t>
            </a:r>
            <a:r>
              <a:rPr lang="en-GB" sz="2200" dirty="0">
                <a:latin typeface="Corbel" panose="020B0503020204020204" pitchFamily="34" charset="0"/>
              </a:rPr>
              <a:t> 2014</a:t>
            </a:r>
          </a:p>
          <a:p>
            <a:pPr marL="1085850" lvl="1" indent="-342900" eaLnBrk="1" hangingPunct="1">
              <a:buFont typeface="Arial" panose="020B0604020202020204" pitchFamily="34" charset="0"/>
              <a:buChar char="•"/>
            </a:pPr>
            <a:r>
              <a:rPr lang="en-GB" sz="2200" dirty="0">
                <a:latin typeface="Corbel" panose="020B0503020204020204" pitchFamily="34" charset="0"/>
              </a:rPr>
              <a:t>26 </a:t>
            </a:r>
            <a:r>
              <a:rPr lang="en-GB" sz="2200" dirty="0" err="1">
                <a:latin typeface="Corbel" panose="020B0503020204020204" pitchFamily="34" charset="0"/>
              </a:rPr>
              <a:t>verschillende</a:t>
            </a:r>
            <a:r>
              <a:rPr lang="en-GB" sz="2200" dirty="0">
                <a:latin typeface="Corbel" panose="020B0503020204020204" pitchFamily="34" charset="0"/>
              </a:rPr>
              <a:t> </a:t>
            </a:r>
            <a:r>
              <a:rPr lang="en-GB" sz="2200" dirty="0" err="1">
                <a:latin typeface="Corbel" panose="020B0503020204020204" pitchFamily="34" charset="0"/>
              </a:rPr>
              <a:t>concessies</a:t>
            </a:r>
            <a:endParaRPr lang="en-GB" sz="2200" dirty="0">
              <a:latin typeface="Corbel" panose="020B0503020204020204" pitchFamily="34" charset="0"/>
            </a:endParaRPr>
          </a:p>
          <a:p>
            <a:pPr marL="1085850" lvl="1" indent="-342900" eaLnBrk="1" hangingPunct="1">
              <a:buFont typeface="Arial" panose="020B0604020202020204" pitchFamily="34" charset="0"/>
              <a:buChar char="•"/>
            </a:pPr>
            <a:endParaRPr lang="en-GB" sz="2200" b="0" dirty="0">
              <a:latin typeface="Corbel" panose="020B0503020204020204" pitchFamily="34" charset="0"/>
            </a:endParaRPr>
          </a:p>
          <a:p>
            <a:pPr marL="342900" indent="-342900" eaLnBrk="1" hangingPunct="1">
              <a:buFont typeface="Arial" panose="020B0604020202020204" pitchFamily="34" charset="0"/>
              <a:buChar char="•"/>
            </a:pPr>
            <a:r>
              <a:rPr lang="en-GB" sz="2200" b="0" dirty="0" err="1">
                <a:latin typeface="Corbel" panose="020B0503020204020204" pitchFamily="34" charset="0"/>
              </a:rPr>
              <a:t>Gegevens</a:t>
            </a:r>
            <a:r>
              <a:rPr lang="en-GB" sz="2200" b="0" dirty="0">
                <a:latin typeface="Corbel" panose="020B0503020204020204" pitchFamily="34" charset="0"/>
              </a:rPr>
              <a:t> </a:t>
            </a:r>
            <a:r>
              <a:rPr lang="en-GB" sz="2200" b="0" dirty="0" err="1">
                <a:latin typeface="Corbel" panose="020B0503020204020204" pitchFamily="34" charset="0"/>
              </a:rPr>
              <a:t>gekoppeld</a:t>
            </a:r>
            <a:r>
              <a:rPr lang="en-GB" sz="2200" b="0" dirty="0">
                <a:latin typeface="Corbel" panose="020B0503020204020204" pitchFamily="34" charset="0"/>
              </a:rPr>
              <a:t> </a:t>
            </a:r>
            <a:r>
              <a:rPr lang="en-GB" sz="2200" b="0" dirty="0" err="1">
                <a:latin typeface="Corbel" panose="020B0503020204020204" pitchFamily="34" charset="0"/>
              </a:rPr>
              <a:t>aan</a:t>
            </a:r>
            <a:r>
              <a:rPr lang="en-GB" sz="2200" b="0" dirty="0">
                <a:latin typeface="Corbel" panose="020B0503020204020204" pitchFamily="34" charset="0"/>
              </a:rPr>
              <a:t> </a:t>
            </a:r>
            <a:r>
              <a:rPr lang="en-GB" sz="2200" b="0" dirty="0" err="1">
                <a:latin typeface="Corbel" panose="020B0503020204020204" pitchFamily="34" charset="0"/>
              </a:rPr>
              <a:t>omgevingskenmerken</a:t>
            </a:r>
            <a:r>
              <a:rPr lang="en-GB" sz="2200" b="0" dirty="0">
                <a:latin typeface="Corbel" panose="020B0503020204020204" pitchFamily="34" charset="0"/>
              </a:rPr>
              <a:t> (</a:t>
            </a:r>
            <a:r>
              <a:rPr lang="en-GB" sz="2200" b="0" dirty="0" err="1">
                <a:latin typeface="Corbel" panose="020B0503020204020204" pitchFamily="34" charset="0"/>
              </a:rPr>
              <a:t>inwonersdichtheid</a:t>
            </a:r>
            <a:r>
              <a:rPr lang="en-GB" sz="2200" b="0" dirty="0">
                <a:latin typeface="Corbel" panose="020B0503020204020204" pitchFamily="34" charset="0"/>
              </a:rPr>
              <a:t>, </a:t>
            </a:r>
            <a:r>
              <a:rPr lang="en-GB" sz="2200" b="0" dirty="0" err="1">
                <a:latin typeface="Corbel" panose="020B0503020204020204" pitchFamily="34" charset="0"/>
              </a:rPr>
              <a:t>aantal</a:t>
            </a:r>
            <a:r>
              <a:rPr lang="en-GB" sz="2200" b="0" dirty="0">
                <a:latin typeface="Corbel" panose="020B0503020204020204" pitchFamily="34" charset="0"/>
              </a:rPr>
              <a:t> busuren per km2)</a:t>
            </a: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endParaRPr lang="en-GB" sz="2200" b="0" dirty="0">
              <a:latin typeface="Corbel" panose="020B0503020204020204" pitchFamily="34" charset="0"/>
            </a:endParaRP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endParaRPr lang="en-GB" sz="2200" b="0" dirty="0">
              <a:latin typeface="Corbel" panose="020B0503020204020204" pitchFamily="34" charset="0"/>
            </a:endParaRPr>
          </a:p>
          <a:p>
            <a:pPr marL="342900" indent="-342900" eaLnBrk="1" hangingPunct="1">
              <a:buFont typeface="Arial" panose="020B0604020202020204" pitchFamily="34" charset="0"/>
              <a:buChar char="•"/>
            </a:pPr>
            <a:endParaRPr lang="en-GB" sz="2200" b="0" dirty="0">
              <a:latin typeface="Corbel" panose="020B0503020204020204" pitchFamily="34" charset="0"/>
            </a:endParaRP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1085850" lvl="1" indent="-342900" eaLnBrk="1" hangingPunct="1">
              <a:buFont typeface="Arial" panose="020B0604020202020204" pitchFamily="34" charset="0"/>
              <a:buChar char="•"/>
            </a:pPr>
            <a:endParaRPr lang="en-GB" sz="2200" dirty="0">
              <a:latin typeface="Corbel" panose="020B0503020204020204" pitchFamily="34" charset="0"/>
            </a:endParaRPr>
          </a:p>
          <a:p>
            <a:pPr marL="342900" indent="-342900" eaLnBrk="1" hangingPunct="1">
              <a:buFont typeface="Arial" panose="020B0604020202020204" pitchFamily="34" charset="0"/>
              <a:buChar char="•"/>
            </a:pPr>
            <a:endParaRPr lang="en-GB" sz="2200" b="0" dirty="0">
              <a:latin typeface="Corbel" panose="020B0503020204020204" pitchFamily="34" charset="0"/>
            </a:endParaRPr>
          </a:p>
          <a:p>
            <a:pPr marL="342900" indent="-342900" eaLnBrk="1" hangingPunct="1">
              <a:buFont typeface="Arial" panose="020B0604020202020204" pitchFamily="34" charset="0"/>
              <a:buChar char="•"/>
            </a:pPr>
            <a:endParaRPr lang="en-GB" sz="2200" b="0" kern="0" dirty="0">
              <a:latin typeface="Corbel" panose="020B0503020204020204" pitchFamily="34" charset="0"/>
            </a:endParaRPr>
          </a:p>
          <a:p>
            <a:pPr marL="1085850" lvl="1" indent="-342900" eaLnBrk="1" hangingPunct="1">
              <a:buFont typeface="Arial" panose="020B0604020202020204" pitchFamily="34" charset="0"/>
              <a:buChar char="•"/>
            </a:pPr>
            <a:endParaRPr lang="en-GB" sz="2200" kern="0" dirty="0">
              <a:latin typeface="Corbel" panose="020B0503020204020204" pitchFamily="34" charset="0"/>
            </a:endParaRPr>
          </a:p>
          <a:p>
            <a:pPr marL="342900" indent="-342900" eaLnBrk="1" hangingPunct="1">
              <a:buFont typeface="Arial" panose="020B0604020202020204" pitchFamily="34" charset="0"/>
              <a:buChar char="•"/>
            </a:pPr>
            <a:endParaRPr lang="en-GB" sz="2200" b="0" kern="0" dirty="0">
              <a:latin typeface="Corbel" panose="020B0503020204020204" pitchFamily="34" charset="0"/>
            </a:endParaRPr>
          </a:p>
          <a:p>
            <a:pPr marL="342900" indent="-342900" eaLnBrk="1" hangingPunct="1">
              <a:buFont typeface="Arial" panose="020B0604020202020204" pitchFamily="34" charset="0"/>
              <a:buChar char="•"/>
            </a:pPr>
            <a:endParaRPr lang="en-GB" sz="2200" b="0" kern="0" dirty="0">
              <a:latin typeface="Corbel" panose="020B0503020204020204" pitchFamily="34" charset="0"/>
            </a:endParaRPr>
          </a:p>
          <a:p>
            <a:pPr marL="1085850" lvl="1" indent="-342900" eaLnBrk="1" hangingPunct="1">
              <a:buFont typeface="Arial" panose="020B0604020202020204" pitchFamily="34" charset="0"/>
              <a:buChar char="•"/>
            </a:pPr>
            <a:endParaRPr lang="en-GB" sz="2200" kern="0" dirty="0">
              <a:latin typeface="Corbel" panose="020B0503020204020204" pitchFamily="34" charset="0"/>
            </a:endParaRPr>
          </a:p>
        </p:txBody>
      </p:sp>
    </p:spTree>
    <p:extLst>
      <p:ext uri="{BB962C8B-B14F-4D97-AF65-F5344CB8AC3E}">
        <p14:creationId xmlns:p14="http://schemas.microsoft.com/office/powerpoint/2010/main" val="177070519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44546A"/>
    </a:dk2>
    <a:lt2>
      <a:srgbClr val="E7E6E6"/>
    </a:lt2>
    <a:accent1>
      <a:srgbClr val="F4B183"/>
    </a:accent1>
    <a:accent2>
      <a:srgbClr val="C3DBEF"/>
    </a:accent2>
    <a:accent3>
      <a:srgbClr val="A8D08D"/>
    </a:accent3>
    <a:accent4>
      <a:srgbClr val="FADFCD"/>
    </a:accent4>
    <a:accent5>
      <a:srgbClr val="D8D8D8"/>
    </a:accent5>
    <a:accent6>
      <a:srgbClr val="D8D8D8"/>
    </a:accent6>
    <a:hlink>
      <a:srgbClr val="FADFCD"/>
    </a:hlink>
    <a:folHlink>
      <a:srgbClr val="D7E7F4"/>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3691</TotalTime>
  <Words>1625</Words>
  <Application>Microsoft Office PowerPoint</Application>
  <PresentationFormat>On-screen Show (4:3)</PresentationFormat>
  <Paragraphs>303</Paragraphs>
  <Slides>19</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Bookman Old Style</vt:lpstr>
      <vt:lpstr>Cambria</vt:lpstr>
      <vt:lpstr>Cambria Math</vt:lpstr>
      <vt:lpstr>Corbel</vt:lpstr>
      <vt:lpstr>Symbol</vt:lpstr>
      <vt:lpstr>Tahoma</vt:lpstr>
      <vt:lpstr>Times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Bikker Euro RSCG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Bikker Euro RSCG</dc:creator>
  <cp:lastModifiedBy>Thomas Niaounakis</cp:lastModifiedBy>
  <cp:revision>388</cp:revision>
  <cp:lastPrinted>2016-01-28T11:39:26Z</cp:lastPrinted>
  <dcterms:created xsi:type="dcterms:W3CDTF">2003-10-16T11:42:10Z</dcterms:created>
  <dcterms:modified xsi:type="dcterms:W3CDTF">2016-04-13T09:22:32Z</dcterms:modified>
</cp:coreProperties>
</file>