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311" r:id="rId3"/>
    <p:sldId id="306" r:id="rId4"/>
    <p:sldId id="305" r:id="rId5"/>
    <p:sldId id="313" r:id="rId6"/>
    <p:sldId id="288" r:id="rId7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66"/>
    <a:srgbClr val="C3DBEF"/>
    <a:srgbClr val="404040"/>
    <a:srgbClr val="A6A6A6"/>
    <a:srgbClr val="A8D08D"/>
    <a:srgbClr val="9BC4E5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4660" autoAdjust="0"/>
  </p:normalViewPr>
  <p:slideViewPr>
    <p:cSldViewPr>
      <p:cViewPr varScale="1">
        <p:scale>
          <a:sx n="134" d="100"/>
          <a:sy n="134" d="100"/>
        </p:scale>
        <p:origin x="7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380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082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95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48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7416824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>
                <a:latin typeface="+mj-lt"/>
                <a:ea typeface="Times New Roman"/>
                <a:cs typeface="Times New Roman"/>
              </a:rPr>
              <a:t>Schaalvergroting zonder fusies</a:t>
            </a:r>
          </a:p>
          <a:p>
            <a:pPr>
              <a:spcAft>
                <a:spcPts val="1800"/>
              </a:spcAft>
            </a:pPr>
            <a:r>
              <a:rPr lang="nl-NL" sz="2000" dirty="0">
                <a:latin typeface="+mj-lt"/>
                <a:ea typeface="Times New Roman"/>
                <a:cs typeface="Times New Roman"/>
              </a:rPr>
              <a:t>Casus: samenwerking bij de gemeentelijke belastingheffing</a:t>
            </a:r>
            <a:endParaRPr lang="nl-NL" sz="2000" dirty="0">
              <a:latin typeface="+mn-lt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  <a:t>14 maart 2016</a:t>
            </a:r>
            <a:b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</a:br>
            <a: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  <a:t>Studiekring Financieel Management Rijk</a:t>
            </a:r>
            <a:br>
              <a:rPr lang="nl-NL" sz="1800" i="1" dirty="0">
                <a:latin typeface="+mn-lt"/>
                <a:ea typeface="Times New Roman"/>
                <a:cs typeface="Arial" panose="020B0604020202020204" pitchFamily="34" charset="0"/>
              </a:rPr>
            </a:br>
            <a:endParaRPr lang="nl-NL" sz="1800" i="1" dirty="0">
              <a:latin typeface="+mn-lt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Thomas Niaounakis</a:t>
            </a:r>
            <a:br>
              <a:rPr lang="nl-NL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Bestuurlijke schaal &lt;-&gt; schaal van uitvoering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73560" y="1484784"/>
            <a:ext cx="7336432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/>
              <a:t>Focus </a:t>
            </a:r>
            <a:r>
              <a:rPr lang="en-GB" sz="2000" b="0" dirty="0" err="1"/>
              <a:t>ligt</a:t>
            </a:r>
            <a:r>
              <a:rPr lang="en-GB" sz="2000" b="0" dirty="0"/>
              <a:t> </a:t>
            </a:r>
            <a:r>
              <a:rPr lang="en-GB" sz="2000" b="0" dirty="0" err="1"/>
              <a:t>bij</a:t>
            </a:r>
            <a:r>
              <a:rPr lang="en-GB" sz="2000" b="0" dirty="0"/>
              <a:t> </a:t>
            </a:r>
            <a:r>
              <a:rPr lang="en-GB" sz="2000" b="0" dirty="0" err="1"/>
              <a:t>vergelijking</a:t>
            </a:r>
            <a:r>
              <a:rPr lang="en-GB" sz="2000" b="0" dirty="0"/>
              <a:t> van </a:t>
            </a:r>
            <a:r>
              <a:rPr lang="en-GB" sz="2000" b="0" dirty="0" err="1"/>
              <a:t>instellingen</a:t>
            </a:r>
            <a:r>
              <a:rPr lang="en-GB" sz="2000" b="0" dirty="0"/>
              <a:t> </a:t>
            </a:r>
            <a:r>
              <a:rPr lang="en-GB" sz="2000" b="0" dirty="0" err="1"/>
              <a:t>vaak</a:t>
            </a:r>
            <a:r>
              <a:rPr lang="en-GB" sz="2000" b="0" dirty="0"/>
              <a:t> op </a:t>
            </a:r>
            <a:r>
              <a:rPr lang="en-GB" sz="2000" b="0" i="1" dirty="0" err="1"/>
              <a:t>bestuurlijke</a:t>
            </a:r>
            <a:r>
              <a:rPr lang="en-GB" sz="2000" b="0" dirty="0"/>
              <a:t> </a:t>
            </a:r>
            <a:r>
              <a:rPr lang="en-GB" sz="2000" b="0" dirty="0" err="1"/>
              <a:t>schaal</a:t>
            </a:r>
            <a:r>
              <a:rPr lang="en-GB" sz="2000" b="0" dirty="0"/>
              <a:t>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Een</a:t>
            </a:r>
            <a:r>
              <a:rPr lang="en-GB" sz="2000" dirty="0"/>
              <a:t> </a:t>
            </a:r>
            <a:r>
              <a:rPr lang="en-GB" sz="2000" dirty="0" err="1"/>
              <a:t>gemeente</a:t>
            </a:r>
            <a:r>
              <a:rPr lang="en-GB" sz="2000" dirty="0"/>
              <a:t>, </a:t>
            </a:r>
            <a:r>
              <a:rPr lang="en-GB" sz="2000" dirty="0" err="1"/>
              <a:t>ziekenhuis</a:t>
            </a:r>
            <a:r>
              <a:rPr lang="en-GB" sz="2000" dirty="0"/>
              <a:t>, </a:t>
            </a:r>
            <a:r>
              <a:rPr lang="en-GB" sz="2000" dirty="0" err="1"/>
              <a:t>rechtbank</a:t>
            </a:r>
            <a:r>
              <a:rPr lang="en-GB" sz="2000" dirty="0"/>
              <a:t>, school</a:t>
            </a: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/>
              <a:t>Schaal</a:t>
            </a:r>
            <a:r>
              <a:rPr lang="en-GB" sz="2000" b="0" dirty="0"/>
              <a:t> van </a:t>
            </a:r>
            <a:r>
              <a:rPr lang="en-GB" sz="2000" b="0" i="1" dirty="0" err="1"/>
              <a:t>uitvoering</a:t>
            </a:r>
            <a:r>
              <a:rPr lang="en-GB" sz="2000" b="0" dirty="0"/>
              <a:t> </a:t>
            </a:r>
            <a:r>
              <a:rPr lang="en-GB" sz="2000" b="0" dirty="0" err="1"/>
              <a:t>kan</a:t>
            </a:r>
            <a:r>
              <a:rPr lang="en-GB" sz="2000" b="0" dirty="0"/>
              <a:t> </a:t>
            </a:r>
            <a:r>
              <a:rPr lang="en-GB" sz="2000" b="0" dirty="0" err="1"/>
              <a:t>sterk</a:t>
            </a:r>
            <a:r>
              <a:rPr lang="en-GB" sz="2000" b="0" dirty="0"/>
              <a:t> </a:t>
            </a:r>
            <a:r>
              <a:rPr lang="en-GB" sz="2000" b="0" dirty="0" err="1"/>
              <a:t>verschillen</a:t>
            </a:r>
            <a:endParaRPr lang="en-GB" sz="2000" b="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Vb</a:t>
            </a:r>
            <a:r>
              <a:rPr lang="en-GB" sz="2000" dirty="0"/>
              <a:t>: </a:t>
            </a:r>
            <a:r>
              <a:rPr lang="en-GB" sz="2000" dirty="0" err="1"/>
              <a:t>gemeente</a:t>
            </a:r>
            <a:r>
              <a:rPr lang="en-GB" sz="2000" dirty="0"/>
              <a:t> Ten Boer (7.356 </a:t>
            </a:r>
            <a:r>
              <a:rPr lang="en-GB" sz="2000" dirty="0" err="1"/>
              <a:t>inw</a:t>
            </a:r>
            <a:r>
              <a:rPr lang="en-GB" sz="2000" dirty="0"/>
              <a:t>.) </a:t>
            </a:r>
            <a:r>
              <a:rPr lang="en-GB" sz="2000" dirty="0" err="1"/>
              <a:t>brengt</a:t>
            </a:r>
            <a:r>
              <a:rPr lang="en-GB" sz="2000" dirty="0"/>
              <a:t> 80% van taken </a:t>
            </a:r>
            <a:r>
              <a:rPr lang="en-GB" sz="2000" dirty="0" err="1"/>
              <a:t>onder</a:t>
            </a:r>
            <a:r>
              <a:rPr lang="en-GB" sz="2000" dirty="0"/>
              <a:t> </a:t>
            </a:r>
            <a:r>
              <a:rPr lang="en-GB" sz="2000" dirty="0" err="1"/>
              <a:t>bij</a:t>
            </a:r>
            <a:r>
              <a:rPr lang="en-GB" sz="2000" dirty="0"/>
              <a:t> </a:t>
            </a:r>
            <a:r>
              <a:rPr lang="en-GB" sz="2000" dirty="0" err="1"/>
              <a:t>gemeente</a:t>
            </a:r>
            <a:r>
              <a:rPr lang="en-GB" sz="2000" dirty="0"/>
              <a:t> Groningen (200.000 </a:t>
            </a:r>
            <a:r>
              <a:rPr lang="en-GB" sz="2000" dirty="0" err="1"/>
              <a:t>inw</a:t>
            </a:r>
            <a:r>
              <a:rPr lang="en-GB" sz="2000" dirty="0"/>
              <a:t>.)</a:t>
            </a: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/>
              <a:t>Sommige</a:t>
            </a:r>
            <a:r>
              <a:rPr lang="en-GB" sz="2000" b="0" dirty="0"/>
              <a:t> </a:t>
            </a:r>
            <a:r>
              <a:rPr lang="en-GB" sz="2000" b="0" dirty="0" err="1"/>
              <a:t>gemeenten</a:t>
            </a:r>
            <a:r>
              <a:rPr lang="en-GB" sz="2000" b="0" dirty="0"/>
              <a:t> </a:t>
            </a:r>
            <a:r>
              <a:rPr lang="en-GB" sz="2000" b="0" dirty="0" err="1"/>
              <a:t>zitten</a:t>
            </a:r>
            <a:r>
              <a:rPr lang="en-GB" sz="2000" b="0" dirty="0"/>
              <a:t> in </a:t>
            </a:r>
            <a:r>
              <a:rPr lang="en-GB" sz="2000" b="0" dirty="0" err="1"/>
              <a:t>meer</a:t>
            </a:r>
            <a:r>
              <a:rPr lang="en-GB" sz="2000" b="0" dirty="0"/>
              <a:t> </a:t>
            </a:r>
            <a:r>
              <a:rPr lang="en-GB" sz="2000" b="0" dirty="0" err="1"/>
              <a:t>dan</a:t>
            </a:r>
            <a:r>
              <a:rPr lang="en-GB" sz="2000" b="0" dirty="0"/>
              <a:t> 20 </a:t>
            </a:r>
            <a:r>
              <a:rPr lang="en-GB" sz="2000" b="0" dirty="0" err="1"/>
              <a:t>samenwerkingsverbanden</a:t>
            </a:r>
            <a:r>
              <a:rPr lang="en-GB" sz="2000" b="0" dirty="0"/>
              <a:t> -&gt; wat </a:t>
            </a:r>
            <a:r>
              <a:rPr lang="en-GB" sz="2000" b="0" dirty="0" err="1"/>
              <a:t>zegt</a:t>
            </a:r>
            <a:r>
              <a:rPr lang="en-GB" sz="2000" b="0" dirty="0"/>
              <a:t> </a:t>
            </a:r>
            <a:r>
              <a:rPr lang="en-GB" sz="2000" b="0" dirty="0" err="1"/>
              <a:t>dit</a:t>
            </a:r>
            <a:r>
              <a:rPr lang="en-GB" sz="2000" b="0" dirty="0"/>
              <a:t> over </a:t>
            </a:r>
            <a:r>
              <a:rPr lang="en-GB" sz="2000" b="0" dirty="0" err="1"/>
              <a:t>schaal</a:t>
            </a:r>
            <a:r>
              <a:rPr lang="en-GB" sz="2000" b="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/>
              <a:t>Ander </a:t>
            </a:r>
            <a:r>
              <a:rPr lang="en-GB" sz="2000" b="0" dirty="0" err="1"/>
              <a:t>voorbeeld</a:t>
            </a:r>
            <a:r>
              <a:rPr lang="en-GB" sz="2000" b="0" dirty="0"/>
              <a:t>: Shared service </a:t>
            </a:r>
            <a:r>
              <a:rPr lang="en-GB" sz="2000" b="0" dirty="0" err="1"/>
              <a:t>centers</a:t>
            </a: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86897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971496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err="1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Economies</a:t>
            </a: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 of </a:t>
            </a:r>
            <a:r>
              <a:rPr lang="nl-NL" sz="2800" dirty="0" err="1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scale</a:t>
            </a:r>
            <a:endParaRPr lang="nl-NL" sz="280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72865" y="1362536"/>
            <a:ext cx="4888160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b="0" dirty="0" err="1"/>
              <a:t>Kleine</a:t>
            </a:r>
            <a:r>
              <a:rPr lang="en-GB" sz="2000" b="0" dirty="0"/>
              <a:t> </a:t>
            </a:r>
            <a:r>
              <a:rPr lang="en-GB" sz="2000" b="0" dirty="0" err="1"/>
              <a:t>en</a:t>
            </a:r>
            <a:r>
              <a:rPr lang="en-GB" sz="2000" b="0" dirty="0"/>
              <a:t> </a:t>
            </a:r>
            <a:r>
              <a:rPr lang="en-GB" sz="2000" b="0" dirty="0" err="1"/>
              <a:t>grote</a:t>
            </a:r>
            <a:r>
              <a:rPr lang="en-GB" sz="2000" b="0" dirty="0"/>
              <a:t> </a:t>
            </a:r>
            <a:r>
              <a:rPr lang="en-GB" sz="2000" b="0" dirty="0" err="1"/>
              <a:t>instellingen</a:t>
            </a:r>
            <a:r>
              <a:rPr lang="en-GB" sz="2000" b="0" dirty="0"/>
              <a:t> </a:t>
            </a:r>
            <a:r>
              <a:rPr lang="en-GB" sz="2000" b="0" dirty="0" err="1"/>
              <a:t>vergelijken</a:t>
            </a:r>
            <a:r>
              <a:rPr lang="en-GB" sz="2000" b="0" dirty="0"/>
              <a:t> om </a:t>
            </a:r>
            <a:r>
              <a:rPr lang="en-GB" sz="2000" b="0" i="1" dirty="0"/>
              <a:t>economies of scale</a:t>
            </a:r>
            <a:r>
              <a:rPr lang="en-GB" sz="2000" b="0" dirty="0"/>
              <a:t> in </a:t>
            </a:r>
            <a:r>
              <a:rPr lang="en-GB" sz="2000" b="0" dirty="0" err="1"/>
              <a:t>kaart</a:t>
            </a:r>
            <a:r>
              <a:rPr lang="en-GB" sz="2000" b="0" dirty="0"/>
              <a:t> </a:t>
            </a:r>
            <a:r>
              <a:rPr lang="en-GB" sz="2000" b="0" dirty="0" err="1"/>
              <a:t>te</a:t>
            </a:r>
            <a:r>
              <a:rPr lang="en-GB" sz="2000" b="0" dirty="0"/>
              <a:t> </a:t>
            </a:r>
            <a:r>
              <a:rPr lang="en-GB" sz="2000" b="0" dirty="0" err="1"/>
              <a:t>brengen</a:t>
            </a:r>
            <a:r>
              <a:rPr lang="en-GB" sz="2000" b="0" dirty="0"/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b="0" dirty="0" err="1"/>
              <a:t>Eenvoudig</a:t>
            </a:r>
            <a:r>
              <a:rPr lang="en-GB" sz="2000" b="0" dirty="0"/>
              <a:t> </a:t>
            </a:r>
            <a:r>
              <a:rPr lang="en-GB" sz="2000" b="0" dirty="0" err="1"/>
              <a:t>methode</a:t>
            </a:r>
            <a:r>
              <a:rPr lang="en-GB" sz="2000" b="0" dirty="0"/>
              <a:t>: </a:t>
            </a:r>
            <a:r>
              <a:rPr lang="en-GB" sz="2000" b="0" dirty="0" err="1"/>
              <a:t>kosten</a:t>
            </a:r>
            <a:r>
              <a:rPr lang="en-GB" sz="2000" b="0" dirty="0"/>
              <a:t> per </a:t>
            </a:r>
            <a:r>
              <a:rPr lang="en-GB" sz="2000" b="0" dirty="0" err="1"/>
              <a:t>inwoner</a:t>
            </a:r>
            <a:r>
              <a:rPr lang="en-GB" sz="2000" b="0" dirty="0"/>
              <a:t> of </a:t>
            </a:r>
            <a:r>
              <a:rPr lang="en-GB" sz="2000" b="0" dirty="0" err="1"/>
              <a:t>gebruiker</a:t>
            </a:r>
            <a:endParaRPr lang="en-GB" sz="2000" b="0" dirty="0"/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/>
              <a:t>Adequate </a:t>
            </a:r>
            <a:r>
              <a:rPr lang="en-GB" sz="2000" dirty="0" err="1"/>
              <a:t>maatstaf</a:t>
            </a:r>
            <a:r>
              <a:rPr lang="en-GB" sz="2000" dirty="0"/>
              <a:t>?</a:t>
            </a:r>
            <a:endParaRPr lang="en-GB" sz="20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/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kern="0" dirty="0">
              <a:latin typeface="+mj-lt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kern="0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025" y="1131263"/>
            <a:ext cx="3324672" cy="20476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6385" y="3515553"/>
            <a:ext cx="7751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err="1"/>
              <a:t>Vollediger</a:t>
            </a:r>
            <a:r>
              <a:rPr lang="en-GB" sz="2000" dirty="0"/>
              <a:t>: </a:t>
            </a:r>
            <a:r>
              <a:rPr lang="en-GB" sz="2000" dirty="0" err="1"/>
              <a:t>Instellingen</a:t>
            </a:r>
            <a:r>
              <a:rPr lang="en-GB" sz="2000" dirty="0"/>
              <a:t> </a:t>
            </a:r>
            <a:r>
              <a:rPr lang="en-GB" sz="2000" dirty="0" err="1"/>
              <a:t>vergelijken</a:t>
            </a:r>
            <a:r>
              <a:rPr lang="en-GB" sz="2000" dirty="0"/>
              <a:t> op basis van </a:t>
            </a:r>
            <a:r>
              <a:rPr lang="en-GB" sz="2000" dirty="0" err="1"/>
              <a:t>hun</a:t>
            </a:r>
            <a:r>
              <a:rPr lang="en-GB" sz="2000" dirty="0"/>
              <a:t> “</a:t>
            </a:r>
            <a:r>
              <a:rPr lang="en-GB" sz="2000" dirty="0" err="1"/>
              <a:t>productie</a:t>
            </a:r>
            <a:r>
              <a:rPr lang="en-GB" sz="2000" dirty="0"/>
              <a:t>”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/>
              <a:t>Output van </a:t>
            </a:r>
            <a:r>
              <a:rPr lang="en-GB" sz="2000" dirty="0" err="1"/>
              <a:t>instellingen</a:t>
            </a:r>
            <a:r>
              <a:rPr lang="en-GB" sz="2000" dirty="0"/>
              <a:t> in </a:t>
            </a:r>
            <a:r>
              <a:rPr lang="en-GB" sz="2000" dirty="0" err="1"/>
              <a:t>publieke</a:t>
            </a:r>
            <a:r>
              <a:rPr lang="en-GB" sz="2000" dirty="0"/>
              <a:t> sector </a:t>
            </a:r>
            <a:r>
              <a:rPr lang="en-GB" sz="2000" dirty="0" err="1"/>
              <a:t>vaak</a:t>
            </a:r>
            <a:r>
              <a:rPr lang="en-GB" sz="2000" dirty="0"/>
              <a:t> </a:t>
            </a:r>
            <a:r>
              <a:rPr lang="en-GB" sz="2000" dirty="0" err="1"/>
              <a:t>heterogeen</a:t>
            </a:r>
            <a:endParaRPr lang="en-GB" sz="20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err="1"/>
              <a:t>Inzoomen</a:t>
            </a:r>
            <a:r>
              <a:rPr lang="en-GB" sz="2000" dirty="0"/>
              <a:t> op </a:t>
            </a:r>
            <a:r>
              <a:rPr lang="en-GB" sz="2000" dirty="0" err="1"/>
              <a:t>voorziening</a:t>
            </a:r>
            <a:r>
              <a:rPr lang="en-GB" sz="2000" dirty="0"/>
              <a:t> </a:t>
            </a:r>
            <a:r>
              <a:rPr lang="en-GB" sz="2000" dirty="0" err="1"/>
              <a:t>biedt</a:t>
            </a:r>
            <a:r>
              <a:rPr lang="en-GB" sz="2000" dirty="0"/>
              <a:t> </a:t>
            </a:r>
            <a:r>
              <a:rPr lang="en-GB" sz="2000" dirty="0" err="1"/>
              <a:t>perspectief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82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  <a:p>
            <a:pPr eaLnBrk="1" hangingPunct="1"/>
            <a:endParaRPr lang="en-GB" sz="2200" kern="0" dirty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Multi-level benadering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71600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/>
              <a:t>Effecten</a:t>
            </a:r>
            <a:r>
              <a:rPr lang="en-GB" sz="2000" b="0" dirty="0"/>
              <a:t> </a:t>
            </a:r>
            <a:r>
              <a:rPr lang="en-GB" sz="2000" b="0" dirty="0" err="1"/>
              <a:t>schaalvergroting</a:t>
            </a:r>
            <a:r>
              <a:rPr lang="en-GB" sz="2000" b="0" dirty="0"/>
              <a:t> (</a:t>
            </a:r>
            <a:r>
              <a:rPr lang="en-GB" sz="2000" b="0" dirty="0" err="1"/>
              <a:t>korte</a:t>
            </a:r>
            <a:r>
              <a:rPr lang="en-GB" sz="2000" b="0" dirty="0"/>
              <a:t> </a:t>
            </a:r>
            <a:r>
              <a:rPr lang="en-GB" sz="2000" b="0" dirty="0" err="1"/>
              <a:t>en</a:t>
            </a:r>
            <a:r>
              <a:rPr lang="en-GB" sz="2000" b="0" dirty="0"/>
              <a:t> </a:t>
            </a:r>
            <a:r>
              <a:rPr lang="en-GB" sz="2000" b="0" dirty="0" err="1"/>
              <a:t>lange</a:t>
            </a:r>
            <a:r>
              <a:rPr lang="en-GB" sz="2000" b="0" dirty="0"/>
              <a:t> </a:t>
            </a:r>
            <a:r>
              <a:rPr lang="en-GB" sz="2000" b="0" dirty="0" err="1"/>
              <a:t>termijn</a:t>
            </a:r>
            <a:r>
              <a:rPr lang="en-GB" sz="2000" b="0" dirty="0"/>
              <a:t>) </a:t>
            </a:r>
            <a:r>
              <a:rPr lang="en-GB" sz="2000" b="0" dirty="0" err="1"/>
              <a:t>bioj</a:t>
            </a:r>
            <a:r>
              <a:rPr lang="en-GB" sz="2000" b="0" dirty="0"/>
              <a:t> </a:t>
            </a:r>
            <a:r>
              <a:rPr lang="en-GB" sz="2000" b="0" dirty="0" err="1"/>
              <a:t>bvb</a:t>
            </a:r>
            <a:r>
              <a:rPr lang="en-GB" sz="2000" b="0" dirty="0"/>
              <a:t>. </a:t>
            </a:r>
            <a:r>
              <a:rPr lang="en-GB" sz="2000" b="0" dirty="0" err="1"/>
              <a:t>Gemeenten</a:t>
            </a:r>
            <a:r>
              <a:rPr lang="en-GB" sz="2000" b="0" dirty="0"/>
              <a:t> </a:t>
            </a:r>
            <a:r>
              <a:rPr lang="en-GB" sz="2000" b="0" dirty="0" err="1"/>
              <a:t>moeilijk</a:t>
            </a:r>
            <a:r>
              <a:rPr lang="en-GB" sz="2000" b="0" dirty="0"/>
              <a:t> in </a:t>
            </a:r>
            <a:r>
              <a:rPr lang="en-GB" sz="2000" b="0" dirty="0" err="1"/>
              <a:t>te</a:t>
            </a:r>
            <a:r>
              <a:rPr lang="en-GB" sz="2000" b="0" dirty="0"/>
              <a:t> </a:t>
            </a:r>
            <a:r>
              <a:rPr lang="en-GB" sz="2000" b="0" dirty="0" err="1"/>
              <a:t>schatten</a:t>
            </a: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1" dirty="0"/>
              <a:t>Multi-level</a:t>
            </a:r>
            <a:r>
              <a:rPr lang="en-GB" sz="2000" b="0" dirty="0"/>
              <a:t> </a:t>
            </a:r>
            <a:r>
              <a:rPr lang="en-GB" sz="2000" b="0" dirty="0" err="1"/>
              <a:t>benadering</a:t>
            </a:r>
            <a:r>
              <a:rPr lang="en-GB" sz="2000" b="0" dirty="0"/>
              <a:t>: </a:t>
            </a:r>
            <a:r>
              <a:rPr lang="en-GB" sz="2000" b="0" dirty="0" err="1"/>
              <a:t>schaal</a:t>
            </a:r>
            <a:r>
              <a:rPr lang="en-GB" sz="2000" b="0" dirty="0"/>
              <a:t> van </a:t>
            </a:r>
            <a:r>
              <a:rPr lang="en-GB" sz="2000" b="0" dirty="0" err="1"/>
              <a:t>voorziening</a:t>
            </a:r>
            <a:r>
              <a:rPr lang="en-GB" sz="2000" b="0" dirty="0"/>
              <a:t> </a:t>
            </a:r>
            <a:r>
              <a:rPr lang="en-GB" sz="2000" b="0" dirty="0" err="1"/>
              <a:t>i.p.v</a:t>
            </a:r>
            <a:r>
              <a:rPr lang="en-GB" sz="2000" b="0" dirty="0"/>
              <a:t>. </a:t>
            </a:r>
            <a:r>
              <a:rPr lang="en-GB" sz="2000" b="0" dirty="0" err="1"/>
              <a:t>instelling</a:t>
            </a:r>
            <a:r>
              <a:rPr lang="en-GB" sz="2000" b="0" dirty="0"/>
              <a:t> </a:t>
            </a:r>
            <a:r>
              <a:rPr lang="en-GB" sz="2000" b="0" dirty="0" err="1"/>
              <a:t>centraal</a:t>
            </a:r>
            <a:r>
              <a:rPr lang="en-GB" sz="2000" b="0" dirty="0"/>
              <a:t> </a:t>
            </a:r>
            <a:r>
              <a:rPr lang="en-GB" sz="2000" b="0" dirty="0" err="1"/>
              <a:t>stellen</a:t>
            </a:r>
            <a:r>
              <a:rPr lang="en-GB" sz="2000" b="0" dirty="0"/>
              <a:t>. Twee </a:t>
            </a:r>
            <a:r>
              <a:rPr lang="en-GB" sz="2000" b="0" dirty="0" err="1"/>
              <a:t>argumenten</a:t>
            </a:r>
            <a:r>
              <a:rPr lang="en-GB" sz="2000" b="0" dirty="0"/>
              <a:t>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1. </a:t>
            </a:r>
            <a:r>
              <a:rPr lang="en-GB" sz="2000" dirty="0" err="1"/>
              <a:t>Onderscheid</a:t>
            </a:r>
            <a:r>
              <a:rPr lang="en-GB" sz="2000" dirty="0"/>
              <a:t> </a:t>
            </a:r>
            <a:r>
              <a:rPr lang="en-GB" sz="2000" dirty="0" err="1"/>
              <a:t>tussen</a:t>
            </a:r>
            <a:r>
              <a:rPr lang="en-GB" sz="2000" dirty="0"/>
              <a:t> </a:t>
            </a:r>
            <a:r>
              <a:rPr lang="en-GB" sz="2000" dirty="0" err="1"/>
              <a:t>bestuurlijke</a:t>
            </a:r>
            <a:r>
              <a:rPr lang="en-GB" sz="2000" dirty="0"/>
              <a:t> </a:t>
            </a:r>
            <a:r>
              <a:rPr lang="en-GB" sz="2000" dirty="0" err="1"/>
              <a:t>schaal</a:t>
            </a:r>
            <a:r>
              <a:rPr lang="en-GB" sz="2000" dirty="0"/>
              <a:t> </a:t>
            </a:r>
            <a:r>
              <a:rPr lang="en-GB" sz="2000" dirty="0" err="1"/>
              <a:t>en</a:t>
            </a:r>
            <a:r>
              <a:rPr lang="en-GB" sz="2000" dirty="0"/>
              <a:t> </a:t>
            </a:r>
            <a:r>
              <a:rPr lang="en-GB" sz="2000" dirty="0" err="1"/>
              <a:t>uitvoeringsschaal</a:t>
            </a: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2. </a:t>
            </a:r>
            <a:r>
              <a:rPr lang="en-GB" sz="2000" dirty="0" err="1"/>
              <a:t>Detaillering</a:t>
            </a:r>
            <a:r>
              <a:rPr lang="en-GB" sz="2000" dirty="0"/>
              <a:t> van </a:t>
            </a:r>
            <a:r>
              <a:rPr lang="en-GB" sz="2000" dirty="0" err="1"/>
              <a:t>kostenstructuur</a:t>
            </a:r>
            <a:r>
              <a:rPr lang="en-GB" sz="2000" dirty="0"/>
              <a:t> van </a:t>
            </a:r>
            <a:r>
              <a:rPr lang="en-GB" sz="2000" dirty="0" err="1"/>
              <a:t>bvb</a:t>
            </a:r>
            <a:r>
              <a:rPr lang="en-GB" sz="2000" dirty="0"/>
              <a:t>. </a:t>
            </a:r>
            <a:r>
              <a:rPr lang="en-GB" sz="2000" dirty="0" err="1"/>
              <a:t>gemeenten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lvl="1" indent="0">
              <a:buNone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77691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322945" y="246931"/>
            <a:ext cx="8634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Economie van gemeentelijke samenwerking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754013" y="815444"/>
                <a:ext cx="7772400" cy="3778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/>
                <a:r>
                  <a:rPr lang="en-GB" b="0" kern="0" dirty="0" err="1"/>
                  <a:t>Kostenbesparing</a:t>
                </a:r>
                <a:r>
                  <a:rPr lang="en-GB" b="0" kern="0" dirty="0"/>
                  <a:t>: </a:t>
                </a:r>
                <a:r>
                  <a:rPr lang="en-GB" b="0" kern="0" dirty="0" err="1"/>
                  <a:t>importeren</a:t>
                </a:r>
                <a:r>
                  <a:rPr lang="en-GB" b="0" kern="0" dirty="0"/>
                  <a:t> van </a:t>
                </a:r>
                <a:r>
                  <a:rPr lang="en-GB" b="0" kern="0" dirty="0" err="1"/>
                  <a:t>schaalvoordelen</a:t>
                </a:r>
                <a:endParaRPr lang="en-GB" b="0" kern="0" dirty="0"/>
              </a:p>
              <a:p>
                <a:pPr eaLnBrk="1" hangingPunct="1"/>
                <a:endParaRPr lang="en-GB" b="0" kern="0" dirty="0"/>
              </a:p>
              <a:p>
                <a:pPr eaLnBrk="1" hangingPunct="1"/>
                <a:r>
                  <a:rPr lang="en-GB" b="0" kern="0" dirty="0" err="1"/>
                  <a:t>Samenwerking</a:t>
                </a:r>
                <a:r>
                  <a:rPr lang="en-GB" b="0" kern="0" dirty="0"/>
                  <a:t> </a:t>
                </a:r>
                <a14:m>
                  <m:oMath xmlns:m="http://schemas.openxmlformats.org/officeDocument/2006/math">
                    <m:r>
                      <a:rPr lang="nl-NL" b="0" i="1" kern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GB" b="0" kern="0" dirty="0"/>
                  <a:t> fusie. </a:t>
                </a:r>
                <a:r>
                  <a:rPr lang="en-GB" b="0" kern="0" dirty="0" err="1"/>
                  <a:t>Effecten</a:t>
                </a:r>
                <a:r>
                  <a:rPr lang="en-GB" b="0" kern="0" dirty="0"/>
                  <a:t> op: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Bureaucratie</a:t>
                </a:r>
                <a:r>
                  <a:rPr lang="en-GB" b="0" kern="0" dirty="0"/>
                  <a:t> (</a:t>
                </a:r>
                <a:r>
                  <a:rPr lang="en-GB" b="0" kern="0" dirty="0" err="1"/>
                  <a:t>toezicht</a:t>
                </a:r>
                <a:r>
                  <a:rPr lang="en-GB" b="0" kern="0" dirty="0"/>
                  <a:t>)?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Transitiekosten</a:t>
                </a:r>
                <a:r>
                  <a:rPr lang="en-GB" b="0" kern="0" dirty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Bedrijfsvoering</a:t>
                </a:r>
                <a:r>
                  <a:rPr lang="en-GB" b="0" kern="0" dirty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Fiscale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effecten</a:t>
                </a:r>
                <a:r>
                  <a:rPr lang="en-GB" b="0" kern="0" dirty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Democratische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legitimiteit</a:t>
                </a:r>
                <a:r>
                  <a:rPr lang="en-GB" b="0" kern="0" dirty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Kortom</a:t>
                </a:r>
                <a:r>
                  <a:rPr lang="en-GB" b="0" kern="0" dirty="0"/>
                  <a:t>: </a:t>
                </a:r>
                <a:r>
                  <a:rPr lang="en-GB" b="0" kern="0" dirty="0" err="1"/>
                  <a:t>zijn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gemeentelijke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samenwerkingsverbanden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meer</a:t>
                </a:r>
                <a:r>
                  <a:rPr lang="en-GB" b="0" kern="0" dirty="0"/>
                  <a:t> of minder </a:t>
                </a:r>
                <a:r>
                  <a:rPr lang="en-GB" b="0" kern="0" dirty="0" err="1"/>
                  <a:t>doelmatig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dan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gemeenten</a:t>
                </a:r>
                <a:r>
                  <a:rPr lang="en-GB" b="0" kern="0" dirty="0"/>
                  <a:t>, </a:t>
                </a:r>
                <a:r>
                  <a:rPr lang="en-GB" b="0" i="1" kern="0" dirty="0" err="1"/>
                  <a:t>bij</a:t>
                </a:r>
                <a:r>
                  <a:rPr lang="en-GB" b="0" i="1" kern="0" dirty="0"/>
                  <a:t> </a:t>
                </a:r>
                <a:r>
                  <a:rPr lang="en-GB" b="0" i="1" kern="0" dirty="0" err="1"/>
                  <a:t>een</a:t>
                </a:r>
                <a:r>
                  <a:rPr lang="en-GB" b="0" i="1" kern="0" dirty="0"/>
                  <a:t> </a:t>
                </a:r>
                <a:r>
                  <a:rPr lang="en-GB" b="0" i="1" kern="0" dirty="0" err="1"/>
                  <a:t>gelijke</a:t>
                </a:r>
                <a:r>
                  <a:rPr lang="en-GB" b="0" i="1" kern="0" dirty="0"/>
                  <a:t> </a:t>
                </a:r>
                <a:r>
                  <a:rPr lang="en-GB" b="0" i="1" kern="0" dirty="0" err="1"/>
                  <a:t>omvang</a:t>
                </a:r>
                <a:r>
                  <a:rPr lang="en-GB" b="0" i="1" kern="0" dirty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i="1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b="0" kern="0" dirty="0" err="1"/>
                  <a:t>Resultaten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onderzoek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naar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gemeentelijke</a:t>
                </a:r>
                <a:r>
                  <a:rPr lang="en-GB" b="0" kern="0" dirty="0"/>
                  <a:t> </a:t>
                </a:r>
                <a:r>
                  <a:rPr lang="en-GB" b="0" kern="0" dirty="0" err="1"/>
                  <a:t>belastingheffing</a:t>
                </a:r>
                <a:r>
                  <a:rPr lang="en-GB" b="0" kern="0" dirty="0"/>
                  <a:t>:</a:t>
                </a:r>
              </a:p>
              <a:p>
                <a:pPr marL="1085850" lvl="1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1600" kern="0" dirty="0" err="1"/>
                  <a:t>Samenwerking</a:t>
                </a:r>
                <a:r>
                  <a:rPr lang="en-GB" sz="1600" kern="0" dirty="0"/>
                  <a:t> </a:t>
                </a:r>
                <a:r>
                  <a:rPr lang="en-GB" sz="1600" kern="0" dirty="0" err="1"/>
                  <a:t>loont</a:t>
                </a:r>
                <a:r>
                  <a:rPr lang="en-GB" sz="1600" kern="0" dirty="0"/>
                  <a:t> </a:t>
                </a:r>
                <a:r>
                  <a:rPr lang="en-GB" sz="1600" kern="0" dirty="0" err="1"/>
                  <a:t>m.n</a:t>
                </a:r>
                <a:r>
                  <a:rPr lang="en-GB" sz="1600" kern="0" dirty="0"/>
                  <a:t>. </a:t>
                </a:r>
                <a:r>
                  <a:rPr lang="en-GB" sz="1600" kern="0" dirty="0" err="1"/>
                  <a:t>voor</a:t>
                </a:r>
                <a:r>
                  <a:rPr lang="en-GB" sz="1600" kern="0" dirty="0"/>
                  <a:t> </a:t>
                </a:r>
                <a:r>
                  <a:rPr lang="en-GB" sz="1600" kern="0" dirty="0" err="1"/>
                  <a:t>kleine</a:t>
                </a:r>
                <a:r>
                  <a:rPr lang="en-GB" sz="1600" kern="0" dirty="0"/>
                  <a:t> </a:t>
                </a:r>
                <a:r>
                  <a:rPr lang="en-GB" sz="1600" kern="0" dirty="0" err="1"/>
                  <a:t>gemeenten</a:t>
                </a:r>
                <a:r>
                  <a:rPr lang="en-GB" sz="1600" kern="0" dirty="0"/>
                  <a:t> </a:t>
                </a:r>
                <a:r>
                  <a:rPr lang="en-GB" sz="1600" kern="0" dirty="0" err="1"/>
                  <a:t>en</a:t>
                </a:r>
                <a:endParaRPr lang="en-GB" sz="1600" kern="0" dirty="0"/>
              </a:p>
              <a:p>
                <a:pPr marL="1085850" lvl="1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1600" b="0" kern="0" dirty="0" err="1"/>
                  <a:t>Samenwerkingsverbanden</a:t>
                </a:r>
                <a:r>
                  <a:rPr lang="en-GB" sz="1600" b="0" kern="0" dirty="0"/>
                  <a:t> </a:t>
                </a:r>
                <a:r>
                  <a:rPr lang="en-GB" sz="1600" b="0" kern="0" dirty="0" err="1"/>
                  <a:t>niet</a:t>
                </a:r>
                <a:r>
                  <a:rPr lang="en-GB" sz="1600" b="0" kern="0" dirty="0"/>
                  <a:t> </a:t>
                </a:r>
                <a:r>
                  <a:rPr lang="en-GB" sz="1600" b="0" kern="0" dirty="0" err="1"/>
                  <a:t>meer</a:t>
                </a:r>
                <a:r>
                  <a:rPr lang="en-GB" sz="1600" b="0" kern="0" dirty="0"/>
                  <a:t> of minder </a:t>
                </a:r>
                <a:r>
                  <a:rPr lang="en-GB" sz="1600" b="0" kern="0" dirty="0" err="1"/>
                  <a:t>doelmatig</a:t>
                </a:r>
                <a:r>
                  <a:rPr lang="en-GB" sz="1600" b="0" kern="0" dirty="0"/>
                  <a:t> </a:t>
                </a:r>
                <a:r>
                  <a:rPr lang="en-GB" sz="1600" b="0" kern="0" dirty="0" err="1"/>
                  <a:t>dan</a:t>
                </a:r>
                <a:r>
                  <a:rPr lang="en-GB" sz="1600" b="0" kern="0" dirty="0"/>
                  <a:t> </a:t>
                </a:r>
                <a:r>
                  <a:rPr lang="en-GB" sz="1600" b="0" kern="0" dirty="0" err="1"/>
                  <a:t>gemeenten</a:t>
                </a:r>
                <a:r>
                  <a:rPr lang="en-GB" sz="1600" b="0" kern="0" dirty="0"/>
                  <a:t> met </a:t>
                </a:r>
                <a:r>
                  <a:rPr lang="en-GB" sz="1600" b="0" kern="0" dirty="0" err="1"/>
                  <a:t>dezelfde</a:t>
                </a:r>
                <a:r>
                  <a:rPr lang="en-GB" sz="1600" b="0" kern="0" dirty="0"/>
                  <a:t> </a:t>
                </a:r>
                <a:r>
                  <a:rPr lang="en-GB" sz="1600" b="0" kern="0" dirty="0" err="1"/>
                  <a:t>grootte</a:t>
                </a:r>
                <a:endParaRPr lang="en-GB" sz="1600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b="0" kern="0" dirty="0"/>
              </a:p>
              <a:p>
                <a:pPr eaLnBrk="1" hangingPunct="1"/>
                <a:endParaRPr lang="nl-NL" b="0" kern="0" dirty="0"/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4013" y="815444"/>
                <a:ext cx="7772400" cy="3778250"/>
              </a:xfrm>
              <a:prstGeom prst="rect">
                <a:avLst/>
              </a:prstGeom>
              <a:blipFill>
                <a:blip r:embed="rId3"/>
                <a:stretch>
                  <a:fillRect l="-1647" t="-1774" r="-157" b="-232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98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Reflectie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188" y="840921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Schaalvergroting van specifieke voorzieningen (</a:t>
            </a:r>
            <a:r>
              <a:rPr lang="nl-NL" sz="2000" dirty="0" err="1">
                <a:latin typeface="+mn-lt"/>
              </a:rPr>
              <a:t>bvb</a:t>
            </a:r>
            <a:r>
              <a:rPr lang="nl-NL" sz="2000" dirty="0">
                <a:latin typeface="+mn-lt"/>
              </a:rPr>
              <a:t>. ICT, gemeentelijke voorzieningen) kan aantrekkelijk alternatief bieden voor bestuurlijke (en dus uniforme) schaalvergroting</a:t>
            </a:r>
          </a:p>
          <a:p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Meer focus op voorziening i.p.v. instelling gewenst bij heterogene instellingen (zoals gemeenten) in </a:t>
            </a:r>
            <a:r>
              <a:rPr lang="nl-NL" sz="2000" dirty="0" err="1">
                <a:latin typeface="+mn-lt"/>
              </a:rPr>
              <a:t>onderzoeksagendering</a:t>
            </a:r>
            <a:endParaRPr lang="nl-NL" sz="20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Potentiële effecten van schaalvergroting met meer detail in </a:t>
            </a:r>
            <a:r>
              <a:rPr lang="nl-NL" sz="2000">
                <a:latin typeface="+mn-lt"/>
              </a:rPr>
              <a:t>kaart brengen </a:t>
            </a: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66648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317</Words>
  <Application>Microsoft Office PowerPoint</Application>
  <PresentationFormat>On-screen Show (4:3)</PresentationFormat>
  <Paragraphs>139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Bookman Old Style</vt:lpstr>
      <vt:lpstr>Cambria</vt:lpstr>
      <vt:lpstr>Cambria Math</vt:lpstr>
      <vt:lpstr>Corbel</vt:lpstr>
      <vt:lpstr>Tahoma</vt:lpstr>
      <vt:lpstr>Times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334</cp:revision>
  <cp:lastPrinted>2016-01-28T11:39:26Z</cp:lastPrinted>
  <dcterms:created xsi:type="dcterms:W3CDTF">2003-10-16T11:42:10Z</dcterms:created>
  <dcterms:modified xsi:type="dcterms:W3CDTF">2016-03-14T14:06:01Z</dcterms:modified>
</cp:coreProperties>
</file>