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9" r:id="rId2"/>
    <p:sldId id="305" r:id="rId3"/>
    <p:sldId id="306" r:id="rId4"/>
    <p:sldId id="311" r:id="rId5"/>
    <p:sldId id="313" r:id="rId6"/>
    <p:sldId id="261" r:id="rId7"/>
    <p:sldId id="277" r:id="rId8"/>
    <p:sldId id="279" r:id="rId9"/>
    <p:sldId id="280" r:id="rId10"/>
    <p:sldId id="281" r:id="rId11"/>
    <p:sldId id="295" r:id="rId12"/>
    <p:sldId id="283" r:id="rId13"/>
    <p:sldId id="284" r:id="rId14"/>
    <p:sldId id="287" r:id="rId15"/>
    <p:sldId id="288" r:id="rId16"/>
    <p:sldId id="297" r:id="rId17"/>
  </p:sldIdLst>
  <p:sldSz cx="9144000" cy="6858000" type="screen4x3"/>
  <p:notesSz cx="7053263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FFFF66"/>
    <a:srgbClr val="C3DBEF"/>
    <a:srgbClr val="404040"/>
    <a:srgbClr val="A6A6A6"/>
    <a:srgbClr val="A8D08D"/>
    <a:srgbClr val="9BC4E5"/>
    <a:srgbClr val="F4B183"/>
    <a:srgbClr val="B2ECBD"/>
    <a:srgbClr val="B67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2" autoAdjust="0"/>
    <p:restoredTop sz="94660" autoAdjust="0"/>
  </p:normalViewPr>
  <p:slideViewPr>
    <p:cSldViewPr>
      <p:cViewPr varScale="1">
        <p:scale>
          <a:sx n="75" d="100"/>
          <a:sy n="75" d="100"/>
        </p:scale>
        <p:origin x="72" y="14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685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685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fld id="{AE90C053-4458-45D9-98A0-572BB0E8093E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9986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685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698500"/>
            <a:ext cx="4656137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436" y="4421823"/>
            <a:ext cx="5172393" cy="418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685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fld id="{C2C8CD11-CF31-49F2-B8DE-5497F5617B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64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8551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10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64177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11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78994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12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88199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13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36900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14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37182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15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54875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16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0276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2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5950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3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0082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4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7380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5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8824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6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6396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7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024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8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2958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9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0401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 r="-9162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0"/>
          <p:cNvSpPr>
            <a:spLocks noChangeArrowheads="1"/>
          </p:cNvSpPr>
          <p:nvPr userDrawn="1"/>
        </p:nvSpPr>
        <p:spPr bwMode="auto">
          <a:xfrm>
            <a:off x="0" y="5886450"/>
            <a:ext cx="9154800" cy="971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l-NL" dirty="0" smtClean="0"/>
              <a:t>    </a:t>
            </a:r>
            <a:r>
              <a:rPr lang="nl-NL" b="1" dirty="0" smtClean="0">
                <a:solidFill>
                  <a:srgbClr val="0099CC"/>
                </a:solidFill>
                <a:latin typeface="Corbel" panose="020B0503020204020204" pitchFamily="34" charset="0"/>
              </a:rPr>
              <a:t>IPSE Studies </a:t>
            </a:r>
            <a:endParaRPr lang="nl-NL" dirty="0">
              <a:latin typeface="Corbel" panose="020B050302020402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709" y="6073048"/>
            <a:ext cx="1413917" cy="5983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5594863"/>
            <a:ext cx="1705372" cy="1705372"/>
          </a:xfrm>
          <a:prstGeom prst="rect">
            <a:avLst/>
          </a:prstGeom>
        </p:spPr>
      </p:pic>
      <p:sp>
        <p:nvSpPr>
          <p:cNvPr id="16" name="Rectangle 62"/>
          <p:cNvSpPr>
            <a:spLocks noChangeArrowheads="1"/>
          </p:cNvSpPr>
          <p:nvPr userDrawn="1"/>
        </p:nvSpPr>
        <p:spPr bwMode="ltGray">
          <a:xfrm>
            <a:off x="5400" y="5594863"/>
            <a:ext cx="9144000" cy="287336"/>
          </a:xfrm>
          <a:prstGeom prst="rect">
            <a:avLst/>
          </a:prstGeom>
          <a:solidFill>
            <a:srgbClr val="0099CC"/>
          </a:solidFill>
          <a:ln w="9525">
            <a:solidFill>
              <a:srgbClr val="00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solidFill>
                <a:srgbClr val="808080"/>
              </a:solidFill>
              <a:latin typeface="Times"/>
            </a:endParaRPr>
          </a:p>
        </p:txBody>
      </p:sp>
      <p:sp>
        <p:nvSpPr>
          <p:cNvPr id="17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6274" y="2348880"/>
            <a:ext cx="3816377" cy="2581667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1115616" y="908720"/>
            <a:ext cx="6768752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nl-NL" sz="3200" dirty="0" smtClean="0">
                <a:latin typeface="+mj-lt"/>
                <a:ea typeface="Times New Roman"/>
                <a:cs typeface="Times New Roman"/>
              </a:rPr>
              <a:t>Gerichte schaalvergroting door samenwerking</a:t>
            </a:r>
            <a:endParaRPr lang="nl-NL" sz="3200" dirty="0" smtClean="0">
              <a:latin typeface="+mj-lt"/>
              <a:ea typeface="Times New Roman"/>
              <a:cs typeface="Times New Roman"/>
            </a:endParaRPr>
          </a:p>
          <a:p>
            <a:pPr>
              <a:spcAft>
                <a:spcPts val="1800"/>
              </a:spcAft>
            </a:pPr>
            <a:r>
              <a:rPr lang="nl-NL" sz="2000" dirty="0" smtClean="0">
                <a:latin typeface="+mj-lt"/>
                <a:ea typeface="Times New Roman"/>
                <a:cs typeface="Times New Roman"/>
              </a:rPr>
              <a:t>Een toepassing op de gemeentelijke belastingheffing</a:t>
            </a:r>
            <a:endParaRPr lang="nl-NL" sz="2000" dirty="0" smtClean="0">
              <a:latin typeface="+mn-lt"/>
              <a:ea typeface="Times New Roman"/>
              <a:cs typeface="Times New Roman"/>
            </a:endParaRPr>
          </a:p>
          <a:p>
            <a:pPr>
              <a:spcAft>
                <a:spcPts val="1800"/>
              </a:spcAft>
            </a:pPr>
            <a:endParaRPr lang="nl-NL" sz="2000" dirty="0">
              <a:latin typeface="Cambria"/>
              <a:ea typeface="Times New Roman"/>
              <a:cs typeface="Times New Roman"/>
            </a:endParaRPr>
          </a:p>
          <a:p>
            <a:pPr>
              <a:spcAft>
                <a:spcPts val="1800"/>
              </a:spcAft>
            </a:pPr>
            <a:endParaRPr lang="nl-NL" sz="2000" dirty="0" smtClean="0">
              <a:latin typeface="Cambria"/>
              <a:ea typeface="Times New Roman"/>
              <a:cs typeface="Times New Roman"/>
            </a:endParaRPr>
          </a:p>
          <a:p>
            <a:pPr>
              <a:spcAft>
                <a:spcPts val="1800"/>
              </a:spcAft>
            </a:pPr>
            <a:r>
              <a:rPr lang="nl-NL" sz="1800" dirty="0" smtClean="0">
                <a:latin typeface="+mn-lt"/>
                <a:ea typeface="Times New Roman"/>
                <a:cs typeface="Arial" panose="020B0604020202020204" pitchFamily="34" charset="0"/>
              </a:rPr>
              <a:t>28 januari 2016</a:t>
            </a:r>
            <a:r>
              <a:rPr lang="nl-NL" sz="1800" dirty="0">
                <a:latin typeface="+mn-lt"/>
                <a:ea typeface="Times New Roman"/>
                <a:cs typeface="Arial" panose="020B0604020202020204" pitchFamily="34" charset="0"/>
              </a:rPr>
              <a:t/>
            </a:r>
            <a:br>
              <a:rPr lang="nl-NL" sz="1800" dirty="0">
                <a:latin typeface="+mn-lt"/>
                <a:ea typeface="Times New Roman"/>
                <a:cs typeface="Arial" panose="020B0604020202020204" pitchFamily="34" charset="0"/>
              </a:rPr>
            </a:br>
            <a:r>
              <a:rPr lang="nl-NL" sz="1800" dirty="0" smtClean="0">
                <a:latin typeface="+mn-lt"/>
                <a:ea typeface="Times New Roman"/>
                <a:cs typeface="Arial" panose="020B0604020202020204" pitchFamily="34" charset="0"/>
              </a:rPr>
              <a:t>Seminar ‘Fusies en samenwerking’</a:t>
            </a:r>
            <a:r>
              <a:rPr lang="nl-NL" sz="1800" i="1" dirty="0" smtClean="0">
                <a:latin typeface="+mn-lt"/>
                <a:ea typeface="Times New Roman"/>
                <a:cs typeface="Arial" panose="020B0604020202020204" pitchFamily="34" charset="0"/>
              </a:rPr>
              <a:t/>
            </a:r>
            <a:br>
              <a:rPr lang="nl-NL" sz="1800" i="1" dirty="0" smtClean="0">
                <a:latin typeface="+mn-lt"/>
                <a:ea typeface="Times New Roman"/>
                <a:cs typeface="Arial" panose="020B0604020202020204" pitchFamily="34" charset="0"/>
              </a:rPr>
            </a:br>
            <a:r>
              <a:rPr lang="nl-NL" sz="1800" dirty="0" smtClean="0">
                <a:latin typeface="+mn-lt"/>
                <a:ea typeface="Times New Roman"/>
                <a:cs typeface="Arial" panose="020B0604020202020204" pitchFamily="34" charset="0"/>
              </a:rPr>
              <a:t>Leerstoel Productiviteit </a:t>
            </a:r>
          </a:p>
          <a:p>
            <a:pPr>
              <a:spcAft>
                <a:spcPts val="1800"/>
              </a:spcAft>
            </a:pPr>
            <a:r>
              <a:rPr lang="nl-NL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Thomas Niaounakis</a:t>
            </a:r>
            <a:br>
              <a:rPr lang="nl-NL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endParaRPr lang="nl-NL" sz="28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807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 smtClean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Onderzoeksmethode </a:t>
            </a:r>
            <a:r>
              <a:rPr lang="nl-NL" sz="2800" b="0" dirty="0" smtClean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1/2</a:t>
            </a:r>
            <a:endParaRPr lang="nl-NL" sz="2800" b="0" dirty="0">
              <a:solidFill>
                <a:srgbClr val="00B0F0"/>
              </a:solidFill>
              <a:latin typeface="Bookman Old Style" panose="02050604050505020204" pitchFamily="18" charset="0"/>
              <a:ea typeface="Times New Roman"/>
              <a:cs typeface="Times New Roman"/>
            </a:endParaRP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600" y="854339"/>
            <a:ext cx="81724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n-lt"/>
              </a:rPr>
              <a:t>Relateren van </a:t>
            </a:r>
            <a:r>
              <a:rPr lang="en-GB" sz="2000" dirty="0" err="1" smtClean="0">
                <a:latin typeface="+mn-lt"/>
              </a:rPr>
              <a:t>jaarlijkse</a:t>
            </a:r>
            <a:r>
              <a:rPr lang="en-GB" sz="2000" dirty="0" smtClean="0">
                <a:latin typeface="+mn-lt"/>
              </a:rPr>
              <a:t> </a:t>
            </a:r>
            <a:r>
              <a:rPr lang="en-GB" sz="2000" dirty="0" err="1" smtClean="0">
                <a:latin typeface="+mn-lt"/>
              </a:rPr>
              <a:t>gemeentelijke</a:t>
            </a:r>
            <a:r>
              <a:rPr lang="en-GB" sz="2000" dirty="0" smtClean="0">
                <a:latin typeface="+mn-lt"/>
              </a:rPr>
              <a:t> </a:t>
            </a:r>
            <a:r>
              <a:rPr lang="en-GB" sz="2000" dirty="0" err="1" smtClean="0">
                <a:latin typeface="+mn-lt"/>
              </a:rPr>
              <a:t>perceptiekosten</a:t>
            </a:r>
            <a:r>
              <a:rPr lang="en-GB" sz="2000" dirty="0" smtClean="0">
                <a:latin typeface="+mn-lt"/>
              </a:rPr>
              <a:t> </a:t>
            </a:r>
            <a:r>
              <a:rPr lang="en-GB" sz="2000" dirty="0" err="1" smtClean="0">
                <a:latin typeface="+mn-lt"/>
              </a:rPr>
              <a:t>aan</a:t>
            </a:r>
            <a:r>
              <a:rPr lang="en-GB" sz="2000" dirty="0" smtClean="0">
                <a:latin typeface="+mn-lt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 smtClean="0">
                <a:latin typeface="+mn-lt"/>
              </a:rPr>
              <a:t>Prestaties</a:t>
            </a:r>
            <a:r>
              <a:rPr lang="en-GB" sz="2000" dirty="0" smtClean="0">
                <a:latin typeface="+mn-lt"/>
              </a:rPr>
              <a:t> (</a:t>
            </a:r>
            <a:r>
              <a:rPr lang="en-GB" sz="2000" dirty="0" err="1" smtClean="0">
                <a:latin typeface="+mn-lt"/>
              </a:rPr>
              <a:t>aantal</a:t>
            </a:r>
            <a:r>
              <a:rPr lang="en-GB" sz="2000" dirty="0">
                <a:latin typeface="+mn-lt"/>
              </a:rPr>
              <a:t> </a:t>
            </a:r>
            <a:r>
              <a:rPr lang="en-GB" sz="2000" dirty="0" err="1" smtClean="0">
                <a:latin typeface="+mn-lt"/>
              </a:rPr>
              <a:t>waarderingen</a:t>
            </a:r>
            <a:r>
              <a:rPr lang="en-GB" sz="2000" dirty="0" smtClean="0">
                <a:latin typeface="+mn-lt"/>
              </a:rPr>
              <a:t> </a:t>
            </a:r>
            <a:r>
              <a:rPr lang="en-GB" sz="2000" dirty="0" err="1" smtClean="0">
                <a:latin typeface="+mn-lt"/>
              </a:rPr>
              <a:t>en</a:t>
            </a:r>
            <a:r>
              <a:rPr lang="en-GB" sz="2000" dirty="0" smtClean="0">
                <a:latin typeface="+mn-lt"/>
              </a:rPr>
              <a:t> </a:t>
            </a:r>
            <a:r>
              <a:rPr lang="en-GB" sz="2000" dirty="0" err="1" smtClean="0">
                <a:latin typeface="+mn-lt"/>
              </a:rPr>
              <a:t>heffingen</a:t>
            </a:r>
            <a:r>
              <a:rPr lang="en-GB" sz="2000" dirty="0" smtClean="0">
                <a:latin typeface="+mn-lt"/>
              </a:rPr>
              <a:t>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 smtClean="0">
                <a:latin typeface="+mn-lt"/>
              </a:rPr>
              <a:t>Prijzen</a:t>
            </a:r>
            <a:r>
              <a:rPr lang="en-GB" sz="2000" dirty="0" smtClean="0">
                <a:latin typeface="+mn-lt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 smtClean="0">
                <a:latin typeface="+mn-lt"/>
              </a:rPr>
              <a:t>Omgevingsvariabelen</a:t>
            </a:r>
            <a:r>
              <a:rPr lang="en-GB" sz="2000" dirty="0" smtClean="0">
                <a:latin typeface="+mn-lt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 smtClean="0">
                <a:latin typeface="+mn-lt"/>
              </a:rPr>
              <a:t>Schaal</a:t>
            </a:r>
            <a:r>
              <a:rPr lang="en-GB" sz="2000" dirty="0" smtClean="0">
                <a:latin typeface="+mn-lt"/>
              </a:rPr>
              <a:t> van </a:t>
            </a:r>
            <a:r>
              <a:rPr lang="en-GB" sz="2000" dirty="0" err="1" smtClean="0">
                <a:latin typeface="+mn-lt"/>
              </a:rPr>
              <a:t>uitvoering</a:t>
            </a:r>
            <a:r>
              <a:rPr lang="en-GB" sz="2000" dirty="0" smtClean="0">
                <a:latin typeface="+mn-lt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 smtClean="0">
                <a:latin typeface="+mn-lt"/>
              </a:rPr>
              <a:t>Kenmerken</a:t>
            </a:r>
            <a:r>
              <a:rPr lang="en-GB" sz="2000" dirty="0" smtClean="0">
                <a:latin typeface="+mn-lt"/>
              </a:rPr>
              <a:t> van </a:t>
            </a:r>
            <a:r>
              <a:rPr lang="en-GB" sz="2000" dirty="0" err="1" smtClean="0">
                <a:latin typeface="+mn-lt"/>
              </a:rPr>
              <a:t>samenwerkingsverband</a:t>
            </a:r>
            <a:r>
              <a:rPr lang="en-GB" sz="2000" dirty="0" smtClean="0">
                <a:latin typeface="+mn-lt"/>
              </a:rPr>
              <a:t>. </a:t>
            </a:r>
            <a:endParaRPr lang="nl-NL" sz="2000" dirty="0" smtClean="0">
              <a:latin typeface="+mn-lt"/>
            </a:endParaRPr>
          </a:p>
          <a:p>
            <a:endParaRPr lang="nl-NL" sz="2000" dirty="0" smtClean="0">
              <a:latin typeface="+mn-lt"/>
            </a:endParaRPr>
          </a:p>
          <a:p>
            <a:r>
              <a:rPr lang="nl-NL" sz="2000" b="1" dirty="0" smtClean="0">
                <a:latin typeface="+mn-lt"/>
              </a:rPr>
              <a:t>Schaalvoordelen</a:t>
            </a:r>
            <a:r>
              <a:rPr lang="nl-NL" sz="2000" dirty="0" smtClean="0">
                <a:latin typeface="+mn-lt"/>
              </a:rPr>
              <a:t> gelden als de kosten van een gemeente met minder dan één procent stijgen wanneer de productie met één procent stijgt.</a:t>
            </a:r>
          </a:p>
          <a:p>
            <a:endParaRPr lang="nl-NL" sz="2000" dirty="0">
              <a:latin typeface="+mn-lt"/>
            </a:endParaRPr>
          </a:p>
          <a:p>
            <a:r>
              <a:rPr lang="nl-NL" sz="2000" dirty="0" smtClean="0">
                <a:latin typeface="+mn-lt"/>
              </a:rPr>
              <a:t>Mogelijk verloop ‘economies of scale’: U-vormig (omslagpunt), hockeystick </a:t>
            </a:r>
            <a:endParaRPr lang="nl-NL" sz="2000" dirty="0">
              <a:latin typeface="+mn-lt"/>
            </a:endParaRPr>
          </a:p>
          <a:p>
            <a:endParaRPr lang="nl-NL" sz="2000" dirty="0" smtClean="0">
              <a:latin typeface="+mn-lt"/>
            </a:endParaRPr>
          </a:p>
          <a:p>
            <a:endParaRPr lang="nl-NL" sz="2000" dirty="0" smtClean="0">
              <a:latin typeface="+mn-lt"/>
            </a:endParaRPr>
          </a:p>
          <a:p>
            <a:endParaRPr lang="en-GB" sz="2000" dirty="0" smtClean="0">
              <a:latin typeface="+mn-lt"/>
            </a:endParaRPr>
          </a:p>
          <a:p>
            <a:endParaRPr lang="nl-NL" sz="2000" dirty="0">
              <a:latin typeface="+mn-lt"/>
            </a:endParaRPr>
          </a:p>
          <a:p>
            <a:endParaRPr lang="en-GB" sz="2000" dirty="0">
              <a:latin typeface="+mn-lt"/>
            </a:endParaRPr>
          </a:p>
          <a:p>
            <a:endParaRPr lang="nl-NL" sz="2000" dirty="0" smtClean="0">
              <a:latin typeface="+mn-lt"/>
            </a:endParaRPr>
          </a:p>
          <a:p>
            <a:endParaRPr lang="nl-NL" sz="2000" dirty="0">
              <a:latin typeface="+mn-lt"/>
            </a:endParaRPr>
          </a:p>
          <a:p>
            <a:endParaRPr lang="nl-N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89725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Onderzoeksmethode </a:t>
            </a:r>
            <a:r>
              <a:rPr lang="nl-NL" sz="2800" b="0" dirty="0" smtClean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2/2</a:t>
            </a:r>
            <a:endParaRPr lang="nl-NL" sz="2800" b="0" dirty="0">
              <a:solidFill>
                <a:srgbClr val="00B0F0"/>
              </a:solidFill>
              <a:latin typeface="Bookman Old Style" panose="02050604050505020204" pitchFamily="18" charset="0"/>
              <a:ea typeface="Times New Roman"/>
              <a:cs typeface="Times New Roman"/>
            </a:endParaRP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128" y="942479"/>
            <a:ext cx="78488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+mn-lt"/>
              </a:rPr>
              <a:t>Frontier: laagst haalbare kosten bij een bepaald </a:t>
            </a:r>
            <a:r>
              <a:rPr lang="nl-NL" sz="2000" dirty="0" smtClean="0">
                <a:latin typeface="+mn-lt"/>
              </a:rPr>
              <a:t>productieniveau </a:t>
            </a:r>
            <a:endParaRPr lang="nl-NL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+mn-lt"/>
              </a:rPr>
              <a:t>Bepaalde determinanten kunnen er aan bijdragen dat een gemeente </a:t>
            </a:r>
            <a:r>
              <a:rPr lang="nl-NL" sz="2000" b="1" dirty="0" smtClean="0">
                <a:latin typeface="+mn-lt"/>
              </a:rPr>
              <a:t>ver</a:t>
            </a:r>
            <a:r>
              <a:rPr lang="nl-NL" sz="2000" dirty="0" smtClean="0">
                <a:latin typeface="+mn-lt"/>
              </a:rPr>
              <a:t> </a:t>
            </a:r>
            <a:r>
              <a:rPr lang="nl-NL" sz="2000" b="1" dirty="0" smtClean="0">
                <a:latin typeface="+mn-lt"/>
              </a:rPr>
              <a:t>boven</a:t>
            </a:r>
            <a:r>
              <a:rPr lang="nl-NL" sz="2000" dirty="0" smtClean="0">
                <a:latin typeface="+mn-lt"/>
              </a:rPr>
              <a:t> </a:t>
            </a:r>
            <a:r>
              <a:rPr lang="nl-NL" sz="2000" dirty="0">
                <a:latin typeface="+mn-lt"/>
              </a:rPr>
              <a:t>of juist </a:t>
            </a:r>
            <a:r>
              <a:rPr lang="nl-NL" sz="2000" b="1" dirty="0">
                <a:latin typeface="+mn-lt"/>
              </a:rPr>
              <a:t>dichtbij </a:t>
            </a:r>
            <a:r>
              <a:rPr lang="nl-NL" sz="2000" dirty="0">
                <a:latin typeface="+mn-lt"/>
              </a:rPr>
              <a:t>de frontier opereert. Deze afstand </a:t>
            </a:r>
            <a:r>
              <a:rPr lang="nl-NL" sz="2000" dirty="0" smtClean="0">
                <a:latin typeface="+mn-lt"/>
              </a:rPr>
              <a:t>van de frontier bepaalt de </a:t>
            </a:r>
            <a:r>
              <a:rPr lang="nl-NL" sz="2000" b="1" dirty="0" smtClean="0">
                <a:latin typeface="+mn-lt"/>
              </a:rPr>
              <a:t>kostendoelmatigheid </a:t>
            </a:r>
            <a:r>
              <a:rPr lang="nl-NL" sz="2000" dirty="0">
                <a:latin typeface="+mn-lt"/>
              </a:rPr>
              <a:t>van een </a:t>
            </a:r>
            <a:r>
              <a:rPr lang="nl-NL" sz="2000" dirty="0" smtClean="0">
                <a:latin typeface="+mn-lt"/>
              </a:rPr>
              <a:t>gemeente</a:t>
            </a:r>
            <a:endParaRPr lang="nl-NL" sz="2000" dirty="0">
              <a:latin typeface="+mn-lt"/>
            </a:endParaRPr>
          </a:p>
          <a:p>
            <a:endParaRPr lang="nl-NL" sz="2000" dirty="0" smtClean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150" y="3284984"/>
            <a:ext cx="293370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254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 smtClean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Resultaten - schaal </a:t>
            </a:r>
            <a:r>
              <a:rPr lang="nl-NL" sz="2800" b="0" dirty="0" smtClean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1/2</a:t>
            </a:r>
            <a:endParaRPr lang="nl-NL" sz="2800" b="0" dirty="0">
              <a:solidFill>
                <a:srgbClr val="00B0F0"/>
              </a:solidFill>
              <a:latin typeface="Bookman Old Style" panose="02050604050505020204" pitchFamily="18" charset="0"/>
              <a:ea typeface="Times New Roman"/>
              <a:cs typeface="Times New Roman"/>
            </a:endParaRP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128" y="1018889"/>
            <a:ext cx="78488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+mn-lt"/>
              </a:rPr>
              <a:t>Schaalvergroting loont sterk, met name voor kleine gemeenten. Schatting: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smtClean="0">
                <a:latin typeface="+mn-lt"/>
              </a:rPr>
              <a:t>10.000 objecten -&gt; 20.000 objecten: 15 procent besparing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smtClean="0">
                <a:latin typeface="+mn-lt"/>
              </a:rPr>
              <a:t>25.000 objecten -&gt; 50.000 objecten :  8 procent besparing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smtClean="0">
                <a:latin typeface="+mn-lt"/>
              </a:rPr>
              <a:t>Schatting </a:t>
            </a:r>
            <a:r>
              <a:rPr lang="nl-NL" sz="2000" dirty="0" smtClean="0">
                <a:latin typeface="+mn-lt"/>
              </a:rPr>
              <a:t>‘optimale’ </a:t>
            </a:r>
            <a:r>
              <a:rPr lang="nl-NL" sz="2000" dirty="0" smtClean="0">
                <a:latin typeface="+mn-lt"/>
              </a:rPr>
              <a:t>schaal bij 230.000 objecten (ca. 460.000 inwoners)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>
              <a:latin typeface="+mn-lt"/>
            </a:endParaRPr>
          </a:p>
          <a:p>
            <a:r>
              <a:rPr lang="nl-NL" sz="2000" dirty="0" smtClean="0">
                <a:latin typeface="+mn-lt"/>
              </a:rPr>
              <a:t>Opvallend</a:t>
            </a:r>
            <a:r>
              <a:rPr lang="nl-NL" sz="2000" dirty="0" smtClean="0">
                <a:latin typeface="+mn-lt"/>
              </a:rPr>
              <a:t>: jaarlijkse gemiddelde reële kostendaling tussen 2005-2012: </a:t>
            </a:r>
            <a:r>
              <a:rPr lang="nl-NL" sz="2000" b="1" dirty="0" smtClean="0">
                <a:latin typeface="+mn-lt"/>
              </a:rPr>
              <a:t>2,7 procent </a:t>
            </a:r>
            <a:r>
              <a:rPr lang="nl-NL" sz="2000" dirty="0" smtClean="0">
                <a:latin typeface="+mn-lt"/>
              </a:rPr>
              <a:t>(innovatie?)</a:t>
            </a:r>
          </a:p>
          <a:p>
            <a:endParaRPr lang="nl-NL" sz="20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0849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 smtClean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Resultaten - bedrijfsvoering </a:t>
            </a:r>
            <a:r>
              <a:rPr lang="nl-NL" sz="2800" b="0" dirty="0" smtClean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2/2</a:t>
            </a:r>
            <a:endParaRPr lang="nl-NL" sz="2800" b="0" dirty="0">
              <a:solidFill>
                <a:srgbClr val="00B0F0"/>
              </a:solidFill>
              <a:latin typeface="Bookman Old Style" panose="02050604050505020204" pitchFamily="18" charset="0"/>
              <a:ea typeface="Times New Roman"/>
              <a:cs typeface="Times New Roman"/>
            </a:endParaRP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128" y="1018889"/>
            <a:ext cx="78488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latin typeface="+mn-lt"/>
              </a:rPr>
              <a:t>Effecten van samenwerking op bedrijfsvoering, bureaucratie etcetera (nog) niet significant:</a:t>
            </a:r>
          </a:p>
          <a:p>
            <a:endParaRPr lang="nl-NL" sz="22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 smtClean="0">
                <a:latin typeface="+mn-lt"/>
              </a:rPr>
              <a:t>Samenwerkingsverbanden gaan gemiddeld </a:t>
            </a:r>
            <a:r>
              <a:rPr lang="nl-NL" sz="2200" b="1" dirty="0" smtClean="0">
                <a:latin typeface="+mn-lt"/>
              </a:rPr>
              <a:t>niet meer of minder</a:t>
            </a:r>
            <a:r>
              <a:rPr lang="nl-NL" sz="2200" dirty="0" smtClean="0">
                <a:latin typeface="+mn-lt"/>
              </a:rPr>
              <a:t> doelmatig te werk dan gemeenten met een vergelijkbare omvang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2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 smtClean="0">
                <a:latin typeface="+mn-lt"/>
              </a:rPr>
              <a:t>Geen onderscheid tussen modaliteiten, behalve bij verbanden met waterschap -&gt; extra besparing door samenvoegen administratie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2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 smtClean="0">
                <a:latin typeface="+mn-lt"/>
              </a:rPr>
              <a:t>Effecten </a:t>
            </a:r>
            <a:r>
              <a:rPr lang="nl-NL" sz="2200" dirty="0" smtClean="0">
                <a:latin typeface="+mn-lt"/>
              </a:rPr>
              <a:t>mogelijk nog niet uitgekristalliseerd</a:t>
            </a:r>
          </a:p>
        </p:txBody>
      </p:sp>
    </p:spTree>
    <p:extLst>
      <p:ext uri="{BB962C8B-B14F-4D97-AF65-F5344CB8AC3E}">
        <p14:creationId xmlns:p14="http://schemas.microsoft.com/office/powerpoint/2010/main" val="3146136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 smtClean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Conclusies</a:t>
            </a:r>
            <a:endParaRPr lang="nl-NL" sz="2800" b="0" dirty="0">
              <a:solidFill>
                <a:srgbClr val="00B0F0"/>
              </a:solidFill>
              <a:latin typeface="Bookman Old Style" panose="02050604050505020204" pitchFamily="18" charset="0"/>
              <a:ea typeface="Times New Roman"/>
              <a:cs typeface="Times New Roman"/>
            </a:endParaRP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3789040"/>
            <a:ext cx="698477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 smtClean="0">
                <a:latin typeface="+mn-lt"/>
              </a:rPr>
              <a:t>Netto (nog) geen </a:t>
            </a:r>
            <a:r>
              <a:rPr lang="nl-NL" sz="2200" dirty="0">
                <a:latin typeface="+mn-lt"/>
              </a:rPr>
              <a:t>significant (positief of negatief</a:t>
            </a:r>
            <a:r>
              <a:rPr lang="nl-NL" sz="2200" dirty="0" smtClean="0">
                <a:latin typeface="+mn-lt"/>
              </a:rPr>
              <a:t>) </a:t>
            </a:r>
            <a:r>
              <a:rPr lang="nl-NL" sz="2200" b="1" dirty="0" smtClean="0">
                <a:latin typeface="+mn-lt"/>
              </a:rPr>
              <a:t>financieel</a:t>
            </a:r>
            <a:r>
              <a:rPr lang="nl-NL" sz="2200" dirty="0" smtClean="0">
                <a:latin typeface="+mn-lt"/>
              </a:rPr>
              <a:t> </a:t>
            </a:r>
            <a:r>
              <a:rPr lang="nl-NL" sz="2200" dirty="0">
                <a:latin typeface="+mn-lt"/>
              </a:rPr>
              <a:t>effect </a:t>
            </a:r>
            <a:r>
              <a:rPr lang="nl-NL" sz="2200" dirty="0" smtClean="0">
                <a:latin typeface="+mn-lt"/>
              </a:rPr>
              <a:t>zichtbaar op bedrijfsvoering, toename bureaucratie, sturingsrelaties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2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 smtClean="0">
                <a:latin typeface="+mn-lt"/>
              </a:rPr>
              <a:t>Sterke reële kostendaling (2,7% per jaar)</a:t>
            </a:r>
            <a:endParaRPr lang="nl-NL" sz="2200" dirty="0">
              <a:latin typeface="+mn-lt"/>
            </a:endParaRPr>
          </a:p>
        </p:txBody>
      </p:sp>
      <p:pic>
        <p:nvPicPr>
          <p:cNvPr id="11" name="Picture 10" descr="onder de 3000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48680"/>
            <a:ext cx="5486400" cy="297688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51720" y="1106360"/>
                <a:ext cx="483096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nl-NL" sz="2000" dirty="0" smtClean="0">
                    <a:latin typeface="+mn-lt"/>
                  </a:rPr>
                  <a:t>Schaaleffect aanwezig voor “heffende instantie” tot grofweg 30.000 objecten (</a:t>
                </a:r>
                <a14:m>
                  <m:oMath xmlns:m="http://schemas.openxmlformats.org/officeDocument/2006/math"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nl-NL" sz="2000" dirty="0" smtClean="0">
                    <a:latin typeface="+mn-lt"/>
                  </a:rPr>
                  <a:t>60.000 inwoners, 64% van de gemeenten)</a:t>
                </a:r>
              </a:p>
              <a:p>
                <a:endParaRPr lang="nl-NL" dirty="0">
                  <a:latin typeface="+mn-lt"/>
                </a:endParaRPr>
              </a:p>
              <a:p>
                <a:endParaRPr lang="nl-NL" dirty="0" smtClean="0">
                  <a:latin typeface="+mn-lt"/>
                </a:endParaRPr>
              </a:p>
              <a:p>
                <a:endParaRPr lang="nl-NL" dirty="0">
                  <a:latin typeface="+mn-lt"/>
                </a:endParaRPr>
              </a:p>
              <a:p>
                <a:endParaRPr lang="nl-NL" dirty="0" smtClean="0">
                  <a:latin typeface="+mn-lt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720" y="1106360"/>
                <a:ext cx="4830960" cy="2800767"/>
              </a:xfrm>
              <a:prstGeom prst="rect">
                <a:avLst/>
              </a:prstGeom>
              <a:blipFill>
                <a:blip r:embed="rId4"/>
                <a:stretch>
                  <a:fillRect l="-1136" t="-1087" r="-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6664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 smtClean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Reflectie</a:t>
            </a:r>
            <a:endParaRPr lang="nl-NL" sz="2800" b="0" dirty="0">
              <a:solidFill>
                <a:srgbClr val="00B0F0"/>
              </a:solidFill>
              <a:latin typeface="Bookman Old Style" panose="02050604050505020204" pitchFamily="18" charset="0"/>
              <a:ea typeface="Times New Roman"/>
              <a:cs typeface="Times New Roman"/>
            </a:endParaRP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4128" y="862036"/>
            <a:ext cx="78488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smtClean="0">
                <a:latin typeface="+mn-lt"/>
              </a:rPr>
              <a:t>Schaalvergroting van specifieke voorzieningen lijkt aantrekkelijk alternatief voor bestuurlijke (uniforme) </a:t>
            </a:r>
            <a:r>
              <a:rPr lang="nl-NL" sz="2000" dirty="0" smtClean="0">
                <a:latin typeface="+mn-lt"/>
              </a:rPr>
              <a:t>schaalvergroting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smtClean="0">
                <a:latin typeface="+mn-lt"/>
              </a:rPr>
              <a:t>Veel is voorziening-afhankelijk: ‘optimale’ </a:t>
            </a:r>
            <a:r>
              <a:rPr lang="nl-NL" sz="2000" dirty="0" smtClean="0">
                <a:latin typeface="+mn-lt"/>
              </a:rPr>
              <a:t>schaalgrootte, vereiste </a:t>
            </a:r>
            <a:r>
              <a:rPr lang="nl-NL" sz="2000" dirty="0" smtClean="0">
                <a:latin typeface="+mn-lt"/>
              </a:rPr>
              <a:t>afstemming en toezicht (bureaucratie) en meer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smtClean="0">
                <a:latin typeface="+mn-lt"/>
              </a:rPr>
              <a:t>Meer onderzoek naar en evaluatie van bestaande samenwerking bij specifieke voorzieningen </a:t>
            </a:r>
            <a:r>
              <a:rPr lang="nl-NL" sz="2000" dirty="0" smtClean="0">
                <a:latin typeface="+mn-lt"/>
              </a:rPr>
              <a:t>wenselijk </a:t>
            </a:r>
            <a:endParaRPr lang="nl-NL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smtClean="0">
                <a:latin typeface="+mn-lt"/>
              </a:rPr>
              <a:t>Effect van gemeenschappelijke regelingen op lokale democratie?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>
              <a:latin typeface="+mn-lt"/>
            </a:endParaRPr>
          </a:p>
          <a:p>
            <a:endParaRPr lang="nl-NL" sz="2000" dirty="0">
              <a:latin typeface="+mn-lt"/>
            </a:endParaRPr>
          </a:p>
          <a:p>
            <a:endParaRPr lang="nl-NL" sz="2000" dirty="0">
              <a:latin typeface="+mn-lt"/>
            </a:endParaRPr>
          </a:p>
          <a:p>
            <a:endParaRPr lang="nl-NL" sz="20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6664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71600" y="38372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lvl="1">
              <a:spcAft>
                <a:spcPts val="1800"/>
              </a:spcAft>
            </a:pPr>
            <a:r>
              <a:rPr lang="nl-NL" sz="2800" b="0" dirty="0" smtClean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Einde</a:t>
            </a:r>
            <a:endParaRPr lang="nl-NL" sz="2800" b="0" dirty="0">
              <a:solidFill>
                <a:srgbClr val="00B0F0"/>
              </a:solidFill>
              <a:latin typeface="Bookman Old Style" panose="02050604050505020204" pitchFamily="18" charset="0"/>
              <a:ea typeface="Times New Roman"/>
              <a:cs typeface="Times New Roman"/>
            </a:endParaRP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912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55576" y="1196752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en-GB" sz="2200" b="0" kern="0" dirty="0" smtClean="0">
              <a:latin typeface="+mj-lt"/>
            </a:endParaRPr>
          </a:p>
          <a:p>
            <a:pPr eaLnBrk="1" hangingPunct="1"/>
            <a:endParaRPr lang="nl-NL" sz="2200" b="0" kern="0" dirty="0">
              <a:latin typeface="+mj-lt"/>
            </a:endParaRPr>
          </a:p>
          <a:p>
            <a:pPr eaLnBrk="1" hangingPunct="1"/>
            <a:endParaRPr lang="en-GB" sz="2200" b="0" kern="0" dirty="0" smtClean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b="0" kern="0" dirty="0" smtClean="0">
              <a:latin typeface="+mj-lt"/>
            </a:endParaRPr>
          </a:p>
          <a:p>
            <a:pPr eaLnBrk="1" hangingPunct="1"/>
            <a:endParaRPr lang="en-GB" sz="2200" kern="0" dirty="0" smtClean="0">
              <a:latin typeface="+mj-lt"/>
            </a:endParaRPr>
          </a:p>
          <a:p>
            <a:pPr eaLnBrk="1" hangingPunct="1"/>
            <a:endParaRPr lang="en-GB" sz="2200" kern="0" dirty="0" smtClean="0">
              <a:latin typeface="+mj-lt"/>
            </a:endParaRPr>
          </a:p>
          <a:p>
            <a:pPr eaLnBrk="1" hangingPunct="1"/>
            <a:endParaRPr lang="en-GB" sz="2200" kern="0" dirty="0" smtClean="0">
              <a:latin typeface="+mj-lt"/>
            </a:endParaRPr>
          </a:p>
        </p:txBody>
      </p:sp>
      <p:sp>
        <p:nvSpPr>
          <p:cNvPr id="11" name="Rechthoek 19"/>
          <p:cNvSpPr/>
          <p:nvPr/>
        </p:nvSpPr>
        <p:spPr>
          <a:xfrm>
            <a:off x="762000" y="332656"/>
            <a:ext cx="69829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 smtClean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Introductie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899592" y="1196752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1" dirty="0" smtClean="0"/>
              <a:t>“</a:t>
            </a:r>
            <a:r>
              <a:rPr lang="en-GB" sz="2000" b="0" i="1" dirty="0" err="1" smtClean="0"/>
              <a:t>Gemeentelijke</a:t>
            </a:r>
            <a:r>
              <a:rPr lang="en-GB" sz="2000" b="0" i="1" dirty="0" smtClean="0"/>
              <a:t> </a:t>
            </a:r>
            <a:r>
              <a:rPr lang="en-GB" sz="2000" b="0" i="1" dirty="0" err="1" smtClean="0"/>
              <a:t>herindeling</a:t>
            </a:r>
            <a:r>
              <a:rPr lang="en-GB" sz="2000" b="0" i="1" dirty="0" smtClean="0"/>
              <a:t> </a:t>
            </a:r>
            <a:r>
              <a:rPr lang="en-GB" sz="2000" b="0" i="1" dirty="0" err="1" smtClean="0"/>
              <a:t>leidt</a:t>
            </a:r>
            <a:r>
              <a:rPr lang="en-GB" sz="2000" b="0" i="1" dirty="0" smtClean="0"/>
              <a:t> </a:t>
            </a:r>
            <a:r>
              <a:rPr lang="en-GB" sz="2000" b="0" i="1" dirty="0" err="1" smtClean="0"/>
              <a:t>niet</a:t>
            </a:r>
            <a:r>
              <a:rPr lang="en-GB" sz="2000" b="0" i="1" dirty="0" smtClean="0"/>
              <a:t> tot </a:t>
            </a:r>
            <a:r>
              <a:rPr lang="en-GB" sz="2000" b="0" i="1" dirty="0" err="1" smtClean="0"/>
              <a:t>kostenbesparing</a:t>
            </a:r>
            <a:r>
              <a:rPr lang="en-GB" sz="2000" b="0" i="1" dirty="0" smtClean="0"/>
              <a:t>”</a:t>
            </a:r>
            <a:endParaRPr lang="en-GB" sz="2000" b="0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 smtClean="0"/>
              <a:t>Effect </a:t>
            </a:r>
            <a:r>
              <a:rPr lang="en-GB" sz="2000" b="0" dirty="0" err="1" smtClean="0"/>
              <a:t>herindeling</a:t>
            </a:r>
            <a:r>
              <a:rPr lang="en-GB" sz="2000" b="0" dirty="0" smtClean="0"/>
              <a:t>/</a:t>
            </a:r>
            <a:r>
              <a:rPr lang="en-GB" sz="2000" b="0" dirty="0" err="1" smtClean="0"/>
              <a:t>opschaling</a:t>
            </a:r>
            <a:r>
              <a:rPr lang="en-GB" sz="2000" b="0" dirty="0" smtClean="0"/>
              <a:t> </a:t>
            </a:r>
            <a:r>
              <a:rPr lang="en-GB" sz="2000" b="0" dirty="0" err="1" smtClean="0"/>
              <a:t>bij</a:t>
            </a:r>
            <a:r>
              <a:rPr lang="en-GB" sz="2000" b="0" dirty="0" smtClean="0"/>
              <a:t> </a:t>
            </a:r>
            <a:r>
              <a:rPr lang="en-GB" sz="2000" b="0" dirty="0" err="1" smtClean="0"/>
              <a:t>verschillende</a:t>
            </a:r>
            <a:r>
              <a:rPr lang="en-GB" sz="2000" b="0" dirty="0" smtClean="0"/>
              <a:t> </a:t>
            </a:r>
            <a:r>
              <a:rPr lang="en-GB" sz="2000" b="0" dirty="0" err="1" smtClean="0"/>
              <a:t>deelvoorzieningen</a:t>
            </a:r>
            <a:r>
              <a:rPr lang="en-GB" sz="2000" b="0" dirty="0" smtClean="0"/>
              <a:t>?</a:t>
            </a:r>
            <a:endParaRPr lang="en-GB" sz="20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1" dirty="0" smtClean="0"/>
              <a:t>Multi-level</a:t>
            </a:r>
            <a:r>
              <a:rPr lang="en-GB" sz="2000" b="0" dirty="0" smtClean="0"/>
              <a:t> </a:t>
            </a:r>
            <a:r>
              <a:rPr lang="en-GB" sz="2000" b="0" dirty="0" err="1" smtClean="0"/>
              <a:t>benadering</a:t>
            </a:r>
            <a:r>
              <a:rPr lang="en-GB" sz="2000" b="0" dirty="0" smtClean="0"/>
              <a:t>: </a:t>
            </a:r>
            <a:r>
              <a:rPr lang="en-GB" sz="2000" b="0" dirty="0" err="1" smtClean="0"/>
              <a:t>schaal</a:t>
            </a:r>
            <a:r>
              <a:rPr lang="en-GB" sz="2000" b="0" dirty="0" smtClean="0"/>
              <a:t> van </a:t>
            </a:r>
            <a:r>
              <a:rPr lang="en-GB" sz="2000" b="0" dirty="0" err="1" smtClean="0"/>
              <a:t>voorziening</a:t>
            </a:r>
            <a:r>
              <a:rPr lang="en-GB" sz="2000" b="0" dirty="0" smtClean="0"/>
              <a:t> </a:t>
            </a:r>
            <a:r>
              <a:rPr lang="en-GB" sz="2000" b="0" dirty="0" err="1" smtClean="0"/>
              <a:t>i.p.v</a:t>
            </a:r>
            <a:r>
              <a:rPr lang="en-GB" sz="2000" b="0" dirty="0" smtClean="0"/>
              <a:t>. </a:t>
            </a:r>
            <a:r>
              <a:rPr lang="en-GB" sz="2000" b="0" dirty="0" err="1" smtClean="0"/>
              <a:t>gemeente</a:t>
            </a:r>
            <a:r>
              <a:rPr lang="en-GB" sz="2000" b="0" dirty="0" smtClean="0"/>
              <a:t>. Twee </a:t>
            </a:r>
            <a:r>
              <a:rPr lang="en-GB" sz="2000" b="0" dirty="0" err="1" smtClean="0"/>
              <a:t>argumenten</a:t>
            </a:r>
            <a:r>
              <a:rPr lang="en-GB" sz="2000" b="0" dirty="0" smtClean="0"/>
              <a:t>: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1. </a:t>
            </a:r>
            <a:r>
              <a:rPr lang="en-GB" sz="2000" dirty="0" err="1" smtClean="0"/>
              <a:t>Detaillering</a:t>
            </a:r>
            <a:r>
              <a:rPr lang="en-GB" sz="2000" dirty="0" smtClean="0"/>
              <a:t> van </a:t>
            </a:r>
            <a:r>
              <a:rPr lang="en-GB" sz="2000" dirty="0" err="1" smtClean="0"/>
              <a:t>gemeentelijke</a:t>
            </a:r>
            <a:r>
              <a:rPr lang="en-GB" sz="2000" dirty="0" smtClean="0"/>
              <a:t> </a:t>
            </a:r>
            <a:r>
              <a:rPr lang="en-GB" sz="2000" dirty="0" err="1" smtClean="0"/>
              <a:t>kostenstructuur</a:t>
            </a:r>
            <a:endParaRPr lang="en-GB" sz="2000" dirty="0" smtClean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2. </a:t>
            </a:r>
            <a:r>
              <a:rPr lang="en-GB" sz="2000" dirty="0" err="1" smtClean="0"/>
              <a:t>Onderscheid</a:t>
            </a:r>
            <a:r>
              <a:rPr lang="en-GB" sz="2000" dirty="0" smtClean="0"/>
              <a:t> </a:t>
            </a:r>
            <a:r>
              <a:rPr lang="en-GB" sz="2000" dirty="0" err="1" smtClean="0"/>
              <a:t>bestuurlijke</a:t>
            </a:r>
            <a:r>
              <a:rPr lang="en-GB" sz="2000" dirty="0" smtClean="0"/>
              <a:t> </a:t>
            </a:r>
            <a:r>
              <a:rPr lang="en-GB" sz="2000" dirty="0" err="1" smtClean="0"/>
              <a:t>en</a:t>
            </a:r>
            <a:r>
              <a:rPr lang="en-GB" sz="2000" dirty="0" smtClean="0"/>
              <a:t> </a:t>
            </a:r>
            <a:r>
              <a:rPr lang="en-GB" sz="2000" dirty="0" err="1" smtClean="0"/>
              <a:t>uitvoeringsschaal</a:t>
            </a:r>
            <a:r>
              <a:rPr lang="en-GB" sz="2000" dirty="0" smtClean="0"/>
              <a:t>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b="0" dirty="0" smtClean="0"/>
              <a:t>Casus: </a:t>
            </a:r>
            <a:r>
              <a:rPr lang="en-GB" sz="2000" b="0" dirty="0" err="1" smtClean="0"/>
              <a:t>gemeentelijke</a:t>
            </a:r>
            <a:r>
              <a:rPr lang="en-GB" sz="2000" b="0" dirty="0" smtClean="0"/>
              <a:t> </a:t>
            </a:r>
            <a:r>
              <a:rPr lang="en-GB" sz="2000" b="0" dirty="0" err="1" smtClean="0"/>
              <a:t>belastingheffing</a:t>
            </a:r>
            <a:endParaRPr lang="en-GB" sz="20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lvl="1" indent="0">
              <a:buNone/>
            </a:pPr>
            <a:endParaRPr lang="en-GB" sz="20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 smtClean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b="0" dirty="0" smtClean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776918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55576" y="971496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en-GB" sz="2200" b="0" kern="0" dirty="0" smtClean="0">
              <a:latin typeface="+mj-lt"/>
            </a:endParaRPr>
          </a:p>
          <a:p>
            <a:pPr eaLnBrk="1" hangingPunct="1"/>
            <a:endParaRPr lang="nl-NL" sz="2200" b="0" kern="0" dirty="0">
              <a:latin typeface="+mj-lt"/>
            </a:endParaRPr>
          </a:p>
          <a:p>
            <a:pPr eaLnBrk="1" hangingPunct="1"/>
            <a:endParaRPr lang="en-GB" sz="2200" b="0" kern="0" dirty="0" smtClean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b="0" kern="0" dirty="0" smtClean="0">
              <a:latin typeface="+mj-lt"/>
            </a:endParaRPr>
          </a:p>
          <a:p>
            <a:pPr eaLnBrk="1" hangingPunct="1"/>
            <a:endParaRPr lang="en-GB" sz="2200" kern="0" dirty="0" smtClean="0">
              <a:latin typeface="+mj-lt"/>
            </a:endParaRPr>
          </a:p>
          <a:p>
            <a:pPr eaLnBrk="1" hangingPunct="1"/>
            <a:endParaRPr lang="en-GB" sz="2200" kern="0" dirty="0" smtClean="0">
              <a:latin typeface="+mj-lt"/>
            </a:endParaRPr>
          </a:p>
          <a:p>
            <a:pPr eaLnBrk="1" hangingPunct="1"/>
            <a:endParaRPr lang="en-GB" sz="2200" kern="0" dirty="0" smtClean="0">
              <a:latin typeface="+mj-lt"/>
            </a:endParaRPr>
          </a:p>
        </p:txBody>
      </p:sp>
      <p:sp>
        <p:nvSpPr>
          <p:cNvPr id="11" name="Rechthoek 19"/>
          <p:cNvSpPr/>
          <p:nvPr/>
        </p:nvSpPr>
        <p:spPr>
          <a:xfrm>
            <a:off x="762000" y="332656"/>
            <a:ext cx="69829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 smtClean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Schaal vanuit een economisch perspectief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872865" y="1362536"/>
            <a:ext cx="4888160" cy="362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sz="2000" b="0" dirty="0" err="1" smtClean="0"/>
              <a:t>Gemeenten</a:t>
            </a:r>
            <a:r>
              <a:rPr lang="en-GB" sz="2000" b="0" dirty="0" smtClean="0"/>
              <a:t> </a:t>
            </a:r>
            <a:r>
              <a:rPr lang="en-GB" sz="2000" b="0" dirty="0" err="1" smtClean="0"/>
              <a:t>vergelijken</a:t>
            </a:r>
            <a:r>
              <a:rPr lang="en-GB" sz="2000" b="0" dirty="0" smtClean="0"/>
              <a:t> om </a:t>
            </a:r>
            <a:r>
              <a:rPr lang="en-GB" sz="2000" b="0" dirty="0" err="1" smtClean="0"/>
              <a:t>kostenstructuur</a:t>
            </a:r>
            <a:r>
              <a:rPr lang="en-GB" sz="2000" b="0" dirty="0" smtClean="0"/>
              <a:t> in </a:t>
            </a:r>
            <a:r>
              <a:rPr lang="en-GB" sz="2000" b="0" dirty="0" err="1" smtClean="0"/>
              <a:t>kaart</a:t>
            </a:r>
            <a:r>
              <a:rPr lang="en-GB" sz="2000" b="0" dirty="0" smtClean="0"/>
              <a:t> </a:t>
            </a:r>
            <a:r>
              <a:rPr lang="en-GB" sz="2000" b="0" dirty="0" err="1" smtClean="0"/>
              <a:t>brengen</a:t>
            </a:r>
            <a:endParaRPr lang="en-GB" sz="2000" b="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sz="2000" b="0" dirty="0" err="1" smtClean="0"/>
              <a:t>Eenvoudig</a:t>
            </a:r>
            <a:r>
              <a:rPr lang="en-GB" sz="2000" b="0" dirty="0" smtClean="0"/>
              <a:t> </a:t>
            </a:r>
            <a:r>
              <a:rPr lang="en-GB" sz="2000" b="0" dirty="0" err="1" smtClean="0"/>
              <a:t>methode</a:t>
            </a:r>
            <a:r>
              <a:rPr lang="en-GB" sz="2000" b="0" dirty="0" smtClean="0"/>
              <a:t>: </a:t>
            </a:r>
            <a:r>
              <a:rPr lang="en-GB" sz="2000" b="0" dirty="0" err="1" smtClean="0"/>
              <a:t>kosten</a:t>
            </a:r>
            <a:r>
              <a:rPr lang="en-GB" sz="2000" b="0" dirty="0" smtClean="0"/>
              <a:t> per </a:t>
            </a:r>
            <a:r>
              <a:rPr lang="en-GB" sz="2000" b="0" dirty="0" err="1" smtClean="0"/>
              <a:t>inwoner</a:t>
            </a:r>
            <a:endParaRPr lang="en-GB" sz="2000" b="0" dirty="0" smtClean="0"/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r>
              <a:rPr lang="en-GB" sz="2000" dirty="0" smtClean="0"/>
              <a:t>Adequate </a:t>
            </a:r>
            <a:r>
              <a:rPr lang="en-GB" sz="2000" dirty="0" err="1" smtClean="0"/>
              <a:t>maatstaf</a:t>
            </a:r>
            <a:r>
              <a:rPr lang="en-GB" sz="2000" dirty="0" smtClean="0"/>
              <a:t>?</a:t>
            </a:r>
            <a:endParaRPr lang="en-GB" sz="2000" b="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000" b="0" kern="0" dirty="0" smtClean="0"/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endParaRPr lang="en-GB" sz="2000" b="0" kern="0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000" b="0" kern="0" dirty="0">
              <a:latin typeface="+mj-lt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000" kern="0" dirty="0" smtClean="0">
              <a:latin typeface="+mj-lt"/>
            </a:endParaRPr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endParaRPr lang="en-GB" sz="2000" kern="0" dirty="0" smtClean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1025" y="1131263"/>
            <a:ext cx="3324672" cy="204764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16385" y="3515553"/>
            <a:ext cx="77519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sz="2000" dirty="0" err="1"/>
              <a:t>Vollediger</a:t>
            </a:r>
            <a:r>
              <a:rPr lang="en-GB" sz="2000" dirty="0"/>
              <a:t>: </a:t>
            </a:r>
            <a:r>
              <a:rPr lang="en-GB" sz="2000" dirty="0" err="1"/>
              <a:t>gemeenten</a:t>
            </a:r>
            <a:r>
              <a:rPr lang="en-GB" sz="2000" dirty="0"/>
              <a:t> </a:t>
            </a:r>
            <a:r>
              <a:rPr lang="en-GB" sz="2000" dirty="0" err="1"/>
              <a:t>vergelijken</a:t>
            </a:r>
            <a:r>
              <a:rPr lang="en-GB" sz="2000" dirty="0"/>
              <a:t> op basis </a:t>
            </a:r>
            <a:r>
              <a:rPr lang="en-GB" sz="2000" dirty="0" smtClean="0"/>
              <a:t>van </a:t>
            </a:r>
            <a:r>
              <a:rPr lang="en-GB" sz="2000" dirty="0" err="1" smtClean="0"/>
              <a:t>hun</a:t>
            </a:r>
            <a:r>
              <a:rPr lang="en-GB" sz="2000" dirty="0" smtClean="0"/>
              <a:t> </a:t>
            </a:r>
            <a:r>
              <a:rPr lang="en-GB" sz="2000" dirty="0" smtClean="0"/>
              <a:t>“</a:t>
            </a:r>
            <a:r>
              <a:rPr lang="en-GB" sz="2000" dirty="0" err="1" smtClean="0"/>
              <a:t>productie</a:t>
            </a:r>
            <a:r>
              <a:rPr lang="en-GB" sz="2000" dirty="0" smtClean="0"/>
              <a:t>”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</a:pPr>
            <a:r>
              <a:rPr lang="en-GB" sz="2000" dirty="0" err="1" smtClean="0"/>
              <a:t>Lastig</a:t>
            </a:r>
            <a:r>
              <a:rPr lang="en-GB" sz="2000" dirty="0" smtClean="0"/>
              <a:t> in </a:t>
            </a:r>
            <a:r>
              <a:rPr lang="en-GB" sz="2000" dirty="0" err="1" smtClean="0"/>
              <a:t>praktijk</a:t>
            </a:r>
            <a:endParaRPr lang="en-GB" sz="2000" dirty="0" smtClean="0"/>
          </a:p>
          <a:p>
            <a:pPr marL="800100" lvl="1" indent="-342900" eaLnBrk="1" hangingPunct="1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sz="2000" dirty="0" err="1" smtClean="0"/>
              <a:t>Inzoomen</a:t>
            </a:r>
            <a:r>
              <a:rPr lang="en-GB" sz="2000" dirty="0" smtClean="0"/>
              <a:t> op </a:t>
            </a:r>
            <a:r>
              <a:rPr lang="en-GB" sz="2000" dirty="0" err="1" smtClean="0"/>
              <a:t>gemeentelijke</a:t>
            </a:r>
            <a:r>
              <a:rPr lang="en-GB" sz="2000" dirty="0" smtClean="0"/>
              <a:t> </a:t>
            </a:r>
            <a:r>
              <a:rPr lang="en-GB" sz="2000" dirty="0" err="1" smtClean="0"/>
              <a:t>voorziening</a:t>
            </a:r>
            <a:r>
              <a:rPr lang="en-GB" sz="2000" dirty="0" smtClean="0"/>
              <a:t> </a:t>
            </a:r>
            <a:r>
              <a:rPr lang="en-GB" sz="2000" dirty="0" err="1" smtClean="0"/>
              <a:t>biedt</a:t>
            </a:r>
            <a:r>
              <a:rPr lang="en-GB" sz="2000" dirty="0" smtClean="0"/>
              <a:t> </a:t>
            </a:r>
            <a:r>
              <a:rPr lang="en-GB" sz="2000" dirty="0" err="1" smtClean="0"/>
              <a:t>perspectief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3822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55576" y="1196752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en-GB" sz="2200" b="0" kern="0" dirty="0" smtClean="0">
              <a:latin typeface="+mj-lt"/>
            </a:endParaRPr>
          </a:p>
          <a:p>
            <a:pPr eaLnBrk="1" hangingPunct="1"/>
            <a:endParaRPr lang="nl-NL" sz="2200" b="0" kern="0" dirty="0">
              <a:latin typeface="+mj-lt"/>
            </a:endParaRPr>
          </a:p>
          <a:p>
            <a:pPr eaLnBrk="1" hangingPunct="1"/>
            <a:endParaRPr lang="en-GB" sz="2200" b="0" kern="0" dirty="0" smtClean="0">
              <a:latin typeface="+mj-lt"/>
            </a:endParaRPr>
          </a:p>
          <a:p>
            <a:pPr eaLnBrk="1" hangingPunct="1"/>
            <a:endParaRPr lang="en-GB" sz="2200" b="0" kern="0" dirty="0">
              <a:latin typeface="+mj-lt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sz="2200" b="0" kern="0" dirty="0">
              <a:latin typeface="+mj-lt"/>
            </a:endParaRPr>
          </a:p>
          <a:p>
            <a:pPr eaLnBrk="1" hangingPunct="1"/>
            <a:endParaRPr lang="en-GB" sz="2200" b="0" kern="0" dirty="0" smtClean="0">
              <a:latin typeface="+mj-lt"/>
            </a:endParaRPr>
          </a:p>
          <a:p>
            <a:pPr eaLnBrk="1" hangingPunct="1"/>
            <a:endParaRPr lang="en-GB" sz="2200" kern="0" dirty="0" smtClean="0">
              <a:latin typeface="+mj-lt"/>
            </a:endParaRPr>
          </a:p>
          <a:p>
            <a:pPr eaLnBrk="1" hangingPunct="1"/>
            <a:endParaRPr lang="en-GB" sz="2200" kern="0" dirty="0" smtClean="0">
              <a:latin typeface="+mj-lt"/>
            </a:endParaRPr>
          </a:p>
          <a:p>
            <a:pPr eaLnBrk="1" hangingPunct="1"/>
            <a:endParaRPr lang="en-GB" sz="2200" kern="0" dirty="0" smtClean="0">
              <a:latin typeface="+mj-lt"/>
            </a:endParaRPr>
          </a:p>
        </p:txBody>
      </p:sp>
      <p:sp>
        <p:nvSpPr>
          <p:cNvPr id="11" name="Rechthoek 19"/>
          <p:cNvSpPr/>
          <p:nvPr/>
        </p:nvSpPr>
        <p:spPr>
          <a:xfrm>
            <a:off x="762000" y="332656"/>
            <a:ext cx="69829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 smtClean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Bestuurlijke schaal &lt;-&gt; schaal van uitvoering</a:t>
            </a:r>
            <a:endParaRPr lang="nl-NL" sz="2800" dirty="0" smtClean="0">
              <a:solidFill>
                <a:srgbClr val="00B0F0"/>
              </a:solidFill>
              <a:latin typeface="Bookman Old Style" panose="02050604050505020204" pitchFamily="18" charset="0"/>
              <a:ea typeface="Times New Roman"/>
              <a:cs typeface="Times New Roman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973560" y="1484784"/>
            <a:ext cx="7336432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 err="1" smtClean="0"/>
              <a:t>Vergelijking</a:t>
            </a:r>
            <a:r>
              <a:rPr lang="en-GB" sz="2000" b="0" dirty="0" smtClean="0"/>
              <a:t> </a:t>
            </a:r>
            <a:r>
              <a:rPr lang="en-GB" sz="2000" b="0" dirty="0" err="1" smtClean="0"/>
              <a:t>vaak</a:t>
            </a:r>
            <a:r>
              <a:rPr lang="en-GB" sz="2000" b="0" dirty="0" smtClean="0"/>
              <a:t> op </a:t>
            </a:r>
            <a:r>
              <a:rPr lang="en-GB" sz="2000" b="0" i="1" dirty="0" err="1" smtClean="0"/>
              <a:t>bestuurlijke</a:t>
            </a:r>
            <a:r>
              <a:rPr lang="en-GB" sz="2000" b="0" dirty="0" smtClean="0"/>
              <a:t> </a:t>
            </a:r>
            <a:r>
              <a:rPr lang="en-GB" sz="2000" b="0" dirty="0" err="1" smtClean="0"/>
              <a:t>schaal</a:t>
            </a:r>
            <a:r>
              <a:rPr lang="en-GB" sz="2000" b="0" dirty="0" smtClean="0"/>
              <a:t>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 err="1" smtClean="0"/>
              <a:t>Een</a:t>
            </a:r>
            <a:r>
              <a:rPr lang="en-GB" sz="2000" dirty="0" smtClean="0"/>
              <a:t> </a:t>
            </a:r>
            <a:r>
              <a:rPr lang="en-GB" sz="2000" dirty="0" err="1" smtClean="0"/>
              <a:t>gemeente</a:t>
            </a:r>
            <a:r>
              <a:rPr lang="en-GB" sz="2000" dirty="0" smtClean="0"/>
              <a:t>, </a:t>
            </a:r>
            <a:r>
              <a:rPr lang="en-GB" sz="2000" dirty="0" err="1" smtClean="0"/>
              <a:t>ziekenhuis</a:t>
            </a:r>
            <a:r>
              <a:rPr lang="en-GB" sz="2000" dirty="0" smtClean="0"/>
              <a:t>, </a:t>
            </a:r>
            <a:r>
              <a:rPr lang="en-GB" sz="2000" dirty="0" err="1" smtClean="0"/>
              <a:t>rechtbank</a:t>
            </a:r>
            <a:endParaRPr lang="en-GB" sz="20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 smtClean="0"/>
              <a:t>In de </a:t>
            </a:r>
            <a:r>
              <a:rPr lang="en-GB" sz="2000" b="0" dirty="0" err="1" smtClean="0"/>
              <a:t>praktijk</a:t>
            </a:r>
            <a:r>
              <a:rPr lang="en-GB" sz="2000" b="0" dirty="0" smtClean="0"/>
              <a:t>: </a:t>
            </a:r>
            <a:r>
              <a:rPr lang="en-GB" sz="2000" b="0" dirty="0" err="1" smtClean="0"/>
              <a:t>schaal</a:t>
            </a:r>
            <a:r>
              <a:rPr lang="en-GB" sz="2000" b="0" dirty="0" smtClean="0"/>
              <a:t> op </a:t>
            </a:r>
            <a:r>
              <a:rPr lang="en-GB" sz="2000" b="0" dirty="0" err="1" smtClean="0"/>
              <a:t>niveau</a:t>
            </a:r>
            <a:r>
              <a:rPr lang="en-GB" sz="2000" b="0" dirty="0" smtClean="0"/>
              <a:t> van </a:t>
            </a:r>
            <a:r>
              <a:rPr lang="en-GB" sz="2000" b="0" i="1" dirty="0" err="1" smtClean="0"/>
              <a:t>uitvoering</a:t>
            </a:r>
            <a:r>
              <a:rPr lang="en-GB" sz="2000" b="0" dirty="0" smtClean="0"/>
              <a:t> </a:t>
            </a:r>
            <a:r>
              <a:rPr lang="en-GB" sz="2000" b="0" dirty="0" err="1" smtClean="0"/>
              <a:t>kan</a:t>
            </a:r>
            <a:r>
              <a:rPr lang="en-GB" sz="2000" b="0" dirty="0" smtClean="0"/>
              <a:t> </a:t>
            </a:r>
            <a:r>
              <a:rPr lang="en-GB" sz="2000" b="0" dirty="0" err="1" smtClean="0"/>
              <a:t>verschillen</a:t>
            </a:r>
            <a:endParaRPr lang="en-GB" sz="20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 err="1" smtClean="0"/>
              <a:t>Sommige</a:t>
            </a:r>
            <a:r>
              <a:rPr lang="en-GB" sz="2000" b="0" dirty="0" smtClean="0"/>
              <a:t> </a:t>
            </a:r>
            <a:r>
              <a:rPr lang="en-GB" sz="2000" b="0" dirty="0" err="1" smtClean="0"/>
              <a:t>gemeenten</a:t>
            </a:r>
            <a:r>
              <a:rPr lang="en-GB" sz="2000" b="0" dirty="0" smtClean="0"/>
              <a:t> </a:t>
            </a:r>
            <a:r>
              <a:rPr lang="en-GB" sz="2000" b="0" dirty="0" err="1" smtClean="0"/>
              <a:t>zitten</a:t>
            </a:r>
            <a:r>
              <a:rPr lang="en-GB" sz="2000" b="0" dirty="0" smtClean="0"/>
              <a:t> in </a:t>
            </a:r>
            <a:r>
              <a:rPr lang="en-GB" sz="2000" b="0" dirty="0" err="1" smtClean="0"/>
              <a:t>meer</a:t>
            </a:r>
            <a:r>
              <a:rPr lang="en-GB" sz="2000" b="0" dirty="0" smtClean="0"/>
              <a:t> </a:t>
            </a:r>
            <a:r>
              <a:rPr lang="en-GB" sz="2000" b="0" dirty="0" err="1" smtClean="0"/>
              <a:t>dan</a:t>
            </a:r>
            <a:r>
              <a:rPr lang="en-GB" sz="2000" b="0" dirty="0" smtClean="0"/>
              <a:t> 20 </a:t>
            </a:r>
            <a:r>
              <a:rPr lang="en-GB" sz="2000" b="0" dirty="0" err="1" smtClean="0"/>
              <a:t>samenwerkingsverbanden</a:t>
            </a:r>
            <a:r>
              <a:rPr lang="en-GB" sz="2000" b="0" dirty="0"/>
              <a:t> </a:t>
            </a:r>
            <a:r>
              <a:rPr lang="en-GB" sz="2000" b="0" dirty="0" smtClean="0"/>
              <a:t>-&gt; </a:t>
            </a:r>
            <a:r>
              <a:rPr lang="en-GB" sz="2000" b="0" dirty="0" err="1" smtClean="0"/>
              <a:t>schaal</a:t>
            </a:r>
            <a:r>
              <a:rPr lang="en-GB" sz="2000" b="0" dirty="0" smtClean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dirty="0" err="1" smtClean="0"/>
              <a:t>Inzoomen</a:t>
            </a:r>
            <a:r>
              <a:rPr lang="en-GB" sz="2000" b="0" dirty="0" smtClean="0"/>
              <a:t> op </a:t>
            </a:r>
            <a:r>
              <a:rPr lang="en-GB" sz="2000" b="0" dirty="0" err="1" smtClean="0"/>
              <a:t>voorziening</a:t>
            </a:r>
            <a:r>
              <a:rPr lang="en-GB" sz="2000" b="0" dirty="0" smtClean="0"/>
              <a:t> </a:t>
            </a:r>
            <a:r>
              <a:rPr lang="en-GB" sz="2000" b="0" dirty="0" err="1" smtClean="0"/>
              <a:t>ook</a:t>
            </a:r>
            <a:r>
              <a:rPr lang="en-GB" sz="2000" b="0" dirty="0" smtClean="0"/>
              <a:t> </a:t>
            </a:r>
            <a:r>
              <a:rPr lang="en-GB" sz="2000" b="0" dirty="0" err="1" smtClean="0"/>
              <a:t>hier</a:t>
            </a:r>
            <a:r>
              <a:rPr lang="en-GB" sz="2000" b="0" dirty="0" smtClean="0"/>
              <a:t> </a:t>
            </a:r>
            <a:r>
              <a:rPr lang="en-GB" sz="2000" b="0" dirty="0" err="1" smtClean="0"/>
              <a:t>aantrekkelijk</a:t>
            </a:r>
            <a:endParaRPr lang="en-GB" sz="20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3868972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762000" y="303907"/>
            <a:ext cx="69829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 smtClean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Economie van samenwerking 1/2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 bwMode="auto">
              <a:xfrm>
                <a:off x="762000" y="972195"/>
                <a:ext cx="7772400" cy="3778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marL="0" indent="0" algn="l" rtl="0" fontAlgn="base">
                  <a:spcBef>
                    <a:spcPct val="20000"/>
                  </a:spcBef>
                  <a:spcAft>
                    <a:spcPct val="0"/>
                  </a:spcAft>
                  <a:buFontTx/>
                  <a:buNone/>
                  <a:defRPr sz="16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eaLnBrk="1" hangingPunct="1"/>
                <a:r>
                  <a:rPr lang="en-GB" sz="2000" b="0" kern="0" dirty="0" err="1" smtClean="0"/>
                  <a:t>Kostenbesparing</a:t>
                </a:r>
                <a:r>
                  <a:rPr lang="en-GB" sz="2000" b="0" kern="0" dirty="0" smtClean="0"/>
                  <a:t>: </a:t>
                </a:r>
                <a:r>
                  <a:rPr lang="en-GB" sz="2000" b="0" kern="0" dirty="0" err="1" smtClean="0"/>
                  <a:t>importeren</a:t>
                </a:r>
                <a:r>
                  <a:rPr lang="en-GB" sz="2000" b="0" kern="0" dirty="0" smtClean="0"/>
                  <a:t> </a:t>
                </a:r>
                <a:r>
                  <a:rPr lang="en-GB" sz="2000" b="0" kern="0" dirty="0" smtClean="0"/>
                  <a:t>van ‘economies of scale</a:t>
                </a:r>
                <a:r>
                  <a:rPr lang="en-GB" sz="2000" b="0" kern="0" dirty="0" smtClean="0"/>
                  <a:t>’</a:t>
                </a:r>
              </a:p>
              <a:p>
                <a:pPr eaLnBrk="1" hangingPunct="1"/>
                <a:endParaRPr lang="en-GB" sz="2000" b="0" kern="0" dirty="0"/>
              </a:p>
              <a:p>
                <a:pPr eaLnBrk="1" hangingPunct="1"/>
                <a:r>
                  <a:rPr lang="en-GB" sz="2000" b="0" kern="0" dirty="0" err="1" smtClean="0"/>
                  <a:t>Samenwerking</a:t>
                </a:r>
                <a:r>
                  <a:rPr lang="en-GB" sz="2000" b="0" kern="0" dirty="0" smtClean="0"/>
                  <a:t>: </a:t>
                </a:r>
                <a:r>
                  <a:rPr lang="en-GB" sz="2000" b="0" kern="0" dirty="0" err="1" smtClean="0"/>
                  <a:t>schaal</a:t>
                </a:r>
                <a:r>
                  <a:rPr lang="en-GB" sz="2000" b="0" kern="0" dirty="0" smtClean="0"/>
                  <a:t> van </a:t>
                </a:r>
                <a:r>
                  <a:rPr lang="en-GB" sz="2000" b="0" kern="0" dirty="0" err="1" smtClean="0"/>
                  <a:t>uitvoering</a:t>
                </a:r>
                <a:r>
                  <a:rPr lang="en-GB" sz="2000" b="0" kern="0" dirty="0" smtClean="0"/>
                  <a:t> &gt; </a:t>
                </a:r>
                <a:r>
                  <a:rPr lang="en-GB" sz="2000" b="0" kern="0" dirty="0" err="1" smtClean="0"/>
                  <a:t>bestuurlijke</a:t>
                </a:r>
                <a:r>
                  <a:rPr lang="en-GB" sz="2000" b="0" kern="0" dirty="0" smtClean="0"/>
                  <a:t> </a:t>
                </a:r>
                <a:r>
                  <a:rPr lang="en-GB" sz="2000" b="0" kern="0" dirty="0" err="1" smtClean="0"/>
                  <a:t>schaal</a:t>
                </a:r>
                <a:endParaRPr lang="en-GB" sz="2000" b="0" kern="0" dirty="0" smtClean="0"/>
              </a:p>
              <a:p>
                <a:pPr eaLnBrk="1" hangingPunct="1"/>
                <a:endParaRPr lang="en-GB" sz="2000" b="0" kern="0" dirty="0"/>
              </a:p>
              <a:p>
                <a:pPr eaLnBrk="1" hangingPunct="1"/>
                <a:r>
                  <a:rPr lang="en-GB" sz="2000" b="0" kern="0" dirty="0" err="1" smtClean="0"/>
                  <a:t>Samenwerking</a:t>
                </a:r>
                <a:r>
                  <a:rPr lang="en-GB" sz="2000" b="0" kern="0" dirty="0" smtClean="0"/>
                  <a:t> </a:t>
                </a:r>
                <a14:m>
                  <m:oMath xmlns:m="http://schemas.openxmlformats.org/officeDocument/2006/math">
                    <m:r>
                      <a:rPr lang="nl-NL" sz="2000" b="0" i="1" kern="0" smtClean="0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GB" sz="2000" b="0" kern="0" dirty="0" smtClean="0"/>
                  <a:t> </a:t>
                </a:r>
                <a:r>
                  <a:rPr lang="en-GB" sz="2000" b="0" kern="0" dirty="0" smtClean="0"/>
                  <a:t>fusie</a:t>
                </a:r>
                <a:r>
                  <a:rPr lang="en-GB" sz="2000" b="0" kern="0" dirty="0" smtClean="0"/>
                  <a:t>. </a:t>
                </a:r>
                <a:r>
                  <a:rPr lang="en-GB" sz="2000" b="0" kern="0" dirty="0" err="1" smtClean="0"/>
                  <a:t>Effecten</a:t>
                </a:r>
                <a:r>
                  <a:rPr lang="en-GB" sz="2000" b="0" kern="0" dirty="0" smtClean="0"/>
                  <a:t> op:</a:t>
                </a:r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r>
                  <a:rPr lang="en-GB" sz="2000" b="0" kern="0" dirty="0" err="1" smtClean="0"/>
                  <a:t>Bureaucratie</a:t>
                </a:r>
                <a:r>
                  <a:rPr lang="en-GB" sz="2000" b="0" kern="0" dirty="0" smtClean="0"/>
                  <a:t> (</a:t>
                </a:r>
                <a:r>
                  <a:rPr lang="en-GB" sz="2000" b="0" kern="0" dirty="0" err="1" smtClean="0"/>
                  <a:t>toezicht</a:t>
                </a:r>
                <a:r>
                  <a:rPr lang="en-GB" sz="2000" b="0" kern="0" dirty="0" smtClean="0"/>
                  <a:t>, </a:t>
                </a:r>
                <a:r>
                  <a:rPr lang="en-GB" sz="2000" b="0" kern="0" dirty="0" err="1" smtClean="0"/>
                  <a:t>transitie</a:t>
                </a:r>
                <a:r>
                  <a:rPr lang="en-GB" sz="2000" b="0" kern="0" dirty="0" smtClean="0"/>
                  <a:t>)?</a:t>
                </a:r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r>
                  <a:rPr lang="en-GB" sz="2000" b="0" kern="0" dirty="0" err="1" smtClean="0"/>
                  <a:t>Transitiekosten</a:t>
                </a:r>
                <a:r>
                  <a:rPr lang="en-GB" sz="2000" b="0" kern="0" dirty="0" smtClean="0"/>
                  <a:t>?</a:t>
                </a:r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r>
                  <a:rPr lang="en-GB" sz="2000" b="0" kern="0" dirty="0" err="1" smtClean="0"/>
                  <a:t>Bedrijfsvoering</a:t>
                </a:r>
                <a:r>
                  <a:rPr lang="en-GB" sz="2000" b="0" kern="0" dirty="0" smtClean="0"/>
                  <a:t>?</a:t>
                </a:r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r>
                  <a:rPr lang="en-GB" sz="2000" b="0" kern="0" dirty="0" err="1" smtClean="0"/>
                  <a:t>Fiscale</a:t>
                </a:r>
                <a:r>
                  <a:rPr lang="en-GB" sz="2000" b="0" kern="0" dirty="0" smtClean="0"/>
                  <a:t> </a:t>
                </a:r>
                <a:r>
                  <a:rPr lang="en-GB" sz="2000" b="0" kern="0" dirty="0" err="1" smtClean="0"/>
                  <a:t>effecten</a:t>
                </a:r>
                <a:r>
                  <a:rPr lang="en-GB" sz="2000" b="0" kern="0" dirty="0" smtClean="0"/>
                  <a:t>?</a:t>
                </a:r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r>
                  <a:rPr lang="en-GB" sz="2000" b="0" kern="0" dirty="0" err="1" smtClean="0"/>
                  <a:t>Democratische</a:t>
                </a:r>
                <a:r>
                  <a:rPr lang="en-GB" sz="2000" b="0" kern="0" dirty="0" smtClean="0"/>
                  <a:t> </a:t>
                </a:r>
                <a:r>
                  <a:rPr lang="en-GB" sz="2000" b="0" kern="0" dirty="0" err="1" smtClean="0"/>
                  <a:t>legitimiteit</a:t>
                </a:r>
                <a:r>
                  <a:rPr lang="en-GB" sz="2000" b="0" kern="0" dirty="0" smtClean="0"/>
                  <a:t>?</a:t>
                </a:r>
                <a:endParaRPr lang="en-GB" sz="2000" b="0" kern="0" dirty="0" smtClean="0"/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endParaRPr lang="en-GB" sz="1800" b="0" kern="0" dirty="0"/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endParaRPr lang="en-GB" sz="1800" b="0" kern="0" dirty="0" smtClean="0"/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endParaRPr lang="en-GB" sz="1800" b="0" kern="0" dirty="0" smtClean="0"/>
              </a:p>
              <a:p>
                <a:pPr eaLnBrk="1" hangingPunct="1"/>
                <a:endParaRPr lang="nl-NL" sz="1800" b="0" kern="0" dirty="0"/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0" y="972195"/>
                <a:ext cx="7772400" cy="3778250"/>
              </a:xfrm>
              <a:prstGeom prst="rect">
                <a:avLst/>
              </a:prstGeom>
              <a:blipFill>
                <a:blip r:embed="rId3"/>
                <a:stretch>
                  <a:fillRect l="-1961" t="-209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985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762000" y="303907"/>
            <a:ext cx="69829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 smtClean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Economie van samenwerking 2/2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762000" y="972195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sz="2200" b="0" kern="0" dirty="0" err="1" smtClean="0"/>
              <a:t>Kortom</a:t>
            </a:r>
            <a:r>
              <a:rPr lang="en-GB" sz="2200" b="0" kern="0" dirty="0" smtClean="0"/>
              <a:t>: </a:t>
            </a:r>
            <a:r>
              <a:rPr lang="en-GB" sz="2200" b="0" kern="0" dirty="0" err="1" smtClean="0"/>
              <a:t>zijn</a:t>
            </a:r>
            <a:r>
              <a:rPr lang="en-GB" sz="2200" b="0" kern="0" dirty="0" smtClean="0"/>
              <a:t> </a:t>
            </a:r>
            <a:r>
              <a:rPr lang="en-GB" sz="2200" b="0" kern="0" dirty="0" err="1"/>
              <a:t>samenwerkingsverbanden</a:t>
            </a:r>
            <a:r>
              <a:rPr lang="en-GB" sz="2200" b="0" kern="0" dirty="0"/>
              <a:t> </a:t>
            </a:r>
            <a:r>
              <a:rPr lang="en-GB" sz="2200" b="0" kern="0" dirty="0" err="1"/>
              <a:t>meer</a:t>
            </a:r>
            <a:r>
              <a:rPr lang="en-GB" sz="2200" b="0" kern="0" dirty="0"/>
              <a:t> of minder </a:t>
            </a:r>
            <a:r>
              <a:rPr lang="en-GB" sz="2200" b="0" kern="0" dirty="0" err="1"/>
              <a:t>doelmatig</a:t>
            </a:r>
            <a:r>
              <a:rPr lang="en-GB" sz="2200" b="0" kern="0" dirty="0"/>
              <a:t> </a:t>
            </a:r>
            <a:r>
              <a:rPr lang="en-GB" sz="2200" b="0" kern="0" dirty="0" err="1"/>
              <a:t>dan</a:t>
            </a:r>
            <a:r>
              <a:rPr lang="en-GB" sz="2200" b="0" kern="0" dirty="0"/>
              <a:t> </a:t>
            </a:r>
            <a:r>
              <a:rPr lang="en-GB" sz="2200" b="0" kern="0" dirty="0" err="1"/>
              <a:t>gemeenten</a:t>
            </a:r>
            <a:r>
              <a:rPr lang="en-GB" sz="2200" b="0" kern="0" dirty="0"/>
              <a:t>, </a:t>
            </a:r>
            <a:r>
              <a:rPr lang="en-GB" sz="2200" b="0" i="1" kern="0" dirty="0" err="1"/>
              <a:t>bij</a:t>
            </a:r>
            <a:r>
              <a:rPr lang="en-GB" sz="2200" b="0" i="1" kern="0" dirty="0"/>
              <a:t> </a:t>
            </a:r>
            <a:r>
              <a:rPr lang="en-GB" sz="2200" b="0" i="1" kern="0" dirty="0" err="1"/>
              <a:t>een</a:t>
            </a:r>
            <a:r>
              <a:rPr lang="en-GB" sz="2200" b="0" i="1" kern="0" dirty="0"/>
              <a:t> </a:t>
            </a:r>
            <a:r>
              <a:rPr lang="en-GB" sz="2200" b="0" i="1" kern="0" dirty="0" err="1"/>
              <a:t>gelijke</a:t>
            </a:r>
            <a:r>
              <a:rPr lang="en-GB" sz="2200" b="0" i="1" kern="0" dirty="0"/>
              <a:t> </a:t>
            </a:r>
            <a:r>
              <a:rPr lang="en-GB" sz="2200" b="0" i="1" kern="0" dirty="0" err="1"/>
              <a:t>omvang</a:t>
            </a:r>
            <a:r>
              <a:rPr lang="en-GB" sz="2200" b="0" i="1" kern="0" dirty="0"/>
              <a:t>?</a:t>
            </a:r>
          </a:p>
          <a:p>
            <a:pPr eaLnBrk="1" hangingPunct="1"/>
            <a:endParaRPr lang="en-GB" sz="2200" b="0" kern="0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GB" sz="2200" b="0" kern="0" dirty="0" err="1" smtClean="0"/>
              <a:t>Verder</a:t>
            </a:r>
            <a:r>
              <a:rPr lang="en-GB" sz="2200" b="0" kern="0" dirty="0" smtClean="0"/>
              <a:t>: effect op </a:t>
            </a:r>
            <a:r>
              <a:rPr lang="en-GB" sz="2200" b="0" kern="0" dirty="0" err="1" smtClean="0"/>
              <a:t>kwaliteit</a:t>
            </a:r>
            <a:r>
              <a:rPr lang="en-GB" sz="2200" b="0" kern="0" dirty="0" smtClean="0"/>
              <a:t>…</a:t>
            </a:r>
          </a:p>
          <a:p>
            <a:pPr lvl="1" eaLnBrk="1" hangingPunct="1"/>
            <a:r>
              <a:rPr lang="en-GB" sz="2200" kern="0" dirty="0" smtClean="0"/>
              <a:t>… </a:t>
            </a:r>
            <a:r>
              <a:rPr lang="en-GB" sz="2200" kern="0" dirty="0" err="1" smtClean="0"/>
              <a:t>voor</a:t>
            </a:r>
            <a:r>
              <a:rPr lang="en-GB" sz="2200" kern="0" dirty="0" smtClean="0"/>
              <a:t> burger: </a:t>
            </a:r>
            <a:r>
              <a:rPr lang="en-GB" sz="2200" kern="0" dirty="0" err="1" smtClean="0"/>
              <a:t>communicatie</a:t>
            </a:r>
            <a:r>
              <a:rPr lang="en-GB" sz="2200" kern="0" dirty="0" smtClean="0"/>
              <a:t>, </a:t>
            </a:r>
            <a:r>
              <a:rPr lang="en-GB" sz="2200" kern="0" dirty="0" err="1" smtClean="0"/>
              <a:t>correcte</a:t>
            </a:r>
            <a:r>
              <a:rPr lang="en-GB" sz="2200" kern="0" dirty="0" smtClean="0"/>
              <a:t> </a:t>
            </a:r>
            <a:r>
              <a:rPr lang="en-GB" sz="2200" kern="0" dirty="0" err="1" smtClean="0"/>
              <a:t>waardering</a:t>
            </a:r>
            <a:r>
              <a:rPr lang="en-GB" sz="2200" kern="0" dirty="0" smtClean="0"/>
              <a:t>, </a:t>
            </a:r>
            <a:r>
              <a:rPr lang="en-GB" sz="2200" kern="0" dirty="0" err="1" smtClean="0"/>
              <a:t>democratische</a:t>
            </a:r>
            <a:r>
              <a:rPr lang="en-GB" sz="2200" kern="0" dirty="0" smtClean="0"/>
              <a:t> </a:t>
            </a:r>
            <a:r>
              <a:rPr lang="en-GB" sz="2200" kern="0" dirty="0" err="1" smtClean="0"/>
              <a:t>legitimiteit</a:t>
            </a:r>
            <a:endParaRPr lang="en-GB" sz="2200" kern="0" dirty="0" smtClean="0"/>
          </a:p>
          <a:p>
            <a:pPr lvl="1" eaLnBrk="1" hangingPunct="1"/>
            <a:r>
              <a:rPr lang="en-GB" sz="2200" kern="0" dirty="0" smtClean="0"/>
              <a:t>… </a:t>
            </a:r>
            <a:r>
              <a:rPr lang="en-GB" sz="2200" kern="0" dirty="0" err="1" smtClean="0"/>
              <a:t>voor</a:t>
            </a:r>
            <a:r>
              <a:rPr lang="en-GB" sz="2200" kern="0" dirty="0" smtClean="0"/>
              <a:t> </a:t>
            </a:r>
            <a:r>
              <a:rPr lang="en-GB" sz="2200" kern="0" dirty="0" err="1" smtClean="0"/>
              <a:t>gemeente</a:t>
            </a:r>
            <a:r>
              <a:rPr lang="en-GB" sz="2200" kern="0" dirty="0"/>
              <a:t>: </a:t>
            </a:r>
            <a:r>
              <a:rPr lang="en-GB" sz="2200" kern="0" dirty="0" err="1"/>
              <a:t>o.a</a:t>
            </a:r>
            <a:r>
              <a:rPr lang="en-GB" sz="2200" kern="0" dirty="0"/>
              <a:t>. percentage </a:t>
            </a:r>
            <a:r>
              <a:rPr lang="en-GB" sz="2200" kern="0" dirty="0" err="1"/>
              <a:t>inbare</a:t>
            </a:r>
            <a:r>
              <a:rPr lang="en-GB" sz="2200" kern="0" dirty="0"/>
              <a:t> </a:t>
            </a:r>
            <a:r>
              <a:rPr lang="en-GB" sz="2200" kern="0" dirty="0" err="1"/>
              <a:t>belastingen</a:t>
            </a:r>
            <a:endParaRPr lang="en-GB" sz="2200" kern="0" dirty="0"/>
          </a:p>
        </p:txBody>
      </p:sp>
    </p:spTree>
    <p:extLst>
      <p:ext uri="{BB962C8B-B14F-4D97-AF65-F5344CB8AC3E}">
        <p14:creationId xmlns:p14="http://schemas.microsoft.com/office/powerpoint/2010/main" val="1299213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899592" y="1268760"/>
            <a:ext cx="7772400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GB" sz="2000" b="0" kern="0" dirty="0" err="1" smtClean="0">
                <a:latin typeface="+mj-lt"/>
              </a:rPr>
              <a:t>Samenwerking</a:t>
            </a:r>
            <a:r>
              <a:rPr lang="en-GB" sz="2000" b="0" kern="0" dirty="0" smtClean="0">
                <a:latin typeface="+mj-lt"/>
              </a:rPr>
              <a:t> om </a:t>
            </a:r>
            <a:r>
              <a:rPr lang="en-GB" sz="2000" b="0" kern="0" dirty="0" err="1" smtClean="0">
                <a:latin typeface="+mj-lt"/>
              </a:rPr>
              <a:t>belastingtaken</a:t>
            </a:r>
            <a:r>
              <a:rPr lang="en-GB" sz="2000" b="0" kern="0" dirty="0" smtClean="0">
                <a:latin typeface="+mj-lt"/>
              </a:rPr>
              <a:t> op </a:t>
            </a:r>
            <a:r>
              <a:rPr lang="en-GB" sz="2000" b="0" kern="0" dirty="0" err="1" smtClean="0">
                <a:latin typeface="+mj-lt"/>
              </a:rPr>
              <a:t>grotere</a:t>
            </a:r>
            <a:r>
              <a:rPr lang="en-GB" sz="2000" b="0" kern="0" dirty="0" smtClean="0">
                <a:latin typeface="+mj-lt"/>
              </a:rPr>
              <a:t> </a:t>
            </a:r>
            <a:r>
              <a:rPr lang="en-GB" sz="2000" b="0" kern="0" dirty="0" err="1" smtClean="0">
                <a:latin typeface="+mj-lt"/>
              </a:rPr>
              <a:t>schaal</a:t>
            </a:r>
            <a:r>
              <a:rPr lang="en-GB" sz="2000" b="0" kern="0" dirty="0" smtClean="0">
                <a:latin typeface="+mj-lt"/>
              </a:rPr>
              <a:t> </a:t>
            </a:r>
            <a:r>
              <a:rPr lang="en-GB" sz="2000" b="0" kern="0" dirty="0" err="1" smtClean="0">
                <a:latin typeface="+mj-lt"/>
              </a:rPr>
              <a:t>te</a:t>
            </a:r>
            <a:r>
              <a:rPr lang="en-GB" sz="2000" b="0" kern="0" dirty="0" smtClean="0">
                <a:latin typeface="+mj-lt"/>
              </a:rPr>
              <a:t> </a:t>
            </a:r>
            <a:r>
              <a:rPr lang="en-GB" sz="2000" b="0" kern="0" dirty="0" err="1" smtClean="0">
                <a:latin typeface="+mj-lt"/>
              </a:rPr>
              <a:t>organiseren</a:t>
            </a:r>
            <a:endParaRPr lang="en-GB" sz="2000" b="0" kern="0" dirty="0" smtClean="0">
              <a:latin typeface="+mj-lt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nl-NL" sz="2000" b="0" kern="0" dirty="0" smtClean="0">
                <a:latin typeface="+mj-lt"/>
              </a:rPr>
              <a:t>Belangrijkste motivatie:</a:t>
            </a:r>
            <a:r>
              <a:rPr lang="nl-NL" sz="2000" kern="0" dirty="0" smtClean="0">
                <a:latin typeface="+mj-lt"/>
              </a:rPr>
              <a:t> </a:t>
            </a:r>
            <a:r>
              <a:rPr lang="nl-NL" sz="2000" b="0" kern="0" dirty="0" smtClean="0">
                <a:latin typeface="+mj-lt"/>
              </a:rPr>
              <a:t>kostenbesparing</a:t>
            </a:r>
            <a:endParaRPr lang="nl-NL" sz="2000" b="0" kern="0" dirty="0" smtClean="0">
              <a:latin typeface="+mj-lt"/>
            </a:endParaRPr>
          </a:p>
          <a:p>
            <a:pPr eaLnBrk="1" hangingPunct="1"/>
            <a:endParaRPr lang="nl-NL" sz="2000" b="0" kern="0" dirty="0" smtClean="0">
              <a:latin typeface="+mj-lt"/>
            </a:endParaRPr>
          </a:p>
          <a:p>
            <a:pPr eaLnBrk="1" hangingPunct="1"/>
            <a:r>
              <a:rPr lang="en-GB" sz="2000" b="0" kern="0" dirty="0" err="1" smtClean="0">
                <a:latin typeface="+mj-lt"/>
              </a:rPr>
              <a:t>Omvang</a:t>
            </a:r>
            <a:r>
              <a:rPr lang="en-GB" sz="2000" b="0" kern="0" dirty="0" smtClean="0">
                <a:latin typeface="+mj-lt"/>
              </a:rPr>
              <a:t> sector: in </a:t>
            </a:r>
            <a:r>
              <a:rPr lang="en-GB" sz="2000" b="0" kern="0" dirty="0">
                <a:latin typeface="+mj-lt"/>
              </a:rPr>
              <a:t>2012 is ca. 380 </a:t>
            </a:r>
            <a:r>
              <a:rPr lang="en-GB" sz="2000" b="0" kern="0" dirty="0" err="1">
                <a:latin typeface="+mj-lt"/>
              </a:rPr>
              <a:t>miljoen</a:t>
            </a:r>
            <a:r>
              <a:rPr lang="en-GB" sz="2000" b="0" kern="0" dirty="0">
                <a:latin typeface="+mj-lt"/>
              </a:rPr>
              <a:t> euro door </a:t>
            </a:r>
            <a:r>
              <a:rPr lang="en-GB" sz="2000" b="0" kern="0" dirty="0" err="1">
                <a:latin typeface="+mj-lt"/>
              </a:rPr>
              <a:t>gemeenten</a:t>
            </a:r>
            <a:r>
              <a:rPr lang="en-GB" sz="2000" b="0" kern="0" dirty="0">
                <a:latin typeface="+mj-lt"/>
              </a:rPr>
              <a:t> </a:t>
            </a:r>
            <a:r>
              <a:rPr lang="en-GB" sz="2000" b="0" kern="0" dirty="0" err="1">
                <a:latin typeface="+mj-lt"/>
              </a:rPr>
              <a:t>besteed</a:t>
            </a:r>
            <a:r>
              <a:rPr lang="en-GB" sz="2000" b="0" kern="0" dirty="0">
                <a:latin typeface="+mj-lt"/>
              </a:rPr>
              <a:t> </a:t>
            </a:r>
            <a:r>
              <a:rPr lang="en-GB" sz="2000" b="0" kern="0" dirty="0" err="1">
                <a:latin typeface="+mj-lt"/>
              </a:rPr>
              <a:t>aan</a:t>
            </a:r>
            <a:r>
              <a:rPr lang="en-GB" sz="2000" b="0" kern="0" dirty="0">
                <a:latin typeface="+mj-lt"/>
              </a:rPr>
              <a:t> </a:t>
            </a:r>
            <a:r>
              <a:rPr lang="en-GB" sz="2000" b="0" kern="0" dirty="0" err="1">
                <a:latin typeface="+mj-lt"/>
              </a:rPr>
              <a:t>waarderen</a:t>
            </a:r>
            <a:r>
              <a:rPr lang="en-GB" sz="2000" b="0" kern="0" dirty="0">
                <a:latin typeface="+mj-lt"/>
              </a:rPr>
              <a:t>, </a:t>
            </a:r>
            <a:r>
              <a:rPr lang="en-GB" sz="2000" b="0" kern="0" dirty="0" err="1">
                <a:latin typeface="+mj-lt"/>
              </a:rPr>
              <a:t>heffen</a:t>
            </a:r>
            <a:r>
              <a:rPr lang="en-GB" sz="2000" b="0" kern="0" dirty="0">
                <a:latin typeface="+mj-lt"/>
              </a:rPr>
              <a:t> </a:t>
            </a:r>
            <a:r>
              <a:rPr lang="en-GB" sz="2000" b="0" kern="0" dirty="0" err="1">
                <a:latin typeface="+mj-lt"/>
              </a:rPr>
              <a:t>en</a:t>
            </a:r>
            <a:r>
              <a:rPr lang="en-GB" sz="2000" b="0" kern="0" dirty="0">
                <a:latin typeface="+mj-lt"/>
              </a:rPr>
              <a:t> </a:t>
            </a:r>
            <a:r>
              <a:rPr lang="en-GB" sz="2000" b="0" kern="0" dirty="0" err="1">
                <a:latin typeface="+mj-lt"/>
              </a:rPr>
              <a:t>invorderen</a:t>
            </a:r>
            <a:r>
              <a:rPr lang="en-GB" sz="2000" b="0" kern="0" dirty="0">
                <a:latin typeface="+mj-lt"/>
              </a:rPr>
              <a:t> (</a:t>
            </a:r>
            <a:r>
              <a:rPr lang="en-GB" sz="2000" b="0" i="1" kern="0" dirty="0" err="1">
                <a:latin typeface="+mj-lt"/>
              </a:rPr>
              <a:t>bron</a:t>
            </a:r>
            <a:r>
              <a:rPr lang="en-GB" sz="2000" b="0" i="1" kern="0" dirty="0">
                <a:latin typeface="+mj-lt"/>
              </a:rPr>
              <a:t>: CBS-</a:t>
            </a:r>
            <a:r>
              <a:rPr lang="en-GB" sz="2000" b="0" i="1" kern="0" dirty="0" err="1">
                <a:latin typeface="+mj-lt"/>
              </a:rPr>
              <a:t>Statline</a:t>
            </a:r>
            <a:r>
              <a:rPr lang="en-GB" sz="2000" b="0" kern="0" dirty="0" smtClean="0">
                <a:latin typeface="+mj-lt"/>
              </a:rPr>
              <a:t>)</a:t>
            </a:r>
          </a:p>
          <a:p>
            <a:pPr eaLnBrk="1" hangingPunct="1"/>
            <a:endParaRPr lang="en-GB" sz="2000" b="0" kern="0" dirty="0">
              <a:latin typeface="+mj-lt"/>
            </a:endParaRPr>
          </a:p>
          <a:p>
            <a:pPr eaLnBrk="1" hangingPunct="1"/>
            <a:r>
              <a:rPr lang="en-GB" sz="2000" b="0" kern="0" dirty="0" err="1" smtClean="0">
                <a:latin typeface="+mj-lt"/>
              </a:rPr>
              <a:t>Werkzaamheden</a:t>
            </a:r>
            <a:r>
              <a:rPr lang="en-GB" sz="2000" b="0" kern="0" dirty="0" smtClean="0">
                <a:latin typeface="+mj-lt"/>
              </a:rPr>
              <a:t>: </a:t>
            </a:r>
            <a:r>
              <a:rPr lang="en-GB" sz="2000" b="0" kern="0" dirty="0" err="1" smtClean="0">
                <a:latin typeface="+mj-lt"/>
              </a:rPr>
              <a:t>gegevensbeheer</a:t>
            </a:r>
            <a:r>
              <a:rPr lang="en-GB" sz="2000" b="0" kern="0" dirty="0">
                <a:latin typeface="+mj-lt"/>
              </a:rPr>
              <a:t>, </a:t>
            </a:r>
            <a:r>
              <a:rPr lang="en-GB" sz="2000" b="0" kern="0" dirty="0" err="1">
                <a:latin typeface="+mj-lt"/>
              </a:rPr>
              <a:t>waardebepaling</a:t>
            </a:r>
            <a:r>
              <a:rPr lang="en-GB" sz="2000" b="0" kern="0" dirty="0">
                <a:latin typeface="+mj-lt"/>
              </a:rPr>
              <a:t> (WOZ), </a:t>
            </a:r>
            <a:r>
              <a:rPr lang="en-GB" sz="2000" b="0" kern="0" dirty="0" err="1">
                <a:latin typeface="+mj-lt"/>
              </a:rPr>
              <a:t>versturen</a:t>
            </a:r>
            <a:r>
              <a:rPr lang="en-GB" sz="2000" b="0" kern="0" dirty="0">
                <a:latin typeface="+mj-lt"/>
              </a:rPr>
              <a:t> </a:t>
            </a:r>
            <a:r>
              <a:rPr lang="en-GB" sz="2000" b="0" kern="0" dirty="0" err="1">
                <a:latin typeface="+mj-lt"/>
              </a:rPr>
              <a:t>en</a:t>
            </a:r>
            <a:r>
              <a:rPr lang="en-GB" sz="2000" b="0" kern="0" dirty="0">
                <a:latin typeface="+mj-lt"/>
              </a:rPr>
              <a:t> </a:t>
            </a:r>
            <a:r>
              <a:rPr lang="en-GB" sz="2000" b="0" kern="0" dirty="0" err="1">
                <a:latin typeface="+mj-lt"/>
              </a:rPr>
              <a:t>verwerken</a:t>
            </a:r>
            <a:r>
              <a:rPr lang="en-GB" sz="2000" b="0" kern="0" dirty="0">
                <a:latin typeface="+mj-lt"/>
              </a:rPr>
              <a:t> van </a:t>
            </a:r>
            <a:r>
              <a:rPr lang="en-GB" sz="2000" b="0" kern="0" dirty="0" err="1">
                <a:latin typeface="+mj-lt"/>
              </a:rPr>
              <a:t>aanslagen</a:t>
            </a:r>
            <a:r>
              <a:rPr lang="en-GB" sz="2000" b="0" kern="0" dirty="0">
                <a:latin typeface="+mj-lt"/>
              </a:rPr>
              <a:t>, </a:t>
            </a:r>
            <a:r>
              <a:rPr lang="en-GB" sz="2000" b="0" kern="0" dirty="0" err="1">
                <a:latin typeface="+mj-lt"/>
              </a:rPr>
              <a:t>bezwaarschriften</a:t>
            </a:r>
            <a:endParaRPr lang="en-GB" sz="2000" b="0" kern="0" dirty="0">
              <a:latin typeface="+mj-lt"/>
            </a:endParaRPr>
          </a:p>
          <a:p>
            <a:pPr eaLnBrk="1" hangingPunct="1"/>
            <a:endParaRPr lang="en-GB" sz="2200" b="0" kern="0" dirty="0" smtClean="0">
              <a:latin typeface="+mj-lt"/>
            </a:endParaRPr>
          </a:p>
          <a:p>
            <a:pPr eaLnBrk="1" hangingPunct="1"/>
            <a:endParaRPr lang="en-GB" sz="2200" kern="0" dirty="0" smtClean="0">
              <a:latin typeface="+mj-lt"/>
            </a:endParaRPr>
          </a:p>
        </p:txBody>
      </p:sp>
      <p:sp>
        <p:nvSpPr>
          <p:cNvPr id="11" name="Rechthoek 19"/>
          <p:cNvSpPr/>
          <p:nvPr/>
        </p:nvSpPr>
        <p:spPr>
          <a:xfrm>
            <a:off x="762000" y="332656"/>
            <a:ext cx="69829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 smtClean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Case: gemeentelijke belastingheffing</a:t>
            </a:r>
          </a:p>
        </p:txBody>
      </p:sp>
    </p:spTree>
    <p:extLst>
      <p:ext uri="{BB962C8B-B14F-4D97-AF65-F5344CB8AC3E}">
        <p14:creationId xmlns:p14="http://schemas.microsoft.com/office/powerpoint/2010/main" val="3695083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 bwMode="auto">
          <a:xfrm>
            <a:off x="427357" y="1417666"/>
            <a:ext cx="3960440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 eaLnBrk="1" hangingPunct="1">
              <a:buFont typeface="Times"/>
              <a:buNone/>
            </a:pPr>
            <a:endParaRPr lang="en-GB" sz="2000" kern="0" dirty="0" smtClean="0"/>
          </a:p>
          <a:p>
            <a:pPr marL="57150" indent="0" eaLnBrk="1" hangingPunct="1">
              <a:buNone/>
            </a:pPr>
            <a:r>
              <a:rPr lang="en-GB" sz="2000" kern="0" dirty="0" err="1" smtClean="0"/>
              <a:t>Schaal</a:t>
            </a:r>
            <a:r>
              <a:rPr lang="en-GB" sz="2000" kern="0" dirty="0" smtClean="0"/>
              <a:t>: </a:t>
            </a:r>
            <a:r>
              <a:rPr lang="en-GB" sz="2000" kern="0" dirty="0" err="1" smtClean="0"/>
              <a:t>omvang</a:t>
            </a:r>
            <a:r>
              <a:rPr lang="en-GB" sz="2000" kern="0" dirty="0" smtClean="0"/>
              <a:t> in </a:t>
            </a:r>
            <a:r>
              <a:rPr lang="en-GB" sz="2000" kern="0" dirty="0" err="1" smtClean="0"/>
              <a:t>aantal</a:t>
            </a:r>
            <a:r>
              <a:rPr lang="en-GB" sz="2000" kern="0" dirty="0" smtClean="0"/>
              <a:t> “WOZ-</a:t>
            </a:r>
            <a:r>
              <a:rPr lang="en-GB" sz="2000" kern="0" dirty="0" err="1" smtClean="0"/>
              <a:t>objecten</a:t>
            </a:r>
            <a:r>
              <a:rPr lang="en-GB" sz="2000" kern="0" dirty="0" smtClean="0"/>
              <a:t>”</a:t>
            </a:r>
            <a:br>
              <a:rPr lang="en-GB" sz="2000" kern="0" dirty="0" smtClean="0"/>
            </a:br>
            <a:endParaRPr lang="en-GB" sz="2000" kern="0" dirty="0" smtClean="0"/>
          </a:p>
          <a:p>
            <a:pPr marL="57150" indent="0" eaLnBrk="1" hangingPunct="1">
              <a:buNone/>
            </a:pPr>
            <a:r>
              <a:rPr lang="en-GB" sz="2000" kern="0" dirty="0" smtClean="0"/>
              <a:t>Van </a:t>
            </a:r>
            <a:r>
              <a:rPr lang="en-GB" sz="2000" kern="0" dirty="0" err="1" smtClean="0"/>
              <a:t>gemiddeld</a:t>
            </a:r>
            <a:r>
              <a:rPr lang="en-GB" sz="2000" kern="0" dirty="0" smtClean="0"/>
              <a:t> 18.000 </a:t>
            </a:r>
            <a:r>
              <a:rPr lang="en-GB" sz="2000" kern="0" dirty="0" err="1" smtClean="0"/>
              <a:t>objecten</a:t>
            </a:r>
            <a:r>
              <a:rPr lang="en-GB" sz="2000" kern="0" dirty="0" smtClean="0"/>
              <a:t> in 2005 </a:t>
            </a:r>
            <a:r>
              <a:rPr lang="en-GB" sz="2000" kern="0" dirty="0" err="1" smtClean="0"/>
              <a:t>naar</a:t>
            </a:r>
            <a:r>
              <a:rPr lang="en-GB" sz="2000" kern="0" dirty="0" smtClean="0"/>
              <a:t> </a:t>
            </a:r>
            <a:r>
              <a:rPr lang="en-GB" sz="2000" kern="0" dirty="0" err="1" smtClean="0"/>
              <a:t>gemiddeld</a:t>
            </a:r>
            <a:r>
              <a:rPr lang="en-GB" sz="2000" kern="0" dirty="0" smtClean="0"/>
              <a:t> 27.000 </a:t>
            </a:r>
            <a:r>
              <a:rPr lang="en-GB" sz="2000" kern="0" dirty="0" err="1" smtClean="0"/>
              <a:t>objecten</a:t>
            </a:r>
            <a:r>
              <a:rPr lang="en-GB" sz="2000" kern="0" dirty="0" smtClean="0"/>
              <a:t> in 2012 (</a:t>
            </a:r>
            <a:r>
              <a:rPr lang="en-GB" sz="2000" kern="0" dirty="0" err="1" smtClean="0"/>
              <a:t>toename</a:t>
            </a:r>
            <a:r>
              <a:rPr lang="en-GB" sz="2000" kern="0" dirty="0" smtClean="0"/>
              <a:t> van 50%)</a:t>
            </a:r>
          </a:p>
          <a:p>
            <a:pPr marL="57150" indent="0" eaLnBrk="1" hangingPunct="1">
              <a:buNone/>
            </a:pPr>
            <a:endParaRPr lang="en-GB" sz="2000" kern="0" dirty="0" smtClean="0"/>
          </a:p>
        </p:txBody>
      </p:sp>
      <p:pic>
        <p:nvPicPr>
          <p:cNvPr id="12" name="Chart 1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797" y="2153725"/>
            <a:ext cx="4559944" cy="273596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382956" y="979696"/>
            <a:ext cx="87610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n-lt"/>
              </a:rPr>
              <a:t>2005: 25 </a:t>
            </a:r>
            <a:r>
              <a:rPr lang="en-GB" sz="2000" dirty="0" err="1">
                <a:latin typeface="+mn-lt"/>
              </a:rPr>
              <a:t>gemeenten</a:t>
            </a:r>
            <a:r>
              <a:rPr lang="en-GB" sz="2000" dirty="0">
                <a:latin typeface="+mn-lt"/>
              </a:rPr>
              <a:t> in 3 </a:t>
            </a:r>
            <a:r>
              <a:rPr lang="en-GB" sz="2000" dirty="0" err="1">
                <a:latin typeface="+mn-lt"/>
              </a:rPr>
              <a:t>verbanden</a:t>
            </a:r>
            <a:endParaRPr lang="en-GB" sz="2000" dirty="0">
              <a:latin typeface="+mn-lt"/>
            </a:endParaRPr>
          </a:p>
          <a:p>
            <a:r>
              <a:rPr lang="en-GB" sz="2000" dirty="0">
                <a:latin typeface="+mn-lt"/>
              </a:rPr>
              <a:t>2012: 124 </a:t>
            </a:r>
            <a:r>
              <a:rPr lang="en-GB" sz="2000" dirty="0" err="1">
                <a:latin typeface="+mn-lt"/>
              </a:rPr>
              <a:t>gemeenten</a:t>
            </a:r>
            <a:r>
              <a:rPr lang="en-GB" sz="2000" dirty="0">
                <a:latin typeface="+mn-lt"/>
              </a:rPr>
              <a:t> in 29 </a:t>
            </a:r>
            <a:r>
              <a:rPr lang="en-GB" sz="2000" dirty="0" err="1" smtClean="0">
                <a:latin typeface="+mn-lt"/>
              </a:rPr>
              <a:t>verbanden</a:t>
            </a:r>
            <a:r>
              <a:rPr lang="en-GB" sz="2000" dirty="0" smtClean="0">
                <a:latin typeface="+mn-lt"/>
              </a:rPr>
              <a:t> -&gt; </a:t>
            </a:r>
            <a:r>
              <a:rPr lang="en-GB" sz="2000" dirty="0" err="1" smtClean="0">
                <a:latin typeface="+mn-lt"/>
              </a:rPr>
              <a:t>inmiddels</a:t>
            </a:r>
            <a:r>
              <a:rPr lang="en-GB" sz="2000" dirty="0" smtClean="0">
                <a:latin typeface="+mn-lt"/>
              </a:rPr>
              <a:t> (2016) nog </a:t>
            </a:r>
            <a:r>
              <a:rPr lang="en-GB" sz="2000" dirty="0" err="1" smtClean="0">
                <a:latin typeface="+mn-lt"/>
              </a:rPr>
              <a:t>veel</a:t>
            </a:r>
            <a:r>
              <a:rPr lang="en-GB" sz="2000" dirty="0" smtClean="0">
                <a:latin typeface="+mn-lt"/>
              </a:rPr>
              <a:t> </a:t>
            </a:r>
            <a:r>
              <a:rPr lang="en-GB" sz="2000" dirty="0" err="1" smtClean="0">
                <a:latin typeface="+mn-lt"/>
              </a:rPr>
              <a:t>meer</a:t>
            </a:r>
            <a:endParaRPr lang="en-GB" sz="2000" dirty="0">
              <a:latin typeface="+mn-lt"/>
            </a:endParaRPr>
          </a:p>
          <a:p>
            <a:endParaRPr lang="nl-NL" sz="2000" dirty="0">
              <a:latin typeface="+mn-lt"/>
            </a:endParaRPr>
          </a:p>
        </p:txBody>
      </p:sp>
      <p:sp>
        <p:nvSpPr>
          <p:cNvPr id="16" name="Rechthoek 19"/>
          <p:cNvSpPr/>
          <p:nvPr/>
        </p:nvSpPr>
        <p:spPr>
          <a:xfrm>
            <a:off x="762000" y="332656"/>
            <a:ext cx="73383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2800" dirty="0" smtClean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Samenwerkingsverbanden: de cijfers</a:t>
            </a:r>
          </a:p>
        </p:txBody>
      </p:sp>
    </p:spTree>
    <p:extLst>
      <p:ext uri="{BB962C8B-B14F-4D97-AF65-F5344CB8AC3E}">
        <p14:creationId xmlns:p14="http://schemas.microsoft.com/office/powerpoint/2010/main" val="1619014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-495151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477000" y="5837238"/>
            <a:ext cx="19050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128" y="1018889"/>
            <a:ext cx="78488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err="1" smtClean="0">
                <a:latin typeface="+mn-lt"/>
              </a:rPr>
              <a:t>Verschillen</a:t>
            </a:r>
            <a:r>
              <a:rPr lang="en-GB" sz="2200" dirty="0" smtClean="0">
                <a:latin typeface="+mn-lt"/>
              </a:rPr>
              <a:t> </a:t>
            </a:r>
            <a:r>
              <a:rPr lang="en-GB" sz="2200" dirty="0" err="1" smtClean="0">
                <a:latin typeface="+mn-lt"/>
              </a:rPr>
              <a:t>tussen</a:t>
            </a:r>
            <a:r>
              <a:rPr lang="en-GB" sz="2200" dirty="0" smtClean="0">
                <a:latin typeface="+mn-lt"/>
              </a:rPr>
              <a:t> </a:t>
            </a:r>
            <a:r>
              <a:rPr lang="en-GB" sz="2200" dirty="0" err="1" smtClean="0">
                <a:latin typeface="+mn-lt"/>
              </a:rPr>
              <a:t>samenwerkingsverbanden</a:t>
            </a:r>
            <a:r>
              <a:rPr lang="en-GB" sz="2200" dirty="0" smtClean="0">
                <a:latin typeface="+mn-lt"/>
              </a:rPr>
              <a:t> in </a:t>
            </a:r>
            <a:r>
              <a:rPr lang="en-GB" sz="2200" dirty="0" err="1" smtClean="0">
                <a:latin typeface="+mn-lt"/>
              </a:rPr>
              <a:t>onder</a:t>
            </a:r>
            <a:r>
              <a:rPr lang="en-GB" sz="2200" dirty="0" smtClean="0">
                <a:latin typeface="+mn-lt"/>
              </a:rPr>
              <a:t> </a:t>
            </a:r>
            <a:r>
              <a:rPr lang="en-GB" sz="2200" dirty="0" err="1" smtClean="0">
                <a:latin typeface="+mn-lt"/>
              </a:rPr>
              <a:t>andere</a:t>
            </a:r>
            <a:r>
              <a:rPr lang="en-GB" sz="2200" dirty="0" smtClean="0">
                <a:latin typeface="+mn-lt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err="1" smtClean="0">
                <a:latin typeface="+mn-lt"/>
              </a:rPr>
              <a:t>Bestuurlijk-juridische</a:t>
            </a:r>
            <a:r>
              <a:rPr lang="en-GB" sz="2200" dirty="0" smtClean="0">
                <a:latin typeface="+mn-lt"/>
              </a:rPr>
              <a:t> </a:t>
            </a:r>
            <a:r>
              <a:rPr lang="en-GB" sz="2200" dirty="0" err="1" smtClean="0">
                <a:latin typeface="+mn-lt"/>
              </a:rPr>
              <a:t>structuur</a:t>
            </a:r>
            <a:r>
              <a:rPr lang="en-GB" sz="2200" dirty="0" smtClean="0">
                <a:latin typeface="+mn-lt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err="1" smtClean="0">
                <a:latin typeface="+mn-lt"/>
              </a:rPr>
              <a:t>Ondergebrachte</a:t>
            </a:r>
            <a:r>
              <a:rPr lang="en-GB" sz="2200" dirty="0" smtClean="0">
                <a:latin typeface="+mn-lt"/>
              </a:rPr>
              <a:t> </a:t>
            </a:r>
            <a:r>
              <a:rPr lang="en-GB" sz="2200" dirty="0" err="1" smtClean="0">
                <a:latin typeface="+mn-lt"/>
              </a:rPr>
              <a:t>werkzaamheden</a:t>
            </a:r>
            <a:r>
              <a:rPr lang="en-GB" sz="2200" dirty="0" smtClean="0">
                <a:latin typeface="+mn-lt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err="1" smtClean="0">
                <a:latin typeface="+mn-lt"/>
              </a:rPr>
              <a:t>Omvang</a:t>
            </a:r>
            <a:r>
              <a:rPr lang="en-GB" sz="2200" dirty="0" smtClean="0">
                <a:latin typeface="+mn-lt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 smtClean="0">
              <a:latin typeface="+mn-lt"/>
            </a:endParaRPr>
          </a:p>
          <a:p>
            <a:r>
              <a:rPr lang="en-GB" sz="2200" dirty="0" err="1" smtClean="0">
                <a:latin typeface="+mn-lt"/>
              </a:rPr>
              <a:t>Beheer</a:t>
            </a:r>
            <a:r>
              <a:rPr lang="en-GB" sz="2200" dirty="0" smtClean="0">
                <a:latin typeface="+mn-lt"/>
              </a:rPr>
              <a:t> </a:t>
            </a:r>
            <a:r>
              <a:rPr lang="en-GB" sz="2200" dirty="0" err="1" smtClean="0">
                <a:latin typeface="+mn-lt"/>
              </a:rPr>
              <a:t>administratie</a:t>
            </a:r>
            <a:r>
              <a:rPr lang="en-GB" sz="2200" dirty="0" smtClean="0">
                <a:latin typeface="+mn-lt"/>
              </a:rPr>
              <a:t> </a:t>
            </a:r>
            <a:r>
              <a:rPr lang="en-GB" sz="2200" dirty="0" err="1" smtClean="0">
                <a:latin typeface="+mn-lt"/>
              </a:rPr>
              <a:t>en</a:t>
            </a:r>
            <a:r>
              <a:rPr lang="en-GB" sz="2200" dirty="0" smtClean="0">
                <a:latin typeface="+mn-lt"/>
              </a:rPr>
              <a:t> taken in </a:t>
            </a:r>
            <a:r>
              <a:rPr lang="en-GB" sz="2200" dirty="0" err="1" smtClean="0">
                <a:latin typeface="+mn-lt"/>
              </a:rPr>
              <a:t>kader</a:t>
            </a:r>
            <a:r>
              <a:rPr lang="en-GB" sz="2200" dirty="0" smtClean="0">
                <a:latin typeface="+mn-lt"/>
              </a:rPr>
              <a:t> van Wet WOZ </a:t>
            </a:r>
            <a:r>
              <a:rPr lang="en-GB" sz="2200" dirty="0" err="1" smtClean="0">
                <a:latin typeface="+mn-lt"/>
              </a:rPr>
              <a:t>meestal</a:t>
            </a:r>
            <a:r>
              <a:rPr lang="en-GB" sz="2200" dirty="0" smtClean="0">
                <a:latin typeface="+mn-lt"/>
              </a:rPr>
              <a:t> </a:t>
            </a:r>
            <a:r>
              <a:rPr lang="en-GB" sz="2200" dirty="0" err="1" smtClean="0">
                <a:latin typeface="+mn-lt"/>
              </a:rPr>
              <a:t>onderdeel</a:t>
            </a:r>
            <a:r>
              <a:rPr lang="en-GB" sz="2200" dirty="0" smtClean="0">
                <a:latin typeface="+mn-lt"/>
              </a:rPr>
              <a:t> van </a:t>
            </a:r>
            <a:r>
              <a:rPr lang="en-GB" sz="2200" dirty="0" err="1" smtClean="0">
                <a:latin typeface="+mn-lt"/>
              </a:rPr>
              <a:t>samenwerking</a:t>
            </a:r>
            <a:r>
              <a:rPr lang="en-GB" sz="2200" dirty="0" smtClean="0">
                <a:latin typeface="+mn-lt"/>
              </a:rPr>
              <a:t> (</a:t>
            </a:r>
            <a:r>
              <a:rPr lang="en-GB" sz="2200" dirty="0" err="1" smtClean="0">
                <a:latin typeface="+mn-lt"/>
              </a:rPr>
              <a:t>belangrijkste</a:t>
            </a:r>
            <a:r>
              <a:rPr lang="en-GB" sz="2200" dirty="0" smtClean="0">
                <a:latin typeface="+mn-lt"/>
              </a:rPr>
              <a:t> </a:t>
            </a:r>
            <a:r>
              <a:rPr lang="en-GB" sz="2200" dirty="0" err="1" smtClean="0">
                <a:latin typeface="+mn-lt"/>
              </a:rPr>
              <a:t>kostendrijvers</a:t>
            </a:r>
            <a:r>
              <a:rPr lang="en-GB" sz="2200" dirty="0" smtClean="0">
                <a:latin typeface="+mn-lt"/>
              </a:rPr>
              <a:t>).</a:t>
            </a:r>
            <a:endParaRPr lang="en-GB" sz="2200" dirty="0">
              <a:latin typeface="+mn-lt"/>
            </a:endParaRPr>
          </a:p>
          <a:p>
            <a:endParaRPr lang="nl-NL" sz="2200" dirty="0">
              <a:latin typeface="+mn-lt"/>
            </a:endParaRPr>
          </a:p>
        </p:txBody>
      </p:sp>
      <p:sp>
        <p:nvSpPr>
          <p:cNvPr id="15" name="Rechthoek 19"/>
          <p:cNvSpPr/>
          <p:nvPr/>
        </p:nvSpPr>
        <p:spPr>
          <a:xfrm>
            <a:off x="762000" y="332656"/>
            <a:ext cx="69829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dirty="0" smtClean="0">
                <a:solidFill>
                  <a:srgbClr val="00B0F0"/>
                </a:solidFill>
                <a:latin typeface="Bookman Old Style" panose="02050604050505020204" pitchFamily="18" charset="0"/>
                <a:ea typeface="Times New Roman"/>
                <a:cs typeface="Times New Roman"/>
              </a:rPr>
              <a:t>Samenwerkingsverbanden: modaliteiten</a:t>
            </a:r>
          </a:p>
        </p:txBody>
      </p:sp>
    </p:spTree>
    <p:extLst>
      <p:ext uri="{BB962C8B-B14F-4D97-AF65-F5344CB8AC3E}">
        <p14:creationId xmlns:p14="http://schemas.microsoft.com/office/powerpoint/2010/main" val="40391164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2769</TotalTime>
  <Words>699</Words>
  <Application>Microsoft Office PowerPoint</Application>
  <PresentationFormat>On-screen Show (4:3)</PresentationFormat>
  <Paragraphs>393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Bookman Old Style</vt:lpstr>
      <vt:lpstr>Cambria</vt:lpstr>
      <vt:lpstr>Cambria Math</vt:lpstr>
      <vt:lpstr>Corbel</vt:lpstr>
      <vt:lpstr>Tahoma</vt:lpstr>
      <vt:lpstr>Times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Bikker Euro RSCG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Bikker Euro RSCG</dc:creator>
  <cp:lastModifiedBy>Thomas Niaounakis</cp:lastModifiedBy>
  <cp:revision>314</cp:revision>
  <cp:lastPrinted>2016-01-28T11:39:26Z</cp:lastPrinted>
  <dcterms:created xsi:type="dcterms:W3CDTF">2003-10-16T11:42:10Z</dcterms:created>
  <dcterms:modified xsi:type="dcterms:W3CDTF">2016-01-28T11:59:18Z</dcterms:modified>
</cp:coreProperties>
</file>