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75" r:id="rId2"/>
    <p:sldMasterId id="2147483699" r:id="rId3"/>
    <p:sldMasterId id="2147483711" r:id="rId4"/>
  </p:sldMasterIdLst>
  <p:notesMasterIdLst>
    <p:notesMasterId r:id="rId39"/>
  </p:notesMasterIdLst>
  <p:handoutMasterIdLst>
    <p:handoutMasterId r:id="rId40"/>
  </p:handoutMasterIdLst>
  <p:sldIdLst>
    <p:sldId id="256" r:id="rId5"/>
    <p:sldId id="258" r:id="rId6"/>
    <p:sldId id="259" r:id="rId7"/>
    <p:sldId id="272" r:id="rId8"/>
    <p:sldId id="273" r:id="rId9"/>
    <p:sldId id="260" r:id="rId10"/>
    <p:sldId id="295" r:id="rId11"/>
    <p:sldId id="285" r:id="rId12"/>
    <p:sldId id="274" r:id="rId13"/>
    <p:sldId id="275" r:id="rId14"/>
    <p:sldId id="277" r:id="rId15"/>
    <p:sldId id="281" r:id="rId16"/>
    <p:sldId id="278" r:id="rId17"/>
    <p:sldId id="286" r:id="rId18"/>
    <p:sldId id="279" r:id="rId19"/>
    <p:sldId id="280" r:id="rId20"/>
    <p:sldId id="287" r:id="rId21"/>
    <p:sldId id="282" r:id="rId22"/>
    <p:sldId id="266" r:id="rId23"/>
    <p:sldId id="284" r:id="rId24"/>
    <p:sldId id="283" r:id="rId25"/>
    <p:sldId id="262" r:id="rId26"/>
    <p:sldId id="267" r:id="rId27"/>
    <p:sldId id="268" r:id="rId28"/>
    <p:sldId id="292" r:id="rId29"/>
    <p:sldId id="293" r:id="rId30"/>
    <p:sldId id="294" r:id="rId31"/>
    <p:sldId id="269" r:id="rId32"/>
    <p:sldId id="270" r:id="rId33"/>
    <p:sldId id="271" r:id="rId34"/>
    <p:sldId id="291" r:id="rId35"/>
    <p:sldId id="290" r:id="rId36"/>
    <p:sldId id="288" r:id="rId37"/>
    <p:sldId id="289" r:id="rId38"/>
  </p:sldIdLst>
  <p:sldSz cx="9144000" cy="6858000" type="screen4x3"/>
  <p:notesSz cx="7099300" cy="10234613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Niaounakis" initials="TN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9" autoAdjust="0"/>
    <p:restoredTop sz="95165" autoAdjust="0"/>
  </p:normalViewPr>
  <p:slideViewPr>
    <p:cSldViewPr snapToGrid="0" snapToObjects="1">
      <p:cViewPr varScale="1">
        <p:scale>
          <a:sx n="71" d="100"/>
          <a:sy n="71" d="100"/>
        </p:scale>
        <p:origin x="-1152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5" cy="51117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9" y="1"/>
            <a:ext cx="3076575" cy="51117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451C572F-AEB8-4817-AE0B-8DC59408E428}" type="datetimeFigureOut">
              <a:rPr lang="nl-NL" smtClean="0"/>
              <a:t>31-3-2016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1"/>
            <a:ext cx="3076575" cy="51117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9" y="9721851"/>
            <a:ext cx="3076575" cy="51117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A83D8F04-49AB-41F7-838F-5F817ADFBEB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817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3508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3508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r">
              <a:defRPr sz="1300"/>
            </a:lvl1pPr>
          </a:lstStyle>
          <a:p>
            <a:fld id="{CFE88427-736F-48E5-AB0B-6B2DE6C7E3F9}" type="datetimeFigureOut">
              <a:rPr lang="en-GB" smtClean="0"/>
              <a:pPr/>
              <a:t>31/03/2016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1" rIns="99040" bIns="4952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9040" tIns="49521" rIns="99040" bIns="4952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3507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r">
              <a:defRPr sz="1300"/>
            </a:lvl1pPr>
          </a:lstStyle>
          <a:p>
            <a:fld id="{482BB00A-71ED-40C6-A1CF-164C43AE5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7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39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83" indent="-228583">
              <a:buAutoNum type="arabicPeriod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390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mtClean="0">
              <a:latin typeface="Times" pitchFamily="18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69919" indent="-296123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84491" indent="-236898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58287" indent="-236898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132084" indent="-236898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260C1E3-5DB4-4EEE-9AAF-52AFD00FEC57}" type="slidenum">
              <a:rPr lang="en-US" altLang="nl-NL" sz="1200">
                <a:latin typeface="Times" pitchFamily="18" charset="0"/>
              </a:rPr>
              <a:pPr/>
              <a:t>5</a:t>
            </a:fld>
            <a:endParaRPr lang="en-US" altLang="nl-NL" sz="120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3FE51-3AA7-414D-96D2-7E90E84A9FD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39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3FE51-3AA7-414D-96D2-7E90E84A9FD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93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3FE51-3AA7-414D-96D2-7E90E84A9FD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60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3FE51-3AA7-414D-96D2-7E90E84A9FD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35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3FE51-3AA7-414D-96D2-7E90E84A9FD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50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55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475" y="5194300"/>
            <a:ext cx="7924800" cy="381000"/>
          </a:xfrm>
        </p:spPr>
        <p:txBody>
          <a:bodyPr/>
          <a:lstStyle>
            <a:lvl1pPr>
              <a:defRPr sz="1200" b="1"/>
            </a:lvl1pPr>
          </a:lstStyle>
          <a:p>
            <a:fld id="{F10973AC-957D-C346-BA56-D82065FA2AEB}" type="datetimeFigureOut">
              <a:rPr lang="nl-NL" smtClean="0"/>
              <a:pPr/>
              <a:t>31-3-2016</a:t>
            </a:fld>
            <a:endParaRPr lang="nl-NL" dirty="0"/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81000"/>
            <a:ext cx="7734300" cy="685800"/>
          </a:xfrm>
        </p:spPr>
        <p:txBody>
          <a:bodyPr tIns="0" bIns="0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2000" y="1143000"/>
            <a:ext cx="7734300" cy="609600"/>
          </a:xfrm>
        </p:spPr>
        <p:txBody>
          <a:bodyPr tIns="0" bIns="0"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204" name="Rectangle 60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6206" name="Rectangle 62"/>
          <p:cNvSpPr>
            <a:spLocks noChangeArrowheads="1"/>
          </p:cNvSpPr>
          <p:nvPr/>
        </p:nvSpPr>
        <p:spPr bwMode="ltGray">
          <a:xfrm>
            <a:off x="0" y="5599113"/>
            <a:ext cx="9144000" cy="287337"/>
          </a:xfrm>
          <a:prstGeom prst="rect">
            <a:avLst/>
          </a:prstGeom>
          <a:solidFill>
            <a:srgbClr val="0099CC"/>
          </a:solidFill>
          <a:ln w="9525">
            <a:solidFill>
              <a:srgbClr val="00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>
              <a:solidFill>
                <a:srgbClr val="808080"/>
              </a:solidFill>
              <a:latin typeface="Times"/>
            </a:endParaRPr>
          </a:p>
        </p:txBody>
      </p:sp>
      <p:sp>
        <p:nvSpPr>
          <p:cNvPr id="6207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77000" y="5621338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14248"/>
              </p:ext>
            </p:extLst>
          </p:nvPr>
        </p:nvGraphicFramePr>
        <p:xfrm>
          <a:off x="6444208" y="5957267"/>
          <a:ext cx="20955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Visio" r:id="rId3" imgW="2095119" imgH="1000506" progId="Visio.Drawing.11">
                  <p:embed/>
                </p:oleObj>
              </mc:Choice>
              <mc:Fallback>
                <p:oleObj name="Visio" r:id="rId3" imgW="2095119" imgH="100050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5957267"/>
                        <a:ext cx="209550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4098"/>
            <a:ext cx="2160000" cy="317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31-3-2016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024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58775"/>
            <a:ext cx="1943100" cy="5248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58775"/>
            <a:ext cx="5676900" cy="5248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31-3-2016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5124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5" y="1335600"/>
            <a:ext cx="4874225" cy="1512000"/>
          </a:xfrm>
        </p:spPr>
        <p:txBody>
          <a:bodyPr/>
          <a:lstStyle>
            <a:lvl1pPr>
              <a:lnSpc>
                <a:spcPts val="6000"/>
              </a:lnSpc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 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5" y="2966400"/>
            <a:ext cx="4874225" cy="10800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Plaats een foto en zet die op de achtergrond met rechtermuisknop</a:t>
            </a:r>
            <a:br>
              <a:rPr lang="nl-NL" dirty="0" smtClean="0"/>
            </a:br>
            <a:r>
              <a:rPr lang="nl-NL" dirty="0" smtClean="0"/>
              <a:t> &gt; </a:t>
            </a:r>
            <a:r>
              <a:rPr lang="nl-NL" dirty="0" err="1" smtClean="0"/>
              <a:t>send</a:t>
            </a:r>
            <a:r>
              <a:rPr lang="nl-NL" dirty="0" smtClean="0"/>
              <a:t> to back</a:t>
            </a:r>
            <a:endParaRPr lang="nl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3999599" cy="828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1296000"/>
            <a:ext cx="3997924" cy="355000"/>
          </a:xfrm>
        </p:spPr>
        <p:txBody>
          <a:bodyPr anchor="t" anchorCtr="0"/>
          <a:lstStyle>
            <a:lvl1pPr marL="0" indent="0">
              <a:buNone/>
              <a:defRPr sz="20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600200"/>
            <a:ext cx="39996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 te bewerken</a:t>
            </a:r>
          </a:p>
          <a:p>
            <a:pPr lvl="1"/>
            <a:r>
              <a:rPr lang="nl-NL" dirty="0" smtClean="0"/>
              <a:t>Tweede niveau tekst</a:t>
            </a:r>
          </a:p>
          <a:p>
            <a:pPr lvl="2"/>
            <a:r>
              <a:rPr lang="nl-NL" dirty="0" smtClean="0"/>
              <a:t>Derde niveau tekst</a:t>
            </a:r>
          </a:p>
          <a:p>
            <a:pPr lvl="3"/>
            <a:r>
              <a:rPr lang="nl-NL" dirty="0" smtClean="0"/>
              <a:t>Vierde niveau tekst</a:t>
            </a:r>
          </a:p>
          <a:p>
            <a:pPr lvl="4"/>
            <a:r>
              <a:rPr lang="nl-NL" dirty="0" smtClean="0"/>
              <a:t>Vijfde niveau tekst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31-3-2016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1573200" y="6217570"/>
            <a:ext cx="5102920" cy="24038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488950"/>
            <a:ext cx="4014000" cy="50292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icoon om een foto</a:t>
            </a:r>
            <a:br>
              <a:rPr lang="nl-NL" dirty="0" smtClean="0"/>
            </a:br>
            <a:r>
              <a:rPr lang="nl-NL" dirty="0" smtClean="0"/>
              <a:t>toe te voegen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2 afbeelding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3999599" cy="828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1296000"/>
            <a:ext cx="3997924" cy="355000"/>
          </a:xfrm>
        </p:spPr>
        <p:txBody>
          <a:bodyPr anchor="t" anchorCtr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 te bewerken</a:t>
            </a:r>
            <a:endParaRPr lang="nl-NL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600200"/>
            <a:ext cx="39996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 te bewerken</a:t>
            </a:r>
          </a:p>
          <a:p>
            <a:pPr lvl="1"/>
            <a:r>
              <a:rPr lang="nl-NL" dirty="0" smtClean="0"/>
              <a:t>Tweede niveau tekst</a:t>
            </a:r>
          </a:p>
          <a:p>
            <a:pPr lvl="2"/>
            <a:r>
              <a:rPr lang="nl-NL" dirty="0" smtClean="0"/>
              <a:t>Derde niveau tekst</a:t>
            </a:r>
          </a:p>
          <a:p>
            <a:pPr lvl="3"/>
            <a:r>
              <a:rPr lang="nl-NL" dirty="0" smtClean="0"/>
              <a:t>Vierde niveau tekst</a:t>
            </a:r>
          </a:p>
          <a:p>
            <a:pPr lvl="4"/>
            <a:r>
              <a:rPr lang="nl-NL" dirty="0" smtClean="0"/>
              <a:t>Vijfde niveau tekst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31-3-2016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1573200" y="6217570"/>
            <a:ext cx="5102920" cy="24038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488950"/>
            <a:ext cx="4014000" cy="2430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icoon om een foto</a:t>
            </a:r>
            <a:br>
              <a:rPr lang="nl-NL" dirty="0" smtClean="0"/>
            </a:br>
            <a:r>
              <a:rPr lang="nl-NL" dirty="0" smtClean="0"/>
              <a:t>toe te voegen</a:t>
            </a:r>
          </a:p>
          <a:p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4" hasCustomPrompt="1"/>
          </p:nvPr>
        </p:nvSpPr>
        <p:spPr>
          <a:xfrm>
            <a:off x="4643999" y="3088800"/>
            <a:ext cx="4014000" cy="2430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icoon om een foto</a:t>
            </a:r>
            <a:br>
              <a:rPr lang="nl-NL" dirty="0" smtClean="0"/>
            </a:br>
            <a:r>
              <a:rPr lang="nl-NL" dirty="0" smtClean="0"/>
              <a:t>toe te voegen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491525" y="900000"/>
            <a:ext cx="8172000" cy="461815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icoon om een foto</a:t>
            </a:r>
            <a:br>
              <a:rPr lang="nl-NL" dirty="0" smtClean="0"/>
            </a:br>
            <a:r>
              <a:rPr lang="nl-NL" dirty="0" smtClean="0"/>
              <a:t>toe te 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8172000" cy="360000"/>
          </a:xfrm>
        </p:spPr>
        <p:txBody>
          <a:bodyPr anchor="t" anchorCtr="0"/>
          <a:lstStyle>
            <a:lvl1pPr algn="l">
              <a:lnSpc>
                <a:spcPts val="2500"/>
              </a:lnSpc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 smtClean="0"/>
              <a:t>Titel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31-3-2016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573200" y="6217570"/>
            <a:ext cx="5102920" cy="24038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475" y="5194300"/>
            <a:ext cx="7924800" cy="381000"/>
          </a:xfrm>
        </p:spPr>
        <p:txBody>
          <a:bodyPr/>
          <a:lstStyle>
            <a:lvl1pPr>
              <a:defRPr sz="1200" b="1"/>
            </a:lvl1pPr>
          </a:lstStyle>
          <a:p>
            <a:fld id="{FD542BF7-774C-4F40-B76B-070793CF8514}" type="datetime4">
              <a:rPr lang="en-US">
                <a:solidFill>
                  <a:srgbClr val="000000"/>
                </a:solidFill>
              </a:rPr>
              <a:pPr/>
              <a:t>March 31,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81000"/>
            <a:ext cx="7734300" cy="685800"/>
          </a:xfrm>
        </p:spPr>
        <p:txBody>
          <a:bodyPr tIns="0" bIns="0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2000" y="1143000"/>
            <a:ext cx="7734300" cy="609600"/>
          </a:xfrm>
        </p:spPr>
        <p:txBody>
          <a:bodyPr tIns="0" bIns="0"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204" name="Rectangle 60"/>
          <p:cNvSpPr>
            <a:spLocks noChangeArrowheads="1"/>
          </p:cNvSpPr>
          <p:nvPr/>
        </p:nvSpPr>
        <p:spPr bwMode="auto">
          <a:xfrm>
            <a:off x="0" y="573405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206" name="Rectangle 62"/>
          <p:cNvSpPr>
            <a:spLocks noChangeArrowheads="1"/>
          </p:cNvSpPr>
          <p:nvPr/>
        </p:nvSpPr>
        <p:spPr bwMode="ltGray">
          <a:xfrm>
            <a:off x="0" y="5599113"/>
            <a:ext cx="9144000" cy="287337"/>
          </a:xfrm>
          <a:prstGeom prst="rect">
            <a:avLst/>
          </a:prstGeom>
          <a:solidFill>
            <a:srgbClr val="0099CC"/>
          </a:solidFill>
          <a:ln w="9525">
            <a:solidFill>
              <a:srgbClr val="00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 smtClean="0">
              <a:solidFill>
                <a:srgbClr val="808080"/>
              </a:solidFill>
              <a:latin typeface="Times"/>
            </a:endParaRPr>
          </a:p>
        </p:txBody>
      </p:sp>
      <p:sp>
        <p:nvSpPr>
          <p:cNvPr id="6207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77000" y="5621338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EB973CEC-BE41-4BF9-B7F2-E09EAA67A6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220" name="Picture 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5930900"/>
            <a:ext cx="1897063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21" name="Picture 77" descr="E_LOGO_Raport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003925"/>
            <a:ext cx="143986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271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1BFAAE-E3DF-4063-9371-A25451543700}" type="datetime4">
              <a:rPr lang="en-US">
                <a:solidFill>
                  <a:srgbClr val="000000"/>
                </a:solidFill>
              </a:rPr>
              <a:pPr/>
              <a:t>March 31,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5FF9C8-93DC-4589-9ABC-D613555A07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24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D1C803-AB62-4C6E-A3E3-FC8C6324CF13}" type="datetime4">
              <a:rPr lang="en-US">
                <a:solidFill>
                  <a:srgbClr val="000000"/>
                </a:solidFill>
              </a:rPr>
              <a:pPr/>
              <a:t>March 31,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4EB5C9-7FB1-48AE-BE59-EA001E31FA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82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7C55F8-778D-49F9-AA9E-2E0F2A63BAE0}" type="datetime4">
              <a:rPr lang="en-US">
                <a:solidFill>
                  <a:srgbClr val="000000"/>
                </a:solidFill>
              </a:rPr>
              <a:pPr/>
              <a:t>March 31,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6E704C-5FEB-44A5-91F7-7BD2CC25F8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7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31-3-2016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7401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C4C699-B73E-4DE0-ADA3-7C5FB930534B}" type="datetime4">
              <a:rPr lang="en-US">
                <a:solidFill>
                  <a:srgbClr val="000000"/>
                </a:solidFill>
              </a:rPr>
              <a:pPr/>
              <a:t>March 31,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FE50BE-B893-4DB2-9ACC-D1C4BAC319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48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85333D-AD44-46BB-9984-8CAD83FEB51C}" type="datetime4">
              <a:rPr lang="en-US">
                <a:solidFill>
                  <a:srgbClr val="000000"/>
                </a:solidFill>
              </a:rPr>
              <a:pPr/>
              <a:t>March 31,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27BAB4-CBF7-465E-94C4-FF3BF7441B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0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8DBADE-ED96-4297-9058-C2A583DF423B}" type="datetime4">
              <a:rPr lang="en-US">
                <a:solidFill>
                  <a:srgbClr val="000000"/>
                </a:solidFill>
              </a:rPr>
              <a:pPr/>
              <a:t>March 31,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107C7D-1D3E-4A21-AA7A-66313F8B7F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92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2D1EE-979D-45BF-A4B5-9B0F831F7C7C}" type="datetime4">
              <a:rPr lang="en-US">
                <a:solidFill>
                  <a:srgbClr val="000000"/>
                </a:solidFill>
              </a:rPr>
              <a:pPr/>
              <a:t>March 31,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D5EA13-74C0-43AE-8C37-9D09E1FD33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05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DC516F-5402-4CEC-8A4A-3601E6FA820F}" type="datetime4">
              <a:rPr lang="en-US">
                <a:solidFill>
                  <a:srgbClr val="000000"/>
                </a:solidFill>
              </a:rPr>
              <a:pPr/>
              <a:t>March 31,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EFB7E5-18A6-447E-939F-4A25674A49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66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C4C046-B1F4-4BD4-A02E-B8B186C4A645}" type="datetime4">
              <a:rPr lang="en-US">
                <a:solidFill>
                  <a:srgbClr val="000000"/>
                </a:solidFill>
              </a:rPr>
              <a:pPr/>
              <a:t>March 31,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2D174A-93CD-422D-9D1E-F1F4B0D980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59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58775"/>
            <a:ext cx="1943100" cy="5248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58775"/>
            <a:ext cx="5676900" cy="5248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7705C7-B3C1-4E09-BB9E-28D2D7D3D10A}" type="datetime4">
              <a:rPr lang="en-US">
                <a:solidFill>
                  <a:srgbClr val="000000"/>
                </a:solidFill>
              </a:rPr>
              <a:pPr/>
              <a:t>March 31,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F1B496-FDA7-47BD-9FDA-FF698C8B6B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1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475" y="5194300"/>
            <a:ext cx="7924800" cy="381000"/>
          </a:xfrm>
        </p:spPr>
        <p:txBody>
          <a:bodyPr/>
          <a:lstStyle>
            <a:lvl1pPr>
              <a:defRPr sz="1200" b="1"/>
            </a:lvl1pPr>
          </a:lstStyle>
          <a:p>
            <a:fld id="{F10973AC-957D-C346-BA56-D82065FA2AEB}" type="datetimeFigureOut">
              <a:rPr lang="nl-NL" smtClean="0"/>
              <a:pPr/>
              <a:t>31-3-2016</a:t>
            </a:fld>
            <a:endParaRPr lang="nl-NL" dirty="0"/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81000"/>
            <a:ext cx="7734300" cy="685800"/>
          </a:xfrm>
        </p:spPr>
        <p:txBody>
          <a:bodyPr tIns="0" bIns="0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2000" y="1143000"/>
            <a:ext cx="7734300" cy="609600"/>
          </a:xfrm>
        </p:spPr>
        <p:txBody>
          <a:bodyPr tIns="0" bIns="0"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204" name="Rectangle 60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6206" name="Rectangle 62"/>
          <p:cNvSpPr>
            <a:spLocks noChangeArrowheads="1"/>
          </p:cNvSpPr>
          <p:nvPr/>
        </p:nvSpPr>
        <p:spPr bwMode="ltGray">
          <a:xfrm>
            <a:off x="0" y="5599113"/>
            <a:ext cx="9144000" cy="287337"/>
          </a:xfrm>
          <a:prstGeom prst="rect">
            <a:avLst/>
          </a:prstGeom>
          <a:solidFill>
            <a:srgbClr val="0099CC"/>
          </a:solidFill>
          <a:ln w="9525">
            <a:solidFill>
              <a:srgbClr val="00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>
              <a:solidFill>
                <a:srgbClr val="808080"/>
              </a:solidFill>
              <a:latin typeface="Times"/>
            </a:endParaRPr>
          </a:p>
        </p:txBody>
      </p:sp>
      <p:sp>
        <p:nvSpPr>
          <p:cNvPr id="6207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77000" y="5621338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14248"/>
              </p:ext>
            </p:extLst>
          </p:nvPr>
        </p:nvGraphicFramePr>
        <p:xfrm>
          <a:off x="6444208" y="5957267"/>
          <a:ext cx="20955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Visio" r:id="rId3" imgW="2095119" imgH="1000506" progId="Visio.Drawing.11">
                  <p:embed/>
                </p:oleObj>
              </mc:Choice>
              <mc:Fallback>
                <p:oleObj name="Visio" r:id="rId3" imgW="2095119" imgH="100050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5957267"/>
                        <a:ext cx="209550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4098"/>
            <a:ext cx="2160000" cy="317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31-3-2016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7401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31-3-2016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884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31-3-2016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8844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31-3-2016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60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31-3-2016</a:t>
            </a:fld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758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31-3-2016</a:t>
            </a:fld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8223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31-3-2016</a:t>
            </a:fld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36025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31-3-2016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29597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31-3-2016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51853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31-3-2016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02494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58775"/>
            <a:ext cx="1943100" cy="5248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58775"/>
            <a:ext cx="5676900" cy="5248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31-3-2016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51243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475" y="5194300"/>
            <a:ext cx="7924800" cy="381000"/>
          </a:xfrm>
        </p:spPr>
        <p:txBody>
          <a:bodyPr/>
          <a:lstStyle>
            <a:lvl1pPr>
              <a:defRPr sz="1200" b="1"/>
            </a:lvl1pPr>
          </a:lstStyle>
          <a:p>
            <a:fld id="{FD542BF7-774C-4F40-B76B-070793CF8514}" type="datetime4">
              <a:rPr lang="en-US">
                <a:solidFill>
                  <a:srgbClr val="000000"/>
                </a:solidFill>
              </a:rPr>
              <a:pPr/>
              <a:t>March 31,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81000"/>
            <a:ext cx="7734300" cy="685800"/>
          </a:xfrm>
        </p:spPr>
        <p:txBody>
          <a:bodyPr tIns="0" bIns="0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2000" y="1143000"/>
            <a:ext cx="7734300" cy="609600"/>
          </a:xfrm>
        </p:spPr>
        <p:txBody>
          <a:bodyPr tIns="0" bIns="0"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204" name="Rectangle 60"/>
          <p:cNvSpPr>
            <a:spLocks noChangeArrowheads="1"/>
          </p:cNvSpPr>
          <p:nvPr/>
        </p:nvSpPr>
        <p:spPr bwMode="auto">
          <a:xfrm>
            <a:off x="0" y="573405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206" name="Rectangle 62"/>
          <p:cNvSpPr>
            <a:spLocks noChangeArrowheads="1"/>
          </p:cNvSpPr>
          <p:nvPr/>
        </p:nvSpPr>
        <p:spPr bwMode="ltGray">
          <a:xfrm>
            <a:off x="0" y="5599113"/>
            <a:ext cx="9144000" cy="287337"/>
          </a:xfrm>
          <a:prstGeom prst="rect">
            <a:avLst/>
          </a:prstGeom>
          <a:solidFill>
            <a:srgbClr val="0099CC"/>
          </a:solidFill>
          <a:ln w="9525">
            <a:solidFill>
              <a:srgbClr val="00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 smtClean="0">
              <a:solidFill>
                <a:srgbClr val="808080"/>
              </a:solidFill>
              <a:latin typeface="Times"/>
            </a:endParaRPr>
          </a:p>
        </p:txBody>
      </p:sp>
      <p:sp>
        <p:nvSpPr>
          <p:cNvPr id="6207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77000" y="5621338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EB973CEC-BE41-4BF9-B7F2-E09EAA67A6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220" name="Picture 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5930900"/>
            <a:ext cx="1897063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21" name="Picture 77" descr="E_LOGO_Raport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003925"/>
            <a:ext cx="143986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2713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1BFAAE-E3DF-4063-9371-A25451543700}" type="datetime4">
              <a:rPr lang="en-US">
                <a:solidFill>
                  <a:srgbClr val="000000"/>
                </a:solidFill>
              </a:rPr>
              <a:pPr/>
              <a:t>March 31,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5FF9C8-93DC-4589-9ABC-D613555A07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24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31-3-2016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607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D1C803-AB62-4C6E-A3E3-FC8C6324CF13}" type="datetime4">
              <a:rPr lang="en-US">
                <a:solidFill>
                  <a:srgbClr val="000000"/>
                </a:solidFill>
              </a:rPr>
              <a:pPr/>
              <a:t>March 31,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4EB5C9-7FB1-48AE-BE59-EA001E31FA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82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7C55F8-778D-49F9-AA9E-2E0F2A63BAE0}" type="datetime4">
              <a:rPr lang="en-US">
                <a:solidFill>
                  <a:srgbClr val="000000"/>
                </a:solidFill>
              </a:rPr>
              <a:pPr/>
              <a:t>March 31,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6E704C-5FEB-44A5-91F7-7BD2CC25F8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798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C4C699-B73E-4DE0-ADA3-7C5FB930534B}" type="datetime4">
              <a:rPr lang="en-US">
                <a:solidFill>
                  <a:srgbClr val="000000"/>
                </a:solidFill>
              </a:rPr>
              <a:pPr/>
              <a:t>March 31,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FE50BE-B893-4DB2-9ACC-D1C4BAC319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489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85333D-AD44-46BB-9984-8CAD83FEB51C}" type="datetime4">
              <a:rPr lang="en-US">
                <a:solidFill>
                  <a:srgbClr val="000000"/>
                </a:solidFill>
              </a:rPr>
              <a:pPr/>
              <a:t>March 31,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27BAB4-CBF7-465E-94C4-FF3BF7441B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03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8DBADE-ED96-4297-9058-C2A583DF423B}" type="datetime4">
              <a:rPr lang="en-US">
                <a:solidFill>
                  <a:srgbClr val="000000"/>
                </a:solidFill>
              </a:rPr>
              <a:pPr/>
              <a:t>March 31,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107C7D-1D3E-4A21-AA7A-66313F8B7F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92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2D1EE-979D-45BF-A4B5-9B0F831F7C7C}" type="datetime4">
              <a:rPr lang="en-US">
                <a:solidFill>
                  <a:srgbClr val="000000"/>
                </a:solidFill>
              </a:rPr>
              <a:pPr/>
              <a:t>March 31,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D5EA13-74C0-43AE-8C37-9D09E1FD33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052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DC516F-5402-4CEC-8A4A-3601E6FA820F}" type="datetime4">
              <a:rPr lang="en-US">
                <a:solidFill>
                  <a:srgbClr val="000000"/>
                </a:solidFill>
              </a:rPr>
              <a:pPr/>
              <a:t>March 31,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EFB7E5-18A6-447E-939F-4A25674A49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66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C4C046-B1F4-4BD4-A02E-B8B186C4A645}" type="datetime4">
              <a:rPr lang="en-US">
                <a:solidFill>
                  <a:srgbClr val="000000"/>
                </a:solidFill>
              </a:rPr>
              <a:pPr/>
              <a:t>March 31,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2D174A-93CD-422D-9D1E-F1F4B0D980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59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58775"/>
            <a:ext cx="1943100" cy="5248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58775"/>
            <a:ext cx="5676900" cy="5248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7705C7-B3C1-4E09-BB9E-28D2D7D3D10A}" type="datetime4">
              <a:rPr lang="en-US">
                <a:solidFill>
                  <a:srgbClr val="000000"/>
                </a:solidFill>
              </a:rPr>
              <a:pPr/>
              <a:t>March 31,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F1B496-FDA7-47BD-9FDA-FF698C8B6B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1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31-3-2016</a:t>
            </a:fld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75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31-3-2016</a:t>
            </a:fld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822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31-3-2016</a:t>
            </a:fld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360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31-3-2016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295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0973AC-957D-C346-BA56-D82065FA2AEB}" type="datetimeFigureOut">
              <a:rPr lang="nl-NL" smtClean="0"/>
              <a:pPr/>
              <a:t>31-3-2016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518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 r="-916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6102350"/>
            <a:ext cx="9144000" cy="755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ltGray">
          <a:xfrm>
            <a:off x="0" y="5815013"/>
            <a:ext cx="9144000" cy="287337"/>
          </a:xfrm>
          <a:prstGeom prst="rect">
            <a:avLst/>
          </a:prstGeom>
          <a:solidFill>
            <a:srgbClr val="0099CC"/>
          </a:solidFill>
          <a:ln w="9525">
            <a:solidFill>
              <a:srgbClr val="00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>
              <a:solidFill>
                <a:srgbClr val="808080"/>
              </a:solidFill>
              <a:latin typeface="Time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587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772400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747713" y="5837238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F10973AC-957D-C346-BA56-D82065FA2AEB}" type="datetimeFigureOut">
              <a:rPr lang="nl-NL" smtClean="0"/>
              <a:pPr/>
              <a:t>31-3-2016</a:t>
            </a:fld>
            <a:endParaRPr lang="nl-NL" dirty="0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477000" y="5837238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859563"/>
              </p:ext>
            </p:extLst>
          </p:nvPr>
        </p:nvGraphicFramePr>
        <p:xfrm>
          <a:off x="6516688" y="6101283"/>
          <a:ext cx="20955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Visio" r:id="rId19" imgW="2095119" imgH="1000506" progId="Visio.Drawing.11">
                  <p:embed/>
                </p:oleObj>
              </mc:Choice>
              <mc:Fallback>
                <p:oleObj name="Visio" r:id="rId19" imgW="2095119" imgH="100050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6101283"/>
                        <a:ext cx="209550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16" y="6321572"/>
            <a:ext cx="2160000" cy="3172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62" r:id="rId12"/>
    <p:sldLayoutId id="2147483660" r:id="rId13"/>
    <p:sldLayoutId id="2147483661" r:id="rId14"/>
    <p:sldLayoutId id="2147483657" r:id="rId1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6102350"/>
            <a:ext cx="9144000" cy="755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" b="23398"/>
          <a:stretch>
            <a:fillRect/>
          </a:stretch>
        </p:blipFill>
        <p:spPr bwMode="auto">
          <a:xfrm>
            <a:off x="6705600" y="6178550"/>
            <a:ext cx="19367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Rectangle 23"/>
          <p:cNvSpPr>
            <a:spLocks noChangeArrowheads="1"/>
          </p:cNvSpPr>
          <p:nvPr/>
        </p:nvSpPr>
        <p:spPr bwMode="ltGray">
          <a:xfrm>
            <a:off x="0" y="5815013"/>
            <a:ext cx="9144000" cy="287337"/>
          </a:xfrm>
          <a:prstGeom prst="rect">
            <a:avLst/>
          </a:prstGeom>
          <a:solidFill>
            <a:srgbClr val="0099CC"/>
          </a:solidFill>
          <a:ln w="9525">
            <a:solidFill>
              <a:srgbClr val="00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 smtClean="0">
              <a:solidFill>
                <a:srgbClr val="808080"/>
              </a:solidFill>
              <a:latin typeface="Time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587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772400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747713" y="5837238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AE556D33-8C59-4784-A271-B78A9512B734}" type="datetime4">
              <a:rPr lang="en-US" smtClean="0">
                <a:solidFill>
                  <a:srgbClr val="000000"/>
                </a:solidFill>
                <a:latin typeface="Tahoma" pitchFamily="34" charset="0"/>
              </a:rPr>
              <a:pPr/>
              <a:t>March 31, 2016</a:t>
            </a:fld>
            <a:endParaRPr lang="en-US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477000" y="5837238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EE64545-D2B8-4C08-8329-7E589A74318F}" type="slidenum">
              <a:rPr lang="en-US" smtClean="0">
                <a:solidFill>
                  <a:srgbClr val="000000"/>
                </a:solidFill>
                <a:latin typeface="Tahoma" pitchFamily="34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62" name="Picture 38" descr="E_LOGO_Raport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275388"/>
            <a:ext cx="143986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58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 r="-916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6102350"/>
            <a:ext cx="9144000" cy="755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ltGray">
          <a:xfrm>
            <a:off x="0" y="5815013"/>
            <a:ext cx="9144000" cy="287337"/>
          </a:xfrm>
          <a:prstGeom prst="rect">
            <a:avLst/>
          </a:prstGeom>
          <a:solidFill>
            <a:srgbClr val="0099CC"/>
          </a:solidFill>
          <a:ln w="9525">
            <a:solidFill>
              <a:srgbClr val="00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>
              <a:solidFill>
                <a:srgbClr val="808080"/>
              </a:solidFill>
              <a:latin typeface="Time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587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772400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747713" y="5837238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F10973AC-957D-C346-BA56-D82065FA2AEB}" type="datetimeFigureOut">
              <a:rPr lang="nl-NL" smtClean="0"/>
              <a:pPr/>
              <a:t>31-3-2016</a:t>
            </a:fld>
            <a:endParaRPr lang="nl-NL" dirty="0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477000" y="5837238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859563"/>
              </p:ext>
            </p:extLst>
          </p:nvPr>
        </p:nvGraphicFramePr>
        <p:xfrm>
          <a:off x="6516688" y="6101283"/>
          <a:ext cx="20955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Visio" r:id="rId15" imgW="2095119" imgH="1000506" progId="Visio.Drawing.11">
                  <p:embed/>
                </p:oleObj>
              </mc:Choice>
              <mc:Fallback>
                <p:oleObj name="Visio" r:id="rId15" imgW="2095119" imgH="100050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6101283"/>
                        <a:ext cx="209550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16" y="6321572"/>
            <a:ext cx="2160000" cy="3172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6102350"/>
            <a:ext cx="9144000" cy="755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" b="23398"/>
          <a:stretch>
            <a:fillRect/>
          </a:stretch>
        </p:blipFill>
        <p:spPr bwMode="auto">
          <a:xfrm>
            <a:off x="6705600" y="6178550"/>
            <a:ext cx="19367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Rectangle 23"/>
          <p:cNvSpPr>
            <a:spLocks noChangeArrowheads="1"/>
          </p:cNvSpPr>
          <p:nvPr/>
        </p:nvSpPr>
        <p:spPr bwMode="ltGray">
          <a:xfrm>
            <a:off x="0" y="5815013"/>
            <a:ext cx="9144000" cy="287337"/>
          </a:xfrm>
          <a:prstGeom prst="rect">
            <a:avLst/>
          </a:prstGeom>
          <a:solidFill>
            <a:srgbClr val="0099CC"/>
          </a:solidFill>
          <a:ln w="9525">
            <a:solidFill>
              <a:srgbClr val="00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 smtClean="0">
              <a:solidFill>
                <a:srgbClr val="808080"/>
              </a:solidFill>
              <a:latin typeface="Time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587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772400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747713" y="5837238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AE556D33-8C59-4784-A271-B78A9512B734}" type="datetime4">
              <a:rPr lang="en-US" smtClean="0">
                <a:solidFill>
                  <a:srgbClr val="000000"/>
                </a:solidFill>
                <a:latin typeface="Tahoma" pitchFamily="34" charset="0"/>
              </a:rPr>
              <a:pPr/>
              <a:t>March 31, 2016</a:t>
            </a:fld>
            <a:endParaRPr lang="en-US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477000" y="5837238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EE64545-D2B8-4C08-8329-7E589A74318F}" type="slidenum">
              <a:rPr lang="en-US" smtClean="0">
                <a:solidFill>
                  <a:srgbClr val="000000"/>
                </a:solidFill>
                <a:latin typeface="Tahoma" pitchFamily="34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62" name="Picture 38" descr="E_LOGO_Raport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275388"/>
            <a:ext cx="143986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58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805407" y="381000"/>
            <a:ext cx="8122461" cy="685800"/>
          </a:xfrm>
        </p:spPr>
        <p:txBody>
          <a:bodyPr/>
          <a:lstStyle/>
          <a:p>
            <a:r>
              <a:rPr lang="en-US" sz="2800" dirty="0" smtClean="0"/>
              <a:t>Productivity and Efficiency Measurement: A State of the Art Approach  </a:t>
            </a:r>
            <a:endParaRPr lang="nl-NL" sz="2800" dirty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>
          <a:xfrm>
            <a:off x="762000" y="1736035"/>
            <a:ext cx="7734300" cy="609600"/>
          </a:xfrm>
        </p:spPr>
        <p:txBody>
          <a:bodyPr/>
          <a:lstStyle/>
          <a:p>
            <a:r>
              <a:rPr lang="nl-NL" dirty="0" smtClean="0"/>
              <a:t>Presentatie ETI 4 april</a:t>
            </a:r>
            <a:endParaRPr lang="nl-NL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3175462"/>
            <a:ext cx="2297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Prof. dr. Jos LT Blank</a:t>
            </a:r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551" y="2127183"/>
            <a:ext cx="2155960" cy="297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s://global.oup.com/academic/covers/pop-up/97801951835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36" y="2198737"/>
            <a:ext cx="1921361" cy="290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58775"/>
            <a:ext cx="7772400" cy="622300"/>
          </a:xfrm>
        </p:spPr>
        <p:txBody>
          <a:bodyPr/>
          <a:lstStyle/>
          <a:p>
            <a:r>
              <a:rPr lang="nl-NL" altLang="en-US" dirty="0" err="1" smtClean="0">
                <a:latin typeface="Tahoma" pitchFamily="34" charset="0"/>
              </a:rPr>
              <a:t>Stochastic</a:t>
            </a:r>
            <a:r>
              <a:rPr lang="nl-NL" altLang="en-US" dirty="0" smtClean="0">
                <a:latin typeface="Tahoma" pitchFamily="34" charset="0"/>
              </a:rPr>
              <a:t> Frontier Analysis</a:t>
            </a:r>
            <a:endParaRPr lang="en-US" altLang="en-US" dirty="0" smtClean="0"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50962" y="1884291"/>
                <a:ext cx="1285230" cy="582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b="1" i="1">
                          <a:latin typeface="Cambria Math"/>
                          <a:ea typeface="Calibri"/>
                          <a:cs typeface="Times New Roman"/>
                        </a:rPr>
                        <m:t>≈</m:t>
                      </m:r>
                      <m:r>
                        <a:rPr lang="nl-NL" sz="2000" b="1" i="1">
                          <a:latin typeface="Cambria Math"/>
                          <a:ea typeface="Calibri"/>
                          <a:cs typeface="Times New Roman"/>
                        </a:rPr>
                        <m:t>𝑵</m:t>
                      </m:r>
                      <m:r>
                        <a:rPr lang="nl-NL" sz="2000" b="1" i="1">
                          <a:latin typeface="Cambria Math"/>
                          <a:ea typeface="Calibri"/>
                          <a:cs typeface="Times New Roman"/>
                        </a:rPr>
                        <m:t>(</m:t>
                      </m:r>
                      <m:r>
                        <a:rPr lang="nl-NL" sz="2000" b="1" i="1">
                          <a:latin typeface="Cambria Math"/>
                          <a:ea typeface="Calibri"/>
                          <a:cs typeface="Times New Roman"/>
                        </a:rPr>
                        <m:t>𝝁</m:t>
                      </m:r>
                      <m:r>
                        <a:rPr lang="nl-NL" sz="2000" b="1" i="1">
                          <a:latin typeface="Cambria Math"/>
                          <a:ea typeface="Calibri"/>
                          <a:cs typeface="Times New Roman"/>
                        </a:rPr>
                        <m:t>,</m:t>
                      </m:r>
                      <m:sSup>
                        <m:sSupPr>
                          <m:ctrlPr>
                            <a:rPr lang="en-US" sz="20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nl-NL" sz="20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𝝈</m:t>
                          </m:r>
                        </m:e>
                        <m:sup>
                          <m:r>
                            <a:rPr lang="nl-NL" sz="20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nl-NL" sz="20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962" y="1884291"/>
                <a:ext cx="1285230" cy="5825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13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800307" y="1142094"/>
            <a:ext cx="7051964" cy="4633897"/>
            <a:chOff x="0" y="0"/>
            <a:chExt cx="8100" cy="5324"/>
          </a:xfrm>
        </p:grpSpPr>
        <p:sp>
          <p:nvSpPr>
            <p:cNvPr id="5" name="AutoShape 13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0" cy="5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" name="Oval 133"/>
            <p:cNvSpPr>
              <a:spLocks noChangeArrowheads="1"/>
            </p:cNvSpPr>
            <p:nvPr/>
          </p:nvSpPr>
          <p:spPr bwMode="auto">
            <a:xfrm>
              <a:off x="3362" y="2835"/>
              <a:ext cx="74" cy="75"/>
            </a:xfrm>
            <a:prstGeom prst="ellipse">
              <a:avLst/>
            </a:prstGeom>
            <a:solidFill>
              <a:srgbClr val="000000"/>
            </a:solidFill>
            <a:ln w="190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" name="Oval 132"/>
            <p:cNvSpPr>
              <a:spLocks noChangeArrowheads="1"/>
            </p:cNvSpPr>
            <p:nvPr/>
          </p:nvSpPr>
          <p:spPr bwMode="auto">
            <a:xfrm>
              <a:off x="3901" y="2325"/>
              <a:ext cx="76" cy="74"/>
            </a:xfrm>
            <a:prstGeom prst="ellipse">
              <a:avLst/>
            </a:prstGeom>
            <a:solidFill>
              <a:srgbClr val="000000"/>
            </a:solidFill>
            <a:ln w="190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" name="Oval 131"/>
            <p:cNvSpPr>
              <a:spLocks noChangeArrowheads="1"/>
            </p:cNvSpPr>
            <p:nvPr/>
          </p:nvSpPr>
          <p:spPr bwMode="auto">
            <a:xfrm>
              <a:off x="5808" y="1410"/>
              <a:ext cx="74" cy="74"/>
            </a:xfrm>
            <a:prstGeom prst="ellipse">
              <a:avLst/>
            </a:prstGeom>
            <a:solidFill>
              <a:srgbClr val="000000"/>
            </a:solidFill>
            <a:ln w="190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Oval 130"/>
            <p:cNvSpPr>
              <a:spLocks noChangeArrowheads="1"/>
            </p:cNvSpPr>
            <p:nvPr/>
          </p:nvSpPr>
          <p:spPr bwMode="auto">
            <a:xfrm>
              <a:off x="7504" y="555"/>
              <a:ext cx="74" cy="105"/>
            </a:xfrm>
            <a:prstGeom prst="ellipse">
              <a:avLst/>
            </a:prstGeom>
            <a:solidFill>
              <a:srgbClr val="000000"/>
            </a:solidFill>
            <a:ln w="190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Oval 129"/>
            <p:cNvSpPr>
              <a:spLocks noChangeArrowheads="1"/>
            </p:cNvSpPr>
            <p:nvPr/>
          </p:nvSpPr>
          <p:spPr bwMode="auto">
            <a:xfrm>
              <a:off x="4832" y="1605"/>
              <a:ext cx="75" cy="75"/>
            </a:xfrm>
            <a:prstGeom prst="ellipse">
              <a:avLst/>
            </a:prstGeom>
            <a:solidFill>
              <a:srgbClr val="000000"/>
            </a:solidFill>
            <a:ln w="190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Oval 128"/>
            <p:cNvSpPr>
              <a:spLocks noChangeArrowheads="1"/>
            </p:cNvSpPr>
            <p:nvPr/>
          </p:nvSpPr>
          <p:spPr bwMode="auto">
            <a:xfrm>
              <a:off x="1816" y="3780"/>
              <a:ext cx="75" cy="75"/>
            </a:xfrm>
            <a:prstGeom prst="ellipse">
              <a:avLst/>
            </a:prstGeom>
            <a:solidFill>
              <a:srgbClr val="000000"/>
            </a:solidFill>
            <a:ln w="190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Oval 127"/>
            <p:cNvSpPr>
              <a:spLocks noChangeArrowheads="1"/>
            </p:cNvSpPr>
            <p:nvPr/>
          </p:nvSpPr>
          <p:spPr bwMode="auto">
            <a:xfrm>
              <a:off x="2897" y="3645"/>
              <a:ext cx="74" cy="75"/>
            </a:xfrm>
            <a:prstGeom prst="ellipse">
              <a:avLst/>
            </a:prstGeom>
            <a:solidFill>
              <a:srgbClr val="000000"/>
            </a:solidFill>
            <a:ln w="190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Oval 126"/>
            <p:cNvSpPr>
              <a:spLocks noChangeArrowheads="1"/>
            </p:cNvSpPr>
            <p:nvPr/>
          </p:nvSpPr>
          <p:spPr bwMode="auto">
            <a:xfrm>
              <a:off x="6827" y="1605"/>
              <a:ext cx="76" cy="75"/>
            </a:xfrm>
            <a:prstGeom prst="ellipse">
              <a:avLst/>
            </a:prstGeom>
            <a:solidFill>
              <a:srgbClr val="404040"/>
            </a:solidFill>
            <a:ln w="16510">
              <a:solidFill>
                <a:srgbClr val="40404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Line 125"/>
            <p:cNvSpPr>
              <a:spLocks noChangeShapeType="1"/>
            </p:cNvSpPr>
            <p:nvPr/>
          </p:nvSpPr>
          <p:spPr bwMode="auto">
            <a:xfrm flipV="1">
              <a:off x="1189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Line 124"/>
            <p:cNvSpPr>
              <a:spLocks noChangeShapeType="1"/>
            </p:cNvSpPr>
            <p:nvPr/>
          </p:nvSpPr>
          <p:spPr bwMode="auto">
            <a:xfrm flipV="1">
              <a:off x="1321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Line 123"/>
            <p:cNvSpPr>
              <a:spLocks noChangeShapeType="1"/>
            </p:cNvSpPr>
            <p:nvPr/>
          </p:nvSpPr>
          <p:spPr bwMode="auto">
            <a:xfrm flipV="1">
              <a:off x="1453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Line 122"/>
            <p:cNvSpPr>
              <a:spLocks noChangeShapeType="1"/>
            </p:cNvSpPr>
            <p:nvPr/>
          </p:nvSpPr>
          <p:spPr bwMode="auto">
            <a:xfrm flipV="1">
              <a:off x="1585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Line 121"/>
            <p:cNvSpPr>
              <a:spLocks noChangeShapeType="1"/>
            </p:cNvSpPr>
            <p:nvPr/>
          </p:nvSpPr>
          <p:spPr bwMode="auto">
            <a:xfrm flipV="1">
              <a:off x="1717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Line 120"/>
            <p:cNvSpPr>
              <a:spLocks noChangeShapeType="1"/>
            </p:cNvSpPr>
            <p:nvPr/>
          </p:nvSpPr>
          <p:spPr bwMode="auto">
            <a:xfrm flipV="1">
              <a:off x="1849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Line 119"/>
            <p:cNvSpPr>
              <a:spLocks noChangeShapeType="1"/>
            </p:cNvSpPr>
            <p:nvPr/>
          </p:nvSpPr>
          <p:spPr bwMode="auto">
            <a:xfrm flipV="1">
              <a:off x="1981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Line 118"/>
            <p:cNvSpPr>
              <a:spLocks noChangeShapeType="1"/>
            </p:cNvSpPr>
            <p:nvPr/>
          </p:nvSpPr>
          <p:spPr bwMode="auto">
            <a:xfrm flipV="1">
              <a:off x="2113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Line 117"/>
            <p:cNvSpPr>
              <a:spLocks noChangeShapeType="1"/>
            </p:cNvSpPr>
            <p:nvPr/>
          </p:nvSpPr>
          <p:spPr bwMode="auto">
            <a:xfrm flipV="1">
              <a:off x="2245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Line 116"/>
            <p:cNvSpPr>
              <a:spLocks noChangeShapeType="1"/>
            </p:cNvSpPr>
            <p:nvPr/>
          </p:nvSpPr>
          <p:spPr bwMode="auto">
            <a:xfrm flipV="1">
              <a:off x="2377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Line 115"/>
            <p:cNvSpPr>
              <a:spLocks noChangeShapeType="1"/>
            </p:cNvSpPr>
            <p:nvPr/>
          </p:nvSpPr>
          <p:spPr bwMode="auto">
            <a:xfrm flipV="1">
              <a:off x="2509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" name="Line 114"/>
            <p:cNvSpPr>
              <a:spLocks noChangeShapeType="1"/>
            </p:cNvSpPr>
            <p:nvPr/>
          </p:nvSpPr>
          <p:spPr bwMode="auto">
            <a:xfrm flipV="1">
              <a:off x="2641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" name="Line 113"/>
            <p:cNvSpPr>
              <a:spLocks noChangeShapeType="1"/>
            </p:cNvSpPr>
            <p:nvPr/>
          </p:nvSpPr>
          <p:spPr bwMode="auto">
            <a:xfrm flipV="1">
              <a:off x="2774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Line 112"/>
            <p:cNvSpPr>
              <a:spLocks noChangeShapeType="1"/>
            </p:cNvSpPr>
            <p:nvPr/>
          </p:nvSpPr>
          <p:spPr bwMode="auto">
            <a:xfrm flipV="1">
              <a:off x="2905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Line 111"/>
            <p:cNvSpPr>
              <a:spLocks noChangeShapeType="1"/>
            </p:cNvSpPr>
            <p:nvPr/>
          </p:nvSpPr>
          <p:spPr bwMode="auto">
            <a:xfrm flipV="1">
              <a:off x="3037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Line 110"/>
            <p:cNvSpPr>
              <a:spLocks noChangeShapeType="1"/>
            </p:cNvSpPr>
            <p:nvPr/>
          </p:nvSpPr>
          <p:spPr bwMode="auto">
            <a:xfrm flipV="1">
              <a:off x="3170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" name="Line 109"/>
            <p:cNvSpPr>
              <a:spLocks noChangeShapeType="1"/>
            </p:cNvSpPr>
            <p:nvPr/>
          </p:nvSpPr>
          <p:spPr bwMode="auto">
            <a:xfrm flipV="1">
              <a:off x="3302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" name="Line 108"/>
            <p:cNvSpPr>
              <a:spLocks noChangeShapeType="1"/>
            </p:cNvSpPr>
            <p:nvPr/>
          </p:nvSpPr>
          <p:spPr bwMode="auto">
            <a:xfrm flipV="1">
              <a:off x="3433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68" name="Line 107"/>
            <p:cNvSpPr>
              <a:spLocks noChangeShapeType="1"/>
            </p:cNvSpPr>
            <p:nvPr/>
          </p:nvSpPr>
          <p:spPr bwMode="auto">
            <a:xfrm flipV="1">
              <a:off x="3566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69" name="Line 106"/>
            <p:cNvSpPr>
              <a:spLocks noChangeShapeType="1"/>
            </p:cNvSpPr>
            <p:nvPr/>
          </p:nvSpPr>
          <p:spPr bwMode="auto">
            <a:xfrm flipV="1">
              <a:off x="3698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72" name="Line 105"/>
            <p:cNvSpPr>
              <a:spLocks noChangeShapeType="1"/>
            </p:cNvSpPr>
            <p:nvPr/>
          </p:nvSpPr>
          <p:spPr bwMode="auto">
            <a:xfrm flipV="1">
              <a:off x="3830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73" name="Line 104"/>
            <p:cNvSpPr>
              <a:spLocks noChangeShapeType="1"/>
            </p:cNvSpPr>
            <p:nvPr/>
          </p:nvSpPr>
          <p:spPr bwMode="auto">
            <a:xfrm flipV="1">
              <a:off x="3962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74" name="Line 103"/>
            <p:cNvSpPr>
              <a:spLocks noChangeShapeType="1"/>
            </p:cNvSpPr>
            <p:nvPr/>
          </p:nvSpPr>
          <p:spPr bwMode="auto">
            <a:xfrm flipV="1">
              <a:off x="4094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75" name="Line 102"/>
            <p:cNvSpPr>
              <a:spLocks noChangeShapeType="1"/>
            </p:cNvSpPr>
            <p:nvPr/>
          </p:nvSpPr>
          <p:spPr bwMode="auto">
            <a:xfrm flipV="1">
              <a:off x="4226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76" name="Line 101"/>
            <p:cNvSpPr>
              <a:spLocks noChangeShapeType="1"/>
            </p:cNvSpPr>
            <p:nvPr/>
          </p:nvSpPr>
          <p:spPr bwMode="auto">
            <a:xfrm flipV="1">
              <a:off x="4358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77" name="Line 100"/>
            <p:cNvSpPr>
              <a:spLocks noChangeShapeType="1"/>
            </p:cNvSpPr>
            <p:nvPr/>
          </p:nvSpPr>
          <p:spPr bwMode="auto">
            <a:xfrm flipV="1">
              <a:off x="4490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78" name="Line 99"/>
            <p:cNvSpPr>
              <a:spLocks noChangeShapeType="1"/>
            </p:cNvSpPr>
            <p:nvPr/>
          </p:nvSpPr>
          <p:spPr bwMode="auto">
            <a:xfrm flipV="1">
              <a:off x="4622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79" name="Line 98"/>
            <p:cNvSpPr>
              <a:spLocks noChangeShapeType="1"/>
            </p:cNvSpPr>
            <p:nvPr/>
          </p:nvSpPr>
          <p:spPr bwMode="auto">
            <a:xfrm flipV="1">
              <a:off x="4754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80" name="Line 97"/>
            <p:cNvSpPr>
              <a:spLocks noChangeShapeType="1"/>
            </p:cNvSpPr>
            <p:nvPr/>
          </p:nvSpPr>
          <p:spPr bwMode="auto">
            <a:xfrm flipV="1">
              <a:off x="4886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81" name="Line 96"/>
            <p:cNvSpPr>
              <a:spLocks noChangeShapeType="1"/>
            </p:cNvSpPr>
            <p:nvPr/>
          </p:nvSpPr>
          <p:spPr bwMode="auto">
            <a:xfrm flipV="1">
              <a:off x="5018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82" name="Line 95"/>
            <p:cNvSpPr>
              <a:spLocks noChangeShapeType="1"/>
            </p:cNvSpPr>
            <p:nvPr/>
          </p:nvSpPr>
          <p:spPr bwMode="auto">
            <a:xfrm flipV="1">
              <a:off x="5150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83" name="Line 94"/>
            <p:cNvSpPr>
              <a:spLocks noChangeShapeType="1"/>
            </p:cNvSpPr>
            <p:nvPr/>
          </p:nvSpPr>
          <p:spPr bwMode="auto">
            <a:xfrm flipV="1">
              <a:off x="5282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84" name="Line 93"/>
            <p:cNvSpPr>
              <a:spLocks noChangeShapeType="1"/>
            </p:cNvSpPr>
            <p:nvPr/>
          </p:nvSpPr>
          <p:spPr bwMode="auto">
            <a:xfrm flipV="1">
              <a:off x="5414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85" name="Line 92"/>
            <p:cNvSpPr>
              <a:spLocks noChangeShapeType="1"/>
            </p:cNvSpPr>
            <p:nvPr/>
          </p:nvSpPr>
          <p:spPr bwMode="auto">
            <a:xfrm flipV="1">
              <a:off x="5547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86" name="Line 91"/>
            <p:cNvSpPr>
              <a:spLocks noChangeShapeType="1"/>
            </p:cNvSpPr>
            <p:nvPr/>
          </p:nvSpPr>
          <p:spPr bwMode="auto">
            <a:xfrm flipV="1">
              <a:off x="5678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87" name="Line 90"/>
            <p:cNvSpPr>
              <a:spLocks noChangeShapeType="1"/>
            </p:cNvSpPr>
            <p:nvPr/>
          </p:nvSpPr>
          <p:spPr bwMode="auto">
            <a:xfrm flipV="1">
              <a:off x="5810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88" name="Line 89"/>
            <p:cNvSpPr>
              <a:spLocks noChangeShapeType="1"/>
            </p:cNvSpPr>
            <p:nvPr/>
          </p:nvSpPr>
          <p:spPr bwMode="auto">
            <a:xfrm flipV="1">
              <a:off x="5943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89" name="Line 88"/>
            <p:cNvSpPr>
              <a:spLocks noChangeShapeType="1"/>
            </p:cNvSpPr>
            <p:nvPr/>
          </p:nvSpPr>
          <p:spPr bwMode="auto">
            <a:xfrm flipV="1">
              <a:off x="6075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90" name="Line 87"/>
            <p:cNvSpPr>
              <a:spLocks noChangeShapeType="1"/>
            </p:cNvSpPr>
            <p:nvPr/>
          </p:nvSpPr>
          <p:spPr bwMode="auto">
            <a:xfrm flipV="1">
              <a:off x="6207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91" name="Line 86"/>
            <p:cNvSpPr>
              <a:spLocks noChangeShapeType="1"/>
            </p:cNvSpPr>
            <p:nvPr/>
          </p:nvSpPr>
          <p:spPr bwMode="auto">
            <a:xfrm flipV="1">
              <a:off x="6339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92" name="Line 85"/>
            <p:cNvSpPr>
              <a:spLocks noChangeShapeType="1"/>
            </p:cNvSpPr>
            <p:nvPr/>
          </p:nvSpPr>
          <p:spPr bwMode="auto">
            <a:xfrm flipV="1">
              <a:off x="6471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93" name="Line 84"/>
            <p:cNvSpPr>
              <a:spLocks noChangeShapeType="1"/>
            </p:cNvSpPr>
            <p:nvPr/>
          </p:nvSpPr>
          <p:spPr bwMode="auto">
            <a:xfrm flipV="1">
              <a:off x="6603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94" name="Line 83"/>
            <p:cNvSpPr>
              <a:spLocks noChangeShapeType="1"/>
            </p:cNvSpPr>
            <p:nvPr/>
          </p:nvSpPr>
          <p:spPr bwMode="auto">
            <a:xfrm flipV="1">
              <a:off x="6735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95" name="Line 82"/>
            <p:cNvSpPr>
              <a:spLocks noChangeShapeType="1"/>
            </p:cNvSpPr>
            <p:nvPr/>
          </p:nvSpPr>
          <p:spPr bwMode="auto">
            <a:xfrm flipV="1">
              <a:off x="6867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96" name="Line 81"/>
            <p:cNvSpPr>
              <a:spLocks noChangeShapeType="1"/>
            </p:cNvSpPr>
            <p:nvPr/>
          </p:nvSpPr>
          <p:spPr bwMode="auto">
            <a:xfrm flipV="1">
              <a:off x="6999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97" name="Line 80"/>
            <p:cNvSpPr>
              <a:spLocks noChangeShapeType="1"/>
            </p:cNvSpPr>
            <p:nvPr/>
          </p:nvSpPr>
          <p:spPr bwMode="auto">
            <a:xfrm flipV="1">
              <a:off x="7131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98" name="Line 79"/>
            <p:cNvSpPr>
              <a:spLocks noChangeShapeType="1"/>
            </p:cNvSpPr>
            <p:nvPr/>
          </p:nvSpPr>
          <p:spPr bwMode="auto">
            <a:xfrm flipV="1">
              <a:off x="7263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99" name="Line 78"/>
            <p:cNvSpPr>
              <a:spLocks noChangeShapeType="1"/>
            </p:cNvSpPr>
            <p:nvPr/>
          </p:nvSpPr>
          <p:spPr bwMode="auto">
            <a:xfrm flipV="1">
              <a:off x="7395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00" name="Line 77"/>
            <p:cNvSpPr>
              <a:spLocks noChangeShapeType="1"/>
            </p:cNvSpPr>
            <p:nvPr/>
          </p:nvSpPr>
          <p:spPr bwMode="auto">
            <a:xfrm flipV="1">
              <a:off x="7527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01" name="Line 76"/>
            <p:cNvSpPr>
              <a:spLocks noChangeShapeType="1"/>
            </p:cNvSpPr>
            <p:nvPr/>
          </p:nvSpPr>
          <p:spPr bwMode="auto">
            <a:xfrm flipV="1">
              <a:off x="7659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02" name="Line 75"/>
            <p:cNvSpPr>
              <a:spLocks noChangeShapeType="1"/>
            </p:cNvSpPr>
            <p:nvPr/>
          </p:nvSpPr>
          <p:spPr bwMode="auto">
            <a:xfrm flipV="1">
              <a:off x="7791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03" name="Line 74"/>
            <p:cNvSpPr>
              <a:spLocks noChangeShapeType="1"/>
            </p:cNvSpPr>
            <p:nvPr/>
          </p:nvSpPr>
          <p:spPr bwMode="auto">
            <a:xfrm flipV="1">
              <a:off x="7924" y="4324"/>
              <a:ext cx="0" cy="14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04" name="Line 73"/>
            <p:cNvSpPr>
              <a:spLocks noChangeShapeType="1"/>
            </p:cNvSpPr>
            <p:nvPr/>
          </p:nvSpPr>
          <p:spPr bwMode="auto">
            <a:xfrm flipV="1">
              <a:off x="1189" y="4184"/>
              <a:ext cx="0" cy="28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05" name="Rectangle 72"/>
            <p:cNvSpPr>
              <a:spLocks noChangeArrowheads="1"/>
            </p:cNvSpPr>
            <p:nvPr/>
          </p:nvSpPr>
          <p:spPr bwMode="auto">
            <a:xfrm>
              <a:off x="1146" y="4509"/>
              <a:ext cx="91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0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06" name="Line 71"/>
            <p:cNvSpPr>
              <a:spLocks noChangeShapeType="1"/>
            </p:cNvSpPr>
            <p:nvPr/>
          </p:nvSpPr>
          <p:spPr bwMode="auto">
            <a:xfrm flipV="1">
              <a:off x="1849" y="4184"/>
              <a:ext cx="0" cy="28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07" name="Rectangle 70"/>
            <p:cNvSpPr>
              <a:spLocks noChangeArrowheads="1"/>
            </p:cNvSpPr>
            <p:nvPr/>
          </p:nvSpPr>
          <p:spPr bwMode="auto">
            <a:xfrm>
              <a:off x="1762" y="4509"/>
              <a:ext cx="181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10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08" name="Line 69"/>
            <p:cNvSpPr>
              <a:spLocks noChangeShapeType="1"/>
            </p:cNvSpPr>
            <p:nvPr/>
          </p:nvSpPr>
          <p:spPr bwMode="auto">
            <a:xfrm flipV="1">
              <a:off x="2509" y="4184"/>
              <a:ext cx="0" cy="28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09" name="Rectangle 68"/>
            <p:cNvSpPr>
              <a:spLocks noChangeArrowheads="1"/>
            </p:cNvSpPr>
            <p:nvPr/>
          </p:nvSpPr>
          <p:spPr bwMode="auto">
            <a:xfrm>
              <a:off x="2423" y="4509"/>
              <a:ext cx="18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20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10" name="Line 67"/>
            <p:cNvSpPr>
              <a:spLocks noChangeShapeType="1"/>
            </p:cNvSpPr>
            <p:nvPr/>
          </p:nvSpPr>
          <p:spPr bwMode="auto">
            <a:xfrm flipV="1">
              <a:off x="3170" y="4184"/>
              <a:ext cx="0" cy="28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11" name="Rectangle 66"/>
            <p:cNvSpPr>
              <a:spLocks noChangeArrowheads="1"/>
            </p:cNvSpPr>
            <p:nvPr/>
          </p:nvSpPr>
          <p:spPr bwMode="auto">
            <a:xfrm>
              <a:off x="3083" y="4509"/>
              <a:ext cx="18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30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12" name="Line 65"/>
            <p:cNvSpPr>
              <a:spLocks noChangeShapeType="1"/>
            </p:cNvSpPr>
            <p:nvPr/>
          </p:nvSpPr>
          <p:spPr bwMode="auto">
            <a:xfrm flipV="1">
              <a:off x="3830" y="4184"/>
              <a:ext cx="0" cy="28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13" name="Rectangle 64"/>
            <p:cNvSpPr>
              <a:spLocks noChangeArrowheads="1"/>
            </p:cNvSpPr>
            <p:nvPr/>
          </p:nvSpPr>
          <p:spPr bwMode="auto">
            <a:xfrm>
              <a:off x="3743" y="4509"/>
              <a:ext cx="18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40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14" name="Line 63"/>
            <p:cNvSpPr>
              <a:spLocks noChangeShapeType="1"/>
            </p:cNvSpPr>
            <p:nvPr/>
          </p:nvSpPr>
          <p:spPr bwMode="auto">
            <a:xfrm flipV="1">
              <a:off x="4490" y="4184"/>
              <a:ext cx="0" cy="28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15" name="Rectangle 62"/>
            <p:cNvSpPr>
              <a:spLocks noChangeArrowheads="1"/>
            </p:cNvSpPr>
            <p:nvPr/>
          </p:nvSpPr>
          <p:spPr bwMode="auto">
            <a:xfrm>
              <a:off x="4403" y="4509"/>
              <a:ext cx="18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50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16" name="Line 61"/>
            <p:cNvSpPr>
              <a:spLocks noChangeShapeType="1"/>
            </p:cNvSpPr>
            <p:nvPr/>
          </p:nvSpPr>
          <p:spPr bwMode="auto">
            <a:xfrm flipV="1">
              <a:off x="5150" y="4184"/>
              <a:ext cx="0" cy="28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17" name="Rectangle 60"/>
            <p:cNvSpPr>
              <a:spLocks noChangeArrowheads="1"/>
            </p:cNvSpPr>
            <p:nvPr/>
          </p:nvSpPr>
          <p:spPr bwMode="auto">
            <a:xfrm>
              <a:off x="5064" y="4509"/>
              <a:ext cx="181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60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18" name="Line 59"/>
            <p:cNvSpPr>
              <a:spLocks noChangeShapeType="1"/>
            </p:cNvSpPr>
            <p:nvPr/>
          </p:nvSpPr>
          <p:spPr bwMode="auto">
            <a:xfrm flipV="1">
              <a:off x="5810" y="4184"/>
              <a:ext cx="0" cy="28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19" name="Rectangle 58"/>
            <p:cNvSpPr>
              <a:spLocks noChangeArrowheads="1"/>
            </p:cNvSpPr>
            <p:nvPr/>
          </p:nvSpPr>
          <p:spPr bwMode="auto">
            <a:xfrm>
              <a:off x="5724" y="4509"/>
              <a:ext cx="18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70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20" name="Line 57"/>
            <p:cNvSpPr>
              <a:spLocks noChangeShapeType="1"/>
            </p:cNvSpPr>
            <p:nvPr/>
          </p:nvSpPr>
          <p:spPr bwMode="auto">
            <a:xfrm flipV="1">
              <a:off x="6471" y="4184"/>
              <a:ext cx="0" cy="28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21" name="Rectangle 56"/>
            <p:cNvSpPr>
              <a:spLocks noChangeArrowheads="1"/>
            </p:cNvSpPr>
            <p:nvPr/>
          </p:nvSpPr>
          <p:spPr bwMode="auto">
            <a:xfrm>
              <a:off x="6384" y="4509"/>
              <a:ext cx="18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80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22" name="Line 55"/>
            <p:cNvSpPr>
              <a:spLocks noChangeShapeType="1"/>
            </p:cNvSpPr>
            <p:nvPr/>
          </p:nvSpPr>
          <p:spPr bwMode="auto">
            <a:xfrm flipV="1">
              <a:off x="7131" y="4184"/>
              <a:ext cx="0" cy="28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23" name="Rectangle 54"/>
            <p:cNvSpPr>
              <a:spLocks noChangeArrowheads="1"/>
            </p:cNvSpPr>
            <p:nvPr/>
          </p:nvSpPr>
          <p:spPr bwMode="auto">
            <a:xfrm>
              <a:off x="7045" y="4509"/>
              <a:ext cx="18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90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24" name="Line 53"/>
            <p:cNvSpPr>
              <a:spLocks noChangeShapeType="1"/>
            </p:cNvSpPr>
            <p:nvPr/>
          </p:nvSpPr>
          <p:spPr bwMode="auto">
            <a:xfrm flipV="1">
              <a:off x="7791" y="4184"/>
              <a:ext cx="0" cy="28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25" name="Rectangle 52"/>
            <p:cNvSpPr>
              <a:spLocks noChangeArrowheads="1"/>
            </p:cNvSpPr>
            <p:nvPr/>
          </p:nvSpPr>
          <p:spPr bwMode="auto">
            <a:xfrm>
              <a:off x="7661" y="4509"/>
              <a:ext cx="27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100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26" name="Line 51"/>
            <p:cNvSpPr>
              <a:spLocks noChangeShapeType="1"/>
            </p:cNvSpPr>
            <p:nvPr/>
          </p:nvSpPr>
          <p:spPr bwMode="auto">
            <a:xfrm>
              <a:off x="1189" y="4464"/>
              <a:ext cx="6735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27" name="Line 50"/>
            <p:cNvSpPr>
              <a:spLocks noChangeShapeType="1"/>
            </p:cNvSpPr>
            <p:nvPr/>
          </p:nvSpPr>
          <p:spPr bwMode="auto">
            <a:xfrm>
              <a:off x="1189" y="4464"/>
              <a:ext cx="140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28" name="Line 49"/>
            <p:cNvSpPr>
              <a:spLocks noChangeShapeType="1"/>
            </p:cNvSpPr>
            <p:nvPr/>
          </p:nvSpPr>
          <p:spPr bwMode="auto">
            <a:xfrm>
              <a:off x="1189" y="4263"/>
              <a:ext cx="140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29" name="Line 48"/>
            <p:cNvSpPr>
              <a:spLocks noChangeShapeType="1"/>
            </p:cNvSpPr>
            <p:nvPr/>
          </p:nvSpPr>
          <p:spPr bwMode="auto">
            <a:xfrm>
              <a:off x="1189" y="4060"/>
              <a:ext cx="140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30" name="Line 47"/>
            <p:cNvSpPr>
              <a:spLocks noChangeShapeType="1"/>
            </p:cNvSpPr>
            <p:nvPr/>
          </p:nvSpPr>
          <p:spPr bwMode="auto">
            <a:xfrm>
              <a:off x="1189" y="3858"/>
              <a:ext cx="140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31" name="Line 46"/>
            <p:cNvSpPr>
              <a:spLocks noChangeShapeType="1"/>
            </p:cNvSpPr>
            <p:nvPr/>
          </p:nvSpPr>
          <p:spPr bwMode="auto">
            <a:xfrm>
              <a:off x="1189" y="3655"/>
              <a:ext cx="140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32" name="Line 45"/>
            <p:cNvSpPr>
              <a:spLocks noChangeShapeType="1"/>
            </p:cNvSpPr>
            <p:nvPr/>
          </p:nvSpPr>
          <p:spPr bwMode="auto">
            <a:xfrm>
              <a:off x="1189" y="3453"/>
              <a:ext cx="140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33" name="Line 44"/>
            <p:cNvSpPr>
              <a:spLocks noChangeShapeType="1"/>
            </p:cNvSpPr>
            <p:nvPr/>
          </p:nvSpPr>
          <p:spPr bwMode="auto">
            <a:xfrm>
              <a:off x="1189" y="3250"/>
              <a:ext cx="140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34" name="Line 43"/>
            <p:cNvSpPr>
              <a:spLocks noChangeShapeType="1"/>
            </p:cNvSpPr>
            <p:nvPr/>
          </p:nvSpPr>
          <p:spPr bwMode="auto">
            <a:xfrm>
              <a:off x="1189" y="3049"/>
              <a:ext cx="140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35" name="Line 42"/>
            <p:cNvSpPr>
              <a:spLocks noChangeShapeType="1"/>
            </p:cNvSpPr>
            <p:nvPr/>
          </p:nvSpPr>
          <p:spPr bwMode="auto">
            <a:xfrm>
              <a:off x="1189" y="2846"/>
              <a:ext cx="140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36" name="Line 41"/>
            <p:cNvSpPr>
              <a:spLocks noChangeShapeType="1"/>
            </p:cNvSpPr>
            <p:nvPr/>
          </p:nvSpPr>
          <p:spPr bwMode="auto">
            <a:xfrm>
              <a:off x="1189" y="2644"/>
              <a:ext cx="140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37" name="Line 40"/>
            <p:cNvSpPr>
              <a:spLocks noChangeShapeType="1"/>
            </p:cNvSpPr>
            <p:nvPr/>
          </p:nvSpPr>
          <p:spPr bwMode="auto">
            <a:xfrm>
              <a:off x="1189" y="2441"/>
              <a:ext cx="140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38" name="Line 39"/>
            <p:cNvSpPr>
              <a:spLocks noChangeShapeType="1"/>
            </p:cNvSpPr>
            <p:nvPr/>
          </p:nvSpPr>
          <p:spPr bwMode="auto">
            <a:xfrm>
              <a:off x="1189" y="2239"/>
              <a:ext cx="140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39" name="Line 38"/>
            <p:cNvSpPr>
              <a:spLocks noChangeShapeType="1"/>
            </p:cNvSpPr>
            <p:nvPr/>
          </p:nvSpPr>
          <p:spPr bwMode="auto">
            <a:xfrm>
              <a:off x="1189" y="2037"/>
              <a:ext cx="140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40" name="Line 37"/>
            <p:cNvSpPr>
              <a:spLocks noChangeShapeType="1"/>
            </p:cNvSpPr>
            <p:nvPr/>
          </p:nvSpPr>
          <p:spPr bwMode="auto">
            <a:xfrm>
              <a:off x="1189" y="1834"/>
              <a:ext cx="140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41" name="Line 36"/>
            <p:cNvSpPr>
              <a:spLocks noChangeShapeType="1"/>
            </p:cNvSpPr>
            <p:nvPr/>
          </p:nvSpPr>
          <p:spPr bwMode="auto">
            <a:xfrm>
              <a:off x="1189" y="1632"/>
              <a:ext cx="140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42" name="Line 35"/>
            <p:cNvSpPr>
              <a:spLocks noChangeShapeType="1"/>
            </p:cNvSpPr>
            <p:nvPr/>
          </p:nvSpPr>
          <p:spPr bwMode="auto">
            <a:xfrm>
              <a:off x="1189" y="1430"/>
              <a:ext cx="140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43" name="Line 34"/>
            <p:cNvSpPr>
              <a:spLocks noChangeShapeType="1"/>
            </p:cNvSpPr>
            <p:nvPr/>
          </p:nvSpPr>
          <p:spPr bwMode="auto">
            <a:xfrm>
              <a:off x="1189" y="1227"/>
              <a:ext cx="140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44" name="Line 33"/>
            <p:cNvSpPr>
              <a:spLocks noChangeShapeType="1"/>
            </p:cNvSpPr>
            <p:nvPr/>
          </p:nvSpPr>
          <p:spPr bwMode="auto">
            <a:xfrm>
              <a:off x="1189" y="1025"/>
              <a:ext cx="140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45" name="Line 32"/>
            <p:cNvSpPr>
              <a:spLocks noChangeShapeType="1"/>
            </p:cNvSpPr>
            <p:nvPr/>
          </p:nvSpPr>
          <p:spPr bwMode="auto">
            <a:xfrm>
              <a:off x="1189" y="823"/>
              <a:ext cx="140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46" name="Line 31"/>
            <p:cNvSpPr>
              <a:spLocks noChangeShapeType="1"/>
            </p:cNvSpPr>
            <p:nvPr/>
          </p:nvSpPr>
          <p:spPr bwMode="auto">
            <a:xfrm>
              <a:off x="1189" y="620"/>
              <a:ext cx="140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47" name="Line 30"/>
            <p:cNvSpPr>
              <a:spLocks noChangeShapeType="1"/>
            </p:cNvSpPr>
            <p:nvPr/>
          </p:nvSpPr>
          <p:spPr bwMode="auto">
            <a:xfrm>
              <a:off x="1189" y="418"/>
              <a:ext cx="140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48" name="Line 29"/>
            <p:cNvSpPr>
              <a:spLocks noChangeShapeType="1"/>
            </p:cNvSpPr>
            <p:nvPr/>
          </p:nvSpPr>
          <p:spPr bwMode="auto">
            <a:xfrm>
              <a:off x="1189" y="216"/>
              <a:ext cx="140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49" name="Line 28"/>
            <p:cNvSpPr>
              <a:spLocks noChangeShapeType="1"/>
            </p:cNvSpPr>
            <p:nvPr/>
          </p:nvSpPr>
          <p:spPr bwMode="auto">
            <a:xfrm>
              <a:off x="1189" y="4060"/>
              <a:ext cx="280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50" name="Rectangle 27"/>
            <p:cNvSpPr>
              <a:spLocks noChangeArrowheads="1"/>
            </p:cNvSpPr>
            <p:nvPr/>
          </p:nvSpPr>
          <p:spPr bwMode="auto">
            <a:xfrm>
              <a:off x="695" y="3956"/>
              <a:ext cx="364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2500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51" name="Line 26"/>
            <p:cNvSpPr>
              <a:spLocks noChangeShapeType="1"/>
            </p:cNvSpPr>
            <p:nvPr/>
          </p:nvSpPr>
          <p:spPr bwMode="auto">
            <a:xfrm>
              <a:off x="1189" y="3655"/>
              <a:ext cx="280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52" name="Rectangle 25"/>
            <p:cNvSpPr>
              <a:spLocks noChangeArrowheads="1"/>
            </p:cNvSpPr>
            <p:nvPr/>
          </p:nvSpPr>
          <p:spPr bwMode="auto">
            <a:xfrm>
              <a:off x="695" y="3552"/>
              <a:ext cx="364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5000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53" name="Line 24"/>
            <p:cNvSpPr>
              <a:spLocks noChangeShapeType="1"/>
            </p:cNvSpPr>
            <p:nvPr/>
          </p:nvSpPr>
          <p:spPr bwMode="auto">
            <a:xfrm>
              <a:off x="1189" y="3250"/>
              <a:ext cx="280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54" name="Rectangle 23"/>
            <p:cNvSpPr>
              <a:spLocks noChangeArrowheads="1"/>
            </p:cNvSpPr>
            <p:nvPr/>
          </p:nvSpPr>
          <p:spPr bwMode="auto">
            <a:xfrm>
              <a:off x="695" y="3147"/>
              <a:ext cx="364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7500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55" name="Line 22"/>
            <p:cNvSpPr>
              <a:spLocks noChangeShapeType="1"/>
            </p:cNvSpPr>
            <p:nvPr/>
          </p:nvSpPr>
          <p:spPr bwMode="auto">
            <a:xfrm>
              <a:off x="1189" y="2846"/>
              <a:ext cx="280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56" name="Rectangle 21"/>
            <p:cNvSpPr>
              <a:spLocks noChangeArrowheads="1"/>
            </p:cNvSpPr>
            <p:nvPr/>
          </p:nvSpPr>
          <p:spPr bwMode="auto">
            <a:xfrm>
              <a:off x="605" y="2742"/>
              <a:ext cx="45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10000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57" name="Line 20"/>
            <p:cNvSpPr>
              <a:spLocks noChangeShapeType="1"/>
            </p:cNvSpPr>
            <p:nvPr/>
          </p:nvSpPr>
          <p:spPr bwMode="auto">
            <a:xfrm>
              <a:off x="1189" y="2441"/>
              <a:ext cx="280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58" name="Rectangle 19"/>
            <p:cNvSpPr>
              <a:spLocks noChangeArrowheads="1"/>
            </p:cNvSpPr>
            <p:nvPr/>
          </p:nvSpPr>
          <p:spPr bwMode="auto">
            <a:xfrm>
              <a:off x="605" y="2338"/>
              <a:ext cx="45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12500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59" name="Line 18"/>
            <p:cNvSpPr>
              <a:spLocks noChangeShapeType="1"/>
            </p:cNvSpPr>
            <p:nvPr/>
          </p:nvSpPr>
          <p:spPr bwMode="auto">
            <a:xfrm>
              <a:off x="1189" y="2037"/>
              <a:ext cx="280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60" name="Rectangle 17"/>
            <p:cNvSpPr>
              <a:spLocks noChangeArrowheads="1"/>
            </p:cNvSpPr>
            <p:nvPr/>
          </p:nvSpPr>
          <p:spPr bwMode="auto">
            <a:xfrm>
              <a:off x="605" y="1933"/>
              <a:ext cx="45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15000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61" name="Line 16"/>
            <p:cNvSpPr>
              <a:spLocks noChangeShapeType="1"/>
            </p:cNvSpPr>
            <p:nvPr/>
          </p:nvSpPr>
          <p:spPr bwMode="auto">
            <a:xfrm>
              <a:off x="1189" y="1632"/>
              <a:ext cx="280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62" name="Rectangle 15"/>
            <p:cNvSpPr>
              <a:spLocks noChangeArrowheads="1"/>
            </p:cNvSpPr>
            <p:nvPr/>
          </p:nvSpPr>
          <p:spPr bwMode="auto">
            <a:xfrm>
              <a:off x="605" y="1529"/>
              <a:ext cx="45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17500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63" name="Line 14"/>
            <p:cNvSpPr>
              <a:spLocks noChangeShapeType="1"/>
            </p:cNvSpPr>
            <p:nvPr/>
          </p:nvSpPr>
          <p:spPr bwMode="auto">
            <a:xfrm>
              <a:off x="1189" y="1227"/>
              <a:ext cx="280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64" name="Rectangle 13"/>
            <p:cNvSpPr>
              <a:spLocks noChangeArrowheads="1"/>
            </p:cNvSpPr>
            <p:nvPr/>
          </p:nvSpPr>
          <p:spPr bwMode="auto">
            <a:xfrm>
              <a:off x="605" y="1124"/>
              <a:ext cx="45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20000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65" name="Line 12"/>
            <p:cNvSpPr>
              <a:spLocks noChangeShapeType="1"/>
            </p:cNvSpPr>
            <p:nvPr/>
          </p:nvSpPr>
          <p:spPr bwMode="auto">
            <a:xfrm>
              <a:off x="1189" y="823"/>
              <a:ext cx="280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66" name="Rectangle 11"/>
            <p:cNvSpPr>
              <a:spLocks noChangeArrowheads="1"/>
            </p:cNvSpPr>
            <p:nvPr/>
          </p:nvSpPr>
          <p:spPr bwMode="auto">
            <a:xfrm>
              <a:off x="605" y="719"/>
              <a:ext cx="45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22500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67" name="Line 10"/>
            <p:cNvSpPr>
              <a:spLocks noChangeShapeType="1"/>
            </p:cNvSpPr>
            <p:nvPr/>
          </p:nvSpPr>
          <p:spPr bwMode="auto">
            <a:xfrm>
              <a:off x="1189" y="418"/>
              <a:ext cx="280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68" name="Rectangle 9"/>
            <p:cNvSpPr>
              <a:spLocks noChangeArrowheads="1"/>
            </p:cNvSpPr>
            <p:nvPr/>
          </p:nvSpPr>
          <p:spPr bwMode="auto">
            <a:xfrm>
              <a:off x="605" y="314"/>
              <a:ext cx="45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25000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69" name="Line 8"/>
            <p:cNvSpPr>
              <a:spLocks noChangeShapeType="1"/>
            </p:cNvSpPr>
            <p:nvPr/>
          </p:nvSpPr>
          <p:spPr bwMode="auto">
            <a:xfrm flipV="1">
              <a:off x="1189" y="216"/>
              <a:ext cx="0" cy="4248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70" name="Freeform 7"/>
            <p:cNvSpPr>
              <a:spLocks/>
            </p:cNvSpPr>
            <p:nvPr/>
          </p:nvSpPr>
          <p:spPr bwMode="auto">
            <a:xfrm flipV="1">
              <a:off x="1255" y="399"/>
              <a:ext cx="6536" cy="3904"/>
            </a:xfrm>
            <a:custGeom>
              <a:avLst/>
              <a:gdLst>
                <a:gd name="T0" fmla="*/ 127 w 12589"/>
                <a:gd name="T1" fmla="*/ 195 h 7523"/>
                <a:gd name="T2" fmla="*/ 381 w 12589"/>
                <a:gd name="T3" fmla="*/ 512 h 7523"/>
                <a:gd name="T4" fmla="*/ 636 w 12589"/>
                <a:gd name="T5" fmla="*/ 782 h 7523"/>
                <a:gd name="T6" fmla="*/ 890 w 12589"/>
                <a:gd name="T7" fmla="*/ 1026 h 7523"/>
                <a:gd name="T8" fmla="*/ 1144 w 12589"/>
                <a:gd name="T9" fmla="*/ 1252 h 7523"/>
                <a:gd name="T10" fmla="*/ 1399 w 12589"/>
                <a:gd name="T11" fmla="*/ 1464 h 7523"/>
                <a:gd name="T12" fmla="*/ 1653 w 12589"/>
                <a:gd name="T13" fmla="*/ 1667 h 7523"/>
                <a:gd name="T14" fmla="*/ 1907 w 12589"/>
                <a:gd name="T15" fmla="*/ 1861 h 7523"/>
                <a:gd name="T16" fmla="*/ 2162 w 12589"/>
                <a:gd name="T17" fmla="*/ 2047 h 7523"/>
                <a:gd name="T18" fmla="*/ 2416 w 12589"/>
                <a:gd name="T19" fmla="*/ 2228 h 7523"/>
                <a:gd name="T20" fmla="*/ 2670 w 12589"/>
                <a:gd name="T21" fmla="*/ 2403 h 7523"/>
                <a:gd name="T22" fmla="*/ 2925 w 12589"/>
                <a:gd name="T23" fmla="*/ 2573 h 7523"/>
                <a:gd name="T24" fmla="*/ 3179 w 12589"/>
                <a:gd name="T25" fmla="*/ 2740 h 7523"/>
                <a:gd name="T26" fmla="*/ 3433 w 12589"/>
                <a:gd name="T27" fmla="*/ 2902 h 7523"/>
                <a:gd name="T28" fmla="*/ 3688 w 12589"/>
                <a:gd name="T29" fmla="*/ 3061 h 7523"/>
                <a:gd name="T30" fmla="*/ 3942 w 12589"/>
                <a:gd name="T31" fmla="*/ 3217 h 7523"/>
                <a:gd name="T32" fmla="*/ 4196 w 12589"/>
                <a:gd name="T33" fmla="*/ 3370 h 7523"/>
                <a:gd name="T34" fmla="*/ 4451 w 12589"/>
                <a:gd name="T35" fmla="*/ 3520 h 7523"/>
                <a:gd name="T36" fmla="*/ 4705 w 12589"/>
                <a:gd name="T37" fmla="*/ 3668 h 7523"/>
                <a:gd name="T38" fmla="*/ 4959 w 12589"/>
                <a:gd name="T39" fmla="*/ 3814 h 7523"/>
                <a:gd name="T40" fmla="*/ 5214 w 12589"/>
                <a:gd name="T41" fmla="*/ 3957 h 7523"/>
                <a:gd name="T42" fmla="*/ 5468 w 12589"/>
                <a:gd name="T43" fmla="*/ 4098 h 7523"/>
                <a:gd name="T44" fmla="*/ 5722 w 12589"/>
                <a:gd name="T45" fmla="*/ 4238 h 7523"/>
                <a:gd name="T46" fmla="*/ 5977 w 12589"/>
                <a:gd name="T47" fmla="*/ 4375 h 7523"/>
                <a:gd name="T48" fmla="*/ 6231 w 12589"/>
                <a:gd name="T49" fmla="*/ 4511 h 7523"/>
                <a:gd name="T50" fmla="*/ 6485 w 12589"/>
                <a:gd name="T51" fmla="*/ 4645 h 7523"/>
                <a:gd name="T52" fmla="*/ 6740 w 12589"/>
                <a:gd name="T53" fmla="*/ 4778 h 7523"/>
                <a:gd name="T54" fmla="*/ 6994 w 12589"/>
                <a:gd name="T55" fmla="*/ 4909 h 7523"/>
                <a:gd name="T56" fmla="*/ 7248 w 12589"/>
                <a:gd name="T57" fmla="*/ 5039 h 7523"/>
                <a:gd name="T58" fmla="*/ 7503 w 12589"/>
                <a:gd name="T59" fmla="*/ 5168 h 7523"/>
                <a:gd name="T60" fmla="*/ 7757 w 12589"/>
                <a:gd name="T61" fmla="*/ 5295 h 7523"/>
                <a:gd name="T62" fmla="*/ 8011 w 12589"/>
                <a:gd name="T63" fmla="*/ 5421 h 7523"/>
                <a:gd name="T64" fmla="*/ 8266 w 12589"/>
                <a:gd name="T65" fmla="*/ 5546 h 7523"/>
                <a:gd name="T66" fmla="*/ 8520 w 12589"/>
                <a:gd name="T67" fmla="*/ 5669 h 7523"/>
                <a:gd name="T68" fmla="*/ 8774 w 12589"/>
                <a:gd name="T69" fmla="*/ 5792 h 7523"/>
                <a:gd name="T70" fmla="*/ 9029 w 12589"/>
                <a:gd name="T71" fmla="*/ 5913 h 7523"/>
                <a:gd name="T72" fmla="*/ 9283 w 12589"/>
                <a:gd name="T73" fmla="*/ 6034 h 7523"/>
                <a:gd name="T74" fmla="*/ 9537 w 12589"/>
                <a:gd name="T75" fmla="*/ 6153 h 7523"/>
                <a:gd name="T76" fmla="*/ 9792 w 12589"/>
                <a:gd name="T77" fmla="*/ 6272 h 7523"/>
                <a:gd name="T78" fmla="*/ 10046 w 12589"/>
                <a:gd name="T79" fmla="*/ 6390 h 7523"/>
                <a:gd name="T80" fmla="*/ 10300 w 12589"/>
                <a:gd name="T81" fmla="*/ 6507 h 7523"/>
                <a:gd name="T82" fmla="*/ 10555 w 12589"/>
                <a:gd name="T83" fmla="*/ 6623 h 7523"/>
                <a:gd name="T84" fmla="*/ 10809 w 12589"/>
                <a:gd name="T85" fmla="*/ 6738 h 7523"/>
                <a:gd name="T86" fmla="*/ 11063 w 12589"/>
                <a:gd name="T87" fmla="*/ 6852 h 7523"/>
                <a:gd name="T88" fmla="*/ 11318 w 12589"/>
                <a:gd name="T89" fmla="*/ 6966 h 7523"/>
                <a:gd name="T90" fmla="*/ 11572 w 12589"/>
                <a:gd name="T91" fmla="*/ 7079 h 7523"/>
                <a:gd name="T92" fmla="*/ 11826 w 12589"/>
                <a:gd name="T93" fmla="*/ 7191 h 7523"/>
                <a:gd name="T94" fmla="*/ 12081 w 12589"/>
                <a:gd name="T95" fmla="*/ 7302 h 7523"/>
                <a:gd name="T96" fmla="*/ 12335 w 12589"/>
                <a:gd name="T97" fmla="*/ 7413 h 7523"/>
                <a:gd name="T98" fmla="*/ 12589 w 12589"/>
                <a:gd name="T99" fmla="*/ 7523 h 7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589" h="7523">
                  <a:moveTo>
                    <a:pt x="0" y="0"/>
                  </a:moveTo>
                  <a:lnTo>
                    <a:pt x="127" y="195"/>
                  </a:lnTo>
                  <a:lnTo>
                    <a:pt x="254" y="361"/>
                  </a:lnTo>
                  <a:lnTo>
                    <a:pt x="381" y="512"/>
                  </a:lnTo>
                  <a:lnTo>
                    <a:pt x="508" y="651"/>
                  </a:lnTo>
                  <a:lnTo>
                    <a:pt x="636" y="782"/>
                  </a:lnTo>
                  <a:lnTo>
                    <a:pt x="763" y="906"/>
                  </a:lnTo>
                  <a:lnTo>
                    <a:pt x="890" y="1026"/>
                  </a:lnTo>
                  <a:lnTo>
                    <a:pt x="1017" y="1140"/>
                  </a:lnTo>
                  <a:lnTo>
                    <a:pt x="1144" y="1252"/>
                  </a:lnTo>
                  <a:lnTo>
                    <a:pt x="1271" y="1359"/>
                  </a:lnTo>
                  <a:lnTo>
                    <a:pt x="1399" y="1464"/>
                  </a:lnTo>
                  <a:lnTo>
                    <a:pt x="1526" y="1567"/>
                  </a:lnTo>
                  <a:lnTo>
                    <a:pt x="1653" y="1667"/>
                  </a:lnTo>
                  <a:lnTo>
                    <a:pt x="1780" y="1765"/>
                  </a:lnTo>
                  <a:lnTo>
                    <a:pt x="1907" y="1861"/>
                  </a:lnTo>
                  <a:lnTo>
                    <a:pt x="2034" y="1955"/>
                  </a:lnTo>
                  <a:lnTo>
                    <a:pt x="2162" y="2047"/>
                  </a:lnTo>
                  <a:lnTo>
                    <a:pt x="2289" y="2138"/>
                  </a:lnTo>
                  <a:lnTo>
                    <a:pt x="2416" y="2228"/>
                  </a:lnTo>
                  <a:lnTo>
                    <a:pt x="2543" y="2316"/>
                  </a:lnTo>
                  <a:lnTo>
                    <a:pt x="2670" y="2403"/>
                  </a:lnTo>
                  <a:lnTo>
                    <a:pt x="2797" y="2489"/>
                  </a:lnTo>
                  <a:lnTo>
                    <a:pt x="2925" y="2573"/>
                  </a:lnTo>
                  <a:lnTo>
                    <a:pt x="3052" y="2657"/>
                  </a:lnTo>
                  <a:lnTo>
                    <a:pt x="3179" y="2740"/>
                  </a:lnTo>
                  <a:lnTo>
                    <a:pt x="3306" y="2821"/>
                  </a:lnTo>
                  <a:lnTo>
                    <a:pt x="3433" y="2902"/>
                  </a:lnTo>
                  <a:lnTo>
                    <a:pt x="3560" y="2982"/>
                  </a:lnTo>
                  <a:lnTo>
                    <a:pt x="3688" y="3061"/>
                  </a:lnTo>
                  <a:lnTo>
                    <a:pt x="3815" y="3140"/>
                  </a:lnTo>
                  <a:lnTo>
                    <a:pt x="3942" y="3217"/>
                  </a:lnTo>
                  <a:lnTo>
                    <a:pt x="4069" y="3294"/>
                  </a:lnTo>
                  <a:lnTo>
                    <a:pt x="4196" y="3370"/>
                  </a:lnTo>
                  <a:lnTo>
                    <a:pt x="4323" y="3446"/>
                  </a:lnTo>
                  <a:lnTo>
                    <a:pt x="4451" y="3520"/>
                  </a:lnTo>
                  <a:lnTo>
                    <a:pt x="4578" y="3595"/>
                  </a:lnTo>
                  <a:lnTo>
                    <a:pt x="4705" y="3668"/>
                  </a:lnTo>
                  <a:lnTo>
                    <a:pt x="4832" y="3741"/>
                  </a:lnTo>
                  <a:lnTo>
                    <a:pt x="4959" y="3814"/>
                  </a:lnTo>
                  <a:lnTo>
                    <a:pt x="5086" y="3886"/>
                  </a:lnTo>
                  <a:lnTo>
                    <a:pt x="5214" y="3957"/>
                  </a:lnTo>
                  <a:lnTo>
                    <a:pt x="5341" y="4028"/>
                  </a:lnTo>
                  <a:lnTo>
                    <a:pt x="5468" y="4098"/>
                  </a:lnTo>
                  <a:lnTo>
                    <a:pt x="5595" y="4168"/>
                  </a:lnTo>
                  <a:lnTo>
                    <a:pt x="5722" y="4238"/>
                  </a:lnTo>
                  <a:lnTo>
                    <a:pt x="5849" y="4307"/>
                  </a:lnTo>
                  <a:lnTo>
                    <a:pt x="5977" y="4375"/>
                  </a:lnTo>
                  <a:lnTo>
                    <a:pt x="6104" y="4443"/>
                  </a:lnTo>
                  <a:lnTo>
                    <a:pt x="6231" y="4511"/>
                  </a:lnTo>
                  <a:lnTo>
                    <a:pt x="6358" y="4578"/>
                  </a:lnTo>
                  <a:lnTo>
                    <a:pt x="6485" y="4645"/>
                  </a:lnTo>
                  <a:lnTo>
                    <a:pt x="6612" y="4712"/>
                  </a:lnTo>
                  <a:lnTo>
                    <a:pt x="6740" y="4778"/>
                  </a:lnTo>
                  <a:lnTo>
                    <a:pt x="6867" y="4844"/>
                  </a:lnTo>
                  <a:lnTo>
                    <a:pt x="6994" y="4909"/>
                  </a:lnTo>
                  <a:lnTo>
                    <a:pt x="7121" y="4974"/>
                  </a:lnTo>
                  <a:lnTo>
                    <a:pt x="7248" y="5039"/>
                  </a:lnTo>
                  <a:lnTo>
                    <a:pt x="7375" y="5103"/>
                  </a:lnTo>
                  <a:lnTo>
                    <a:pt x="7503" y="5168"/>
                  </a:lnTo>
                  <a:lnTo>
                    <a:pt x="7630" y="5231"/>
                  </a:lnTo>
                  <a:lnTo>
                    <a:pt x="7757" y="5295"/>
                  </a:lnTo>
                  <a:lnTo>
                    <a:pt x="7884" y="5358"/>
                  </a:lnTo>
                  <a:lnTo>
                    <a:pt x="8011" y="5421"/>
                  </a:lnTo>
                  <a:lnTo>
                    <a:pt x="8138" y="5483"/>
                  </a:lnTo>
                  <a:lnTo>
                    <a:pt x="8266" y="5546"/>
                  </a:lnTo>
                  <a:lnTo>
                    <a:pt x="8393" y="5607"/>
                  </a:lnTo>
                  <a:lnTo>
                    <a:pt x="8520" y="5669"/>
                  </a:lnTo>
                  <a:lnTo>
                    <a:pt x="8647" y="5731"/>
                  </a:lnTo>
                  <a:lnTo>
                    <a:pt x="8774" y="5792"/>
                  </a:lnTo>
                  <a:lnTo>
                    <a:pt x="8901" y="5853"/>
                  </a:lnTo>
                  <a:lnTo>
                    <a:pt x="9029" y="5913"/>
                  </a:lnTo>
                  <a:lnTo>
                    <a:pt x="9156" y="5974"/>
                  </a:lnTo>
                  <a:lnTo>
                    <a:pt x="9283" y="6034"/>
                  </a:lnTo>
                  <a:lnTo>
                    <a:pt x="9410" y="6094"/>
                  </a:lnTo>
                  <a:lnTo>
                    <a:pt x="9537" y="6153"/>
                  </a:lnTo>
                  <a:lnTo>
                    <a:pt x="9664" y="6213"/>
                  </a:lnTo>
                  <a:lnTo>
                    <a:pt x="9792" y="6272"/>
                  </a:lnTo>
                  <a:lnTo>
                    <a:pt x="9919" y="6331"/>
                  </a:lnTo>
                  <a:lnTo>
                    <a:pt x="10046" y="6390"/>
                  </a:lnTo>
                  <a:lnTo>
                    <a:pt x="10173" y="6448"/>
                  </a:lnTo>
                  <a:lnTo>
                    <a:pt x="10300" y="6507"/>
                  </a:lnTo>
                  <a:lnTo>
                    <a:pt x="10427" y="6565"/>
                  </a:lnTo>
                  <a:lnTo>
                    <a:pt x="10555" y="6623"/>
                  </a:lnTo>
                  <a:lnTo>
                    <a:pt x="10682" y="6680"/>
                  </a:lnTo>
                  <a:lnTo>
                    <a:pt x="10809" y="6738"/>
                  </a:lnTo>
                  <a:lnTo>
                    <a:pt x="10936" y="6795"/>
                  </a:lnTo>
                  <a:lnTo>
                    <a:pt x="11063" y="6852"/>
                  </a:lnTo>
                  <a:lnTo>
                    <a:pt x="11190" y="6909"/>
                  </a:lnTo>
                  <a:lnTo>
                    <a:pt x="11318" y="6966"/>
                  </a:lnTo>
                  <a:lnTo>
                    <a:pt x="11445" y="7022"/>
                  </a:lnTo>
                  <a:lnTo>
                    <a:pt x="11572" y="7079"/>
                  </a:lnTo>
                  <a:lnTo>
                    <a:pt x="11699" y="7135"/>
                  </a:lnTo>
                  <a:lnTo>
                    <a:pt x="11826" y="7191"/>
                  </a:lnTo>
                  <a:lnTo>
                    <a:pt x="11953" y="7246"/>
                  </a:lnTo>
                  <a:lnTo>
                    <a:pt x="12081" y="7302"/>
                  </a:lnTo>
                  <a:lnTo>
                    <a:pt x="12208" y="7357"/>
                  </a:lnTo>
                  <a:lnTo>
                    <a:pt x="12335" y="7413"/>
                  </a:lnTo>
                  <a:lnTo>
                    <a:pt x="12462" y="7468"/>
                  </a:lnTo>
                  <a:lnTo>
                    <a:pt x="12589" y="7523"/>
                  </a:lnTo>
                </a:path>
              </a:pathLst>
            </a:custGeom>
            <a:noFill/>
            <a:ln w="1651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71" name="Rectangle 6"/>
            <p:cNvSpPr>
              <a:spLocks noChangeArrowheads="1"/>
            </p:cNvSpPr>
            <p:nvPr/>
          </p:nvSpPr>
          <p:spPr bwMode="auto">
            <a:xfrm rot="5400000">
              <a:off x="-1108" y="2068"/>
              <a:ext cx="286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Square metres of green area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72" name="Rectangle 5"/>
            <p:cNvSpPr>
              <a:spLocks noChangeArrowheads="1"/>
            </p:cNvSpPr>
            <p:nvPr/>
          </p:nvSpPr>
          <p:spPr bwMode="auto">
            <a:xfrm>
              <a:off x="3913" y="4761"/>
              <a:ext cx="10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Employees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73" name="Line 4"/>
            <p:cNvSpPr>
              <a:spLocks noChangeShapeType="1"/>
            </p:cNvSpPr>
            <p:nvPr/>
          </p:nvSpPr>
          <p:spPr bwMode="auto">
            <a:xfrm>
              <a:off x="3452" y="3170"/>
              <a:ext cx="0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74" name="Line 3"/>
            <p:cNvSpPr>
              <a:spLocks noChangeShapeType="1"/>
            </p:cNvSpPr>
            <p:nvPr/>
          </p:nvSpPr>
          <p:spPr bwMode="auto">
            <a:xfrm flipV="1">
              <a:off x="6870" y="805"/>
              <a:ext cx="0" cy="822"/>
            </a:xfrm>
            <a:prstGeom prst="line">
              <a:avLst/>
            </a:prstGeom>
            <a:noFill/>
            <a:ln w="0">
              <a:solidFill>
                <a:srgbClr val="80008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75" name="Rectangle 2"/>
            <p:cNvSpPr>
              <a:spLocks noChangeArrowheads="1"/>
            </p:cNvSpPr>
            <p:nvPr/>
          </p:nvSpPr>
          <p:spPr bwMode="auto">
            <a:xfrm>
              <a:off x="6977" y="1039"/>
              <a:ext cx="9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Residue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08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358775"/>
            <a:ext cx="8640763" cy="1143000"/>
          </a:xfrm>
        </p:spPr>
        <p:txBody>
          <a:bodyPr/>
          <a:lstStyle/>
          <a:p>
            <a:r>
              <a:rPr lang="nl-NL" altLang="en-US" sz="2400" dirty="0" smtClean="0">
                <a:latin typeface="Tahoma" pitchFamily="34" charset="0"/>
              </a:rPr>
              <a:t>Distribution of </a:t>
            </a:r>
            <a:r>
              <a:rPr lang="nl-NL" altLang="en-US" sz="2400" dirty="0" err="1" smtClean="0">
                <a:latin typeface="Tahoma" pitchFamily="34" charset="0"/>
              </a:rPr>
              <a:t>the</a:t>
            </a:r>
            <a:r>
              <a:rPr lang="nl-NL" altLang="en-US" sz="2400" dirty="0" smtClean="0">
                <a:latin typeface="Tahoma" pitchFamily="34" charset="0"/>
              </a:rPr>
              <a:t> </a:t>
            </a:r>
            <a:r>
              <a:rPr lang="nl-NL" altLang="en-US" sz="2400" dirty="0" err="1" smtClean="0">
                <a:latin typeface="Tahoma" pitchFamily="34" charset="0"/>
              </a:rPr>
              <a:t>residuals</a:t>
            </a:r>
            <a:endParaRPr lang="en-US" altLang="en-US" dirty="0" smtClean="0">
              <a:latin typeface="Tahoma" pitchFamily="34" charset="0"/>
            </a:endParaRPr>
          </a:p>
        </p:txBody>
      </p:sp>
      <p:pic>
        <p:nvPicPr>
          <p:cNvPr id="8194" name="Picture 2" descr="Fig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171" y="1501775"/>
            <a:ext cx="6201294" cy="412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2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Distribution of </a:t>
            </a:r>
            <a:r>
              <a:rPr lang="nl-NL" dirty="0" err="1" smtClean="0"/>
              <a:t>measurement</a:t>
            </a:r>
            <a:r>
              <a:rPr lang="nl-NL" dirty="0" smtClean="0"/>
              <a:t> and </a:t>
            </a:r>
            <a:r>
              <a:rPr lang="nl-NL" dirty="0" err="1" smtClean="0"/>
              <a:t>specification</a:t>
            </a:r>
            <a:r>
              <a:rPr lang="nl-NL" dirty="0" smtClean="0"/>
              <a:t> </a:t>
            </a:r>
            <a:r>
              <a:rPr lang="nl-NL" dirty="0" err="1" smtClean="0"/>
              <a:t>errors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52" y="1501775"/>
            <a:ext cx="6491288" cy="431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53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58775"/>
            <a:ext cx="7772400" cy="693738"/>
          </a:xfrm>
        </p:spPr>
        <p:txBody>
          <a:bodyPr/>
          <a:lstStyle/>
          <a:p>
            <a:r>
              <a:rPr lang="nl-NL" altLang="en-US" sz="2800" dirty="0" smtClean="0">
                <a:latin typeface="Tahoma" pitchFamily="34" charset="0"/>
              </a:rPr>
              <a:t>Distribution of </a:t>
            </a:r>
            <a:r>
              <a:rPr lang="nl-NL" altLang="en-US" sz="2800" dirty="0" err="1" smtClean="0">
                <a:latin typeface="Tahoma" pitchFamily="34" charset="0"/>
              </a:rPr>
              <a:t>the</a:t>
            </a:r>
            <a:r>
              <a:rPr lang="nl-NL" altLang="en-US" sz="2800" dirty="0" smtClean="0">
                <a:latin typeface="Tahoma" pitchFamily="34" charset="0"/>
              </a:rPr>
              <a:t> efficiency component</a:t>
            </a:r>
            <a:endParaRPr lang="en-US" altLang="en-US" dirty="0" smtClean="0">
              <a:latin typeface="Tahoma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0241" name="Picture 1" descr="Fig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7"/>
          <a:stretch>
            <a:fillRect/>
          </a:stretch>
        </p:blipFill>
        <p:spPr bwMode="auto">
          <a:xfrm>
            <a:off x="1895302" y="1820487"/>
            <a:ext cx="5885411" cy="395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92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SFA in </a:t>
            </a:r>
            <a:r>
              <a:rPr lang="nl-NL" dirty="0" err="1" smtClean="0"/>
              <a:t>mathematical</a:t>
            </a:r>
            <a:r>
              <a:rPr lang="nl-NL" dirty="0" smtClean="0"/>
              <a:t> </a:t>
            </a:r>
            <a:r>
              <a:rPr lang="nl-NL" dirty="0" err="1" smtClean="0"/>
              <a:t>terms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nl-NL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𝐶</m:t>
                            </m:r>
                          </m:e>
                        </m:d>
                      </m:e>
                    </m:func>
                    <m:r>
                      <a:rPr lang="nl-NL" b="0" i="1" smtClean="0">
                        <a:latin typeface="Cambria Math"/>
                      </a:rPr>
                      <m:t>=</m:t>
                    </m:r>
                    <m:r>
                      <a:rPr lang="nl-NL" b="0" i="1" smtClean="0">
                        <a:latin typeface="Cambria Math"/>
                      </a:rPr>
                      <m:t>𝛼</m:t>
                    </m:r>
                    <m:r>
                      <a:rPr lang="nl-NL" b="0" i="1" smtClean="0">
                        <a:latin typeface="Cambria Math"/>
                      </a:rPr>
                      <m:t>+</m:t>
                    </m:r>
                    <m:r>
                      <a:rPr lang="nl-NL" b="0" i="1" smtClean="0">
                        <a:latin typeface="Cambria Math"/>
                      </a:rPr>
                      <m:t>𝛽</m:t>
                    </m:r>
                    <m:func>
                      <m:funcPr>
                        <m:ctrlPr>
                          <a:rPr lang="nl-NL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nl-NL" b="0" i="1" smtClean="0">
                        <a:latin typeface="Cambria Math"/>
                      </a:rPr>
                      <m:t>+</m:t>
                    </m:r>
                    <m:r>
                      <a:rPr lang="nl-NL" b="0" i="1" smtClean="0">
                        <a:latin typeface="Cambria Math"/>
                      </a:rPr>
                      <m:t>𝛾</m:t>
                    </m:r>
                    <m:func>
                      <m:funcPr>
                        <m:ctrlPr>
                          <a:rPr lang="nl-NL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nl-NL" b="0" i="1" smtClean="0">
                        <a:latin typeface="Cambria Math"/>
                      </a:rPr>
                      <m:t>+</m:t>
                    </m:r>
                    <m:r>
                      <a:rPr lang="nl-NL" b="0" i="1" smtClean="0">
                        <a:latin typeface="Cambria Math"/>
                      </a:rPr>
                      <m:t>𝑢</m:t>
                    </m:r>
                    <m:r>
                      <a:rPr lang="nl-NL" b="0" i="1" smtClean="0">
                        <a:latin typeface="Cambria Math"/>
                      </a:rPr>
                      <m:t>+</m:t>
                    </m:r>
                    <m:r>
                      <a:rPr lang="nl-NL" b="0" i="1" smtClean="0">
                        <a:latin typeface="Cambria Math"/>
                      </a:rPr>
                      <m:t>𝑣</m:t>
                    </m:r>
                  </m:oMath>
                </a14:m>
                <a:endParaRPr lang="nl-NL" b="0" dirty="0" smtClean="0"/>
              </a:p>
              <a:p>
                <a:endParaRPr lang="nl-NL" dirty="0" smtClean="0"/>
              </a:p>
              <a:p>
                <a:r>
                  <a:rPr lang="nl-NL" dirty="0" err="1" smtClean="0"/>
                  <a:t>With</a:t>
                </a:r>
                <a:r>
                  <a:rPr lang="nl-NL" dirty="0" smtClean="0"/>
                  <a:t>:</a:t>
                </a:r>
              </a:p>
              <a:p>
                <a:r>
                  <a:rPr lang="nl-NL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nl-NL" dirty="0" smtClean="0"/>
                  <a:t>	= </a:t>
                </a:r>
                <a:r>
                  <a:rPr lang="nl-NL" dirty="0" err="1" smtClean="0"/>
                  <a:t>outputs</a:t>
                </a:r>
                <a:r>
                  <a:rPr lang="nl-NL" dirty="0" smtClean="0"/>
                  <a:t>;</a:t>
                </a:r>
              </a:p>
              <a:p>
                <a:r>
                  <a:rPr lang="nl-NL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</a:t>
                </a:r>
                <a:r>
                  <a:rPr lang="nl-NL" dirty="0" smtClean="0"/>
                  <a:t> 	= input </a:t>
                </a:r>
                <a:r>
                  <a:rPr lang="nl-NL" dirty="0" err="1" smtClean="0"/>
                  <a:t>prices</a:t>
                </a:r>
                <a:r>
                  <a:rPr lang="nl-NL" dirty="0" smtClean="0"/>
                  <a:t>;</a:t>
                </a:r>
              </a:p>
              <a:p>
                <a:r>
                  <a:rPr lang="nl-NL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</a:t>
                </a:r>
                <a:r>
                  <a:rPr lang="nl-NL" dirty="0" smtClean="0"/>
                  <a:t> ~ </a:t>
                </a:r>
                <a:r>
                  <a:rPr lang="nl-NL" dirty="0" err="1" smtClean="0"/>
                  <a:t>one-sided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distribution</a:t>
                </a:r>
                <a:r>
                  <a:rPr lang="nl-NL" dirty="0" smtClean="0"/>
                  <a:t> (half-</a:t>
                </a:r>
                <a:r>
                  <a:rPr lang="nl-NL" dirty="0" err="1" smtClean="0"/>
                  <a:t>normal</a:t>
                </a:r>
                <a:r>
                  <a:rPr lang="nl-NL" dirty="0" smtClean="0"/>
                  <a:t>, </a:t>
                </a:r>
                <a:r>
                  <a:rPr lang="nl-NL" dirty="0" err="1" smtClean="0"/>
                  <a:t>exponential</a:t>
                </a:r>
                <a:r>
                  <a:rPr lang="nl-NL" dirty="0" smtClean="0"/>
                  <a:t>,..) and </a:t>
                </a:r>
                <a:r>
                  <a:rPr lang="nl-NL" dirty="0" err="1" smtClean="0"/>
                  <a:t>reflects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inefficiency</a:t>
                </a:r>
                <a:r>
                  <a:rPr lang="nl-NL" dirty="0" smtClean="0"/>
                  <a:t>;</a:t>
                </a:r>
              </a:p>
              <a:p>
                <a:r>
                  <a:rPr lang="nl-NL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nl-NL" dirty="0" smtClean="0"/>
                  <a:t> ~ </a:t>
                </a:r>
                <a:r>
                  <a:rPr lang="nl-NL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N(</a:t>
                </a:r>
                <a:r>
                  <a:rPr lang="el-GR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μ</a:t>
                </a:r>
                <a:r>
                  <a:rPr lang="nl-NL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l-GR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nl-NL" i="1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nl-NL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:r>
                  <a:rPr lang="nl-NL" dirty="0"/>
                  <a:t>and </a:t>
                </a:r>
                <a:r>
                  <a:rPr lang="nl-NL" dirty="0" err="1"/>
                  <a:t>reflects</a:t>
                </a:r>
                <a:r>
                  <a:rPr lang="nl-NL" dirty="0"/>
                  <a:t> </a:t>
                </a:r>
                <a:r>
                  <a:rPr lang="nl-NL" dirty="0" err="1" smtClean="0"/>
                  <a:t>noise</a:t>
                </a:r>
                <a:r>
                  <a:rPr lang="nl-NL" dirty="0" smtClean="0"/>
                  <a:t>.</a:t>
                </a:r>
                <a:endParaRPr lang="nl-NL" dirty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196" t="-484" r="-274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Callout 3"/>
          <p:cNvSpPr/>
          <p:nvPr/>
        </p:nvSpPr>
        <p:spPr bwMode="auto">
          <a:xfrm>
            <a:off x="6756933" y="482138"/>
            <a:ext cx="2187561" cy="1346662"/>
          </a:xfrm>
          <a:prstGeom prst="wedgeEllipseCallout">
            <a:avLst>
              <a:gd name="adj1" fmla="val -81483"/>
              <a:gd name="adj2" fmla="val 6146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GB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u+v</a:t>
            </a:r>
            <a:r>
              <a:rPr lang="en-GB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GB" dirty="0" smtClean="0">
                <a:latin typeface="Tahoma" charset="0"/>
              </a:rPr>
              <a:t>is a composed error </a:t>
            </a:r>
            <a:r>
              <a:rPr lang="en-GB" dirty="0" smtClean="0">
                <a:latin typeface="Tahoma" charset="0"/>
                <a:sym typeface="Wingdings" panose="05000000000000000000" pitchFamily="2" charset="2"/>
              </a:rPr>
              <a:t> ML</a:t>
            </a:r>
            <a:endParaRPr kumimoji="0" lang="nl-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09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Stochastic</a:t>
            </a:r>
            <a:r>
              <a:rPr lang="nl-NL" dirty="0" smtClean="0"/>
              <a:t> Frontier Analysis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46661"/>
            <a:ext cx="7772400" cy="3778250"/>
          </a:xfrm>
        </p:spPr>
        <p:txBody>
          <a:bodyPr/>
          <a:lstStyle/>
          <a:p>
            <a:pPr marL="0" indent="0">
              <a:buNone/>
            </a:pPr>
            <a:r>
              <a:rPr lang="nl-NL" dirty="0" err="1" smtClean="0"/>
              <a:t>Criticism</a:t>
            </a:r>
            <a:r>
              <a:rPr lang="nl-NL" dirty="0" smtClean="0"/>
              <a:t> on:</a:t>
            </a:r>
          </a:p>
          <a:p>
            <a:r>
              <a:rPr lang="nl-NL" dirty="0" err="1" smtClean="0"/>
              <a:t>Functional</a:t>
            </a:r>
            <a:r>
              <a:rPr lang="nl-NL" dirty="0" smtClean="0"/>
              <a:t> form (</a:t>
            </a:r>
            <a:r>
              <a:rPr lang="nl-NL" dirty="0" err="1" smtClean="0"/>
              <a:t>one</a:t>
            </a:r>
            <a:r>
              <a:rPr lang="nl-NL" dirty="0" smtClean="0"/>
              <a:t> </a:t>
            </a:r>
            <a:r>
              <a:rPr lang="nl-NL" dirty="0" err="1" smtClean="0"/>
              <a:t>size</a:t>
            </a:r>
            <a:r>
              <a:rPr lang="nl-NL" dirty="0" smtClean="0"/>
              <a:t> fits </a:t>
            </a:r>
            <a:r>
              <a:rPr lang="nl-NL" dirty="0" err="1" smtClean="0"/>
              <a:t>all</a:t>
            </a:r>
            <a:r>
              <a:rPr lang="nl-NL" dirty="0" smtClean="0"/>
              <a:t>);</a:t>
            </a:r>
          </a:p>
          <a:p>
            <a:r>
              <a:rPr lang="nl-NL" dirty="0" err="1" smtClean="0"/>
              <a:t>Distributional</a:t>
            </a:r>
            <a:r>
              <a:rPr lang="nl-NL" dirty="0" smtClean="0"/>
              <a:t> </a:t>
            </a:r>
            <a:r>
              <a:rPr lang="nl-NL" dirty="0" err="1" smtClean="0"/>
              <a:t>assumptions</a:t>
            </a:r>
            <a:r>
              <a:rPr lang="nl-NL" dirty="0" smtClean="0"/>
              <a:t> on efficiency term;</a:t>
            </a:r>
          </a:p>
          <a:p>
            <a:r>
              <a:rPr lang="nl-NL" dirty="0" err="1" smtClean="0"/>
              <a:t>Computational</a:t>
            </a:r>
            <a:r>
              <a:rPr lang="nl-NL" dirty="0" smtClean="0"/>
              <a:t> </a:t>
            </a:r>
            <a:r>
              <a:rPr lang="nl-NL" dirty="0" err="1" smtClean="0"/>
              <a:t>problems</a:t>
            </a:r>
            <a:r>
              <a:rPr lang="nl-NL" dirty="0" smtClean="0"/>
              <a:t> (</a:t>
            </a:r>
            <a:r>
              <a:rPr lang="nl-NL" dirty="0" err="1" smtClean="0"/>
              <a:t>convergence</a:t>
            </a:r>
            <a:r>
              <a:rPr lang="nl-NL" dirty="0" smtClean="0"/>
              <a:t>).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err="1" smtClean="0"/>
              <a:t>Advantages</a:t>
            </a:r>
            <a:r>
              <a:rPr lang="nl-NL" dirty="0" smtClean="0"/>
              <a:t>:</a:t>
            </a:r>
          </a:p>
          <a:p>
            <a:r>
              <a:rPr lang="nl-NL" dirty="0" err="1" smtClean="0"/>
              <a:t>Stochastic</a:t>
            </a:r>
            <a:r>
              <a:rPr lang="nl-NL" dirty="0" smtClean="0"/>
              <a:t> </a:t>
            </a:r>
            <a:r>
              <a:rPr lang="nl-NL" dirty="0" err="1" smtClean="0"/>
              <a:t>aspects</a:t>
            </a:r>
            <a:r>
              <a:rPr lang="nl-NL" dirty="0" smtClean="0"/>
              <a:t> ( we do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know</a:t>
            </a:r>
            <a:r>
              <a:rPr lang="nl-NL" dirty="0" smtClean="0"/>
              <a:t> </a:t>
            </a:r>
            <a:r>
              <a:rPr lang="nl-NL" dirty="0" err="1" smtClean="0"/>
              <a:t>reality</a:t>
            </a:r>
            <a:r>
              <a:rPr lang="nl-NL" dirty="0" smtClean="0"/>
              <a:t>);</a:t>
            </a:r>
          </a:p>
          <a:p>
            <a:r>
              <a:rPr lang="nl-NL" dirty="0" smtClean="0"/>
              <a:t>Easy </a:t>
            </a:r>
            <a:r>
              <a:rPr lang="nl-NL" dirty="0" err="1" smtClean="0"/>
              <a:t>implementation</a:t>
            </a:r>
            <a:r>
              <a:rPr lang="nl-NL" dirty="0" smtClean="0"/>
              <a:t> of </a:t>
            </a:r>
            <a:r>
              <a:rPr lang="nl-NL" dirty="0" err="1" smtClean="0"/>
              <a:t>environmental</a:t>
            </a:r>
            <a:r>
              <a:rPr lang="nl-NL" dirty="0" smtClean="0"/>
              <a:t> </a:t>
            </a:r>
            <a:r>
              <a:rPr lang="nl-NL" dirty="0" err="1" smtClean="0"/>
              <a:t>aspects</a:t>
            </a:r>
            <a:r>
              <a:rPr lang="nl-NL" dirty="0" smtClean="0"/>
              <a:t>;</a:t>
            </a:r>
          </a:p>
          <a:p>
            <a:r>
              <a:rPr lang="nl-NL" dirty="0" smtClean="0"/>
              <a:t>Easy </a:t>
            </a:r>
            <a:r>
              <a:rPr lang="nl-NL" dirty="0" err="1" smtClean="0"/>
              <a:t>derivation</a:t>
            </a:r>
            <a:r>
              <a:rPr lang="nl-NL" dirty="0" smtClean="0"/>
              <a:t> of </a:t>
            </a:r>
            <a:r>
              <a:rPr lang="nl-NL" dirty="0" err="1" smtClean="0"/>
              <a:t>economies</a:t>
            </a:r>
            <a:r>
              <a:rPr lang="nl-NL" dirty="0" smtClean="0"/>
              <a:t> of </a:t>
            </a:r>
            <a:r>
              <a:rPr lang="nl-NL" dirty="0" err="1" smtClean="0"/>
              <a:t>scale</a:t>
            </a:r>
            <a:r>
              <a:rPr lang="nl-NL" dirty="0" smtClean="0"/>
              <a:t>, </a:t>
            </a:r>
            <a:r>
              <a:rPr lang="nl-NL" dirty="0" err="1" smtClean="0"/>
              <a:t>economies</a:t>
            </a:r>
            <a:r>
              <a:rPr lang="nl-NL" dirty="0" smtClean="0"/>
              <a:t> of scope, efficiency scores, </a:t>
            </a:r>
            <a:r>
              <a:rPr lang="nl-NL" dirty="0" err="1" smtClean="0"/>
              <a:t>technical</a:t>
            </a:r>
            <a:r>
              <a:rPr lang="nl-NL" dirty="0" smtClean="0"/>
              <a:t> change.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843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58775"/>
            <a:ext cx="7772400" cy="693738"/>
          </a:xfrm>
        </p:spPr>
        <p:txBody>
          <a:bodyPr/>
          <a:lstStyle/>
          <a:p>
            <a:r>
              <a:rPr lang="en-US" altLang="en-US" dirty="0" smtClean="0">
                <a:latin typeface="Tahoma" pitchFamily="34" charset="0"/>
              </a:rPr>
              <a:t>Data Envelopment Analysis (DEA)</a:t>
            </a:r>
          </a:p>
        </p:txBody>
      </p:sp>
      <p:pic>
        <p:nvPicPr>
          <p:cNvPr id="7170" name="Picture 2" descr="fig4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4" y="1213657"/>
            <a:ext cx="7194380" cy="479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66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Principles</a:t>
            </a:r>
            <a:r>
              <a:rPr lang="nl-NL" dirty="0" smtClean="0"/>
              <a:t> of DEA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1064030"/>
            <a:ext cx="7772400" cy="3778250"/>
          </a:xfrm>
        </p:spPr>
        <p:txBody>
          <a:bodyPr/>
          <a:lstStyle/>
          <a:p>
            <a:r>
              <a:rPr lang="nl-NL" sz="2000" dirty="0" err="1" smtClean="0"/>
              <a:t>Expand</a:t>
            </a:r>
            <a:r>
              <a:rPr lang="nl-NL" sz="2000" dirty="0" smtClean="0"/>
              <a:t> output as </a:t>
            </a:r>
            <a:r>
              <a:rPr lang="nl-NL" sz="2000" dirty="0" err="1" smtClean="0"/>
              <a:t>much</a:t>
            </a:r>
            <a:r>
              <a:rPr lang="nl-NL" sz="2000" dirty="0" smtClean="0"/>
              <a:t> as </a:t>
            </a:r>
            <a:r>
              <a:rPr lang="nl-NL" sz="2000" dirty="0" err="1" smtClean="0"/>
              <a:t>possible</a:t>
            </a:r>
            <a:r>
              <a:rPr lang="nl-NL" sz="2000" dirty="0" smtClean="0"/>
              <a:t>, but </a:t>
            </a:r>
            <a:r>
              <a:rPr lang="nl-NL" sz="2000" dirty="0" err="1" smtClean="0"/>
              <a:t>only</a:t>
            </a:r>
            <a:r>
              <a:rPr lang="nl-NL" sz="2000" dirty="0" smtClean="0"/>
              <a:t> as long as ..</a:t>
            </a:r>
          </a:p>
          <a:p>
            <a:r>
              <a:rPr lang="nl-NL" sz="2000" dirty="0" err="1" smtClean="0"/>
              <a:t>You</a:t>
            </a:r>
            <a:r>
              <a:rPr lang="nl-NL" sz="2000" dirty="0" smtClean="0"/>
              <a:t> </a:t>
            </a:r>
            <a:r>
              <a:rPr lang="nl-NL" sz="2000" dirty="0" err="1" smtClean="0"/>
              <a:t>can</a:t>
            </a:r>
            <a:r>
              <a:rPr lang="nl-NL" sz="2000" dirty="0" smtClean="0"/>
              <a:t> </a:t>
            </a:r>
            <a:r>
              <a:rPr lang="nl-NL" sz="2000" dirty="0" err="1" smtClean="0"/>
              <a:t>find</a:t>
            </a:r>
            <a:r>
              <a:rPr lang="nl-NL" sz="2000" dirty="0" smtClean="0"/>
              <a:t> a point </a:t>
            </a:r>
            <a:r>
              <a:rPr lang="nl-NL" sz="2000" dirty="0" err="1" smtClean="0"/>
              <a:t>that</a:t>
            </a:r>
            <a:r>
              <a:rPr lang="nl-NL" sz="2000" dirty="0" smtClean="0"/>
              <a:t> is a </a:t>
            </a:r>
            <a:r>
              <a:rPr lang="nl-NL" sz="2000" dirty="0" err="1" smtClean="0"/>
              <a:t>linear</a:t>
            </a:r>
            <a:r>
              <a:rPr lang="nl-NL" sz="2000" dirty="0" smtClean="0"/>
              <a:t> </a:t>
            </a:r>
            <a:r>
              <a:rPr lang="nl-NL" sz="2000" dirty="0" err="1" smtClean="0"/>
              <a:t>combination</a:t>
            </a:r>
            <a:r>
              <a:rPr lang="nl-NL" sz="2000" dirty="0" smtClean="0"/>
              <a:t> of </a:t>
            </a:r>
            <a:r>
              <a:rPr lang="nl-NL" sz="2000" dirty="0" err="1" smtClean="0"/>
              <a:t>two</a:t>
            </a:r>
            <a:r>
              <a:rPr lang="nl-NL" sz="2000" dirty="0" smtClean="0"/>
              <a:t> </a:t>
            </a:r>
            <a:r>
              <a:rPr lang="nl-NL" sz="2000" dirty="0" err="1" smtClean="0"/>
              <a:t>other</a:t>
            </a:r>
            <a:r>
              <a:rPr lang="nl-NL" sz="2000" dirty="0" smtClean="0"/>
              <a:t> </a:t>
            </a:r>
            <a:r>
              <a:rPr lang="nl-NL" sz="2000" dirty="0" err="1" smtClean="0"/>
              <a:t>observations</a:t>
            </a:r>
            <a:r>
              <a:rPr lang="nl-NL" sz="2000" dirty="0" smtClean="0"/>
              <a:t>: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6" t="6987" r="12064" b="5491"/>
          <a:stretch/>
        </p:blipFill>
        <p:spPr bwMode="auto">
          <a:xfrm>
            <a:off x="1396538" y="2194560"/>
            <a:ext cx="6134793" cy="35910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92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Data </a:t>
            </a:r>
            <a:r>
              <a:rPr lang="nl-NL" dirty="0" err="1" smtClean="0"/>
              <a:t>Envelopment</a:t>
            </a:r>
            <a:r>
              <a:rPr lang="nl-NL" dirty="0" smtClean="0"/>
              <a:t> </a:t>
            </a:r>
            <a:r>
              <a:rPr lang="nl-NL" dirty="0" err="1" smtClean="0"/>
              <a:t>Anaysis</a:t>
            </a:r>
            <a:r>
              <a:rPr lang="nl-NL" dirty="0" smtClean="0"/>
              <a:t> (DEA)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246" y="1001027"/>
            <a:ext cx="7772400" cy="392263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Criticism on:</a:t>
            </a:r>
          </a:p>
          <a:p>
            <a:r>
              <a:rPr lang="en-US" dirty="0" smtClean="0"/>
              <a:t>No stochastic component;</a:t>
            </a:r>
          </a:p>
          <a:p>
            <a:r>
              <a:rPr lang="en-US" dirty="0" smtClean="0"/>
              <a:t>Sensitive to outliers;</a:t>
            </a:r>
          </a:p>
          <a:p>
            <a:r>
              <a:rPr lang="en-US" dirty="0" smtClean="0"/>
              <a:t>Difficult to control for environmental variables;</a:t>
            </a:r>
          </a:p>
          <a:p>
            <a:r>
              <a:rPr lang="en-US" dirty="0" smtClean="0"/>
              <a:t>Efficiency by default;</a:t>
            </a:r>
          </a:p>
          <a:p>
            <a:r>
              <a:rPr lang="en-US" dirty="0" smtClean="0"/>
              <a:t>Economies of scale, economies of scope, technical change not straightforward.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Advantage:</a:t>
            </a:r>
          </a:p>
          <a:p>
            <a:r>
              <a:rPr lang="en-US" dirty="0" smtClean="0"/>
              <a:t>Intuitive appealing method;</a:t>
            </a:r>
          </a:p>
          <a:p>
            <a:r>
              <a:rPr lang="en-US" dirty="0" smtClean="0"/>
              <a:t>Local method (comparison with </a:t>
            </a:r>
            <a:r>
              <a:rPr lang="en-US" dirty="0" err="1" smtClean="0"/>
              <a:t>obs</a:t>
            </a:r>
            <a:r>
              <a:rPr lang="en-US" baseline="30000" dirty="0" err="1" smtClean="0"/>
              <a:t>s</a:t>
            </a:r>
            <a:r>
              <a:rPr lang="en-US" dirty="0" smtClean="0"/>
              <a:t> in neighborhood)</a:t>
            </a:r>
          </a:p>
        </p:txBody>
      </p:sp>
    </p:spTree>
    <p:extLst>
      <p:ext uri="{BB962C8B-B14F-4D97-AF65-F5344CB8AC3E}">
        <p14:creationId xmlns:p14="http://schemas.microsoft.com/office/powerpoint/2010/main" val="22631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Linear Local Estimation (in multiple stages)</a:t>
            </a:r>
            <a:r>
              <a:rPr lang="en-US" dirty="0"/>
              <a:t/>
            </a:r>
            <a:br>
              <a:rPr lang="en-US" dirty="0"/>
            </a:b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828800"/>
            <a:ext cx="8215745" cy="377825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Combines best of both worlds:</a:t>
            </a:r>
          </a:p>
          <a:p>
            <a:r>
              <a:rPr lang="en-GB" dirty="0" smtClean="0"/>
              <a:t>Local technique;</a:t>
            </a:r>
          </a:p>
          <a:p>
            <a:r>
              <a:rPr lang="en-GB" dirty="0" smtClean="0"/>
              <a:t>No a priori functional form (just 1</a:t>
            </a:r>
            <a:r>
              <a:rPr lang="en-GB" baseline="30000" dirty="0" smtClean="0"/>
              <a:t>st</a:t>
            </a:r>
            <a:r>
              <a:rPr lang="en-GB" dirty="0" smtClean="0"/>
              <a:t> order Taylor approx.);</a:t>
            </a:r>
          </a:p>
          <a:p>
            <a:r>
              <a:rPr lang="en-GB" dirty="0" smtClean="0"/>
              <a:t>Regression analysis;</a:t>
            </a:r>
          </a:p>
          <a:p>
            <a:r>
              <a:rPr lang="en-GB" dirty="0" smtClean="0"/>
              <a:t>Stochastic component;</a:t>
            </a:r>
          </a:p>
          <a:p>
            <a:r>
              <a:rPr lang="en-GB" dirty="0" smtClean="0"/>
              <a:t>Easy to control for environmental variables;</a:t>
            </a:r>
          </a:p>
          <a:p>
            <a:r>
              <a:rPr lang="en-GB" dirty="0" smtClean="0"/>
              <a:t>Easy to derive scale effects, technical change etc.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327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762000" y="847023"/>
            <a:ext cx="7772400" cy="406428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Conceptual issues: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What is efficiency?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What is productivity?</a:t>
            </a:r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Measurement methods: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Frontier Analysis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Stochastic Frontier Analysis (SFA)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Data Envelopment Analysis (DEA)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Recent developments: Stochastic DEA, Kernel Estimation (Local Estimation)</a:t>
            </a:r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Local Estimation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Application (secondary education)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it work?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49154"/>
            <a:ext cx="7772400" cy="4557896"/>
          </a:xfrm>
        </p:spPr>
        <p:txBody>
          <a:bodyPr/>
          <a:lstStyle/>
          <a:p>
            <a:r>
              <a:rPr lang="en-GB" dirty="0" smtClean="0"/>
              <a:t>Observation by observation technique (</a:t>
            </a:r>
            <a:r>
              <a:rPr lang="en-GB" dirty="0" err="1" smtClean="0"/>
              <a:t>cf</a:t>
            </a:r>
            <a:r>
              <a:rPr lang="en-GB" dirty="0" smtClean="0"/>
              <a:t> DEA);</a:t>
            </a:r>
          </a:p>
          <a:p>
            <a:r>
              <a:rPr lang="en-GB" dirty="0" smtClean="0"/>
              <a:t>Based on weighted least squares;</a:t>
            </a:r>
          </a:p>
          <a:p>
            <a:r>
              <a:rPr lang="en-GB" dirty="0" smtClean="0"/>
              <a:t>Observations in “Neighbourhood” get a large weight;</a:t>
            </a:r>
          </a:p>
          <a:p>
            <a:pPr>
              <a:buFont typeface="Wingdings"/>
              <a:buChar char="è"/>
            </a:pPr>
            <a:r>
              <a:rPr lang="en-GB" dirty="0" smtClean="0">
                <a:sym typeface="Wingdings" panose="05000000000000000000" pitchFamily="2" charset="2"/>
              </a:rPr>
              <a:t>Distance to reference point determines the weight of an observation.</a:t>
            </a:r>
          </a:p>
          <a:p>
            <a:pPr>
              <a:buFont typeface="Wingdings"/>
              <a:buChar char="è"/>
            </a:pPr>
            <a:endParaRPr lang="en-GB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To identify frontier apply 2</a:t>
            </a:r>
            <a:r>
              <a:rPr lang="en-GB" baseline="30000" dirty="0" smtClean="0">
                <a:sym typeface="Wingdings" panose="05000000000000000000" pitchFamily="2" charset="2"/>
              </a:rPr>
              <a:t>nd</a:t>
            </a:r>
            <a:r>
              <a:rPr lang="en-GB" dirty="0" smtClean="0">
                <a:sym typeface="Wingdings" panose="05000000000000000000" pitchFamily="2" charset="2"/>
              </a:rPr>
              <a:t> and further stages: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Use residual from 1</a:t>
            </a:r>
            <a:r>
              <a:rPr lang="en-GB" baseline="30000" dirty="0" smtClean="0">
                <a:sym typeface="Wingdings" panose="05000000000000000000" pitchFamily="2" charset="2"/>
              </a:rPr>
              <a:t>st</a:t>
            </a:r>
            <a:r>
              <a:rPr lang="en-GB" dirty="0" smtClean="0">
                <a:sym typeface="Wingdings" panose="05000000000000000000" pitchFamily="2" charset="2"/>
              </a:rPr>
              <a:t> (or former) stage as a proxy for efficiency;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Re-estimate the model by also including efficiency in the weight function; </a:t>
            </a:r>
          </a:p>
        </p:txBody>
      </p:sp>
    </p:spTree>
    <p:extLst>
      <p:ext uri="{BB962C8B-B14F-4D97-AF65-F5344CB8AC3E}">
        <p14:creationId xmlns:p14="http://schemas.microsoft.com/office/powerpoint/2010/main" val="164007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Egg of Columbus?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Unfortunately not:</a:t>
            </a:r>
          </a:p>
          <a:p>
            <a:r>
              <a:rPr lang="en-GB" dirty="0" smtClean="0"/>
              <a:t>a priori weighting scheme (exponential, normal etc.); </a:t>
            </a:r>
          </a:p>
          <a:p>
            <a:r>
              <a:rPr lang="en-GB" dirty="0" smtClean="0"/>
              <a:t>Assumptions to derive efficiency scores (COLS, MOLS,…) or (as I did) an iterative procedure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6761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secondary education </a:t>
            </a:r>
            <a:r>
              <a:rPr lang="en-US" dirty="0"/>
              <a:t/>
            </a:r>
            <a:br>
              <a:rPr lang="en-US" dirty="0"/>
            </a:b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4832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Data and variables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772400" cy="4692650"/>
          </a:xfrm>
        </p:spPr>
        <p:txBody>
          <a:bodyPr/>
          <a:lstStyle/>
          <a:p>
            <a:r>
              <a:rPr lang="en-GB" dirty="0" smtClean="0"/>
              <a:t>About 250 school boards</a:t>
            </a:r>
          </a:p>
          <a:p>
            <a:r>
              <a:rPr lang="en-GB" dirty="0" smtClean="0"/>
              <a:t>2007-2010</a:t>
            </a:r>
          </a:p>
          <a:p>
            <a:r>
              <a:rPr lang="en-GB" dirty="0" smtClean="0"/>
              <a:t>Three outputs:</a:t>
            </a:r>
          </a:p>
          <a:p>
            <a:pPr lvl="1"/>
            <a:r>
              <a:rPr lang="en-GB" sz="1600" dirty="0" smtClean="0"/>
              <a:t>Number of pupils grades 1-2, corrected for pass rates;</a:t>
            </a:r>
          </a:p>
          <a:p>
            <a:pPr lvl="1"/>
            <a:r>
              <a:rPr lang="en-GB" sz="1600" dirty="0" smtClean="0"/>
              <a:t>Number of pupils in vocational training, grades 3-4, corrected for pass rates;</a:t>
            </a:r>
          </a:p>
          <a:p>
            <a:pPr lvl="1"/>
            <a:r>
              <a:rPr lang="en-GB" sz="1600" dirty="0" smtClean="0"/>
              <a:t>Number of pupils in general education, grades 3-6, corrected for pass rates.</a:t>
            </a:r>
          </a:p>
          <a:p>
            <a:r>
              <a:rPr lang="en-GB" dirty="0" smtClean="0"/>
              <a:t>Five inputs:</a:t>
            </a:r>
          </a:p>
          <a:p>
            <a:pPr lvl="1"/>
            <a:r>
              <a:rPr lang="en-GB" sz="1600" dirty="0" smtClean="0"/>
              <a:t>Management; </a:t>
            </a:r>
          </a:p>
          <a:p>
            <a:pPr lvl="1"/>
            <a:r>
              <a:rPr lang="en-GB" sz="1600" dirty="0" smtClean="0"/>
              <a:t>Administrative personnel;</a:t>
            </a:r>
          </a:p>
          <a:p>
            <a:pPr lvl="1"/>
            <a:r>
              <a:rPr lang="en-GB" sz="1600" dirty="0" smtClean="0"/>
              <a:t>Teaching personnel;</a:t>
            </a:r>
          </a:p>
          <a:p>
            <a:pPr lvl="1"/>
            <a:r>
              <a:rPr lang="en-GB" sz="1600" dirty="0" smtClean="0"/>
              <a:t>Energy;</a:t>
            </a:r>
          </a:p>
          <a:p>
            <a:pPr lvl="1"/>
            <a:r>
              <a:rPr lang="en-GB" sz="1600" dirty="0" smtClean="0"/>
              <a:t>Material supplies.</a:t>
            </a:r>
          </a:p>
          <a:p>
            <a:r>
              <a:rPr lang="en-GB" dirty="0"/>
              <a:t>Technology:</a:t>
            </a:r>
          </a:p>
          <a:p>
            <a:pPr lvl="1"/>
            <a:r>
              <a:rPr lang="en-GB" sz="1600" dirty="0" smtClean="0"/>
              <a:t>Trend variable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2057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Model and parameter </a:t>
            </a:r>
            <a:r>
              <a:rPr lang="nl-NL" dirty="0" err="1" smtClean="0"/>
              <a:t>estimates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Model:</a:t>
            </a:r>
          </a:p>
          <a:p>
            <a:r>
              <a:rPr lang="nl-NL" dirty="0" err="1" smtClean="0"/>
              <a:t>Cost</a:t>
            </a:r>
            <a:r>
              <a:rPr lang="nl-NL" dirty="0" smtClean="0"/>
              <a:t> </a:t>
            </a:r>
            <a:r>
              <a:rPr lang="nl-NL" dirty="0" err="1" smtClean="0"/>
              <a:t>function</a:t>
            </a:r>
            <a:r>
              <a:rPr lang="nl-NL" dirty="0" smtClean="0"/>
              <a:t> model;</a:t>
            </a:r>
          </a:p>
          <a:p>
            <a:r>
              <a:rPr lang="nl-NL" dirty="0" err="1" smtClean="0"/>
              <a:t>Cobb</a:t>
            </a:r>
            <a:r>
              <a:rPr lang="nl-NL" dirty="0" smtClean="0"/>
              <a:t>-Douglas </a:t>
            </a:r>
            <a:r>
              <a:rPr lang="nl-NL" dirty="0" err="1" smtClean="0"/>
              <a:t>function</a:t>
            </a:r>
            <a:r>
              <a:rPr lang="nl-NL" dirty="0" smtClean="0"/>
              <a:t> (1st order Taylor </a:t>
            </a:r>
            <a:r>
              <a:rPr lang="nl-NL" dirty="0" err="1" smtClean="0"/>
              <a:t>approx</a:t>
            </a:r>
            <a:r>
              <a:rPr lang="nl-NL" dirty="0" smtClean="0"/>
              <a:t>.).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err="1" smtClean="0"/>
              <a:t>Estimates</a:t>
            </a:r>
            <a:r>
              <a:rPr lang="nl-NL" dirty="0" smtClean="0"/>
              <a:t>:</a:t>
            </a:r>
          </a:p>
          <a:p>
            <a:r>
              <a:rPr lang="nl-NL" dirty="0" err="1" smtClean="0"/>
              <a:t>Converge</a:t>
            </a:r>
            <a:r>
              <a:rPr lang="nl-NL" dirty="0" smtClean="0"/>
              <a:t> in </a:t>
            </a:r>
            <a:r>
              <a:rPr lang="nl-NL" dirty="0" err="1" smtClean="0"/>
              <a:t>three</a:t>
            </a:r>
            <a:r>
              <a:rPr lang="nl-NL" dirty="0" smtClean="0"/>
              <a:t> steps;</a:t>
            </a:r>
          </a:p>
          <a:p>
            <a:r>
              <a:rPr lang="nl-NL" dirty="0" err="1" smtClean="0"/>
              <a:t>Plausible</a:t>
            </a:r>
            <a:r>
              <a:rPr lang="nl-NL" dirty="0" smtClean="0"/>
              <a:t> and </a:t>
            </a:r>
            <a:r>
              <a:rPr lang="nl-NL" dirty="0" err="1" smtClean="0"/>
              <a:t>reliable</a:t>
            </a:r>
            <a:r>
              <a:rPr lang="nl-NL" dirty="0" smtClean="0"/>
              <a:t> </a:t>
            </a:r>
            <a:r>
              <a:rPr lang="nl-NL" dirty="0" err="1" smtClean="0"/>
              <a:t>estimates</a:t>
            </a:r>
            <a:r>
              <a:rPr lang="nl-NL" dirty="0" smtClean="0"/>
              <a:t>;</a:t>
            </a:r>
          </a:p>
          <a:p>
            <a:r>
              <a:rPr lang="nl-NL" dirty="0" err="1" smtClean="0"/>
              <a:t>Plausible</a:t>
            </a:r>
            <a:r>
              <a:rPr lang="nl-NL" dirty="0" smtClean="0"/>
              <a:t> </a:t>
            </a:r>
            <a:r>
              <a:rPr lang="nl-NL" dirty="0" err="1" smtClean="0"/>
              <a:t>economic</a:t>
            </a:r>
            <a:r>
              <a:rPr lang="nl-NL" dirty="0" smtClean="0"/>
              <a:t> </a:t>
            </a:r>
            <a:r>
              <a:rPr lang="nl-NL" dirty="0" err="1" smtClean="0"/>
              <a:t>results</a:t>
            </a:r>
            <a:r>
              <a:rPr lang="nl-NL" dirty="0" smtClean="0"/>
              <a:t> (</a:t>
            </a:r>
            <a:r>
              <a:rPr lang="nl-NL" dirty="0" err="1" smtClean="0"/>
              <a:t>see</a:t>
            </a:r>
            <a:r>
              <a:rPr lang="nl-NL" dirty="0" smtClean="0"/>
              <a:t> next slides).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89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Marginal</a:t>
            </a:r>
            <a:r>
              <a:rPr lang="nl-NL" dirty="0" smtClean="0"/>
              <a:t> </a:t>
            </a:r>
            <a:r>
              <a:rPr lang="nl-NL" dirty="0" err="1" smtClean="0"/>
              <a:t>costs</a:t>
            </a:r>
            <a:r>
              <a:rPr lang="nl-NL" dirty="0" smtClean="0"/>
              <a:t> </a:t>
            </a:r>
            <a:r>
              <a:rPr lang="nl-NL" dirty="0" err="1" smtClean="0"/>
              <a:t>grade</a:t>
            </a:r>
            <a:r>
              <a:rPr lang="nl-NL" dirty="0" smtClean="0"/>
              <a:t> 1-2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27125"/>
            <a:ext cx="6719887" cy="4479925"/>
          </a:xfrm>
        </p:spPr>
      </p:pic>
    </p:spTree>
    <p:extLst>
      <p:ext uri="{BB962C8B-B14F-4D97-AF65-F5344CB8AC3E}">
        <p14:creationId xmlns:p14="http://schemas.microsoft.com/office/powerpoint/2010/main" val="1376059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Marginal</a:t>
            </a:r>
            <a:r>
              <a:rPr lang="nl-NL" dirty="0" smtClean="0"/>
              <a:t> </a:t>
            </a:r>
            <a:r>
              <a:rPr lang="nl-NL" dirty="0" err="1" smtClean="0"/>
              <a:t>costs</a:t>
            </a:r>
            <a:r>
              <a:rPr lang="nl-NL" dirty="0" smtClean="0"/>
              <a:t> </a:t>
            </a:r>
            <a:r>
              <a:rPr lang="nl-NL" dirty="0" err="1" smtClean="0"/>
              <a:t>vocational</a:t>
            </a:r>
            <a:r>
              <a:rPr lang="nl-NL" dirty="0" smtClean="0"/>
              <a:t> 3-4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32" y="1097280"/>
            <a:ext cx="6764655" cy="4509770"/>
          </a:xfrm>
        </p:spPr>
      </p:pic>
    </p:spTree>
    <p:extLst>
      <p:ext uri="{BB962C8B-B14F-4D97-AF65-F5344CB8AC3E}">
        <p14:creationId xmlns:p14="http://schemas.microsoft.com/office/powerpoint/2010/main" val="3151297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Marginal</a:t>
            </a:r>
            <a:r>
              <a:rPr lang="nl-NL" dirty="0" smtClean="0"/>
              <a:t> </a:t>
            </a:r>
            <a:r>
              <a:rPr lang="nl-NL" dirty="0" err="1" smtClean="0"/>
              <a:t>costs</a:t>
            </a:r>
            <a:r>
              <a:rPr lang="nl-NL" dirty="0" smtClean="0"/>
              <a:t> </a:t>
            </a:r>
            <a:r>
              <a:rPr lang="nl-NL" dirty="0" err="1" smtClean="0"/>
              <a:t>general</a:t>
            </a:r>
            <a:r>
              <a:rPr lang="nl-NL" dirty="0" smtClean="0"/>
              <a:t> </a:t>
            </a:r>
            <a:r>
              <a:rPr lang="nl-NL" dirty="0" err="1" smtClean="0"/>
              <a:t>grades</a:t>
            </a:r>
            <a:r>
              <a:rPr lang="nl-NL" dirty="0" smtClean="0"/>
              <a:t> 3-6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4" y="1080655"/>
            <a:ext cx="6789593" cy="4526395"/>
          </a:xfrm>
        </p:spPr>
      </p:pic>
    </p:spTree>
    <p:extLst>
      <p:ext uri="{BB962C8B-B14F-4D97-AF65-F5344CB8AC3E}">
        <p14:creationId xmlns:p14="http://schemas.microsoft.com/office/powerpoint/2010/main" val="2079135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Results</a:t>
            </a:r>
            <a:r>
              <a:rPr lang="nl-NL" dirty="0" smtClean="0"/>
              <a:t>: </a:t>
            </a:r>
            <a:r>
              <a:rPr lang="nl-NL" dirty="0" err="1" smtClean="0"/>
              <a:t>economies</a:t>
            </a:r>
            <a:r>
              <a:rPr lang="nl-NL" dirty="0" smtClean="0"/>
              <a:t> of </a:t>
            </a:r>
            <a:r>
              <a:rPr lang="nl-NL" dirty="0" err="1" smtClean="0"/>
              <a:t>scale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cost</a:t>
            </a:r>
            <a:r>
              <a:rPr lang="nl-NL" dirty="0" smtClean="0"/>
              <a:t> flexibility</a:t>
            </a:r>
            <a:endParaRPr lang="nl-N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1472565"/>
            <a:ext cx="6201728" cy="4134485"/>
          </a:xfrm>
        </p:spPr>
      </p:pic>
    </p:spTree>
    <p:extLst>
      <p:ext uri="{BB962C8B-B14F-4D97-AF65-F5344CB8AC3E}">
        <p14:creationId xmlns:p14="http://schemas.microsoft.com/office/powerpoint/2010/main" val="36279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Cost</a:t>
            </a:r>
            <a:r>
              <a:rPr lang="nl-NL" dirty="0" smtClean="0"/>
              <a:t> </a:t>
            </a:r>
            <a:r>
              <a:rPr lang="nl-NL" dirty="0" err="1" smtClean="0"/>
              <a:t>efficiencies</a:t>
            </a:r>
            <a:endParaRPr lang="nl-NL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27125"/>
            <a:ext cx="7002087" cy="4668058"/>
          </a:xfrm>
        </p:spPr>
      </p:pic>
    </p:spTree>
    <p:extLst>
      <p:ext uri="{BB962C8B-B14F-4D97-AF65-F5344CB8AC3E}">
        <p14:creationId xmlns:p14="http://schemas.microsoft.com/office/powerpoint/2010/main" val="15793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spcBef>
                <a:spcPts val="0"/>
              </a:spcBef>
            </a:pPr>
            <a:r>
              <a:rPr lang="en-US" dirty="0"/>
              <a:t>What is </a:t>
            </a:r>
            <a:r>
              <a:rPr lang="en-US" dirty="0" smtClean="0"/>
              <a:t>technical efficiency (Koopmans)?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hangingPunct="0">
              <a:buFont typeface="Times" pitchFamily="18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is not possible to increase the output of a product without decreasing the production of at least one of the other products, or increasing the employment of at least one resource.  </a:t>
            </a:r>
            <a:endParaRPr lang="en-US" dirty="0" smtClean="0"/>
          </a:p>
          <a:p>
            <a:pPr lvl="0" eaLnBrk="0" hangingPunct="0">
              <a:buFont typeface="Times" pitchFamily="18" charset="0"/>
              <a:buChar char="•"/>
            </a:pPr>
            <a:endParaRPr lang="en-US" dirty="0"/>
          </a:p>
          <a:p>
            <a:pPr lvl="0" eaLnBrk="0" hangingPunct="0">
              <a:buFont typeface="Times" pitchFamily="18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is not possible to decrease the employment of a resource without increasing at least one of the other resources, or decreasing the output of at least one of the products. </a:t>
            </a:r>
            <a:endParaRPr lang="nl-NL" altLang="en-US" dirty="0">
              <a:solidFill>
                <a:srgbClr val="000000"/>
              </a:solidFill>
              <a:latin typeface="Tahom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9086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Results</a:t>
            </a:r>
            <a:r>
              <a:rPr lang="nl-NL" dirty="0" smtClean="0"/>
              <a:t>: </a:t>
            </a:r>
            <a:r>
              <a:rPr lang="nl-NL" dirty="0" err="1" smtClean="0"/>
              <a:t>technical</a:t>
            </a:r>
            <a:r>
              <a:rPr lang="nl-NL" dirty="0" smtClean="0"/>
              <a:t> change</a:t>
            </a:r>
            <a:endParaRPr lang="nl-NL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2" y="1029219"/>
            <a:ext cx="7082443" cy="4721629"/>
          </a:xfrm>
        </p:spPr>
      </p:pic>
    </p:spTree>
    <p:extLst>
      <p:ext uri="{BB962C8B-B14F-4D97-AF65-F5344CB8AC3E}">
        <p14:creationId xmlns:p14="http://schemas.microsoft.com/office/powerpoint/2010/main" val="1797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Results: optimal allocation of teaching personnel and scale </a:t>
            </a:r>
            <a:endParaRPr lang="nl-N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06" y="1361729"/>
            <a:ext cx="6367982" cy="4245321"/>
          </a:xfrm>
        </p:spPr>
      </p:pic>
    </p:spTree>
    <p:extLst>
      <p:ext uri="{BB962C8B-B14F-4D97-AF65-F5344CB8AC3E}">
        <p14:creationId xmlns:p14="http://schemas.microsoft.com/office/powerpoint/2010/main" val="23368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Results: optimal input allocation and scale 4 other inputs</a:t>
            </a:r>
            <a:endParaRPr lang="nl-N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786" y="1483649"/>
            <a:ext cx="6500552" cy="4333701"/>
          </a:xfrm>
        </p:spPr>
      </p:pic>
    </p:spTree>
    <p:extLst>
      <p:ext uri="{BB962C8B-B14F-4D97-AF65-F5344CB8AC3E}">
        <p14:creationId xmlns:p14="http://schemas.microsoft.com/office/powerpoint/2010/main" val="359244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conclusions and considerations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Iterative NLLS is an interesting alternative for SFA;</a:t>
            </a:r>
          </a:p>
          <a:p>
            <a:r>
              <a:rPr lang="en-GB" dirty="0" smtClean="0"/>
              <a:t>It avoids questionable assumptions on functional form and on stochastic distributions (as well as computational problems);</a:t>
            </a:r>
          </a:p>
          <a:p>
            <a:r>
              <a:rPr lang="en-GB" dirty="0" smtClean="0"/>
              <a:t>However, in return we need assumptions on weighting schemes;</a:t>
            </a:r>
          </a:p>
          <a:p>
            <a:r>
              <a:rPr lang="en-GB" dirty="0" smtClean="0"/>
              <a:t>It produces plausible results, based on “local technologies” 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63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research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Does this approach provide more robust results </a:t>
            </a:r>
            <a:r>
              <a:rPr lang="en-GB" dirty="0" err="1" smtClean="0"/>
              <a:t>wrt</a:t>
            </a:r>
            <a:r>
              <a:rPr lang="en-GB" dirty="0" smtClean="0"/>
              <a:t> assumptions on the weighting scheme compared to SFA?</a:t>
            </a:r>
          </a:p>
          <a:p>
            <a:r>
              <a:rPr lang="en-GB" dirty="0" smtClean="0"/>
              <a:t>Does this approach provide more efficient estimates of scale economies, technical change etc. compared to SFA?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190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Technical efficiency (</a:t>
            </a:r>
            <a:r>
              <a:rPr lang="nl-NL" dirty="0" err="1" smtClean="0"/>
              <a:t>Debreu-Farell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hangingPunct="0">
              <a:buFont typeface="Times" pitchFamily="18" charset="0"/>
              <a:buChar char="•"/>
            </a:pPr>
            <a:r>
              <a:rPr lang="en-US" dirty="0"/>
              <a:t>the technical efficiency equals 1 minus the proportional decrease of all resources without decreasing the output. </a:t>
            </a:r>
            <a:endParaRPr lang="nl-NL" altLang="en-US" dirty="0">
              <a:solidFill>
                <a:srgbClr val="000000"/>
              </a:solidFill>
              <a:latin typeface="Tahoma" pitchFamily="34" charset="0"/>
            </a:endParaRPr>
          </a:p>
          <a:p>
            <a:pPr lvl="0" eaLnBrk="0" hangingPunct="0">
              <a:buFont typeface="Times" pitchFamily="18" charset="0"/>
              <a:buChar char="•"/>
            </a:pPr>
            <a:r>
              <a:rPr lang="en-US" dirty="0"/>
              <a:t>the technical efficiency equals 1 minus the proportional </a:t>
            </a:r>
            <a:r>
              <a:rPr lang="en-US" dirty="0" smtClean="0"/>
              <a:t>increase </a:t>
            </a:r>
            <a:r>
              <a:rPr lang="en-US" dirty="0"/>
              <a:t>of all </a:t>
            </a:r>
            <a:r>
              <a:rPr lang="en-US" dirty="0" smtClean="0"/>
              <a:t>outputs </a:t>
            </a:r>
            <a:r>
              <a:rPr lang="en-US" dirty="0"/>
              <a:t>without </a:t>
            </a:r>
            <a:r>
              <a:rPr lang="en-US" dirty="0" smtClean="0"/>
              <a:t>increasing </a:t>
            </a:r>
            <a:r>
              <a:rPr lang="en-US" dirty="0"/>
              <a:t>the </a:t>
            </a:r>
            <a:r>
              <a:rPr lang="en-US" dirty="0" smtClean="0"/>
              <a:t>inputs. </a:t>
            </a:r>
          </a:p>
          <a:p>
            <a:pPr lvl="0" eaLnBrk="0" hangingPunct="0">
              <a:buFont typeface="Times" pitchFamily="18" charset="0"/>
              <a:buChar char="•"/>
            </a:pPr>
            <a:endParaRPr lang="en-US" altLang="en-US" dirty="0">
              <a:solidFill>
                <a:srgbClr val="000000"/>
              </a:solidFill>
              <a:latin typeface="Tahoma" pitchFamily="34" charset="0"/>
            </a:endParaRPr>
          </a:p>
          <a:p>
            <a:pPr lvl="0" eaLnBrk="0" hangingPunct="0">
              <a:buFont typeface="Times" pitchFamily="18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  <a:latin typeface="Tahoma" pitchFamily="34" charset="0"/>
                <a:sym typeface="Wingdings" panose="05000000000000000000" pitchFamily="2" charset="2"/>
              </a:rPr>
              <a:t>This is a so-called radial measure</a:t>
            </a:r>
          </a:p>
          <a:p>
            <a:pPr lvl="0" eaLnBrk="0" hangingPunct="0">
              <a:buFont typeface="Times" pitchFamily="18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  <a:latin typeface="Tahoma" pitchFamily="34" charset="0"/>
                <a:sym typeface="Wingdings" panose="05000000000000000000" pitchFamily="2" charset="2"/>
              </a:rPr>
              <a:t>Koopmans eff &lt;= Debreu </a:t>
            </a:r>
            <a:r>
              <a:rPr lang="en-US" altLang="en-US" dirty="0" err="1" smtClean="0">
                <a:solidFill>
                  <a:srgbClr val="000000"/>
                </a:solidFill>
                <a:latin typeface="Tahoma" pitchFamily="34" charset="0"/>
                <a:sym typeface="Wingdings" panose="05000000000000000000" pitchFamily="2" charset="2"/>
              </a:rPr>
              <a:t>Farell</a:t>
            </a:r>
            <a:r>
              <a:rPr lang="en-US" altLang="en-US" dirty="0" smtClean="0">
                <a:solidFill>
                  <a:srgbClr val="000000"/>
                </a:solidFill>
                <a:latin typeface="Tahoma" pitchFamily="34" charset="0"/>
                <a:sym typeface="Wingdings" panose="05000000000000000000" pitchFamily="2" charset="2"/>
              </a:rPr>
              <a:t> eff</a:t>
            </a:r>
            <a:endParaRPr lang="en-US" altLang="en-US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306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58775"/>
            <a:ext cx="8202613" cy="1143000"/>
          </a:xfrm>
        </p:spPr>
        <p:txBody>
          <a:bodyPr/>
          <a:lstStyle/>
          <a:p>
            <a:r>
              <a:rPr lang="nl-NL" altLang="en-US" sz="2400" dirty="0" err="1" smtClean="0">
                <a:latin typeface="Tahoma" pitchFamily="34" charset="0"/>
              </a:rPr>
              <a:t>Optimal</a:t>
            </a:r>
            <a:r>
              <a:rPr lang="nl-NL" altLang="en-US" sz="2400" dirty="0" smtClean="0">
                <a:latin typeface="Tahoma" pitchFamily="34" charset="0"/>
              </a:rPr>
              <a:t> </a:t>
            </a:r>
            <a:r>
              <a:rPr lang="nl-NL" altLang="en-US" sz="2400" dirty="0" err="1" smtClean="0">
                <a:latin typeface="Tahoma" pitchFamily="34" charset="0"/>
              </a:rPr>
              <a:t>allocation</a:t>
            </a:r>
            <a:r>
              <a:rPr lang="nl-NL" altLang="en-US" sz="2400" dirty="0" smtClean="0">
                <a:latin typeface="Tahoma" pitchFamily="34" charset="0"/>
              </a:rPr>
              <a:t> of resources: allocative </a:t>
            </a:r>
            <a:r>
              <a:rPr lang="nl-NL" altLang="en-US" sz="2400" dirty="0" err="1" smtClean="0">
                <a:latin typeface="Tahoma" pitchFamily="34" charset="0"/>
              </a:rPr>
              <a:t>inefficiencies</a:t>
            </a:r>
            <a:r>
              <a:rPr lang="en-US" altLang="en-US" dirty="0" smtClean="0">
                <a:latin typeface="Tahoma" pitchFamily="34" charset="0"/>
              </a:rPr>
              <a:t> </a:t>
            </a:r>
          </a:p>
        </p:txBody>
      </p:sp>
      <p:sp>
        <p:nvSpPr>
          <p:cNvPr id="2" name="Rectangle 14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6985" name="Rectangle 31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pSp>
        <p:nvGrpSpPr>
          <p:cNvPr id="36986" name="Group 169"/>
          <p:cNvGrpSpPr>
            <a:grpSpLocks noChangeAspect="1"/>
          </p:cNvGrpSpPr>
          <p:nvPr/>
        </p:nvGrpSpPr>
        <p:grpSpPr bwMode="auto">
          <a:xfrm>
            <a:off x="52788" y="1450207"/>
            <a:ext cx="8123104" cy="5690793"/>
            <a:chOff x="-2106" y="359"/>
            <a:chExt cx="10279" cy="7201"/>
          </a:xfrm>
        </p:grpSpPr>
        <p:sp>
          <p:nvSpPr>
            <p:cNvPr id="36987" name="AutoShape 314"/>
            <p:cNvSpPr>
              <a:spLocks noChangeAspect="1" noChangeArrowheads="1" noTextEdit="1"/>
            </p:cNvSpPr>
            <p:nvPr/>
          </p:nvSpPr>
          <p:spPr bwMode="auto">
            <a:xfrm>
              <a:off x="-2106" y="1669"/>
              <a:ext cx="8262" cy="5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988" name="Line 313"/>
            <p:cNvSpPr>
              <a:spLocks noChangeShapeType="1"/>
            </p:cNvSpPr>
            <p:nvPr/>
          </p:nvSpPr>
          <p:spPr bwMode="auto">
            <a:xfrm flipV="1">
              <a:off x="1268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989" name="Line 312"/>
            <p:cNvSpPr>
              <a:spLocks noChangeShapeType="1"/>
            </p:cNvSpPr>
            <p:nvPr/>
          </p:nvSpPr>
          <p:spPr bwMode="auto">
            <a:xfrm flipV="1">
              <a:off x="1403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990" name="Line 311"/>
            <p:cNvSpPr>
              <a:spLocks noChangeShapeType="1"/>
            </p:cNvSpPr>
            <p:nvPr/>
          </p:nvSpPr>
          <p:spPr bwMode="auto">
            <a:xfrm flipV="1">
              <a:off x="1538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991" name="Line 310"/>
            <p:cNvSpPr>
              <a:spLocks noChangeShapeType="1"/>
            </p:cNvSpPr>
            <p:nvPr/>
          </p:nvSpPr>
          <p:spPr bwMode="auto">
            <a:xfrm flipV="1">
              <a:off x="1673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992" name="Line 309"/>
            <p:cNvSpPr>
              <a:spLocks noChangeShapeType="1"/>
            </p:cNvSpPr>
            <p:nvPr/>
          </p:nvSpPr>
          <p:spPr bwMode="auto">
            <a:xfrm flipV="1">
              <a:off x="1808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993" name="Line 308"/>
            <p:cNvSpPr>
              <a:spLocks noChangeShapeType="1"/>
            </p:cNvSpPr>
            <p:nvPr/>
          </p:nvSpPr>
          <p:spPr bwMode="auto">
            <a:xfrm flipV="1">
              <a:off x="1943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994" name="Line 307"/>
            <p:cNvSpPr>
              <a:spLocks noChangeShapeType="1"/>
            </p:cNvSpPr>
            <p:nvPr/>
          </p:nvSpPr>
          <p:spPr bwMode="auto">
            <a:xfrm flipV="1">
              <a:off x="2078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995" name="Line 306"/>
            <p:cNvSpPr>
              <a:spLocks noChangeShapeType="1"/>
            </p:cNvSpPr>
            <p:nvPr/>
          </p:nvSpPr>
          <p:spPr bwMode="auto">
            <a:xfrm flipV="1">
              <a:off x="2213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996" name="Line 305"/>
            <p:cNvSpPr>
              <a:spLocks noChangeShapeType="1"/>
            </p:cNvSpPr>
            <p:nvPr/>
          </p:nvSpPr>
          <p:spPr bwMode="auto">
            <a:xfrm flipV="1">
              <a:off x="2348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997" name="Line 304"/>
            <p:cNvSpPr>
              <a:spLocks noChangeShapeType="1"/>
            </p:cNvSpPr>
            <p:nvPr/>
          </p:nvSpPr>
          <p:spPr bwMode="auto">
            <a:xfrm flipV="1">
              <a:off x="2483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998" name="Line 303"/>
            <p:cNvSpPr>
              <a:spLocks noChangeShapeType="1"/>
            </p:cNvSpPr>
            <p:nvPr/>
          </p:nvSpPr>
          <p:spPr bwMode="auto">
            <a:xfrm flipV="1">
              <a:off x="2618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999" name="Line 302"/>
            <p:cNvSpPr>
              <a:spLocks noChangeShapeType="1"/>
            </p:cNvSpPr>
            <p:nvPr/>
          </p:nvSpPr>
          <p:spPr bwMode="auto">
            <a:xfrm flipV="1">
              <a:off x="2753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00" name="Line 301"/>
            <p:cNvSpPr>
              <a:spLocks noChangeShapeType="1"/>
            </p:cNvSpPr>
            <p:nvPr/>
          </p:nvSpPr>
          <p:spPr bwMode="auto">
            <a:xfrm flipV="1">
              <a:off x="2888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01" name="Line 300"/>
            <p:cNvSpPr>
              <a:spLocks noChangeShapeType="1"/>
            </p:cNvSpPr>
            <p:nvPr/>
          </p:nvSpPr>
          <p:spPr bwMode="auto">
            <a:xfrm flipV="1">
              <a:off x="3024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02" name="Line 299"/>
            <p:cNvSpPr>
              <a:spLocks noChangeShapeType="1"/>
            </p:cNvSpPr>
            <p:nvPr/>
          </p:nvSpPr>
          <p:spPr bwMode="auto">
            <a:xfrm flipV="1">
              <a:off x="3159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03" name="Line 298"/>
            <p:cNvSpPr>
              <a:spLocks noChangeShapeType="1"/>
            </p:cNvSpPr>
            <p:nvPr/>
          </p:nvSpPr>
          <p:spPr bwMode="auto">
            <a:xfrm flipV="1">
              <a:off x="3294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04" name="Line 297"/>
            <p:cNvSpPr>
              <a:spLocks noChangeShapeType="1"/>
            </p:cNvSpPr>
            <p:nvPr/>
          </p:nvSpPr>
          <p:spPr bwMode="auto">
            <a:xfrm flipV="1">
              <a:off x="3429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05" name="Line 296"/>
            <p:cNvSpPr>
              <a:spLocks noChangeShapeType="1"/>
            </p:cNvSpPr>
            <p:nvPr/>
          </p:nvSpPr>
          <p:spPr bwMode="auto">
            <a:xfrm flipV="1">
              <a:off x="3564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06" name="Line 295"/>
            <p:cNvSpPr>
              <a:spLocks noChangeShapeType="1"/>
            </p:cNvSpPr>
            <p:nvPr/>
          </p:nvSpPr>
          <p:spPr bwMode="auto">
            <a:xfrm flipV="1">
              <a:off x="3699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07" name="Line 294"/>
            <p:cNvSpPr>
              <a:spLocks noChangeShapeType="1"/>
            </p:cNvSpPr>
            <p:nvPr/>
          </p:nvSpPr>
          <p:spPr bwMode="auto">
            <a:xfrm flipV="1">
              <a:off x="3834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08" name="Line 293"/>
            <p:cNvSpPr>
              <a:spLocks noChangeShapeType="1"/>
            </p:cNvSpPr>
            <p:nvPr/>
          </p:nvSpPr>
          <p:spPr bwMode="auto">
            <a:xfrm flipV="1">
              <a:off x="3969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09" name="Line 292"/>
            <p:cNvSpPr>
              <a:spLocks noChangeShapeType="1"/>
            </p:cNvSpPr>
            <p:nvPr/>
          </p:nvSpPr>
          <p:spPr bwMode="auto">
            <a:xfrm flipV="1">
              <a:off x="4104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10" name="Line 291"/>
            <p:cNvSpPr>
              <a:spLocks noChangeShapeType="1"/>
            </p:cNvSpPr>
            <p:nvPr/>
          </p:nvSpPr>
          <p:spPr bwMode="auto">
            <a:xfrm flipV="1">
              <a:off x="4239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11" name="Line 290"/>
            <p:cNvSpPr>
              <a:spLocks noChangeShapeType="1"/>
            </p:cNvSpPr>
            <p:nvPr/>
          </p:nvSpPr>
          <p:spPr bwMode="auto">
            <a:xfrm flipV="1">
              <a:off x="4374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12" name="Line 289"/>
            <p:cNvSpPr>
              <a:spLocks noChangeShapeType="1"/>
            </p:cNvSpPr>
            <p:nvPr/>
          </p:nvSpPr>
          <p:spPr bwMode="auto">
            <a:xfrm flipV="1">
              <a:off x="4509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13" name="Line 288"/>
            <p:cNvSpPr>
              <a:spLocks noChangeShapeType="1"/>
            </p:cNvSpPr>
            <p:nvPr/>
          </p:nvSpPr>
          <p:spPr bwMode="auto">
            <a:xfrm flipV="1">
              <a:off x="4645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14" name="Line 287"/>
            <p:cNvSpPr>
              <a:spLocks noChangeShapeType="1"/>
            </p:cNvSpPr>
            <p:nvPr/>
          </p:nvSpPr>
          <p:spPr bwMode="auto">
            <a:xfrm flipV="1">
              <a:off x="4780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15" name="Line 286"/>
            <p:cNvSpPr>
              <a:spLocks noChangeShapeType="1"/>
            </p:cNvSpPr>
            <p:nvPr/>
          </p:nvSpPr>
          <p:spPr bwMode="auto">
            <a:xfrm flipV="1">
              <a:off x="4915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16" name="Line 285"/>
            <p:cNvSpPr>
              <a:spLocks noChangeShapeType="1"/>
            </p:cNvSpPr>
            <p:nvPr/>
          </p:nvSpPr>
          <p:spPr bwMode="auto">
            <a:xfrm flipV="1">
              <a:off x="5050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17" name="Line 284"/>
            <p:cNvSpPr>
              <a:spLocks noChangeShapeType="1"/>
            </p:cNvSpPr>
            <p:nvPr/>
          </p:nvSpPr>
          <p:spPr bwMode="auto">
            <a:xfrm flipV="1">
              <a:off x="5185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18" name="Line 283"/>
            <p:cNvSpPr>
              <a:spLocks noChangeShapeType="1"/>
            </p:cNvSpPr>
            <p:nvPr/>
          </p:nvSpPr>
          <p:spPr bwMode="auto">
            <a:xfrm flipV="1">
              <a:off x="5320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19" name="Line 282"/>
            <p:cNvSpPr>
              <a:spLocks noChangeShapeType="1"/>
            </p:cNvSpPr>
            <p:nvPr/>
          </p:nvSpPr>
          <p:spPr bwMode="auto">
            <a:xfrm flipV="1">
              <a:off x="5455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20" name="Line 281"/>
            <p:cNvSpPr>
              <a:spLocks noChangeShapeType="1"/>
            </p:cNvSpPr>
            <p:nvPr/>
          </p:nvSpPr>
          <p:spPr bwMode="auto">
            <a:xfrm flipV="1">
              <a:off x="5590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21" name="Line 280"/>
            <p:cNvSpPr>
              <a:spLocks noChangeShapeType="1"/>
            </p:cNvSpPr>
            <p:nvPr/>
          </p:nvSpPr>
          <p:spPr bwMode="auto">
            <a:xfrm flipV="1">
              <a:off x="5726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22" name="Line 279"/>
            <p:cNvSpPr>
              <a:spLocks noChangeShapeType="1"/>
            </p:cNvSpPr>
            <p:nvPr/>
          </p:nvSpPr>
          <p:spPr bwMode="auto">
            <a:xfrm flipV="1">
              <a:off x="5861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23" name="Line 278"/>
            <p:cNvSpPr>
              <a:spLocks noChangeShapeType="1"/>
            </p:cNvSpPr>
            <p:nvPr/>
          </p:nvSpPr>
          <p:spPr bwMode="auto">
            <a:xfrm flipV="1">
              <a:off x="5996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24" name="Line 277"/>
            <p:cNvSpPr>
              <a:spLocks noChangeShapeType="1"/>
            </p:cNvSpPr>
            <p:nvPr/>
          </p:nvSpPr>
          <p:spPr bwMode="auto">
            <a:xfrm flipV="1">
              <a:off x="6131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25" name="Line 276"/>
            <p:cNvSpPr>
              <a:spLocks noChangeShapeType="1"/>
            </p:cNvSpPr>
            <p:nvPr/>
          </p:nvSpPr>
          <p:spPr bwMode="auto">
            <a:xfrm flipV="1">
              <a:off x="6266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26" name="Line 275"/>
            <p:cNvSpPr>
              <a:spLocks noChangeShapeType="1"/>
            </p:cNvSpPr>
            <p:nvPr/>
          </p:nvSpPr>
          <p:spPr bwMode="auto">
            <a:xfrm flipV="1">
              <a:off x="6401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27" name="Line 274"/>
            <p:cNvSpPr>
              <a:spLocks noChangeShapeType="1"/>
            </p:cNvSpPr>
            <p:nvPr/>
          </p:nvSpPr>
          <p:spPr bwMode="auto">
            <a:xfrm flipV="1">
              <a:off x="6536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28" name="Line 273"/>
            <p:cNvSpPr>
              <a:spLocks noChangeShapeType="1"/>
            </p:cNvSpPr>
            <p:nvPr/>
          </p:nvSpPr>
          <p:spPr bwMode="auto">
            <a:xfrm flipV="1">
              <a:off x="6671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29" name="Line 272"/>
            <p:cNvSpPr>
              <a:spLocks noChangeShapeType="1"/>
            </p:cNvSpPr>
            <p:nvPr/>
          </p:nvSpPr>
          <p:spPr bwMode="auto">
            <a:xfrm flipV="1">
              <a:off x="6807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30" name="Line 271"/>
            <p:cNvSpPr>
              <a:spLocks noChangeShapeType="1"/>
            </p:cNvSpPr>
            <p:nvPr/>
          </p:nvSpPr>
          <p:spPr bwMode="auto">
            <a:xfrm flipV="1">
              <a:off x="6942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31" name="Line 270"/>
            <p:cNvSpPr>
              <a:spLocks noChangeShapeType="1"/>
            </p:cNvSpPr>
            <p:nvPr/>
          </p:nvSpPr>
          <p:spPr bwMode="auto">
            <a:xfrm flipV="1">
              <a:off x="7077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32" name="Line 269"/>
            <p:cNvSpPr>
              <a:spLocks noChangeShapeType="1"/>
            </p:cNvSpPr>
            <p:nvPr/>
          </p:nvSpPr>
          <p:spPr bwMode="auto">
            <a:xfrm flipV="1">
              <a:off x="7212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33" name="Line 268"/>
            <p:cNvSpPr>
              <a:spLocks noChangeShapeType="1"/>
            </p:cNvSpPr>
            <p:nvPr/>
          </p:nvSpPr>
          <p:spPr bwMode="auto">
            <a:xfrm flipV="1">
              <a:off x="7347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34" name="Line 267"/>
            <p:cNvSpPr>
              <a:spLocks noChangeShapeType="1"/>
            </p:cNvSpPr>
            <p:nvPr/>
          </p:nvSpPr>
          <p:spPr bwMode="auto">
            <a:xfrm flipV="1">
              <a:off x="7482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35" name="Line 266"/>
            <p:cNvSpPr>
              <a:spLocks noChangeShapeType="1"/>
            </p:cNvSpPr>
            <p:nvPr/>
          </p:nvSpPr>
          <p:spPr bwMode="auto">
            <a:xfrm flipV="1">
              <a:off x="7617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36" name="Line 265"/>
            <p:cNvSpPr>
              <a:spLocks noChangeShapeType="1"/>
            </p:cNvSpPr>
            <p:nvPr/>
          </p:nvSpPr>
          <p:spPr bwMode="auto">
            <a:xfrm flipV="1">
              <a:off x="7752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37" name="Line 264"/>
            <p:cNvSpPr>
              <a:spLocks noChangeShapeType="1"/>
            </p:cNvSpPr>
            <p:nvPr/>
          </p:nvSpPr>
          <p:spPr bwMode="auto">
            <a:xfrm flipV="1">
              <a:off x="7887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38" name="Line 263"/>
            <p:cNvSpPr>
              <a:spLocks noChangeShapeType="1"/>
            </p:cNvSpPr>
            <p:nvPr/>
          </p:nvSpPr>
          <p:spPr bwMode="auto">
            <a:xfrm flipV="1">
              <a:off x="8023" y="4752"/>
              <a:ext cx="0" cy="34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39" name="Line 262"/>
            <p:cNvSpPr>
              <a:spLocks noChangeShapeType="1"/>
            </p:cNvSpPr>
            <p:nvPr/>
          </p:nvSpPr>
          <p:spPr bwMode="auto">
            <a:xfrm flipV="1">
              <a:off x="1268" y="4718"/>
              <a:ext cx="0" cy="68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40" name="Rectangle 261"/>
            <p:cNvSpPr>
              <a:spLocks noChangeArrowheads="1"/>
            </p:cNvSpPr>
            <p:nvPr/>
          </p:nvSpPr>
          <p:spPr bwMode="auto">
            <a:xfrm>
              <a:off x="1204" y="4852"/>
              <a:ext cx="14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0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41" name="Line 260"/>
            <p:cNvSpPr>
              <a:spLocks noChangeShapeType="1"/>
            </p:cNvSpPr>
            <p:nvPr/>
          </p:nvSpPr>
          <p:spPr bwMode="auto">
            <a:xfrm flipV="1">
              <a:off x="1943" y="4718"/>
              <a:ext cx="0" cy="68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42" name="Rectangle 259"/>
            <p:cNvSpPr>
              <a:spLocks noChangeArrowheads="1"/>
            </p:cNvSpPr>
            <p:nvPr/>
          </p:nvSpPr>
          <p:spPr bwMode="auto">
            <a:xfrm>
              <a:off x="1879" y="4852"/>
              <a:ext cx="14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5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43" name="Line 258"/>
            <p:cNvSpPr>
              <a:spLocks noChangeShapeType="1"/>
            </p:cNvSpPr>
            <p:nvPr/>
          </p:nvSpPr>
          <p:spPr bwMode="auto">
            <a:xfrm flipV="1">
              <a:off x="2618" y="4718"/>
              <a:ext cx="0" cy="68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44" name="Rectangle 257"/>
            <p:cNvSpPr>
              <a:spLocks noChangeArrowheads="1"/>
            </p:cNvSpPr>
            <p:nvPr/>
          </p:nvSpPr>
          <p:spPr bwMode="auto">
            <a:xfrm>
              <a:off x="2490" y="4852"/>
              <a:ext cx="278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10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45" name="Line 256"/>
            <p:cNvSpPr>
              <a:spLocks noChangeShapeType="1"/>
            </p:cNvSpPr>
            <p:nvPr/>
          </p:nvSpPr>
          <p:spPr bwMode="auto">
            <a:xfrm flipV="1">
              <a:off x="3294" y="4718"/>
              <a:ext cx="0" cy="68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46" name="Rectangle 255"/>
            <p:cNvSpPr>
              <a:spLocks noChangeArrowheads="1"/>
            </p:cNvSpPr>
            <p:nvPr/>
          </p:nvSpPr>
          <p:spPr bwMode="auto">
            <a:xfrm>
              <a:off x="3166" y="4852"/>
              <a:ext cx="278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15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47" name="Line 254"/>
            <p:cNvSpPr>
              <a:spLocks noChangeShapeType="1"/>
            </p:cNvSpPr>
            <p:nvPr/>
          </p:nvSpPr>
          <p:spPr bwMode="auto">
            <a:xfrm flipV="1">
              <a:off x="3969" y="4718"/>
              <a:ext cx="0" cy="68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48" name="Rectangle 253"/>
            <p:cNvSpPr>
              <a:spLocks noChangeArrowheads="1"/>
            </p:cNvSpPr>
            <p:nvPr/>
          </p:nvSpPr>
          <p:spPr bwMode="auto">
            <a:xfrm>
              <a:off x="3841" y="4852"/>
              <a:ext cx="279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20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49" name="Line 252"/>
            <p:cNvSpPr>
              <a:spLocks noChangeShapeType="1"/>
            </p:cNvSpPr>
            <p:nvPr/>
          </p:nvSpPr>
          <p:spPr bwMode="auto">
            <a:xfrm flipV="1">
              <a:off x="4645" y="4718"/>
              <a:ext cx="0" cy="68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50" name="Rectangle 251"/>
            <p:cNvSpPr>
              <a:spLocks noChangeArrowheads="1"/>
            </p:cNvSpPr>
            <p:nvPr/>
          </p:nvSpPr>
          <p:spPr bwMode="auto">
            <a:xfrm>
              <a:off x="4517" y="4852"/>
              <a:ext cx="278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25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51" name="Line 250"/>
            <p:cNvSpPr>
              <a:spLocks noChangeShapeType="1"/>
            </p:cNvSpPr>
            <p:nvPr/>
          </p:nvSpPr>
          <p:spPr bwMode="auto">
            <a:xfrm flipV="1">
              <a:off x="5320" y="4718"/>
              <a:ext cx="0" cy="68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52" name="Rectangle 249"/>
            <p:cNvSpPr>
              <a:spLocks noChangeArrowheads="1"/>
            </p:cNvSpPr>
            <p:nvPr/>
          </p:nvSpPr>
          <p:spPr bwMode="auto">
            <a:xfrm>
              <a:off x="5192" y="4852"/>
              <a:ext cx="278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30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53" name="Line 248"/>
            <p:cNvSpPr>
              <a:spLocks noChangeShapeType="1"/>
            </p:cNvSpPr>
            <p:nvPr/>
          </p:nvSpPr>
          <p:spPr bwMode="auto">
            <a:xfrm flipV="1">
              <a:off x="5996" y="4718"/>
              <a:ext cx="0" cy="68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54" name="Rectangle 247"/>
            <p:cNvSpPr>
              <a:spLocks noChangeArrowheads="1"/>
            </p:cNvSpPr>
            <p:nvPr/>
          </p:nvSpPr>
          <p:spPr bwMode="auto">
            <a:xfrm>
              <a:off x="5868" y="4852"/>
              <a:ext cx="278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35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55" name="Line 246"/>
            <p:cNvSpPr>
              <a:spLocks noChangeShapeType="1"/>
            </p:cNvSpPr>
            <p:nvPr/>
          </p:nvSpPr>
          <p:spPr bwMode="auto">
            <a:xfrm flipV="1">
              <a:off x="6671" y="4718"/>
              <a:ext cx="0" cy="68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56" name="Rectangle 245"/>
            <p:cNvSpPr>
              <a:spLocks noChangeArrowheads="1"/>
            </p:cNvSpPr>
            <p:nvPr/>
          </p:nvSpPr>
          <p:spPr bwMode="auto">
            <a:xfrm>
              <a:off x="6544" y="4852"/>
              <a:ext cx="279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40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57" name="Line 244"/>
            <p:cNvSpPr>
              <a:spLocks noChangeShapeType="1"/>
            </p:cNvSpPr>
            <p:nvPr/>
          </p:nvSpPr>
          <p:spPr bwMode="auto">
            <a:xfrm flipV="1">
              <a:off x="7347" y="4718"/>
              <a:ext cx="0" cy="68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58" name="Rectangle 243"/>
            <p:cNvSpPr>
              <a:spLocks noChangeArrowheads="1"/>
            </p:cNvSpPr>
            <p:nvPr/>
          </p:nvSpPr>
          <p:spPr bwMode="auto">
            <a:xfrm>
              <a:off x="7219" y="4852"/>
              <a:ext cx="278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45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59" name="Line 242"/>
            <p:cNvSpPr>
              <a:spLocks noChangeShapeType="1"/>
            </p:cNvSpPr>
            <p:nvPr/>
          </p:nvSpPr>
          <p:spPr bwMode="auto">
            <a:xfrm flipV="1">
              <a:off x="8023" y="4718"/>
              <a:ext cx="0" cy="68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60" name="Rectangle 241"/>
            <p:cNvSpPr>
              <a:spLocks noChangeArrowheads="1"/>
            </p:cNvSpPr>
            <p:nvPr/>
          </p:nvSpPr>
          <p:spPr bwMode="auto">
            <a:xfrm>
              <a:off x="7895" y="4852"/>
              <a:ext cx="278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50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61" name="Line 240"/>
            <p:cNvSpPr>
              <a:spLocks noChangeShapeType="1"/>
            </p:cNvSpPr>
            <p:nvPr/>
          </p:nvSpPr>
          <p:spPr bwMode="auto">
            <a:xfrm>
              <a:off x="1268" y="4786"/>
              <a:ext cx="6755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62" name="Line 239"/>
            <p:cNvSpPr>
              <a:spLocks noChangeShapeType="1"/>
            </p:cNvSpPr>
            <p:nvPr/>
          </p:nvSpPr>
          <p:spPr bwMode="auto">
            <a:xfrm>
              <a:off x="1268" y="4786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63" name="Line 238"/>
            <p:cNvSpPr>
              <a:spLocks noChangeShapeType="1"/>
            </p:cNvSpPr>
            <p:nvPr/>
          </p:nvSpPr>
          <p:spPr bwMode="auto">
            <a:xfrm>
              <a:off x="1268" y="4701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64" name="Line 237"/>
            <p:cNvSpPr>
              <a:spLocks noChangeShapeType="1"/>
            </p:cNvSpPr>
            <p:nvPr/>
          </p:nvSpPr>
          <p:spPr bwMode="auto">
            <a:xfrm>
              <a:off x="1268" y="4615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65" name="Line 236"/>
            <p:cNvSpPr>
              <a:spLocks noChangeShapeType="1"/>
            </p:cNvSpPr>
            <p:nvPr/>
          </p:nvSpPr>
          <p:spPr bwMode="auto">
            <a:xfrm>
              <a:off x="1268" y="4530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66" name="Line 235"/>
            <p:cNvSpPr>
              <a:spLocks noChangeShapeType="1"/>
            </p:cNvSpPr>
            <p:nvPr/>
          </p:nvSpPr>
          <p:spPr bwMode="auto">
            <a:xfrm>
              <a:off x="1268" y="4445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67" name="Line 234"/>
            <p:cNvSpPr>
              <a:spLocks noChangeShapeType="1"/>
            </p:cNvSpPr>
            <p:nvPr/>
          </p:nvSpPr>
          <p:spPr bwMode="auto">
            <a:xfrm>
              <a:off x="1268" y="4360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68" name="Line 233"/>
            <p:cNvSpPr>
              <a:spLocks noChangeShapeType="1"/>
            </p:cNvSpPr>
            <p:nvPr/>
          </p:nvSpPr>
          <p:spPr bwMode="auto">
            <a:xfrm>
              <a:off x="1268" y="4274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69" name="Line 232"/>
            <p:cNvSpPr>
              <a:spLocks noChangeShapeType="1"/>
            </p:cNvSpPr>
            <p:nvPr/>
          </p:nvSpPr>
          <p:spPr bwMode="auto">
            <a:xfrm>
              <a:off x="1268" y="4188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70" name="Line 231"/>
            <p:cNvSpPr>
              <a:spLocks noChangeShapeType="1"/>
            </p:cNvSpPr>
            <p:nvPr/>
          </p:nvSpPr>
          <p:spPr bwMode="auto">
            <a:xfrm>
              <a:off x="1268" y="4103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71" name="Line 230"/>
            <p:cNvSpPr>
              <a:spLocks noChangeShapeType="1"/>
            </p:cNvSpPr>
            <p:nvPr/>
          </p:nvSpPr>
          <p:spPr bwMode="auto">
            <a:xfrm>
              <a:off x="1268" y="4018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72" name="Line 229"/>
            <p:cNvSpPr>
              <a:spLocks noChangeShapeType="1"/>
            </p:cNvSpPr>
            <p:nvPr/>
          </p:nvSpPr>
          <p:spPr bwMode="auto">
            <a:xfrm>
              <a:off x="1268" y="3933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73" name="Line 228"/>
            <p:cNvSpPr>
              <a:spLocks noChangeShapeType="1"/>
            </p:cNvSpPr>
            <p:nvPr/>
          </p:nvSpPr>
          <p:spPr bwMode="auto">
            <a:xfrm>
              <a:off x="1268" y="3847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74" name="Line 227"/>
            <p:cNvSpPr>
              <a:spLocks noChangeShapeType="1"/>
            </p:cNvSpPr>
            <p:nvPr/>
          </p:nvSpPr>
          <p:spPr bwMode="auto">
            <a:xfrm>
              <a:off x="1268" y="3762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75" name="Line 226"/>
            <p:cNvSpPr>
              <a:spLocks noChangeShapeType="1"/>
            </p:cNvSpPr>
            <p:nvPr/>
          </p:nvSpPr>
          <p:spPr bwMode="auto">
            <a:xfrm>
              <a:off x="1268" y="3676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76" name="Line 225"/>
            <p:cNvSpPr>
              <a:spLocks noChangeShapeType="1"/>
            </p:cNvSpPr>
            <p:nvPr/>
          </p:nvSpPr>
          <p:spPr bwMode="auto">
            <a:xfrm>
              <a:off x="1268" y="3591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77" name="Line 224"/>
            <p:cNvSpPr>
              <a:spLocks noChangeShapeType="1"/>
            </p:cNvSpPr>
            <p:nvPr/>
          </p:nvSpPr>
          <p:spPr bwMode="auto">
            <a:xfrm>
              <a:off x="1268" y="3506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78" name="Line 223"/>
            <p:cNvSpPr>
              <a:spLocks noChangeShapeType="1"/>
            </p:cNvSpPr>
            <p:nvPr/>
          </p:nvSpPr>
          <p:spPr bwMode="auto">
            <a:xfrm>
              <a:off x="1268" y="3420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79" name="Line 222"/>
            <p:cNvSpPr>
              <a:spLocks noChangeShapeType="1"/>
            </p:cNvSpPr>
            <p:nvPr/>
          </p:nvSpPr>
          <p:spPr bwMode="auto">
            <a:xfrm>
              <a:off x="1268" y="3335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80" name="Line 221"/>
            <p:cNvSpPr>
              <a:spLocks noChangeShapeType="1"/>
            </p:cNvSpPr>
            <p:nvPr/>
          </p:nvSpPr>
          <p:spPr bwMode="auto">
            <a:xfrm>
              <a:off x="1268" y="3249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81" name="Line 220"/>
            <p:cNvSpPr>
              <a:spLocks noChangeShapeType="1"/>
            </p:cNvSpPr>
            <p:nvPr/>
          </p:nvSpPr>
          <p:spPr bwMode="auto">
            <a:xfrm>
              <a:off x="1268" y="3164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82" name="Line 219"/>
            <p:cNvSpPr>
              <a:spLocks noChangeShapeType="1"/>
            </p:cNvSpPr>
            <p:nvPr/>
          </p:nvSpPr>
          <p:spPr bwMode="auto">
            <a:xfrm>
              <a:off x="1268" y="3079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83" name="Line 218"/>
            <p:cNvSpPr>
              <a:spLocks noChangeShapeType="1"/>
            </p:cNvSpPr>
            <p:nvPr/>
          </p:nvSpPr>
          <p:spPr bwMode="auto">
            <a:xfrm>
              <a:off x="1268" y="2993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84" name="Line 217"/>
            <p:cNvSpPr>
              <a:spLocks noChangeShapeType="1"/>
            </p:cNvSpPr>
            <p:nvPr/>
          </p:nvSpPr>
          <p:spPr bwMode="auto">
            <a:xfrm>
              <a:off x="1268" y="2908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85" name="Line 216"/>
            <p:cNvSpPr>
              <a:spLocks noChangeShapeType="1"/>
            </p:cNvSpPr>
            <p:nvPr/>
          </p:nvSpPr>
          <p:spPr bwMode="auto">
            <a:xfrm>
              <a:off x="1268" y="2823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86" name="Line 215"/>
            <p:cNvSpPr>
              <a:spLocks noChangeShapeType="1"/>
            </p:cNvSpPr>
            <p:nvPr/>
          </p:nvSpPr>
          <p:spPr bwMode="auto">
            <a:xfrm>
              <a:off x="1268" y="2737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87" name="Line 214"/>
            <p:cNvSpPr>
              <a:spLocks noChangeShapeType="1"/>
            </p:cNvSpPr>
            <p:nvPr/>
          </p:nvSpPr>
          <p:spPr bwMode="auto">
            <a:xfrm>
              <a:off x="1268" y="2652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88" name="Line 213"/>
            <p:cNvSpPr>
              <a:spLocks noChangeShapeType="1"/>
            </p:cNvSpPr>
            <p:nvPr/>
          </p:nvSpPr>
          <p:spPr bwMode="auto">
            <a:xfrm>
              <a:off x="1268" y="2566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89" name="Line 212"/>
            <p:cNvSpPr>
              <a:spLocks noChangeShapeType="1"/>
            </p:cNvSpPr>
            <p:nvPr/>
          </p:nvSpPr>
          <p:spPr bwMode="auto">
            <a:xfrm>
              <a:off x="1268" y="2481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90" name="Line 211"/>
            <p:cNvSpPr>
              <a:spLocks noChangeShapeType="1"/>
            </p:cNvSpPr>
            <p:nvPr/>
          </p:nvSpPr>
          <p:spPr bwMode="auto">
            <a:xfrm>
              <a:off x="1268" y="2396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91" name="Line 210"/>
            <p:cNvSpPr>
              <a:spLocks noChangeShapeType="1"/>
            </p:cNvSpPr>
            <p:nvPr/>
          </p:nvSpPr>
          <p:spPr bwMode="auto">
            <a:xfrm>
              <a:off x="1268" y="2311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92" name="Line 209"/>
            <p:cNvSpPr>
              <a:spLocks noChangeShapeType="1"/>
            </p:cNvSpPr>
            <p:nvPr/>
          </p:nvSpPr>
          <p:spPr bwMode="auto">
            <a:xfrm>
              <a:off x="1268" y="2225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93" name="Line 208"/>
            <p:cNvSpPr>
              <a:spLocks noChangeShapeType="1"/>
            </p:cNvSpPr>
            <p:nvPr/>
          </p:nvSpPr>
          <p:spPr bwMode="auto">
            <a:xfrm>
              <a:off x="1268" y="2140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94" name="Line 207"/>
            <p:cNvSpPr>
              <a:spLocks noChangeShapeType="1"/>
            </p:cNvSpPr>
            <p:nvPr/>
          </p:nvSpPr>
          <p:spPr bwMode="auto">
            <a:xfrm>
              <a:off x="1268" y="2054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95" name="Line 206"/>
            <p:cNvSpPr>
              <a:spLocks noChangeShapeType="1"/>
            </p:cNvSpPr>
            <p:nvPr/>
          </p:nvSpPr>
          <p:spPr bwMode="auto">
            <a:xfrm>
              <a:off x="1268" y="1969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96" name="Line 205"/>
            <p:cNvSpPr>
              <a:spLocks noChangeShapeType="1"/>
            </p:cNvSpPr>
            <p:nvPr/>
          </p:nvSpPr>
          <p:spPr bwMode="auto">
            <a:xfrm>
              <a:off x="1268" y="1884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97" name="Line 204"/>
            <p:cNvSpPr>
              <a:spLocks noChangeShapeType="1"/>
            </p:cNvSpPr>
            <p:nvPr/>
          </p:nvSpPr>
          <p:spPr bwMode="auto">
            <a:xfrm>
              <a:off x="1268" y="1798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98" name="Line 203"/>
            <p:cNvSpPr>
              <a:spLocks noChangeShapeType="1"/>
            </p:cNvSpPr>
            <p:nvPr/>
          </p:nvSpPr>
          <p:spPr bwMode="auto">
            <a:xfrm>
              <a:off x="1268" y="1713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099" name="Line 202"/>
            <p:cNvSpPr>
              <a:spLocks noChangeShapeType="1"/>
            </p:cNvSpPr>
            <p:nvPr/>
          </p:nvSpPr>
          <p:spPr bwMode="auto">
            <a:xfrm>
              <a:off x="1268" y="1627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100" name="Line 201"/>
            <p:cNvSpPr>
              <a:spLocks noChangeShapeType="1"/>
            </p:cNvSpPr>
            <p:nvPr/>
          </p:nvSpPr>
          <p:spPr bwMode="auto">
            <a:xfrm>
              <a:off x="1268" y="1542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101" name="Line 200"/>
            <p:cNvSpPr>
              <a:spLocks noChangeShapeType="1"/>
            </p:cNvSpPr>
            <p:nvPr/>
          </p:nvSpPr>
          <p:spPr bwMode="auto">
            <a:xfrm>
              <a:off x="1268" y="1457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102" name="Line 199"/>
            <p:cNvSpPr>
              <a:spLocks noChangeShapeType="1"/>
            </p:cNvSpPr>
            <p:nvPr/>
          </p:nvSpPr>
          <p:spPr bwMode="auto">
            <a:xfrm>
              <a:off x="1268" y="1371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103" name="Line 198"/>
            <p:cNvSpPr>
              <a:spLocks noChangeShapeType="1"/>
            </p:cNvSpPr>
            <p:nvPr/>
          </p:nvSpPr>
          <p:spPr bwMode="auto">
            <a:xfrm>
              <a:off x="1268" y="1286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104" name="Line 197"/>
            <p:cNvSpPr>
              <a:spLocks noChangeShapeType="1"/>
            </p:cNvSpPr>
            <p:nvPr/>
          </p:nvSpPr>
          <p:spPr bwMode="auto">
            <a:xfrm>
              <a:off x="1268" y="1200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105" name="Line 196"/>
            <p:cNvSpPr>
              <a:spLocks noChangeShapeType="1"/>
            </p:cNvSpPr>
            <p:nvPr/>
          </p:nvSpPr>
          <p:spPr bwMode="auto">
            <a:xfrm>
              <a:off x="1268" y="1115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106" name="Line 195"/>
            <p:cNvSpPr>
              <a:spLocks noChangeShapeType="1"/>
            </p:cNvSpPr>
            <p:nvPr/>
          </p:nvSpPr>
          <p:spPr bwMode="auto">
            <a:xfrm>
              <a:off x="1268" y="1030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107" name="Line 194"/>
            <p:cNvSpPr>
              <a:spLocks noChangeShapeType="1"/>
            </p:cNvSpPr>
            <p:nvPr/>
          </p:nvSpPr>
          <p:spPr bwMode="auto">
            <a:xfrm>
              <a:off x="1268" y="944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108" name="Line 193"/>
            <p:cNvSpPr>
              <a:spLocks noChangeShapeType="1"/>
            </p:cNvSpPr>
            <p:nvPr/>
          </p:nvSpPr>
          <p:spPr bwMode="auto">
            <a:xfrm>
              <a:off x="1268" y="859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109" name="Line 192"/>
            <p:cNvSpPr>
              <a:spLocks noChangeShapeType="1"/>
            </p:cNvSpPr>
            <p:nvPr/>
          </p:nvSpPr>
          <p:spPr bwMode="auto">
            <a:xfrm>
              <a:off x="1268" y="773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110" name="Line 191"/>
            <p:cNvSpPr>
              <a:spLocks noChangeShapeType="1"/>
            </p:cNvSpPr>
            <p:nvPr/>
          </p:nvSpPr>
          <p:spPr bwMode="auto">
            <a:xfrm>
              <a:off x="1268" y="688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111" name="Line 190"/>
            <p:cNvSpPr>
              <a:spLocks noChangeShapeType="1"/>
            </p:cNvSpPr>
            <p:nvPr/>
          </p:nvSpPr>
          <p:spPr bwMode="auto">
            <a:xfrm>
              <a:off x="1268" y="603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112" name="Line 189"/>
            <p:cNvSpPr>
              <a:spLocks noChangeShapeType="1"/>
            </p:cNvSpPr>
            <p:nvPr/>
          </p:nvSpPr>
          <p:spPr bwMode="auto">
            <a:xfrm>
              <a:off x="1268" y="518"/>
              <a:ext cx="33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113" name="Line 188"/>
            <p:cNvSpPr>
              <a:spLocks noChangeShapeType="1"/>
            </p:cNvSpPr>
            <p:nvPr/>
          </p:nvSpPr>
          <p:spPr bwMode="auto">
            <a:xfrm>
              <a:off x="1268" y="3933"/>
              <a:ext cx="66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114" name="Rectangle 187"/>
            <p:cNvSpPr>
              <a:spLocks noChangeArrowheads="1"/>
            </p:cNvSpPr>
            <p:nvPr/>
          </p:nvSpPr>
          <p:spPr bwMode="auto">
            <a:xfrm>
              <a:off x="417" y="3774"/>
              <a:ext cx="69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10000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15" name="Line 186"/>
            <p:cNvSpPr>
              <a:spLocks noChangeShapeType="1"/>
            </p:cNvSpPr>
            <p:nvPr/>
          </p:nvSpPr>
          <p:spPr bwMode="auto">
            <a:xfrm>
              <a:off x="1268" y="3079"/>
              <a:ext cx="66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116" name="Rectangle 185"/>
            <p:cNvSpPr>
              <a:spLocks noChangeArrowheads="1"/>
            </p:cNvSpPr>
            <p:nvPr/>
          </p:nvSpPr>
          <p:spPr bwMode="auto">
            <a:xfrm>
              <a:off x="417" y="2920"/>
              <a:ext cx="695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20000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17" name="Line 184"/>
            <p:cNvSpPr>
              <a:spLocks noChangeShapeType="1"/>
            </p:cNvSpPr>
            <p:nvPr/>
          </p:nvSpPr>
          <p:spPr bwMode="auto">
            <a:xfrm>
              <a:off x="1268" y="2225"/>
              <a:ext cx="66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118" name="Rectangle 183"/>
            <p:cNvSpPr>
              <a:spLocks noChangeArrowheads="1"/>
            </p:cNvSpPr>
            <p:nvPr/>
          </p:nvSpPr>
          <p:spPr bwMode="auto">
            <a:xfrm>
              <a:off x="417" y="2066"/>
              <a:ext cx="69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30000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19" name="Line 182"/>
            <p:cNvSpPr>
              <a:spLocks noChangeShapeType="1"/>
            </p:cNvSpPr>
            <p:nvPr/>
          </p:nvSpPr>
          <p:spPr bwMode="auto">
            <a:xfrm>
              <a:off x="1268" y="1371"/>
              <a:ext cx="66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120" name="Rectangle 181"/>
            <p:cNvSpPr>
              <a:spLocks noChangeArrowheads="1"/>
            </p:cNvSpPr>
            <p:nvPr/>
          </p:nvSpPr>
          <p:spPr bwMode="auto">
            <a:xfrm>
              <a:off x="417" y="1212"/>
              <a:ext cx="69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40000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21" name="Line 180"/>
            <p:cNvSpPr>
              <a:spLocks noChangeShapeType="1"/>
            </p:cNvSpPr>
            <p:nvPr/>
          </p:nvSpPr>
          <p:spPr bwMode="auto">
            <a:xfrm>
              <a:off x="1268" y="518"/>
              <a:ext cx="66" cy="0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122" name="Rectangle 179"/>
            <p:cNvSpPr>
              <a:spLocks noChangeArrowheads="1"/>
            </p:cNvSpPr>
            <p:nvPr/>
          </p:nvSpPr>
          <p:spPr bwMode="auto">
            <a:xfrm>
              <a:off x="417" y="359"/>
              <a:ext cx="69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50000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23" name="Line 178"/>
            <p:cNvSpPr>
              <a:spLocks noChangeShapeType="1"/>
            </p:cNvSpPr>
            <p:nvPr/>
          </p:nvSpPr>
          <p:spPr bwMode="auto">
            <a:xfrm flipV="1">
              <a:off x="1268" y="518"/>
              <a:ext cx="0" cy="4268"/>
            </a:xfrm>
            <a:prstGeom prst="line">
              <a:avLst/>
            </a:prstGeom>
            <a:noFill/>
            <a:ln w="190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124" name="Freeform 177"/>
            <p:cNvSpPr>
              <a:spLocks/>
            </p:cNvSpPr>
            <p:nvPr/>
          </p:nvSpPr>
          <p:spPr bwMode="auto">
            <a:xfrm flipV="1">
              <a:off x="3159" y="472"/>
              <a:ext cx="4728" cy="4214"/>
            </a:xfrm>
            <a:custGeom>
              <a:avLst/>
              <a:gdLst>
                <a:gd name="T0" fmla="*/ 0 w 8612"/>
                <a:gd name="T1" fmla="*/ 7432 h 7432"/>
                <a:gd name="T2" fmla="*/ 246 w 8612"/>
                <a:gd name="T3" fmla="*/ 6009 h 7432"/>
                <a:gd name="T4" fmla="*/ 492 w 8612"/>
                <a:gd name="T5" fmla="*/ 4920 h 7432"/>
                <a:gd name="T6" fmla="*/ 738 w 8612"/>
                <a:gd name="T7" fmla="*/ 4072 h 7432"/>
                <a:gd name="T8" fmla="*/ 984 w 8612"/>
                <a:gd name="T9" fmla="*/ 3403 h 7432"/>
                <a:gd name="T10" fmla="*/ 1230 w 8612"/>
                <a:gd name="T11" fmla="*/ 2867 h 7432"/>
                <a:gd name="T12" fmla="*/ 1476 w 8612"/>
                <a:gd name="T13" fmla="*/ 2432 h 7432"/>
                <a:gd name="T14" fmla="*/ 1722 w 8612"/>
                <a:gd name="T15" fmla="*/ 2077 h 7432"/>
                <a:gd name="T16" fmla="*/ 1968 w 8612"/>
                <a:gd name="T17" fmla="*/ 1783 h 7432"/>
                <a:gd name="T18" fmla="*/ 2214 w 8612"/>
                <a:gd name="T19" fmla="*/ 1539 h 7432"/>
                <a:gd name="T20" fmla="*/ 2460 w 8612"/>
                <a:gd name="T21" fmla="*/ 1333 h 7432"/>
                <a:gd name="T22" fmla="*/ 2707 w 8612"/>
                <a:gd name="T23" fmla="*/ 1159 h 7432"/>
                <a:gd name="T24" fmla="*/ 2953 w 8612"/>
                <a:gd name="T25" fmla="*/ 1010 h 7432"/>
                <a:gd name="T26" fmla="*/ 3199 w 8612"/>
                <a:gd name="T27" fmla="*/ 883 h 7432"/>
                <a:gd name="T28" fmla="*/ 3445 w 8612"/>
                <a:gd name="T29" fmla="*/ 774 h 7432"/>
                <a:gd name="T30" fmla="*/ 3691 w 8612"/>
                <a:gd name="T31" fmla="*/ 679 h 7432"/>
                <a:gd name="T32" fmla="*/ 3937 w 8612"/>
                <a:gd name="T33" fmla="*/ 596 h 7432"/>
                <a:gd name="T34" fmla="*/ 4183 w 8612"/>
                <a:gd name="T35" fmla="*/ 523 h 7432"/>
                <a:gd name="T36" fmla="*/ 4429 w 8612"/>
                <a:gd name="T37" fmla="*/ 460 h 7432"/>
                <a:gd name="T38" fmla="*/ 4675 w 8612"/>
                <a:gd name="T39" fmla="*/ 403 h 7432"/>
                <a:gd name="T40" fmla="*/ 4921 w 8612"/>
                <a:gd name="T41" fmla="*/ 354 h 7432"/>
                <a:gd name="T42" fmla="*/ 5167 w 8612"/>
                <a:gd name="T43" fmla="*/ 309 h 7432"/>
                <a:gd name="T44" fmla="*/ 5413 w 8612"/>
                <a:gd name="T45" fmla="*/ 270 h 7432"/>
                <a:gd name="T46" fmla="*/ 5659 w 8612"/>
                <a:gd name="T47" fmla="*/ 235 h 7432"/>
                <a:gd name="T48" fmla="*/ 5906 w 8612"/>
                <a:gd name="T49" fmla="*/ 203 h 7432"/>
                <a:gd name="T50" fmla="*/ 6152 w 8612"/>
                <a:gd name="T51" fmla="*/ 174 h 7432"/>
                <a:gd name="T52" fmla="*/ 6398 w 8612"/>
                <a:gd name="T53" fmla="*/ 149 h 7432"/>
                <a:gd name="T54" fmla="*/ 6644 w 8612"/>
                <a:gd name="T55" fmla="*/ 125 h 7432"/>
                <a:gd name="T56" fmla="*/ 6890 w 8612"/>
                <a:gd name="T57" fmla="*/ 104 h 7432"/>
                <a:gd name="T58" fmla="*/ 7136 w 8612"/>
                <a:gd name="T59" fmla="*/ 85 h 7432"/>
                <a:gd name="T60" fmla="*/ 7382 w 8612"/>
                <a:gd name="T61" fmla="*/ 68 h 7432"/>
                <a:gd name="T62" fmla="*/ 7628 w 8612"/>
                <a:gd name="T63" fmla="*/ 52 h 7432"/>
                <a:gd name="T64" fmla="*/ 7874 w 8612"/>
                <a:gd name="T65" fmla="*/ 37 h 7432"/>
                <a:gd name="T66" fmla="*/ 8120 w 8612"/>
                <a:gd name="T67" fmla="*/ 24 h 7432"/>
                <a:gd name="T68" fmla="*/ 8366 w 8612"/>
                <a:gd name="T69" fmla="*/ 11 h 7432"/>
                <a:gd name="T70" fmla="*/ 8612 w 8612"/>
                <a:gd name="T71" fmla="*/ 0 h 7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12" h="7432">
                  <a:moveTo>
                    <a:pt x="0" y="7432"/>
                  </a:moveTo>
                  <a:lnTo>
                    <a:pt x="246" y="6009"/>
                  </a:lnTo>
                  <a:lnTo>
                    <a:pt x="492" y="4920"/>
                  </a:lnTo>
                  <a:lnTo>
                    <a:pt x="738" y="4072"/>
                  </a:lnTo>
                  <a:lnTo>
                    <a:pt x="984" y="3403"/>
                  </a:lnTo>
                  <a:lnTo>
                    <a:pt x="1230" y="2867"/>
                  </a:lnTo>
                  <a:lnTo>
                    <a:pt x="1476" y="2432"/>
                  </a:lnTo>
                  <a:lnTo>
                    <a:pt x="1722" y="2077"/>
                  </a:lnTo>
                  <a:lnTo>
                    <a:pt x="1968" y="1783"/>
                  </a:lnTo>
                  <a:lnTo>
                    <a:pt x="2214" y="1539"/>
                  </a:lnTo>
                  <a:lnTo>
                    <a:pt x="2460" y="1333"/>
                  </a:lnTo>
                  <a:lnTo>
                    <a:pt x="2707" y="1159"/>
                  </a:lnTo>
                  <a:lnTo>
                    <a:pt x="2953" y="1010"/>
                  </a:lnTo>
                  <a:lnTo>
                    <a:pt x="3199" y="883"/>
                  </a:lnTo>
                  <a:lnTo>
                    <a:pt x="3445" y="774"/>
                  </a:lnTo>
                  <a:lnTo>
                    <a:pt x="3691" y="679"/>
                  </a:lnTo>
                  <a:lnTo>
                    <a:pt x="3937" y="596"/>
                  </a:lnTo>
                  <a:lnTo>
                    <a:pt x="4183" y="523"/>
                  </a:lnTo>
                  <a:lnTo>
                    <a:pt x="4429" y="460"/>
                  </a:lnTo>
                  <a:lnTo>
                    <a:pt x="4675" y="403"/>
                  </a:lnTo>
                  <a:lnTo>
                    <a:pt x="4921" y="354"/>
                  </a:lnTo>
                  <a:lnTo>
                    <a:pt x="5167" y="309"/>
                  </a:lnTo>
                  <a:lnTo>
                    <a:pt x="5413" y="270"/>
                  </a:lnTo>
                  <a:lnTo>
                    <a:pt x="5659" y="235"/>
                  </a:lnTo>
                  <a:lnTo>
                    <a:pt x="5906" y="203"/>
                  </a:lnTo>
                  <a:lnTo>
                    <a:pt x="6152" y="174"/>
                  </a:lnTo>
                  <a:lnTo>
                    <a:pt x="6398" y="149"/>
                  </a:lnTo>
                  <a:lnTo>
                    <a:pt x="6644" y="125"/>
                  </a:lnTo>
                  <a:lnTo>
                    <a:pt x="6890" y="104"/>
                  </a:lnTo>
                  <a:lnTo>
                    <a:pt x="7136" y="85"/>
                  </a:lnTo>
                  <a:lnTo>
                    <a:pt x="7382" y="68"/>
                  </a:lnTo>
                  <a:lnTo>
                    <a:pt x="7628" y="52"/>
                  </a:lnTo>
                  <a:lnTo>
                    <a:pt x="7874" y="37"/>
                  </a:lnTo>
                  <a:lnTo>
                    <a:pt x="8120" y="24"/>
                  </a:lnTo>
                  <a:lnTo>
                    <a:pt x="8366" y="11"/>
                  </a:lnTo>
                  <a:lnTo>
                    <a:pt x="8612" y="0"/>
                  </a:lnTo>
                </a:path>
              </a:pathLst>
            </a:custGeom>
            <a:noFill/>
            <a:ln w="1714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125" name="Freeform 176"/>
            <p:cNvSpPr>
              <a:spLocks/>
            </p:cNvSpPr>
            <p:nvPr/>
          </p:nvSpPr>
          <p:spPr bwMode="auto">
            <a:xfrm flipV="1">
              <a:off x="1268" y="2225"/>
              <a:ext cx="4728" cy="2561"/>
            </a:xfrm>
            <a:custGeom>
              <a:avLst/>
              <a:gdLst>
                <a:gd name="T0" fmla="*/ 0 w 8612"/>
                <a:gd name="T1" fmla="*/ 4517 h 4517"/>
                <a:gd name="T2" fmla="*/ 246 w 8612"/>
                <a:gd name="T3" fmla="*/ 4388 h 4517"/>
                <a:gd name="T4" fmla="*/ 492 w 8612"/>
                <a:gd name="T5" fmla="*/ 4259 h 4517"/>
                <a:gd name="T6" fmla="*/ 738 w 8612"/>
                <a:gd name="T7" fmla="*/ 4130 h 4517"/>
                <a:gd name="T8" fmla="*/ 984 w 8612"/>
                <a:gd name="T9" fmla="*/ 4001 h 4517"/>
                <a:gd name="T10" fmla="*/ 1230 w 8612"/>
                <a:gd name="T11" fmla="*/ 3872 h 4517"/>
                <a:gd name="T12" fmla="*/ 1476 w 8612"/>
                <a:gd name="T13" fmla="*/ 3742 h 4517"/>
                <a:gd name="T14" fmla="*/ 1722 w 8612"/>
                <a:gd name="T15" fmla="*/ 3613 h 4517"/>
                <a:gd name="T16" fmla="*/ 1968 w 8612"/>
                <a:gd name="T17" fmla="*/ 3484 h 4517"/>
                <a:gd name="T18" fmla="*/ 2214 w 8612"/>
                <a:gd name="T19" fmla="*/ 3355 h 4517"/>
                <a:gd name="T20" fmla="*/ 2460 w 8612"/>
                <a:gd name="T21" fmla="*/ 3226 h 4517"/>
                <a:gd name="T22" fmla="*/ 2706 w 8612"/>
                <a:gd name="T23" fmla="*/ 3097 h 4517"/>
                <a:gd name="T24" fmla="*/ 2952 w 8612"/>
                <a:gd name="T25" fmla="*/ 2968 h 4517"/>
                <a:gd name="T26" fmla="*/ 3199 w 8612"/>
                <a:gd name="T27" fmla="*/ 2839 h 4517"/>
                <a:gd name="T28" fmla="*/ 3445 w 8612"/>
                <a:gd name="T29" fmla="*/ 2710 h 4517"/>
                <a:gd name="T30" fmla="*/ 3691 w 8612"/>
                <a:gd name="T31" fmla="*/ 2581 h 4517"/>
                <a:gd name="T32" fmla="*/ 3937 w 8612"/>
                <a:gd name="T33" fmla="*/ 2452 h 4517"/>
                <a:gd name="T34" fmla="*/ 4183 w 8612"/>
                <a:gd name="T35" fmla="*/ 2323 h 4517"/>
                <a:gd name="T36" fmla="*/ 4429 w 8612"/>
                <a:gd name="T37" fmla="*/ 2194 h 4517"/>
                <a:gd name="T38" fmla="*/ 4675 w 8612"/>
                <a:gd name="T39" fmla="*/ 2065 h 4517"/>
                <a:gd name="T40" fmla="*/ 4921 w 8612"/>
                <a:gd name="T41" fmla="*/ 1936 h 4517"/>
                <a:gd name="T42" fmla="*/ 5167 w 8612"/>
                <a:gd name="T43" fmla="*/ 1806 h 4517"/>
                <a:gd name="T44" fmla="*/ 5413 w 8612"/>
                <a:gd name="T45" fmla="*/ 1677 h 4517"/>
                <a:gd name="T46" fmla="*/ 5659 w 8612"/>
                <a:gd name="T47" fmla="*/ 1548 h 4517"/>
                <a:gd name="T48" fmla="*/ 5905 w 8612"/>
                <a:gd name="T49" fmla="*/ 1419 h 4517"/>
                <a:gd name="T50" fmla="*/ 6152 w 8612"/>
                <a:gd name="T51" fmla="*/ 1290 h 4517"/>
                <a:gd name="T52" fmla="*/ 6398 w 8612"/>
                <a:gd name="T53" fmla="*/ 1161 h 4517"/>
                <a:gd name="T54" fmla="*/ 6644 w 8612"/>
                <a:gd name="T55" fmla="*/ 1032 h 4517"/>
                <a:gd name="T56" fmla="*/ 6890 w 8612"/>
                <a:gd name="T57" fmla="*/ 903 h 4517"/>
                <a:gd name="T58" fmla="*/ 7136 w 8612"/>
                <a:gd name="T59" fmla="*/ 774 h 4517"/>
                <a:gd name="T60" fmla="*/ 7382 w 8612"/>
                <a:gd name="T61" fmla="*/ 645 h 4517"/>
                <a:gd name="T62" fmla="*/ 7628 w 8612"/>
                <a:gd name="T63" fmla="*/ 516 h 4517"/>
                <a:gd name="T64" fmla="*/ 7874 w 8612"/>
                <a:gd name="T65" fmla="*/ 387 h 4517"/>
                <a:gd name="T66" fmla="*/ 8120 w 8612"/>
                <a:gd name="T67" fmla="*/ 258 h 4517"/>
                <a:gd name="T68" fmla="*/ 8366 w 8612"/>
                <a:gd name="T69" fmla="*/ 129 h 4517"/>
                <a:gd name="T70" fmla="*/ 8612 w 8612"/>
                <a:gd name="T71" fmla="*/ 0 h 4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12" h="4517">
                  <a:moveTo>
                    <a:pt x="0" y="4517"/>
                  </a:moveTo>
                  <a:lnTo>
                    <a:pt x="246" y="4388"/>
                  </a:lnTo>
                  <a:lnTo>
                    <a:pt x="492" y="4259"/>
                  </a:lnTo>
                  <a:lnTo>
                    <a:pt x="738" y="4130"/>
                  </a:lnTo>
                  <a:lnTo>
                    <a:pt x="984" y="4001"/>
                  </a:lnTo>
                  <a:lnTo>
                    <a:pt x="1230" y="3872"/>
                  </a:lnTo>
                  <a:lnTo>
                    <a:pt x="1476" y="3742"/>
                  </a:lnTo>
                  <a:lnTo>
                    <a:pt x="1722" y="3613"/>
                  </a:lnTo>
                  <a:lnTo>
                    <a:pt x="1968" y="3484"/>
                  </a:lnTo>
                  <a:lnTo>
                    <a:pt x="2214" y="3355"/>
                  </a:lnTo>
                  <a:lnTo>
                    <a:pt x="2460" y="3226"/>
                  </a:lnTo>
                  <a:lnTo>
                    <a:pt x="2706" y="3097"/>
                  </a:lnTo>
                  <a:lnTo>
                    <a:pt x="2952" y="2968"/>
                  </a:lnTo>
                  <a:lnTo>
                    <a:pt x="3199" y="2839"/>
                  </a:lnTo>
                  <a:lnTo>
                    <a:pt x="3445" y="2710"/>
                  </a:lnTo>
                  <a:lnTo>
                    <a:pt x="3691" y="2581"/>
                  </a:lnTo>
                  <a:lnTo>
                    <a:pt x="3937" y="2452"/>
                  </a:lnTo>
                  <a:lnTo>
                    <a:pt x="4183" y="2323"/>
                  </a:lnTo>
                  <a:lnTo>
                    <a:pt x="4429" y="2194"/>
                  </a:lnTo>
                  <a:lnTo>
                    <a:pt x="4675" y="2065"/>
                  </a:lnTo>
                  <a:lnTo>
                    <a:pt x="4921" y="1936"/>
                  </a:lnTo>
                  <a:lnTo>
                    <a:pt x="5167" y="1806"/>
                  </a:lnTo>
                  <a:lnTo>
                    <a:pt x="5413" y="1677"/>
                  </a:lnTo>
                  <a:lnTo>
                    <a:pt x="5659" y="1548"/>
                  </a:lnTo>
                  <a:lnTo>
                    <a:pt x="5905" y="1419"/>
                  </a:lnTo>
                  <a:lnTo>
                    <a:pt x="6152" y="1290"/>
                  </a:lnTo>
                  <a:lnTo>
                    <a:pt x="6398" y="1161"/>
                  </a:lnTo>
                  <a:lnTo>
                    <a:pt x="6644" y="1032"/>
                  </a:lnTo>
                  <a:lnTo>
                    <a:pt x="6890" y="903"/>
                  </a:lnTo>
                  <a:lnTo>
                    <a:pt x="7136" y="774"/>
                  </a:lnTo>
                  <a:lnTo>
                    <a:pt x="7382" y="645"/>
                  </a:lnTo>
                  <a:lnTo>
                    <a:pt x="7628" y="516"/>
                  </a:lnTo>
                  <a:lnTo>
                    <a:pt x="7874" y="387"/>
                  </a:lnTo>
                  <a:lnTo>
                    <a:pt x="8120" y="258"/>
                  </a:lnTo>
                  <a:lnTo>
                    <a:pt x="8366" y="129"/>
                  </a:lnTo>
                  <a:lnTo>
                    <a:pt x="8612" y="0"/>
                  </a:lnTo>
                </a:path>
              </a:pathLst>
            </a:custGeom>
            <a:noFill/>
            <a:ln w="1714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126" name="Freeform 175"/>
            <p:cNvSpPr>
              <a:spLocks/>
            </p:cNvSpPr>
            <p:nvPr/>
          </p:nvSpPr>
          <p:spPr bwMode="auto">
            <a:xfrm flipV="1">
              <a:off x="1268" y="1493"/>
              <a:ext cx="6079" cy="3293"/>
            </a:xfrm>
            <a:custGeom>
              <a:avLst/>
              <a:gdLst>
                <a:gd name="T0" fmla="*/ 0 w 11073"/>
                <a:gd name="T1" fmla="*/ 5808 h 5808"/>
                <a:gd name="T2" fmla="*/ 246 w 11073"/>
                <a:gd name="T3" fmla="*/ 5679 h 5808"/>
                <a:gd name="T4" fmla="*/ 492 w 11073"/>
                <a:gd name="T5" fmla="*/ 5549 h 5808"/>
                <a:gd name="T6" fmla="*/ 738 w 11073"/>
                <a:gd name="T7" fmla="*/ 5420 h 5808"/>
                <a:gd name="T8" fmla="*/ 984 w 11073"/>
                <a:gd name="T9" fmla="*/ 5291 h 5808"/>
                <a:gd name="T10" fmla="*/ 1230 w 11073"/>
                <a:gd name="T11" fmla="*/ 5162 h 5808"/>
                <a:gd name="T12" fmla="*/ 1476 w 11073"/>
                <a:gd name="T13" fmla="*/ 5033 h 5808"/>
                <a:gd name="T14" fmla="*/ 1722 w 11073"/>
                <a:gd name="T15" fmla="*/ 4904 h 5808"/>
                <a:gd name="T16" fmla="*/ 1968 w 11073"/>
                <a:gd name="T17" fmla="*/ 4775 h 5808"/>
                <a:gd name="T18" fmla="*/ 2214 w 11073"/>
                <a:gd name="T19" fmla="*/ 4646 h 5808"/>
                <a:gd name="T20" fmla="*/ 2460 w 11073"/>
                <a:gd name="T21" fmla="*/ 4517 h 5808"/>
                <a:gd name="T22" fmla="*/ 2706 w 11073"/>
                <a:gd name="T23" fmla="*/ 4388 h 5808"/>
                <a:gd name="T24" fmla="*/ 2952 w 11073"/>
                <a:gd name="T25" fmla="*/ 4259 h 5808"/>
                <a:gd name="T26" fmla="*/ 3199 w 11073"/>
                <a:gd name="T27" fmla="*/ 4130 h 5808"/>
                <a:gd name="T28" fmla="*/ 3445 w 11073"/>
                <a:gd name="T29" fmla="*/ 4001 h 5808"/>
                <a:gd name="T30" fmla="*/ 3691 w 11073"/>
                <a:gd name="T31" fmla="*/ 3872 h 5808"/>
                <a:gd name="T32" fmla="*/ 3937 w 11073"/>
                <a:gd name="T33" fmla="*/ 3742 h 5808"/>
                <a:gd name="T34" fmla="*/ 4183 w 11073"/>
                <a:gd name="T35" fmla="*/ 3613 h 5808"/>
                <a:gd name="T36" fmla="*/ 4429 w 11073"/>
                <a:gd name="T37" fmla="*/ 3484 h 5808"/>
                <a:gd name="T38" fmla="*/ 4675 w 11073"/>
                <a:gd name="T39" fmla="*/ 3355 h 5808"/>
                <a:gd name="T40" fmla="*/ 4921 w 11073"/>
                <a:gd name="T41" fmla="*/ 3226 h 5808"/>
                <a:gd name="T42" fmla="*/ 5167 w 11073"/>
                <a:gd name="T43" fmla="*/ 3097 h 5808"/>
                <a:gd name="T44" fmla="*/ 5413 w 11073"/>
                <a:gd name="T45" fmla="*/ 2968 h 5808"/>
                <a:gd name="T46" fmla="*/ 5659 w 11073"/>
                <a:gd name="T47" fmla="*/ 2839 h 5808"/>
                <a:gd name="T48" fmla="*/ 5905 w 11073"/>
                <a:gd name="T49" fmla="*/ 2710 h 5808"/>
                <a:gd name="T50" fmla="*/ 6152 w 11073"/>
                <a:gd name="T51" fmla="*/ 2581 h 5808"/>
                <a:gd name="T52" fmla="*/ 6398 w 11073"/>
                <a:gd name="T53" fmla="*/ 2452 h 5808"/>
                <a:gd name="T54" fmla="*/ 6644 w 11073"/>
                <a:gd name="T55" fmla="*/ 2323 h 5808"/>
                <a:gd name="T56" fmla="*/ 6890 w 11073"/>
                <a:gd name="T57" fmla="*/ 2194 h 5808"/>
                <a:gd name="T58" fmla="*/ 7136 w 11073"/>
                <a:gd name="T59" fmla="*/ 2065 h 5808"/>
                <a:gd name="T60" fmla="*/ 7382 w 11073"/>
                <a:gd name="T61" fmla="*/ 1936 h 5808"/>
                <a:gd name="T62" fmla="*/ 7628 w 11073"/>
                <a:gd name="T63" fmla="*/ 1806 h 5808"/>
                <a:gd name="T64" fmla="*/ 7874 w 11073"/>
                <a:gd name="T65" fmla="*/ 1677 h 5808"/>
                <a:gd name="T66" fmla="*/ 8120 w 11073"/>
                <a:gd name="T67" fmla="*/ 1548 h 5808"/>
                <a:gd name="T68" fmla="*/ 8366 w 11073"/>
                <a:gd name="T69" fmla="*/ 1419 h 5808"/>
                <a:gd name="T70" fmla="*/ 8612 w 11073"/>
                <a:gd name="T71" fmla="*/ 1290 h 5808"/>
                <a:gd name="T72" fmla="*/ 8858 w 11073"/>
                <a:gd name="T73" fmla="*/ 1161 h 5808"/>
                <a:gd name="T74" fmla="*/ 9104 w 11073"/>
                <a:gd name="T75" fmla="*/ 1032 h 5808"/>
                <a:gd name="T76" fmla="*/ 9351 w 11073"/>
                <a:gd name="T77" fmla="*/ 903 h 5808"/>
                <a:gd name="T78" fmla="*/ 9597 w 11073"/>
                <a:gd name="T79" fmla="*/ 774 h 5808"/>
                <a:gd name="T80" fmla="*/ 9843 w 11073"/>
                <a:gd name="T81" fmla="*/ 645 h 5808"/>
                <a:gd name="T82" fmla="*/ 10089 w 11073"/>
                <a:gd name="T83" fmla="*/ 516 h 5808"/>
                <a:gd name="T84" fmla="*/ 10335 w 11073"/>
                <a:gd name="T85" fmla="*/ 387 h 5808"/>
                <a:gd name="T86" fmla="*/ 10581 w 11073"/>
                <a:gd name="T87" fmla="*/ 258 h 5808"/>
                <a:gd name="T88" fmla="*/ 10827 w 11073"/>
                <a:gd name="T89" fmla="*/ 129 h 5808"/>
                <a:gd name="T90" fmla="*/ 11073 w 11073"/>
                <a:gd name="T91" fmla="*/ 0 h 5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073" h="5808">
                  <a:moveTo>
                    <a:pt x="0" y="5808"/>
                  </a:moveTo>
                  <a:lnTo>
                    <a:pt x="246" y="5679"/>
                  </a:lnTo>
                  <a:lnTo>
                    <a:pt x="492" y="5549"/>
                  </a:lnTo>
                  <a:lnTo>
                    <a:pt x="738" y="5420"/>
                  </a:lnTo>
                  <a:lnTo>
                    <a:pt x="984" y="5291"/>
                  </a:lnTo>
                  <a:lnTo>
                    <a:pt x="1230" y="5162"/>
                  </a:lnTo>
                  <a:lnTo>
                    <a:pt x="1476" y="5033"/>
                  </a:lnTo>
                  <a:lnTo>
                    <a:pt x="1722" y="4904"/>
                  </a:lnTo>
                  <a:lnTo>
                    <a:pt x="1968" y="4775"/>
                  </a:lnTo>
                  <a:lnTo>
                    <a:pt x="2214" y="4646"/>
                  </a:lnTo>
                  <a:lnTo>
                    <a:pt x="2460" y="4517"/>
                  </a:lnTo>
                  <a:lnTo>
                    <a:pt x="2706" y="4388"/>
                  </a:lnTo>
                  <a:lnTo>
                    <a:pt x="2952" y="4259"/>
                  </a:lnTo>
                  <a:lnTo>
                    <a:pt x="3199" y="4130"/>
                  </a:lnTo>
                  <a:lnTo>
                    <a:pt x="3445" y="4001"/>
                  </a:lnTo>
                  <a:lnTo>
                    <a:pt x="3691" y="3872"/>
                  </a:lnTo>
                  <a:lnTo>
                    <a:pt x="3937" y="3742"/>
                  </a:lnTo>
                  <a:lnTo>
                    <a:pt x="4183" y="3613"/>
                  </a:lnTo>
                  <a:lnTo>
                    <a:pt x="4429" y="3484"/>
                  </a:lnTo>
                  <a:lnTo>
                    <a:pt x="4675" y="3355"/>
                  </a:lnTo>
                  <a:lnTo>
                    <a:pt x="4921" y="3226"/>
                  </a:lnTo>
                  <a:lnTo>
                    <a:pt x="5167" y="3097"/>
                  </a:lnTo>
                  <a:lnTo>
                    <a:pt x="5413" y="2968"/>
                  </a:lnTo>
                  <a:lnTo>
                    <a:pt x="5659" y="2839"/>
                  </a:lnTo>
                  <a:lnTo>
                    <a:pt x="5905" y="2710"/>
                  </a:lnTo>
                  <a:lnTo>
                    <a:pt x="6152" y="2581"/>
                  </a:lnTo>
                  <a:lnTo>
                    <a:pt x="6398" y="2452"/>
                  </a:lnTo>
                  <a:lnTo>
                    <a:pt x="6644" y="2323"/>
                  </a:lnTo>
                  <a:lnTo>
                    <a:pt x="6890" y="2194"/>
                  </a:lnTo>
                  <a:lnTo>
                    <a:pt x="7136" y="2065"/>
                  </a:lnTo>
                  <a:lnTo>
                    <a:pt x="7382" y="1936"/>
                  </a:lnTo>
                  <a:lnTo>
                    <a:pt x="7628" y="1806"/>
                  </a:lnTo>
                  <a:lnTo>
                    <a:pt x="7874" y="1677"/>
                  </a:lnTo>
                  <a:lnTo>
                    <a:pt x="8120" y="1548"/>
                  </a:lnTo>
                  <a:lnTo>
                    <a:pt x="8366" y="1419"/>
                  </a:lnTo>
                  <a:lnTo>
                    <a:pt x="8612" y="1290"/>
                  </a:lnTo>
                  <a:lnTo>
                    <a:pt x="8858" y="1161"/>
                  </a:lnTo>
                  <a:lnTo>
                    <a:pt x="9104" y="1032"/>
                  </a:lnTo>
                  <a:lnTo>
                    <a:pt x="9351" y="903"/>
                  </a:lnTo>
                  <a:lnTo>
                    <a:pt x="9597" y="774"/>
                  </a:lnTo>
                  <a:lnTo>
                    <a:pt x="9843" y="645"/>
                  </a:lnTo>
                  <a:lnTo>
                    <a:pt x="10089" y="516"/>
                  </a:lnTo>
                  <a:lnTo>
                    <a:pt x="10335" y="387"/>
                  </a:lnTo>
                  <a:lnTo>
                    <a:pt x="10581" y="258"/>
                  </a:lnTo>
                  <a:lnTo>
                    <a:pt x="10827" y="129"/>
                  </a:lnTo>
                  <a:lnTo>
                    <a:pt x="11073" y="0"/>
                  </a:lnTo>
                </a:path>
              </a:pathLst>
            </a:custGeom>
            <a:noFill/>
            <a:ln w="1714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127" name="Rectangle 174"/>
            <p:cNvSpPr>
              <a:spLocks noChangeArrowheads="1"/>
            </p:cNvSpPr>
            <p:nvPr/>
          </p:nvSpPr>
          <p:spPr bwMode="auto">
            <a:xfrm rot="5400000">
              <a:off x="-288" y="2199"/>
              <a:ext cx="931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Capital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28" name="Rectangle 173"/>
            <p:cNvSpPr>
              <a:spLocks noChangeArrowheads="1"/>
            </p:cNvSpPr>
            <p:nvPr/>
          </p:nvSpPr>
          <p:spPr bwMode="auto">
            <a:xfrm>
              <a:off x="2188" y="1699"/>
              <a:ext cx="71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Line 1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29" name="Rectangle 172"/>
            <p:cNvSpPr>
              <a:spLocks noChangeArrowheads="1"/>
            </p:cNvSpPr>
            <p:nvPr/>
          </p:nvSpPr>
          <p:spPr bwMode="auto">
            <a:xfrm>
              <a:off x="2340" y="3240"/>
              <a:ext cx="712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Line 2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30" name="Rectangle 171"/>
            <p:cNvSpPr>
              <a:spLocks noChangeArrowheads="1"/>
            </p:cNvSpPr>
            <p:nvPr/>
          </p:nvSpPr>
          <p:spPr bwMode="auto">
            <a:xfrm>
              <a:off x="3386" y="1068"/>
              <a:ext cx="1964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Isoquant (50000)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31" name="Rectangle 170"/>
            <p:cNvSpPr>
              <a:spLocks noChangeArrowheads="1"/>
            </p:cNvSpPr>
            <p:nvPr/>
          </p:nvSpPr>
          <p:spPr bwMode="auto">
            <a:xfrm>
              <a:off x="4954" y="5227"/>
              <a:ext cx="1268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Employees</a:t>
              </a:r>
              <a:endParaRPr kumimoji="0" lang="en-US" alt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55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What is productivity?</a:t>
            </a:r>
            <a:br>
              <a:rPr lang="en-US" dirty="0"/>
            </a:b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1280160"/>
            <a:ext cx="7772400" cy="3778250"/>
          </a:xfrm>
        </p:spPr>
        <p:txBody>
          <a:bodyPr/>
          <a:lstStyle/>
          <a:p>
            <a:r>
              <a:rPr lang="nl-NL" dirty="0" smtClean="0"/>
              <a:t>Ratio </a:t>
            </a:r>
            <a:r>
              <a:rPr lang="nl-NL" dirty="0" err="1" smtClean="0"/>
              <a:t>between</a:t>
            </a:r>
            <a:r>
              <a:rPr lang="nl-NL" dirty="0" smtClean="0"/>
              <a:t> </a:t>
            </a:r>
            <a:r>
              <a:rPr lang="nl-NL" dirty="0" err="1" smtClean="0"/>
              <a:t>outputs</a:t>
            </a:r>
            <a:r>
              <a:rPr lang="nl-NL" dirty="0" smtClean="0"/>
              <a:t>  and resources</a:t>
            </a:r>
          </a:p>
          <a:p>
            <a:r>
              <a:rPr lang="nl-NL" dirty="0" smtClean="0"/>
              <a:t>Productivity is a </a:t>
            </a:r>
            <a:r>
              <a:rPr lang="nl-NL" dirty="0" err="1" smtClean="0"/>
              <a:t>broader</a:t>
            </a:r>
            <a:r>
              <a:rPr lang="nl-NL" dirty="0" smtClean="0"/>
              <a:t> concept </a:t>
            </a:r>
            <a:r>
              <a:rPr lang="nl-NL" dirty="0" err="1" smtClean="0"/>
              <a:t>than</a:t>
            </a:r>
            <a:r>
              <a:rPr lang="nl-NL" dirty="0" smtClean="0"/>
              <a:t> efficiency, </a:t>
            </a:r>
            <a:r>
              <a:rPr lang="nl-NL" dirty="0" err="1" smtClean="0"/>
              <a:t>since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also</a:t>
            </a:r>
            <a:r>
              <a:rPr lang="nl-NL" dirty="0" smtClean="0"/>
              <a:t> </a:t>
            </a:r>
            <a:r>
              <a:rPr lang="nl-NL" dirty="0" err="1" smtClean="0"/>
              <a:t>includes</a:t>
            </a:r>
            <a:r>
              <a:rPr lang="nl-NL" dirty="0" smtClean="0"/>
              <a:t> “</a:t>
            </a:r>
            <a:r>
              <a:rPr lang="nl-NL" dirty="0" err="1" smtClean="0"/>
              <a:t>inefficiencies</a:t>
            </a:r>
            <a:r>
              <a:rPr lang="nl-NL" dirty="0" smtClean="0"/>
              <a:t>” </a:t>
            </a:r>
            <a:r>
              <a:rPr lang="nl-NL" dirty="0" err="1" smtClean="0"/>
              <a:t>due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scale</a:t>
            </a:r>
            <a:r>
              <a:rPr lang="nl-NL" dirty="0" smtClean="0"/>
              <a:t> </a:t>
            </a:r>
            <a:r>
              <a:rPr lang="nl-NL" dirty="0" err="1" smtClean="0"/>
              <a:t>economies</a:t>
            </a:r>
            <a:r>
              <a:rPr lang="nl-NL" dirty="0" smtClean="0"/>
              <a:t> and </a:t>
            </a:r>
            <a:r>
              <a:rPr lang="nl-NL" dirty="0" err="1" smtClean="0"/>
              <a:t>technical</a:t>
            </a:r>
            <a:r>
              <a:rPr lang="nl-NL" dirty="0" smtClean="0"/>
              <a:t> change.</a:t>
            </a:r>
          </a:p>
          <a:p>
            <a:endParaRPr lang="nl-NL" dirty="0"/>
          </a:p>
          <a:p>
            <a:r>
              <a:rPr lang="nl-NL" dirty="0" smtClean="0"/>
              <a:t>Technical and allocative efficiency </a:t>
            </a:r>
            <a:r>
              <a:rPr lang="nl-NL" dirty="0" err="1" smtClean="0"/>
              <a:t>represent</a:t>
            </a:r>
            <a:r>
              <a:rPr lang="nl-NL" dirty="0" smtClean="0"/>
              <a:t> </a:t>
            </a:r>
            <a:r>
              <a:rPr lang="nl-NL" dirty="0" err="1" smtClean="0"/>
              <a:t>distant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frontier or best </a:t>
            </a:r>
            <a:r>
              <a:rPr lang="nl-NL" dirty="0" err="1" smtClean="0"/>
              <a:t>practice</a:t>
            </a:r>
            <a:endParaRPr lang="nl-NL" dirty="0" smtClean="0"/>
          </a:p>
          <a:p>
            <a:r>
              <a:rPr lang="nl-NL" dirty="0" err="1" smtClean="0"/>
              <a:t>Scale</a:t>
            </a:r>
            <a:r>
              <a:rPr lang="nl-NL" dirty="0" smtClean="0"/>
              <a:t> </a:t>
            </a:r>
            <a:r>
              <a:rPr lang="nl-NL" dirty="0" err="1" smtClean="0"/>
              <a:t>economies</a:t>
            </a:r>
            <a:r>
              <a:rPr lang="nl-NL" dirty="0" smtClean="0"/>
              <a:t> and </a:t>
            </a:r>
            <a:r>
              <a:rPr lang="nl-NL" dirty="0" err="1" smtClean="0"/>
              <a:t>technical</a:t>
            </a:r>
            <a:r>
              <a:rPr lang="nl-NL" dirty="0" smtClean="0"/>
              <a:t> change are </a:t>
            </a:r>
            <a:r>
              <a:rPr lang="nl-NL" dirty="0" err="1" smtClean="0"/>
              <a:t>characteristics</a:t>
            </a:r>
            <a:r>
              <a:rPr lang="nl-NL" dirty="0" smtClean="0"/>
              <a:t> of </a:t>
            </a:r>
            <a:r>
              <a:rPr lang="nl-NL" dirty="0" err="1" smtClean="0"/>
              <a:t>the</a:t>
            </a:r>
            <a:r>
              <a:rPr lang="nl-NL" dirty="0" smtClean="0"/>
              <a:t> frontier (</a:t>
            </a:r>
            <a:r>
              <a:rPr lang="nl-NL" dirty="0" err="1" smtClean="0"/>
              <a:t>wrt</a:t>
            </a:r>
            <a:r>
              <a:rPr lang="nl-NL" dirty="0" smtClean="0"/>
              <a:t> different </a:t>
            </a:r>
            <a:r>
              <a:rPr lang="nl-NL" dirty="0" err="1" smtClean="0"/>
              <a:t>scale</a:t>
            </a:r>
            <a:r>
              <a:rPr lang="nl-NL" dirty="0" smtClean="0"/>
              <a:t> and time)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160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Note !!!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55058"/>
            <a:ext cx="7772400" cy="430305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This presentation is about a classical setup with inputs, outputs et cetera.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Models and estimation techniques are also very suited for:</a:t>
            </a:r>
          </a:p>
          <a:p>
            <a:r>
              <a:rPr lang="en-GB" dirty="0" smtClean="0"/>
              <a:t>Analysing environmental issues:</a:t>
            </a:r>
          </a:p>
          <a:p>
            <a:pPr lvl="1"/>
            <a:r>
              <a:rPr lang="en-GB" dirty="0" smtClean="0"/>
              <a:t>Nitrogen reduction in agriculture;</a:t>
            </a:r>
          </a:p>
          <a:p>
            <a:pPr lvl="1"/>
            <a:r>
              <a:rPr lang="en-GB" dirty="0" smtClean="0"/>
              <a:t>CO2 emissions;</a:t>
            </a:r>
          </a:p>
          <a:p>
            <a:pPr lvl="1"/>
            <a:r>
              <a:rPr lang="en-GB" dirty="0" smtClean="0"/>
              <a:t>Trade off between </a:t>
            </a:r>
            <a:r>
              <a:rPr lang="en-GB" smtClean="0"/>
              <a:t>types of energy;</a:t>
            </a:r>
            <a:endParaRPr lang="en-GB" dirty="0" smtClean="0"/>
          </a:p>
          <a:p>
            <a:r>
              <a:rPr lang="en-GB" dirty="0" smtClean="0"/>
              <a:t>Risk management and safety analysis.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7264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Set up </a:t>
            </a:r>
            <a:r>
              <a:rPr lang="nl-NL" dirty="0" err="1" smtClean="0"/>
              <a:t>empirical</a:t>
            </a:r>
            <a:r>
              <a:rPr lang="nl-NL" dirty="0" smtClean="0"/>
              <a:t> research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622" y="1130531"/>
            <a:ext cx="7772400" cy="377825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nl-NL" dirty="0" smtClean="0"/>
              <a:t>Model </a:t>
            </a:r>
            <a:r>
              <a:rPr lang="nl-NL" dirty="0" err="1" smtClean="0"/>
              <a:t>choice</a:t>
            </a:r>
            <a:r>
              <a:rPr lang="nl-NL" dirty="0" smtClean="0"/>
              <a:t> and </a:t>
            </a:r>
            <a:r>
              <a:rPr lang="nl-NL" dirty="0" err="1" smtClean="0"/>
              <a:t>specification</a:t>
            </a:r>
            <a:r>
              <a:rPr lang="nl-NL" dirty="0" smtClean="0"/>
              <a:t>;</a:t>
            </a:r>
          </a:p>
          <a:p>
            <a:pPr marL="857250" lvl="1" indent="-457200">
              <a:spcBef>
                <a:spcPts val="0"/>
              </a:spcBef>
            </a:pPr>
            <a:r>
              <a:rPr lang="nl-NL" dirty="0" smtClean="0"/>
              <a:t>E.g. </a:t>
            </a:r>
            <a:r>
              <a:rPr lang="nl-NL" dirty="0" err="1" smtClean="0"/>
              <a:t>Cost</a:t>
            </a:r>
            <a:r>
              <a:rPr lang="nl-NL" dirty="0" smtClean="0"/>
              <a:t> </a:t>
            </a:r>
            <a:r>
              <a:rPr lang="nl-NL" dirty="0" err="1" smtClean="0"/>
              <a:t>function</a:t>
            </a:r>
            <a:r>
              <a:rPr lang="nl-NL" dirty="0" smtClean="0"/>
              <a:t>;</a:t>
            </a:r>
          </a:p>
          <a:p>
            <a:pPr marL="857250" lvl="1" indent="-457200">
              <a:spcBef>
                <a:spcPts val="0"/>
              </a:spcBef>
            </a:pPr>
            <a:r>
              <a:rPr lang="nl-NL" dirty="0" smtClean="0"/>
              <a:t>E.g. translog </a:t>
            </a:r>
            <a:r>
              <a:rPr lang="nl-NL" dirty="0" err="1" smtClean="0"/>
              <a:t>specification</a:t>
            </a:r>
            <a:r>
              <a:rPr lang="nl-NL" dirty="0" smtClean="0"/>
              <a:t>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nl-NL" dirty="0" smtClean="0"/>
              <a:t>Definition variables and data </a:t>
            </a:r>
            <a:r>
              <a:rPr lang="nl-NL" dirty="0" err="1" smtClean="0"/>
              <a:t>collection</a:t>
            </a:r>
            <a:r>
              <a:rPr lang="nl-NL" dirty="0" smtClean="0"/>
              <a:t>;</a:t>
            </a:r>
          </a:p>
          <a:p>
            <a:pPr marL="857250" lvl="1" indent="-457200">
              <a:spcBef>
                <a:spcPts val="0"/>
              </a:spcBef>
            </a:pPr>
            <a:r>
              <a:rPr lang="nl-NL" dirty="0" smtClean="0"/>
              <a:t>Output </a:t>
            </a:r>
            <a:r>
              <a:rPr lang="nl-NL" dirty="0" err="1" smtClean="0"/>
              <a:t>quantities</a:t>
            </a:r>
            <a:r>
              <a:rPr lang="nl-NL" dirty="0" smtClean="0"/>
              <a:t> and </a:t>
            </a:r>
            <a:r>
              <a:rPr lang="nl-NL" dirty="0" err="1" smtClean="0"/>
              <a:t>prices</a:t>
            </a:r>
            <a:r>
              <a:rPr lang="nl-NL" dirty="0" smtClean="0"/>
              <a:t>;</a:t>
            </a:r>
          </a:p>
          <a:p>
            <a:pPr marL="857250" lvl="1" indent="-457200">
              <a:spcBef>
                <a:spcPts val="0"/>
              </a:spcBef>
            </a:pPr>
            <a:r>
              <a:rPr lang="nl-NL" dirty="0" smtClean="0"/>
              <a:t>Input </a:t>
            </a:r>
            <a:r>
              <a:rPr lang="nl-NL" dirty="0" err="1" smtClean="0"/>
              <a:t>quantities</a:t>
            </a:r>
            <a:r>
              <a:rPr lang="nl-NL" dirty="0" smtClean="0"/>
              <a:t> and </a:t>
            </a:r>
            <a:r>
              <a:rPr lang="nl-NL" dirty="0" err="1" smtClean="0"/>
              <a:t>prices</a:t>
            </a:r>
            <a:r>
              <a:rPr lang="nl-NL" dirty="0" smtClean="0"/>
              <a:t>;</a:t>
            </a:r>
          </a:p>
          <a:p>
            <a:pPr marL="857250" lvl="1" indent="-457200">
              <a:spcBef>
                <a:spcPts val="0"/>
              </a:spcBef>
            </a:pPr>
            <a:r>
              <a:rPr lang="nl-NL" dirty="0" err="1" smtClean="0"/>
              <a:t>Environmental</a:t>
            </a:r>
            <a:r>
              <a:rPr lang="nl-NL" dirty="0" smtClean="0"/>
              <a:t> variables;</a:t>
            </a:r>
          </a:p>
          <a:p>
            <a:pPr marL="857250" lvl="1" indent="-457200">
              <a:spcBef>
                <a:spcPts val="0"/>
              </a:spcBef>
            </a:pPr>
            <a:r>
              <a:rPr lang="nl-NL" dirty="0" smtClean="0"/>
              <a:t>Managerial or policy variables.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nl-NL" dirty="0" err="1" smtClean="0"/>
              <a:t>Estimation</a:t>
            </a:r>
            <a:r>
              <a:rPr lang="nl-NL" dirty="0" smtClean="0"/>
              <a:t> procedure and </a:t>
            </a:r>
            <a:r>
              <a:rPr lang="nl-NL" dirty="0" err="1" smtClean="0"/>
              <a:t>diagnostic</a:t>
            </a:r>
            <a:r>
              <a:rPr lang="nl-NL" dirty="0" smtClean="0"/>
              <a:t> </a:t>
            </a:r>
            <a:r>
              <a:rPr lang="nl-NL" dirty="0" err="1" smtClean="0"/>
              <a:t>testing</a:t>
            </a:r>
            <a:r>
              <a:rPr lang="nl-NL" dirty="0" smtClean="0"/>
              <a:t>;</a:t>
            </a:r>
          </a:p>
          <a:p>
            <a:pPr marL="857250" lvl="1" indent="-457200">
              <a:spcBef>
                <a:spcPts val="0"/>
              </a:spcBef>
            </a:pPr>
            <a:r>
              <a:rPr lang="nl-NL" dirty="0" smtClean="0"/>
              <a:t>DEA;</a:t>
            </a:r>
          </a:p>
          <a:p>
            <a:pPr marL="857250" lvl="1" indent="-457200">
              <a:spcBef>
                <a:spcPts val="0"/>
              </a:spcBef>
            </a:pPr>
            <a:r>
              <a:rPr lang="nl-NL" dirty="0" smtClean="0"/>
              <a:t>SFA;</a:t>
            </a:r>
          </a:p>
          <a:p>
            <a:pPr marL="857250" lvl="1" indent="-457200">
              <a:spcBef>
                <a:spcPts val="0"/>
              </a:spcBef>
            </a:pPr>
            <a:r>
              <a:rPr lang="nl-NL" dirty="0" err="1" smtClean="0"/>
              <a:t>Local</a:t>
            </a:r>
            <a:r>
              <a:rPr lang="nl-NL" dirty="0" smtClean="0"/>
              <a:t> </a:t>
            </a:r>
            <a:r>
              <a:rPr lang="nl-NL" dirty="0" err="1" smtClean="0"/>
              <a:t>estimation</a:t>
            </a:r>
            <a:r>
              <a:rPr lang="nl-NL" dirty="0" smtClean="0"/>
              <a:t>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nl-NL" dirty="0" err="1" smtClean="0"/>
              <a:t>Derivation</a:t>
            </a:r>
            <a:r>
              <a:rPr lang="nl-NL" dirty="0" smtClean="0"/>
              <a:t> </a:t>
            </a:r>
            <a:r>
              <a:rPr lang="nl-NL" dirty="0" err="1" smtClean="0"/>
              <a:t>economic</a:t>
            </a:r>
            <a:r>
              <a:rPr lang="nl-NL" dirty="0" smtClean="0"/>
              <a:t> </a:t>
            </a:r>
            <a:r>
              <a:rPr lang="nl-NL" dirty="0" err="1" smtClean="0"/>
              <a:t>results</a:t>
            </a:r>
            <a:r>
              <a:rPr lang="nl-NL" dirty="0" smtClean="0"/>
              <a:t> and </a:t>
            </a:r>
            <a:r>
              <a:rPr lang="nl-NL" dirty="0" err="1" smtClean="0"/>
              <a:t>interpretation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4" name="Oval Callout 3"/>
          <p:cNvSpPr/>
          <p:nvPr/>
        </p:nvSpPr>
        <p:spPr bwMode="auto">
          <a:xfrm>
            <a:off x="7082445" y="2842953"/>
            <a:ext cx="1895300" cy="978408"/>
          </a:xfrm>
          <a:prstGeom prst="wedgeEllipseCallout">
            <a:avLst>
              <a:gd name="adj1" fmla="val -56925"/>
              <a:gd name="adj2" fmla="val 8803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FOCUS</a:t>
            </a:r>
          </a:p>
        </p:txBody>
      </p:sp>
    </p:spTree>
    <p:extLst>
      <p:ext uri="{BB962C8B-B14F-4D97-AF65-F5344CB8AC3E}">
        <p14:creationId xmlns:p14="http://schemas.microsoft.com/office/powerpoint/2010/main" val="1335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Frontier Analysis: SFA en DEA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717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669065F-77F7-4781-B995-790C8D2ED981}" type="datetime4">
              <a:rPr lang="en-US" sz="1000" b="0" smtClean="0">
                <a:solidFill>
                  <a:srgbClr val="000000"/>
                </a:solidFill>
              </a:rPr>
              <a:pPr/>
              <a:t>March 31, 2016</a:t>
            </a:fld>
            <a:endParaRPr lang="en-US" sz="1000" b="0" smtClean="0">
              <a:solidFill>
                <a:srgbClr val="000000"/>
              </a:solidFill>
            </a:endParaRP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292D57C-3F4E-4AFC-99AB-D5C6B1D8FA49}" type="slidenum">
              <a:rPr lang="en-US" sz="1000" b="0" smtClean="0">
                <a:solidFill>
                  <a:srgbClr val="000000"/>
                </a:solidFill>
              </a:rPr>
              <a:pPr/>
              <a:t>9</a:t>
            </a:fld>
            <a:endParaRPr lang="en-US" sz="1000" b="0" smtClean="0">
              <a:solidFill>
                <a:srgbClr val="000000"/>
              </a:solidFill>
            </a:endParaRPr>
          </a:p>
        </p:txBody>
      </p:sp>
      <p:sp>
        <p:nvSpPr>
          <p:cNvPr id="7173" name="AutoShape 7"/>
          <p:cNvSpPr>
            <a:spLocks noChangeAspect="1" noChangeArrowheads="1" noTextEdit="1"/>
          </p:cNvSpPr>
          <p:nvPr/>
        </p:nvSpPr>
        <p:spPr bwMode="auto">
          <a:xfrm>
            <a:off x="1787525" y="1628775"/>
            <a:ext cx="4608513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174" name="Freeform 9"/>
          <p:cNvSpPr>
            <a:spLocks/>
          </p:cNvSpPr>
          <p:nvPr/>
        </p:nvSpPr>
        <p:spPr bwMode="auto">
          <a:xfrm>
            <a:off x="2211388" y="1660525"/>
            <a:ext cx="4146550" cy="3267075"/>
          </a:xfrm>
          <a:custGeom>
            <a:avLst/>
            <a:gdLst>
              <a:gd name="T0" fmla="*/ 0 w 2612"/>
              <a:gd name="T1" fmla="*/ 0 h 2058"/>
              <a:gd name="T2" fmla="*/ 0 w 2612"/>
              <a:gd name="T3" fmla="*/ 2147483647 h 2058"/>
              <a:gd name="T4" fmla="*/ 2147483647 w 2612"/>
              <a:gd name="T5" fmla="*/ 2147483647 h 20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12" h="2058">
                <a:moveTo>
                  <a:pt x="0" y="0"/>
                </a:moveTo>
                <a:lnTo>
                  <a:pt x="0" y="2058"/>
                </a:lnTo>
                <a:lnTo>
                  <a:pt x="2612" y="2058"/>
                </a:lnTo>
              </a:path>
            </a:pathLst>
          </a:custGeom>
          <a:noFill/>
          <a:ln w="1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175" name="Rectangle 11"/>
          <p:cNvSpPr>
            <a:spLocks noChangeArrowheads="1"/>
          </p:cNvSpPr>
          <p:nvPr/>
        </p:nvSpPr>
        <p:spPr bwMode="auto">
          <a:xfrm>
            <a:off x="3829050" y="5070475"/>
            <a:ext cx="1057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nl-NL" sz="2000" dirty="0" smtClean="0">
                <a:solidFill>
                  <a:srgbClr val="000000"/>
                </a:solidFill>
                <a:latin typeface="Calibri" pitchFamily="34" charset="0"/>
              </a:rPr>
              <a:t>Resources</a:t>
            </a:r>
            <a:endParaRPr lang="nl-NL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82" name="Oval 22"/>
          <p:cNvSpPr>
            <a:spLocks noChangeArrowheads="1"/>
          </p:cNvSpPr>
          <p:nvPr/>
        </p:nvSpPr>
        <p:spPr bwMode="auto">
          <a:xfrm>
            <a:off x="4151313" y="3355974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183" name="Oval 26"/>
          <p:cNvSpPr>
            <a:spLocks noChangeArrowheads="1"/>
          </p:cNvSpPr>
          <p:nvPr/>
        </p:nvSpPr>
        <p:spPr bwMode="auto">
          <a:xfrm>
            <a:off x="4670425" y="2938463"/>
            <a:ext cx="88900" cy="87312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184" name="Oval 32"/>
          <p:cNvSpPr>
            <a:spLocks noChangeArrowheads="1"/>
          </p:cNvSpPr>
          <p:nvPr/>
        </p:nvSpPr>
        <p:spPr bwMode="auto">
          <a:xfrm>
            <a:off x="3784600" y="2849563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185" name="Oval 38"/>
          <p:cNvSpPr>
            <a:spLocks noChangeArrowheads="1"/>
          </p:cNvSpPr>
          <p:nvPr/>
        </p:nvSpPr>
        <p:spPr bwMode="auto">
          <a:xfrm>
            <a:off x="5759449" y="2805113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186" name="Oval 32"/>
          <p:cNvSpPr>
            <a:spLocks noChangeArrowheads="1"/>
          </p:cNvSpPr>
          <p:nvPr/>
        </p:nvSpPr>
        <p:spPr bwMode="auto">
          <a:xfrm>
            <a:off x="3131840" y="3998714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187" name="Oval 32"/>
          <p:cNvSpPr>
            <a:spLocks noChangeArrowheads="1"/>
          </p:cNvSpPr>
          <p:nvPr/>
        </p:nvSpPr>
        <p:spPr bwMode="auto">
          <a:xfrm>
            <a:off x="2719389" y="4005064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188" name="Oval 32"/>
          <p:cNvSpPr>
            <a:spLocks noChangeArrowheads="1"/>
          </p:cNvSpPr>
          <p:nvPr/>
        </p:nvSpPr>
        <p:spPr bwMode="auto">
          <a:xfrm>
            <a:off x="3087390" y="3424237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189" name="Oval 32"/>
          <p:cNvSpPr>
            <a:spLocks noChangeArrowheads="1"/>
          </p:cNvSpPr>
          <p:nvPr/>
        </p:nvSpPr>
        <p:spPr bwMode="auto">
          <a:xfrm>
            <a:off x="5203825" y="2894013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190" name="Oval 32"/>
          <p:cNvSpPr>
            <a:spLocks noChangeArrowheads="1"/>
          </p:cNvSpPr>
          <p:nvPr/>
        </p:nvSpPr>
        <p:spPr bwMode="auto">
          <a:xfrm>
            <a:off x="3873500" y="3806726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191" name="Oval 32"/>
          <p:cNvSpPr>
            <a:spLocks noChangeArrowheads="1"/>
          </p:cNvSpPr>
          <p:nvPr/>
        </p:nvSpPr>
        <p:spPr bwMode="auto">
          <a:xfrm>
            <a:off x="5245100" y="1952627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192" name="Oval 32"/>
          <p:cNvSpPr>
            <a:spLocks noChangeArrowheads="1"/>
          </p:cNvSpPr>
          <p:nvPr/>
        </p:nvSpPr>
        <p:spPr bwMode="auto">
          <a:xfrm>
            <a:off x="5965825" y="186849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193" name="Oval 32"/>
          <p:cNvSpPr>
            <a:spLocks noChangeArrowheads="1"/>
          </p:cNvSpPr>
          <p:nvPr/>
        </p:nvSpPr>
        <p:spPr bwMode="auto">
          <a:xfrm>
            <a:off x="3635896" y="3513137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194" name="Oval 32"/>
          <p:cNvSpPr>
            <a:spLocks noChangeArrowheads="1"/>
          </p:cNvSpPr>
          <p:nvPr/>
        </p:nvSpPr>
        <p:spPr bwMode="auto">
          <a:xfrm>
            <a:off x="4511679" y="2348707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1198987" y="2844001"/>
            <a:ext cx="1390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0000"/>
                </a:solidFill>
                <a:latin typeface="Calibri" pitchFamily="34" charset="0"/>
              </a:rPr>
              <a:t>Output</a:t>
            </a:r>
            <a:endParaRPr lang="nl-NL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667000" y="2495550"/>
            <a:ext cx="3352800" cy="2038350"/>
          </a:xfrm>
          <a:custGeom>
            <a:avLst/>
            <a:gdLst>
              <a:gd name="connsiteX0" fmla="*/ 0 w 3352800"/>
              <a:gd name="connsiteY0" fmla="*/ 2038350 h 2038350"/>
              <a:gd name="connsiteX1" fmla="*/ 962025 w 3352800"/>
              <a:gd name="connsiteY1" fmla="*/ 1009650 h 2038350"/>
              <a:gd name="connsiteX2" fmla="*/ 2038350 w 3352800"/>
              <a:gd name="connsiteY2" fmla="*/ 352425 h 2038350"/>
              <a:gd name="connsiteX3" fmla="*/ 3352800 w 3352800"/>
              <a:gd name="connsiteY3" fmla="*/ 0 h 2038350"/>
              <a:gd name="connsiteX4" fmla="*/ 3352800 w 3352800"/>
              <a:gd name="connsiteY4" fmla="*/ 0 h 203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38350">
                <a:moveTo>
                  <a:pt x="0" y="2038350"/>
                </a:moveTo>
                <a:cubicBezTo>
                  <a:pt x="311150" y="1664494"/>
                  <a:pt x="622300" y="1290638"/>
                  <a:pt x="962025" y="1009650"/>
                </a:cubicBezTo>
                <a:cubicBezTo>
                  <a:pt x="1301750" y="728662"/>
                  <a:pt x="1639888" y="520700"/>
                  <a:pt x="2038350" y="352425"/>
                </a:cubicBezTo>
                <a:cubicBezTo>
                  <a:pt x="2436812" y="184150"/>
                  <a:pt x="3352800" y="0"/>
                  <a:pt x="3352800" y="0"/>
                </a:cubicBezTo>
                <a:lnTo>
                  <a:pt x="3352800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 b="1">
              <a:solidFill>
                <a:srgbClr val="000000"/>
              </a:solidFill>
            </a:endParaRPr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4860032" y="255156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4287838" y="2811465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4759325" y="3249612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" name="Oval 32"/>
          <p:cNvSpPr>
            <a:spLocks noChangeArrowheads="1"/>
          </p:cNvSpPr>
          <p:nvPr/>
        </p:nvSpPr>
        <p:spPr bwMode="auto">
          <a:xfrm>
            <a:off x="5854700" y="2562227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>
            <a:endCxn id="7187" idx="4"/>
          </p:cNvCxnSpPr>
          <p:nvPr/>
        </p:nvCxnSpPr>
        <p:spPr bwMode="auto">
          <a:xfrm flipV="1">
            <a:off x="2763839" y="4093964"/>
            <a:ext cx="0" cy="8336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>
            <a:endCxn id="7188" idx="3"/>
          </p:cNvCxnSpPr>
          <p:nvPr/>
        </p:nvCxnSpPr>
        <p:spPr bwMode="auto">
          <a:xfrm flipV="1">
            <a:off x="2763839" y="3500118"/>
            <a:ext cx="336570" cy="5509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7188" idx="3"/>
            <a:endCxn id="7184" idx="3"/>
          </p:cNvCxnSpPr>
          <p:nvPr/>
        </p:nvCxnSpPr>
        <p:spPr bwMode="auto">
          <a:xfrm flipV="1">
            <a:off x="3100409" y="2925444"/>
            <a:ext cx="697210" cy="57467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endCxn id="7194" idx="3"/>
          </p:cNvCxnSpPr>
          <p:nvPr/>
        </p:nvCxnSpPr>
        <p:spPr bwMode="auto">
          <a:xfrm flipV="1">
            <a:off x="3784600" y="2424588"/>
            <a:ext cx="740098" cy="50085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0" name="Straight Connector 7179"/>
          <p:cNvCxnSpPr>
            <a:stCxn id="7194" idx="3"/>
            <a:endCxn id="7191" idx="3"/>
          </p:cNvCxnSpPr>
          <p:nvPr/>
        </p:nvCxnSpPr>
        <p:spPr bwMode="auto">
          <a:xfrm flipV="1">
            <a:off x="4524698" y="2028508"/>
            <a:ext cx="733421" cy="3960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97" name="Straight Connector 7196"/>
          <p:cNvCxnSpPr>
            <a:stCxn id="7191" idx="6"/>
            <a:endCxn id="7192" idx="6"/>
          </p:cNvCxnSpPr>
          <p:nvPr/>
        </p:nvCxnSpPr>
        <p:spPr bwMode="auto">
          <a:xfrm flipV="1">
            <a:off x="5334000" y="1912940"/>
            <a:ext cx="720725" cy="8413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5448177" y="249555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7" name="Oval 32"/>
          <p:cNvSpPr>
            <a:spLocks noChangeArrowheads="1"/>
          </p:cNvSpPr>
          <p:nvPr/>
        </p:nvSpPr>
        <p:spPr bwMode="auto">
          <a:xfrm>
            <a:off x="5486523" y="3044055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8" name="Oval 32"/>
          <p:cNvSpPr>
            <a:spLocks noChangeArrowheads="1"/>
          </p:cNvSpPr>
          <p:nvPr/>
        </p:nvSpPr>
        <p:spPr bwMode="auto">
          <a:xfrm>
            <a:off x="3045992" y="4421882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2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022E-16 L 0.00139 -0.065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IPSE PP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PSE PP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IPSE PP</Template>
  <TotalTime>4916</TotalTime>
  <Words>1084</Words>
  <Application>Microsoft Office PowerPoint</Application>
  <PresentationFormat>On-screen Show (4:3)</PresentationFormat>
  <Paragraphs>220</Paragraphs>
  <Slides>34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IPSE PP</vt:lpstr>
      <vt:lpstr>1_Default Design</vt:lpstr>
      <vt:lpstr>1_IPSE PP</vt:lpstr>
      <vt:lpstr>2_Default Design</vt:lpstr>
      <vt:lpstr>Visio</vt:lpstr>
      <vt:lpstr>Productivity and Efficiency Measurement: A State of the Art Approach  </vt:lpstr>
      <vt:lpstr>Outline</vt:lpstr>
      <vt:lpstr>What is technical efficiency (Koopmans)?</vt:lpstr>
      <vt:lpstr>Technical efficiency (Debreu-Farell)</vt:lpstr>
      <vt:lpstr>Optimal allocation of resources: allocative inefficiencies </vt:lpstr>
      <vt:lpstr>What is productivity? </vt:lpstr>
      <vt:lpstr>Note !!!</vt:lpstr>
      <vt:lpstr>Set up empirical research</vt:lpstr>
      <vt:lpstr>Frontier Analysis: SFA en DEA </vt:lpstr>
      <vt:lpstr>Stochastic Frontier Analysis</vt:lpstr>
      <vt:lpstr>Distribution of the residuals</vt:lpstr>
      <vt:lpstr>Distribution of measurement and specification errors</vt:lpstr>
      <vt:lpstr>Distribution of the efficiency component</vt:lpstr>
      <vt:lpstr>SFA in mathematical terms</vt:lpstr>
      <vt:lpstr>Stochastic Frontier Analysis</vt:lpstr>
      <vt:lpstr>Data Envelopment Analysis (DEA)</vt:lpstr>
      <vt:lpstr>Principles of DEA</vt:lpstr>
      <vt:lpstr>Data Envelopment Anaysis (DEA)</vt:lpstr>
      <vt:lpstr>Non Linear Local Estimation (in multiple stages) </vt:lpstr>
      <vt:lpstr>How does it work?</vt:lpstr>
      <vt:lpstr>Egg of Columbus?</vt:lpstr>
      <vt:lpstr>Application: secondary education  </vt:lpstr>
      <vt:lpstr>Data and variables</vt:lpstr>
      <vt:lpstr>Model and parameter estimates</vt:lpstr>
      <vt:lpstr>Marginal costs grade 1-2</vt:lpstr>
      <vt:lpstr>Marginal costs vocational 3-4</vt:lpstr>
      <vt:lpstr>Marginal costs general grades 3-6</vt:lpstr>
      <vt:lpstr>Results: economies of scale by cost flexibility</vt:lpstr>
      <vt:lpstr>Cost efficiencies</vt:lpstr>
      <vt:lpstr>Results: technical change</vt:lpstr>
      <vt:lpstr>Results: optimal allocation of teaching personnel and scale </vt:lpstr>
      <vt:lpstr>Results: optimal input allocation and scale 4 other inputs</vt:lpstr>
      <vt:lpstr>Some conclusions and considerations</vt:lpstr>
      <vt:lpstr>Further research</vt:lpstr>
    </vt:vector>
  </TitlesOfParts>
  <Company>TU Delft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Illusies over fusies</dc:title>
  <dc:creator>Jos Blank - TBM</dc:creator>
  <dc:description>FSW presentatie _x000d_versie 2.0 - april 2015_x000d_Ontwerp: Fabrique_x000d_Sjabloon: Ton Persoon</dc:description>
  <cp:lastModifiedBy>Jos Blank - TBM</cp:lastModifiedBy>
  <cp:revision>206</cp:revision>
  <cp:lastPrinted>2015-08-20T07:55:43Z</cp:lastPrinted>
  <dcterms:created xsi:type="dcterms:W3CDTF">2015-06-30T06:36:37Z</dcterms:created>
  <dcterms:modified xsi:type="dcterms:W3CDTF">2016-03-31T19:31:56Z</dcterms:modified>
</cp:coreProperties>
</file>