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drawings/drawing1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drawings/drawing2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6.xml" ContentType="application/vnd.openxmlformats-officedocument.drawingml.chart+xml"/>
  <Override PartName="/ppt/drawings/drawing3.xml" ContentType="application/vnd.openxmlformats-officedocument.drawingml.chartshapes+xml"/>
  <Override PartName="/ppt/notesSlides/notesSlide11.xml" ContentType="application/vnd.openxmlformats-officedocument.presentationml.notesSlide+xml"/>
  <Override PartName="/ppt/charts/chart7.xml" ContentType="application/vnd.openxmlformats-officedocument.drawingml.chart+xml"/>
  <Override PartName="/ppt/drawings/drawing4.xml" ContentType="application/vnd.openxmlformats-officedocument.drawingml.chartshape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drawings/drawing5.xml" ContentType="application/vnd.openxmlformats-officedocument.drawingml.chartshapes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9.xml" ContentType="application/vnd.openxmlformats-officedocument.drawingml.chart+xml"/>
  <Override PartName="/ppt/notesSlides/notesSlide19.xml" ContentType="application/vnd.openxmlformats-officedocument.presentationml.notesSlide+xml"/>
  <Override PartName="/ppt/charts/chart10.xml" ContentType="application/vnd.openxmlformats-officedocument.drawingml.chart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3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9" r:id="rId2"/>
    <p:sldId id="305" r:id="rId3"/>
    <p:sldId id="306" r:id="rId4"/>
    <p:sldId id="311" r:id="rId5"/>
    <p:sldId id="313" r:id="rId6"/>
    <p:sldId id="261" r:id="rId7"/>
    <p:sldId id="277" r:id="rId8"/>
    <p:sldId id="279" r:id="rId9"/>
    <p:sldId id="280" r:id="rId10"/>
    <p:sldId id="295" r:id="rId11"/>
    <p:sldId id="281" r:id="rId12"/>
    <p:sldId id="283" r:id="rId13"/>
    <p:sldId id="284" r:id="rId14"/>
    <p:sldId id="287" r:id="rId15"/>
    <p:sldId id="288" r:id="rId16"/>
    <p:sldId id="297" r:id="rId17"/>
    <p:sldId id="314" r:id="rId18"/>
    <p:sldId id="315" r:id="rId19"/>
    <p:sldId id="316" r:id="rId20"/>
    <p:sldId id="317" r:id="rId21"/>
    <p:sldId id="318" r:id="rId22"/>
    <p:sldId id="319" r:id="rId23"/>
    <p:sldId id="320" r:id="rId24"/>
  </p:sldIdLst>
  <p:sldSz cx="9144000" cy="6858000" type="screen4x3"/>
  <p:notesSz cx="7053263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CC"/>
    <a:srgbClr val="FFFF66"/>
    <a:srgbClr val="C3DBEF"/>
    <a:srgbClr val="404040"/>
    <a:srgbClr val="A6A6A6"/>
    <a:srgbClr val="A8D08D"/>
    <a:srgbClr val="9BC4E5"/>
    <a:srgbClr val="F4B183"/>
    <a:srgbClr val="B2ECBD"/>
    <a:srgbClr val="B678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2" autoAdjust="0"/>
    <p:restoredTop sz="94660" autoAdjust="0"/>
  </p:normalViewPr>
  <p:slideViewPr>
    <p:cSldViewPr>
      <p:cViewPr varScale="1">
        <p:scale>
          <a:sx n="134" d="100"/>
          <a:sy n="134" d="100"/>
        </p:scale>
        <p:origin x="702" y="3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1802532036436625E-2"/>
          <c:y val="2.0512671210216368E-2"/>
          <c:w val="0.93662358553802705"/>
          <c:h val="0.6654047585978483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Schaalgrootte!$B$2</c:f>
              <c:strCache>
                <c:ptCount val="1"/>
                <c:pt idx="0">
                  <c:v>KpI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4.6296296296295869E-3"/>
                  <c:y val="2.5740025740025739E-3"/>
                </c:manualLayout>
              </c:layout>
              <c:numFmt formatCode="#,##0" sourceLinked="0"/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200-4C40-B501-95EB97EDBB9B}"/>
                </c:ext>
              </c:extLst>
            </c:dLbl>
            <c:dLbl>
              <c:idx val="3"/>
              <c:numFmt formatCode="#,##0" sourceLinked="0"/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1200-4C40-B501-95EB97EDBB9B}"/>
                </c:ext>
              </c:extLst>
            </c:dLbl>
            <c:dLbl>
              <c:idx val="4"/>
              <c:numFmt formatCode="#,##0" sourceLinked="0"/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1200-4C40-B501-95EB97EDBB9B}"/>
                </c:ext>
              </c:extLst>
            </c:dLbl>
            <c:dLbl>
              <c:idx val="5"/>
              <c:numFmt formatCode="#,##0" sourceLinked="0"/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1200-4C40-B501-95EB97EDBB9B}"/>
                </c:ext>
              </c:extLst>
            </c:dLbl>
            <c:dLbl>
              <c:idx val="6"/>
              <c:numFmt formatCode="#,##0" sourceLinked="0"/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1200-4C40-B501-95EB97EDBB9B}"/>
                </c:ext>
              </c:extLst>
            </c:dLbl>
            <c:dLbl>
              <c:idx val="7"/>
              <c:numFmt formatCode="#,##0" sourceLinked="0"/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1200-4C40-B501-95EB97EDBB9B}"/>
                </c:ext>
              </c:extLst>
            </c:dLbl>
            <c:dLbl>
              <c:idx val="8"/>
              <c:numFmt formatCode="#,##0" sourceLinked="0"/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1200-4C40-B501-95EB97EDBB9B}"/>
                </c:ext>
              </c:extLst>
            </c:dLbl>
            <c:dLbl>
              <c:idx val="9"/>
              <c:numFmt formatCode="#,##0" sourceLinked="0"/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1200-4C40-B501-95EB97EDBB9B}"/>
                </c:ext>
              </c:extLst>
            </c:dLbl>
            <c:dLbl>
              <c:idx val="10"/>
              <c:numFmt formatCode="#,##0" sourceLinked="0"/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1200-4C40-B501-95EB97EDBB9B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Schaalgrootte!$A$3:$A$13</c:f>
              <c:strCache>
                <c:ptCount val="11"/>
                <c:pt idx="0">
                  <c:v>Huisartsenpraktijken</c:v>
                </c:pt>
                <c:pt idx="1">
                  <c:v>Basisonderwijs</c:v>
                </c:pt>
                <c:pt idx="2">
                  <c:v>Voortgezet onderwijs</c:v>
                </c:pt>
                <c:pt idx="3">
                  <c:v>Verpleeg- en verzorgingshuizen</c:v>
                </c:pt>
                <c:pt idx="4">
                  <c:v>Middelbaar beroepsonderwijs</c:v>
                </c:pt>
                <c:pt idx="5">
                  <c:v>Rechterlijke macht</c:v>
                </c:pt>
                <c:pt idx="6">
                  <c:v>Hoger beroepsonderwijs</c:v>
                </c:pt>
                <c:pt idx="7">
                  <c:v>Drinkwater</c:v>
                </c:pt>
                <c:pt idx="8">
                  <c:v>Ziekenhuizen</c:v>
                </c:pt>
                <c:pt idx="9">
                  <c:v>Universitair onderwijs</c:v>
                </c:pt>
                <c:pt idx="10">
                  <c:v>Politie</c:v>
                </c:pt>
              </c:strCache>
            </c:strRef>
          </c:cat>
          <c:val>
            <c:numRef>
              <c:f>Schaalgrootte!$B$3:$B$13</c:f>
              <c:numCache>
                <c:formatCode>General</c:formatCode>
                <c:ptCount val="11"/>
                <c:pt idx="0">
                  <c:v>0.53528574333943457</c:v>
                </c:pt>
                <c:pt idx="1">
                  <c:v>1.3709822035049584</c:v>
                </c:pt>
                <c:pt idx="2">
                  <c:v>11.341337386018237</c:v>
                </c:pt>
                <c:pt idx="3">
                  <c:v>24.639308855291578</c:v>
                </c:pt>
                <c:pt idx="4">
                  <c:v>64.173913043478265</c:v>
                </c:pt>
                <c:pt idx="5">
                  <c:v>64.625</c:v>
                </c:pt>
                <c:pt idx="6">
                  <c:v>92.258974358974356</c:v>
                </c:pt>
                <c:pt idx="7">
                  <c:v>135.9</c:v>
                </c:pt>
                <c:pt idx="8">
                  <c:v>207.37735849056602</c:v>
                </c:pt>
                <c:pt idx="9">
                  <c:v>431.49285714285713</c:v>
                </c:pt>
                <c:pt idx="10">
                  <c:v>450.36363636363637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200-4C40-B501-95EB97EDBB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7726208"/>
        <c:axId val="7727744"/>
        <c:axId val="0"/>
      </c:bar3DChart>
      <c:catAx>
        <c:axId val="77262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7727744"/>
        <c:crosses val="autoZero"/>
        <c:auto val="1"/>
        <c:lblAlgn val="ctr"/>
        <c:lblOffset val="100"/>
        <c:noMultiLvlLbl val="0"/>
      </c:catAx>
      <c:valAx>
        <c:axId val="77277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72620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20"/>
      <c:rotY val="20"/>
      <c:depthPercent val="10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339330744768115E-2"/>
          <c:y val="9.9754454163061931E-2"/>
          <c:w val="0.90984681385779487"/>
          <c:h val="0.5157496199196820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'Optimum Size'!$G$2</c:f>
              <c:strCache>
                <c:ptCount val="1"/>
                <c:pt idx="0">
                  <c:v>Optimum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527B-4B22-B346-1C792C4645F7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527B-4B22-B346-1C792C4645F7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5-527B-4B22-B346-1C792C4645F7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7-527B-4B22-B346-1C792C4645F7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9-527B-4B22-B346-1C792C4645F7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B-527B-4B22-B346-1C792C4645F7}"/>
              </c:ext>
            </c:extLst>
          </c:dPt>
          <c:dPt>
            <c:idx val="6"/>
            <c:invertIfNegative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D-527B-4B22-B346-1C792C4645F7}"/>
              </c:ext>
            </c:extLst>
          </c:dPt>
          <c:dPt>
            <c:idx val="7"/>
            <c:invertIfNegative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F-527B-4B22-B346-1C792C4645F7}"/>
              </c:ext>
            </c:extLst>
          </c:dPt>
          <c:dPt>
            <c:idx val="8"/>
            <c:invertIfNegative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11-527B-4B22-B346-1C792C4645F7}"/>
              </c:ext>
            </c:extLst>
          </c:dPt>
          <c:dPt>
            <c:idx val="9"/>
            <c:invertIfNegative val="0"/>
            <c:bubble3D val="0"/>
            <c:spPr>
              <a:solidFill>
                <a:srgbClr val="92D050"/>
              </a:solidFill>
              <a:ln w="25400" cap="flat" cmpd="sng" algn="ctr">
                <a:solidFill>
                  <a:schemeClr val="accent3"/>
                </a:solidFill>
                <a:prstDash val="solid"/>
              </a:ln>
              <a:effectLst/>
            </c:spPr>
            <c:extLst>
              <c:ext xmlns:c16="http://schemas.microsoft.com/office/drawing/2014/chart" uri="{C3380CC4-5D6E-409C-BE32-E72D297353CC}">
                <c16:uniqueId val="{00000013-527B-4B22-B346-1C792C4645F7}"/>
              </c:ext>
            </c:extLst>
          </c:dPt>
          <c:dPt>
            <c:idx val="10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15-527B-4B22-B346-1C792C4645F7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'Optimum Size'!$A$3:$A$13</c:f>
              <c:strCache>
                <c:ptCount val="11"/>
                <c:pt idx="0">
                  <c:v>Rechterlijke macht</c:v>
                </c:pt>
                <c:pt idx="1">
                  <c:v>Drinkwater</c:v>
                </c:pt>
                <c:pt idx="2">
                  <c:v>Verpleeg- en verzorgingshuizen</c:v>
                </c:pt>
                <c:pt idx="3">
                  <c:v>Politie</c:v>
                </c:pt>
                <c:pt idx="4">
                  <c:v>Hoger beroepsonderwijs</c:v>
                </c:pt>
                <c:pt idx="5">
                  <c:v>Ziekenhuizen</c:v>
                </c:pt>
                <c:pt idx="6">
                  <c:v>Middelbaar beroepsonderwijs</c:v>
                </c:pt>
                <c:pt idx="7">
                  <c:v>Voortgezet onderwijs</c:v>
                </c:pt>
                <c:pt idx="8">
                  <c:v>Universitair onderwijs</c:v>
                </c:pt>
                <c:pt idx="9">
                  <c:v>Basisonderwijs</c:v>
                </c:pt>
                <c:pt idx="10">
                  <c:v>Huisartsenpraktijken</c:v>
                </c:pt>
              </c:strCache>
            </c:strRef>
          </c:cat>
          <c:val>
            <c:numRef>
              <c:f>'Optimum Size'!$G$3:$G$13</c:f>
              <c:numCache>
                <c:formatCode>0</c:formatCode>
                <c:ptCount val="11"/>
                <c:pt idx="0">
                  <c:v>9.2843326885880089</c:v>
                </c:pt>
                <c:pt idx="1">
                  <c:v>23.546725533480501</c:v>
                </c:pt>
                <c:pt idx="2">
                  <c:v>23.983169705469845</c:v>
                </c:pt>
                <c:pt idx="3">
                  <c:v>33.306419055308837</c:v>
                </c:pt>
                <c:pt idx="4">
                  <c:v>43.356215780550848</c:v>
                </c:pt>
                <c:pt idx="5">
                  <c:v>48.221271949777098</c:v>
                </c:pt>
                <c:pt idx="6">
                  <c:v>62.330623306233058</c:v>
                </c:pt>
                <c:pt idx="7">
                  <c:v>74.94706938600487</c:v>
                </c:pt>
                <c:pt idx="8">
                  <c:v>111.24170239533844</c:v>
                </c:pt>
                <c:pt idx="9">
                  <c:v>291.76162825264078</c:v>
                </c:pt>
                <c:pt idx="10">
                  <c:v>560.44832826747722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527B-4B22-B346-1C792C4645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27091840"/>
        <c:axId val="127093376"/>
        <c:axId val="0"/>
      </c:bar3DChart>
      <c:catAx>
        <c:axId val="1270918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27093376"/>
        <c:crosses val="autoZero"/>
        <c:auto val="1"/>
        <c:lblAlgn val="ctr"/>
        <c:lblOffset val="100"/>
        <c:noMultiLvlLbl val="0"/>
      </c:catAx>
      <c:valAx>
        <c:axId val="127093376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127091840"/>
        <c:crosses val="autoZero"/>
        <c:crossBetween val="between"/>
      </c:valAx>
      <c:spPr>
        <a:ln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263397024280055"/>
          <c:y val="3.2713933464088039E-2"/>
          <c:w val="0.81005384620939058"/>
          <c:h val="0.59613820660477146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'kosten per Inst'!$B$2</c:f>
              <c:strCache>
                <c:ptCount val="1"/>
                <c:pt idx="0">
                  <c:v>1985</c:v>
                </c:pt>
              </c:strCache>
            </c:strRef>
          </c:tx>
          <c:invertIfNegative val="0"/>
          <c:cat>
            <c:strRef>
              <c:f>'kosten per Inst'!$A$3:$A$13</c:f>
              <c:strCache>
                <c:ptCount val="11"/>
                <c:pt idx="0">
                  <c:v>Universitair onderwijs</c:v>
                </c:pt>
                <c:pt idx="1">
                  <c:v>Basisonderwijs</c:v>
                </c:pt>
                <c:pt idx="2">
                  <c:v>Huisartsenpraktijken</c:v>
                </c:pt>
                <c:pt idx="3">
                  <c:v>Verpleeg- en verzorgingshuizen</c:v>
                </c:pt>
                <c:pt idx="4">
                  <c:v>Ziekenhuizen</c:v>
                </c:pt>
                <c:pt idx="5">
                  <c:v>Voortgezet onderwijs</c:v>
                </c:pt>
                <c:pt idx="6">
                  <c:v>Rechterlijke macht</c:v>
                </c:pt>
                <c:pt idx="7">
                  <c:v>Drinkwater</c:v>
                </c:pt>
                <c:pt idx="8">
                  <c:v>Hoger beroepsonderwijs</c:v>
                </c:pt>
                <c:pt idx="9">
                  <c:v>Middelbaar beroepsonderwijs</c:v>
                </c:pt>
                <c:pt idx="10">
                  <c:v>Politie</c:v>
                </c:pt>
              </c:strCache>
            </c:strRef>
          </c:cat>
          <c:val>
            <c:numRef>
              <c:f>'kosten per Inst'!$B$3:$B$13</c:f>
              <c:numCache>
                <c:formatCode>General</c:formatCode>
                <c:ptCount val="11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 formatCode="0">
                  <c:v>100</c:v>
                </c:pt>
                <c:pt idx="8">
                  <c:v>99.999999999999986</c:v>
                </c:pt>
                <c:pt idx="9">
                  <c:v>100</c:v>
                </c:pt>
                <c:pt idx="10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CE-45D6-879D-405B83E22E47}"/>
            </c:ext>
          </c:extLst>
        </c:ser>
        <c:ser>
          <c:idx val="1"/>
          <c:order val="1"/>
          <c:tx>
            <c:strRef>
              <c:f>'kosten per Inst'!$C$2</c:f>
              <c:strCache>
                <c:ptCount val="1"/>
                <c:pt idx="0">
                  <c:v>2000</c:v>
                </c:pt>
              </c:strCache>
            </c:strRef>
          </c:tx>
          <c:invertIfNegative val="0"/>
          <c:cat>
            <c:strRef>
              <c:f>'kosten per Inst'!$A$3:$A$13</c:f>
              <c:strCache>
                <c:ptCount val="11"/>
                <c:pt idx="0">
                  <c:v>Universitair onderwijs</c:v>
                </c:pt>
                <c:pt idx="1">
                  <c:v>Basisonderwijs</c:v>
                </c:pt>
                <c:pt idx="2">
                  <c:v>Huisartsenpraktijken</c:v>
                </c:pt>
                <c:pt idx="3">
                  <c:v>Verpleeg- en verzorgingshuizen</c:v>
                </c:pt>
                <c:pt idx="4">
                  <c:v>Ziekenhuizen</c:v>
                </c:pt>
                <c:pt idx="5">
                  <c:v>Voortgezet onderwijs</c:v>
                </c:pt>
                <c:pt idx="6">
                  <c:v>Rechterlijke macht</c:v>
                </c:pt>
                <c:pt idx="7">
                  <c:v>Drinkwater</c:v>
                </c:pt>
                <c:pt idx="8">
                  <c:v>Hoger beroepsonderwijs</c:v>
                </c:pt>
                <c:pt idx="9">
                  <c:v>Middelbaar beroepsonderwijs</c:v>
                </c:pt>
                <c:pt idx="10">
                  <c:v>Politie</c:v>
                </c:pt>
              </c:strCache>
            </c:strRef>
          </c:cat>
          <c:val>
            <c:numRef>
              <c:f>'kosten per Inst'!$C$3:$C$13</c:f>
              <c:numCache>
                <c:formatCode>0</c:formatCode>
                <c:ptCount val="11"/>
                <c:pt idx="0">
                  <c:v>122.11762595729093</c:v>
                </c:pt>
                <c:pt idx="1">
                  <c:v>156.18495490571763</c:v>
                </c:pt>
                <c:pt idx="2">
                  <c:v>157.47548194786643</c:v>
                </c:pt>
                <c:pt idx="3">
                  <c:v>138.76322779904734</c:v>
                </c:pt>
                <c:pt idx="4">
                  <c:v>232.67002886514817</c:v>
                </c:pt>
                <c:pt idx="5">
                  <c:v>315.7261970293805</c:v>
                </c:pt>
                <c:pt idx="6">
                  <c:v>277.30691589000725</c:v>
                </c:pt>
                <c:pt idx="7">
                  <c:v>397.95435628484921</c:v>
                </c:pt>
                <c:pt idx="8">
                  <c:v>530.2528427520956</c:v>
                </c:pt>
                <c:pt idx="9">
                  <c:v>919.32300371803365</c:v>
                </c:pt>
                <c:pt idx="10">
                  <c:v>742.15117652612139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CE-45D6-879D-405B83E22E47}"/>
            </c:ext>
          </c:extLst>
        </c:ser>
        <c:ser>
          <c:idx val="2"/>
          <c:order val="2"/>
          <c:tx>
            <c:strRef>
              <c:f>'kosten per Inst'!$D$2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'kosten per Inst'!$A$3:$A$13</c:f>
              <c:strCache>
                <c:ptCount val="11"/>
                <c:pt idx="0">
                  <c:v>Universitair onderwijs</c:v>
                </c:pt>
                <c:pt idx="1">
                  <c:v>Basisonderwijs</c:v>
                </c:pt>
                <c:pt idx="2">
                  <c:v>Huisartsenpraktijken</c:v>
                </c:pt>
                <c:pt idx="3">
                  <c:v>Verpleeg- en verzorgingshuizen</c:v>
                </c:pt>
                <c:pt idx="4">
                  <c:v>Ziekenhuizen</c:v>
                </c:pt>
                <c:pt idx="5">
                  <c:v>Voortgezet onderwijs</c:v>
                </c:pt>
                <c:pt idx="6">
                  <c:v>Rechterlijke macht</c:v>
                </c:pt>
                <c:pt idx="7">
                  <c:v>Drinkwater</c:v>
                </c:pt>
                <c:pt idx="8">
                  <c:v>Hoger beroepsonderwijs</c:v>
                </c:pt>
                <c:pt idx="9">
                  <c:v>Middelbaar beroepsonderwijs</c:v>
                </c:pt>
                <c:pt idx="10">
                  <c:v>Politie</c:v>
                </c:pt>
              </c:strCache>
            </c:strRef>
          </c:cat>
          <c:val>
            <c:numRef>
              <c:f>'kosten per Inst'!$D$3:$D$13</c:f>
              <c:numCache>
                <c:formatCode>0</c:formatCode>
                <c:ptCount val="11"/>
                <c:pt idx="0">
                  <c:v>149.69851834711352</c:v>
                </c:pt>
                <c:pt idx="1">
                  <c:v>201.84821884472933</c:v>
                </c:pt>
                <c:pt idx="2">
                  <c:v>209.57221008160749</c:v>
                </c:pt>
                <c:pt idx="3">
                  <c:v>399.38563254527645</c:v>
                </c:pt>
                <c:pt idx="4">
                  <c:v>516.3092199984402</c:v>
                </c:pt>
                <c:pt idx="5">
                  <c:v>554.02755628191437</c:v>
                </c:pt>
                <c:pt idx="6">
                  <c:v>622.18875788979881</c:v>
                </c:pt>
                <c:pt idx="7">
                  <c:v>783.56716406187002</c:v>
                </c:pt>
                <c:pt idx="8">
                  <c:v>1248.3417919802725</c:v>
                </c:pt>
                <c:pt idx="9">
                  <c:v>1317.4544421443475</c:v>
                </c:pt>
                <c:pt idx="10">
                  <c:v>2196.7004748869258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1CE-45D6-879D-405B83E22E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7891584"/>
        <c:axId val="7909760"/>
        <c:axId val="87937472"/>
      </c:bar3DChart>
      <c:catAx>
        <c:axId val="7891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909760"/>
        <c:crosses val="autoZero"/>
        <c:auto val="1"/>
        <c:lblAlgn val="ctr"/>
        <c:lblOffset val="100"/>
        <c:noMultiLvlLbl val="0"/>
      </c:catAx>
      <c:valAx>
        <c:axId val="79097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891584"/>
        <c:crosses val="autoZero"/>
        <c:crossBetween val="between"/>
      </c:valAx>
      <c:serAx>
        <c:axId val="87937472"/>
        <c:scaling>
          <c:orientation val="minMax"/>
        </c:scaling>
        <c:delete val="0"/>
        <c:axPos val="b"/>
        <c:majorTickMark val="out"/>
        <c:minorTickMark val="none"/>
        <c:tickLblPos val="nextTo"/>
        <c:crossAx val="7909760"/>
        <c:crosses val="autoZero"/>
      </c:serAx>
    </c:plotArea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15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108577270234489"/>
          <c:y val="0.11475913204200899"/>
          <c:w val="0.79033523870740652"/>
          <c:h val="0.5669695811830856"/>
        </c:manualLayout>
      </c:layout>
      <c:bar3DChart>
        <c:barDir val="col"/>
        <c:grouping val="standard"/>
        <c:varyColors val="0"/>
        <c:ser>
          <c:idx val="0"/>
          <c:order val="0"/>
          <c:tx>
            <c:v>1985</c:v>
          </c:tx>
          <c:invertIfNegative val="0"/>
          <c:cat>
            <c:strRef>
              <c:f>'Aantal instellingen'!$A$3:$A$14</c:f>
              <c:strCache>
                <c:ptCount val="12"/>
                <c:pt idx="0">
                  <c:v>Universitair onderwijs</c:v>
                </c:pt>
                <c:pt idx="1">
                  <c:v>Huisartsenpraktijken</c:v>
                </c:pt>
                <c:pt idx="2">
                  <c:v>Basisonderwijs</c:v>
                </c:pt>
                <c:pt idx="3">
                  <c:v>Rechterlijke macht</c:v>
                </c:pt>
                <c:pt idx="4">
                  <c:v>Gemeenten</c:v>
                </c:pt>
                <c:pt idx="5">
                  <c:v>Ziekenhuizen</c:v>
                </c:pt>
                <c:pt idx="6">
                  <c:v>Verpleeg- en verzorgingshuizen</c:v>
                </c:pt>
                <c:pt idx="7">
                  <c:v>Voortgezet onderwijs</c:v>
                </c:pt>
                <c:pt idx="8">
                  <c:v>Middelbaar beroepsonderwijs</c:v>
                </c:pt>
                <c:pt idx="9">
                  <c:v>Hoger beroepsonderwijs</c:v>
                </c:pt>
                <c:pt idx="10">
                  <c:v>Drinkwater</c:v>
                </c:pt>
                <c:pt idx="11">
                  <c:v>Politie</c:v>
                </c:pt>
              </c:strCache>
            </c:strRef>
          </c:cat>
          <c:val>
            <c:numRef>
              <c:f>'Aantal instellingen'!$G$3:$G$14</c:f>
              <c:numCache>
                <c:formatCode>General</c:formatCode>
                <c:ptCount val="12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43-4373-A3E4-59272133322D}"/>
            </c:ext>
          </c:extLst>
        </c:ser>
        <c:ser>
          <c:idx val="1"/>
          <c:order val="1"/>
          <c:tx>
            <c:v>2000</c:v>
          </c:tx>
          <c:invertIfNegative val="0"/>
          <c:cat>
            <c:strRef>
              <c:f>'Aantal instellingen'!$A$3:$A$14</c:f>
              <c:strCache>
                <c:ptCount val="12"/>
                <c:pt idx="0">
                  <c:v>Universitair onderwijs</c:v>
                </c:pt>
                <c:pt idx="1">
                  <c:v>Huisartsenpraktijken</c:v>
                </c:pt>
                <c:pt idx="2">
                  <c:v>Basisonderwijs</c:v>
                </c:pt>
                <c:pt idx="3">
                  <c:v>Rechterlijke macht</c:v>
                </c:pt>
                <c:pt idx="4">
                  <c:v>Gemeenten</c:v>
                </c:pt>
                <c:pt idx="5">
                  <c:v>Ziekenhuizen</c:v>
                </c:pt>
                <c:pt idx="6">
                  <c:v>Verpleeg- en verzorgingshuizen</c:v>
                </c:pt>
                <c:pt idx="7">
                  <c:v>Voortgezet onderwijs</c:v>
                </c:pt>
                <c:pt idx="8">
                  <c:v>Middelbaar beroepsonderwijs</c:v>
                </c:pt>
                <c:pt idx="9">
                  <c:v>Hoger beroepsonderwijs</c:v>
                </c:pt>
                <c:pt idx="10">
                  <c:v>Drinkwater</c:v>
                </c:pt>
                <c:pt idx="11">
                  <c:v>Politie</c:v>
                </c:pt>
              </c:strCache>
            </c:strRef>
          </c:cat>
          <c:val>
            <c:numRef>
              <c:f>'Aantal instellingen'!$H$3:$H$14</c:f>
              <c:numCache>
                <c:formatCode>0</c:formatCode>
                <c:ptCount val="12"/>
                <c:pt idx="0">
                  <c:v>100</c:v>
                </c:pt>
                <c:pt idx="1">
                  <c:v>103.04263981144204</c:v>
                </c:pt>
                <c:pt idx="2">
                  <c:v>82.648061354920969</c:v>
                </c:pt>
                <c:pt idx="3">
                  <c:v>100</c:v>
                </c:pt>
                <c:pt idx="4">
                  <c:v>72.469635627530366</c:v>
                </c:pt>
                <c:pt idx="5">
                  <c:v>63.285024154589372</c:v>
                </c:pt>
                <c:pt idx="6">
                  <c:v>64.148253741981463</c:v>
                </c:pt>
                <c:pt idx="7">
                  <c:v>32.015065913371011</c:v>
                </c:pt>
                <c:pt idx="8">
                  <c:v>19.746835443037973</c:v>
                </c:pt>
                <c:pt idx="9">
                  <c:v>26.956521739130427</c:v>
                </c:pt>
                <c:pt idx="10">
                  <c:v>26.373626373626308</c:v>
                </c:pt>
                <c:pt idx="11">
                  <c:v>20.15503875968993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043-4373-A3E4-59272133322D}"/>
            </c:ext>
          </c:extLst>
        </c:ser>
        <c:ser>
          <c:idx val="2"/>
          <c:order val="2"/>
          <c:tx>
            <c:v>2012</c:v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'Aantal instellingen'!$A$3:$A$14</c:f>
              <c:strCache>
                <c:ptCount val="12"/>
                <c:pt idx="0">
                  <c:v>Universitair onderwijs</c:v>
                </c:pt>
                <c:pt idx="1">
                  <c:v>Huisartsenpraktijken</c:v>
                </c:pt>
                <c:pt idx="2">
                  <c:v>Basisonderwijs</c:v>
                </c:pt>
                <c:pt idx="3">
                  <c:v>Rechterlijke macht</c:v>
                </c:pt>
                <c:pt idx="4">
                  <c:v>Gemeenten</c:v>
                </c:pt>
                <c:pt idx="5">
                  <c:v>Ziekenhuizen</c:v>
                </c:pt>
                <c:pt idx="6">
                  <c:v>Verpleeg- en verzorgingshuizen</c:v>
                </c:pt>
                <c:pt idx="7">
                  <c:v>Voortgezet onderwijs</c:v>
                </c:pt>
                <c:pt idx="8">
                  <c:v>Middelbaar beroepsonderwijs</c:v>
                </c:pt>
                <c:pt idx="9">
                  <c:v>Hoger beroepsonderwijs</c:v>
                </c:pt>
                <c:pt idx="10">
                  <c:v>Drinkwater</c:v>
                </c:pt>
                <c:pt idx="11">
                  <c:v>Politie</c:v>
                </c:pt>
              </c:strCache>
            </c:strRef>
          </c:cat>
          <c:val>
            <c:numRef>
              <c:f>'Aantal instellingen'!$I$3:$I$14</c:f>
              <c:numCache>
                <c:formatCode>0</c:formatCode>
                <c:ptCount val="12"/>
                <c:pt idx="0">
                  <c:v>107.69230769230768</c:v>
                </c:pt>
                <c:pt idx="1">
                  <c:v>105.35676023141205</c:v>
                </c:pt>
                <c:pt idx="2">
                  <c:v>78.408606731998304</c:v>
                </c:pt>
                <c:pt idx="3">
                  <c:v>62.5</c:v>
                </c:pt>
                <c:pt idx="4">
                  <c:v>56.005398110661261</c:v>
                </c:pt>
                <c:pt idx="5">
                  <c:v>51.207729468599041</c:v>
                </c:pt>
                <c:pt idx="6">
                  <c:v>32.501781895937185</c:v>
                </c:pt>
                <c:pt idx="7">
                  <c:v>24.783427495291889</c:v>
                </c:pt>
                <c:pt idx="8">
                  <c:v>17.46835443037968</c:v>
                </c:pt>
                <c:pt idx="9">
                  <c:v>16.956521739130427</c:v>
                </c:pt>
                <c:pt idx="10">
                  <c:v>10.989010989010989</c:v>
                </c:pt>
                <c:pt idx="11">
                  <c:v>8.5271317829457125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043-4373-A3E4-5927213332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7964160"/>
        <c:axId val="7965696"/>
        <c:axId val="7698176"/>
      </c:bar3DChart>
      <c:catAx>
        <c:axId val="7964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965696"/>
        <c:crosses val="autoZero"/>
        <c:auto val="1"/>
        <c:lblAlgn val="ctr"/>
        <c:lblOffset val="100"/>
        <c:noMultiLvlLbl val="0"/>
      </c:catAx>
      <c:valAx>
        <c:axId val="79656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964160"/>
        <c:crosses val="autoZero"/>
        <c:crossBetween val="between"/>
      </c:valAx>
      <c:serAx>
        <c:axId val="7698176"/>
        <c:scaling>
          <c:orientation val="minMax"/>
        </c:scaling>
        <c:delete val="0"/>
        <c:axPos val="b"/>
        <c:majorTickMark val="out"/>
        <c:minorTickMark val="none"/>
        <c:tickLblPos val="nextTo"/>
        <c:crossAx val="7965696"/>
        <c:crosses val="autoZero"/>
      </c:serAx>
      <c:spPr>
        <a:noFill/>
        <a:ln>
          <a:noFill/>
        </a:ln>
      </c:spPr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220906530925803"/>
          <c:y val="6.2960715392258462E-2"/>
          <c:w val="0.76530875624765704"/>
          <c:h val="0.81494823662645965"/>
        </c:manualLayout>
      </c:layout>
      <c:scatterChart>
        <c:scatterStyle val="smoothMarker"/>
        <c:varyColors val="0"/>
        <c:ser>
          <c:idx val="1"/>
          <c:order val="0"/>
          <c:tx>
            <c:strRef>
              <c:f>Sheet1!$C$4</c:f>
              <c:strCache>
                <c:ptCount val="1"/>
                <c:pt idx="0">
                  <c:v>U-vorm</c:v>
                </c:pt>
              </c:strCache>
            </c:strRef>
          </c:tx>
          <c:marker>
            <c:symbol val="none"/>
          </c:marker>
          <c:xVal>
            <c:numRef>
              <c:f>Sheet1!$A$5:$A$34</c:f>
              <c:numCache>
                <c:formatCode>General</c:formatCode>
                <c:ptCount val="30"/>
                <c:pt idx="0">
                  <c:v>0.1</c:v>
                </c:pt>
                <c:pt idx="1">
                  <c:v>0.2</c:v>
                </c:pt>
                <c:pt idx="2">
                  <c:v>0.3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0.8</c:v>
                </c:pt>
                <c:pt idx="8">
                  <c:v>0.9</c:v>
                </c:pt>
                <c:pt idx="9">
                  <c:v>1</c:v>
                </c:pt>
                <c:pt idx="10">
                  <c:v>1.1000000000000001</c:v>
                </c:pt>
                <c:pt idx="11">
                  <c:v>1.2</c:v>
                </c:pt>
                <c:pt idx="12">
                  <c:v>1.3</c:v>
                </c:pt>
                <c:pt idx="13">
                  <c:v>1.4</c:v>
                </c:pt>
                <c:pt idx="14">
                  <c:v>1.5</c:v>
                </c:pt>
                <c:pt idx="15">
                  <c:v>1.6</c:v>
                </c:pt>
                <c:pt idx="16">
                  <c:v>1.7</c:v>
                </c:pt>
                <c:pt idx="17">
                  <c:v>1.8</c:v>
                </c:pt>
                <c:pt idx="18">
                  <c:v>1.9</c:v>
                </c:pt>
                <c:pt idx="19">
                  <c:v>2</c:v>
                </c:pt>
                <c:pt idx="20">
                  <c:v>2.1</c:v>
                </c:pt>
                <c:pt idx="21">
                  <c:v>2.2000000000000002</c:v>
                </c:pt>
                <c:pt idx="22">
                  <c:v>2.2999999999999998</c:v>
                </c:pt>
                <c:pt idx="23">
                  <c:v>2.4</c:v>
                </c:pt>
                <c:pt idx="24">
                  <c:v>2.5</c:v>
                </c:pt>
                <c:pt idx="25">
                  <c:v>2.6</c:v>
                </c:pt>
                <c:pt idx="26">
                  <c:v>2.7</c:v>
                </c:pt>
                <c:pt idx="27">
                  <c:v>2.8</c:v>
                </c:pt>
                <c:pt idx="28">
                  <c:v>2.9</c:v>
                </c:pt>
                <c:pt idx="29">
                  <c:v>3</c:v>
                </c:pt>
              </c:numCache>
            </c:numRef>
          </c:xVal>
          <c:yVal>
            <c:numRef>
              <c:f>Sheet1!$C$5:$C$34</c:f>
              <c:numCache>
                <c:formatCode>General</c:formatCode>
                <c:ptCount val="30"/>
                <c:pt idx="0">
                  <c:v>29.742740725630654</c:v>
                </c:pt>
                <c:pt idx="1">
                  <c:v>16.271871014448351</c:v>
                </c:pt>
                <c:pt idx="2">
                  <c:v>11.869508541185068</c:v>
                </c:pt>
                <c:pt idx="3">
                  <c:v>9.7404832544880371</c:v>
                </c:pt>
                <c:pt idx="4">
                  <c:v>8.5262290303376336</c:v>
                </c:pt>
                <c:pt idx="5">
                  <c:v>7.7743171183135429</c:v>
                </c:pt>
                <c:pt idx="6">
                  <c:v>7.2912495979096086</c:v>
                </c:pt>
                <c:pt idx="7">
                  <c:v>6.9806605803450692</c:v>
                </c:pt>
                <c:pt idx="8">
                  <c:v>6.7893860358117886</c:v>
                </c:pt>
                <c:pt idx="9">
                  <c:v>6.6858944422792685</c:v>
                </c:pt>
                <c:pt idx="10">
                  <c:v>6.6504852384632427</c:v>
                </c:pt>
                <c:pt idx="11">
                  <c:v>6.6703907619136285</c:v>
                </c:pt>
                <c:pt idx="12">
                  <c:v>6.7371415698006416</c:v>
                </c:pt>
                <c:pt idx="13">
                  <c:v>6.8450636905459827</c:v>
                </c:pt>
                <c:pt idx="14">
                  <c:v>6.9903798164850501</c:v>
                </c:pt>
                <c:pt idx="15">
                  <c:v>7.1706504642467737</c:v>
                </c:pt>
                <c:pt idx="16">
                  <c:v>7.3844153745107262</c:v>
                </c:pt>
                <c:pt idx="17">
                  <c:v>7.6309575472655142</c:v>
                </c:pt>
                <c:pt idx="18">
                  <c:v>7.9101450078291586</c:v>
                </c:pt>
                <c:pt idx="19">
                  <c:v>8.222323385548524</c:v>
                </c:pt>
                <c:pt idx="20">
                  <c:v>8.5682426674049132</c:v>
                </c:pt>
                <c:pt idx="21">
                  <c:v>8.949007565801093</c:v>
                </c:pt>
                <c:pt idx="22">
                  <c:v>9.3660446413053968</c:v>
                </c:pt>
                <c:pt idx="23">
                  <c:v>9.8210816371117193</c:v>
                </c:pt>
                <c:pt idx="24">
                  <c:v>10.316135966877225</c:v>
                </c:pt>
                <c:pt idx="25">
                  <c:v>10.853510271311007</c:v>
                </c:pt>
                <c:pt idx="26">
                  <c:v>11.435793610991498</c:v>
                </c:pt>
                <c:pt idx="27">
                  <c:v>12.065867308517699</c:v>
                </c:pt>
                <c:pt idx="28">
                  <c:v>12.746914763731898</c:v>
                </c:pt>
                <c:pt idx="29">
                  <c:v>13.482434786689133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E9E2-4244-9AF5-3E5CA6DD5FB9}"/>
            </c:ext>
          </c:extLst>
        </c:ser>
        <c:ser>
          <c:idx val="4"/>
          <c:order val="1"/>
          <c:tx>
            <c:strRef>
              <c:f>Sheet1!$F$4</c:f>
              <c:strCache>
                <c:ptCount val="1"/>
                <c:pt idx="0">
                  <c:v>L-vorm</c:v>
                </c:pt>
              </c:strCache>
            </c:strRef>
          </c:tx>
          <c:marker>
            <c:symbol val="none"/>
          </c:marker>
          <c:xVal>
            <c:numRef>
              <c:f>Sheet1!$A$5:$A$34</c:f>
              <c:numCache>
                <c:formatCode>General</c:formatCode>
                <c:ptCount val="30"/>
                <c:pt idx="0">
                  <c:v>0.1</c:v>
                </c:pt>
                <c:pt idx="1">
                  <c:v>0.2</c:v>
                </c:pt>
                <c:pt idx="2">
                  <c:v>0.3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0.8</c:v>
                </c:pt>
                <c:pt idx="8">
                  <c:v>0.9</c:v>
                </c:pt>
                <c:pt idx="9">
                  <c:v>1</c:v>
                </c:pt>
                <c:pt idx="10">
                  <c:v>1.1000000000000001</c:v>
                </c:pt>
                <c:pt idx="11">
                  <c:v>1.2</c:v>
                </c:pt>
                <c:pt idx="12">
                  <c:v>1.3</c:v>
                </c:pt>
                <c:pt idx="13">
                  <c:v>1.4</c:v>
                </c:pt>
                <c:pt idx="14">
                  <c:v>1.5</c:v>
                </c:pt>
                <c:pt idx="15">
                  <c:v>1.6</c:v>
                </c:pt>
                <c:pt idx="16">
                  <c:v>1.7</c:v>
                </c:pt>
                <c:pt idx="17">
                  <c:v>1.8</c:v>
                </c:pt>
                <c:pt idx="18">
                  <c:v>1.9</c:v>
                </c:pt>
                <c:pt idx="19">
                  <c:v>2</c:v>
                </c:pt>
                <c:pt idx="20">
                  <c:v>2.1</c:v>
                </c:pt>
                <c:pt idx="21">
                  <c:v>2.2000000000000002</c:v>
                </c:pt>
                <c:pt idx="22">
                  <c:v>2.2999999999999998</c:v>
                </c:pt>
                <c:pt idx="23">
                  <c:v>2.4</c:v>
                </c:pt>
                <c:pt idx="24">
                  <c:v>2.5</c:v>
                </c:pt>
                <c:pt idx="25">
                  <c:v>2.6</c:v>
                </c:pt>
                <c:pt idx="26">
                  <c:v>2.7</c:v>
                </c:pt>
                <c:pt idx="27">
                  <c:v>2.8</c:v>
                </c:pt>
                <c:pt idx="28">
                  <c:v>2.9</c:v>
                </c:pt>
                <c:pt idx="29">
                  <c:v>3</c:v>
                </c:pt>
              </c:numCache>
            </c:numRef>
          </c:xVal>
          <c:yVal>
            <c:numRef>
              <c:f>Sheet1!$F$5:$F$34</c:f>
              <c:numCache>
                <c:formatCode>General</c:formatCode>
                <c:ptCount val="30"/>
                <c:pt idx="0">
                  <c:v>28.292170143515598</c:v>
                </c:pt>
                <c:pt idx="1">
                  <c:v>14.723397755327619</c:v>
                </c:pt>
                <c:pt idx="2">
                  <c:v>10.216180677643342</c:v>
                </c:pt>
                <c:pt idx="3">
                  <c:v>7.9748331902904619</c:v>
                </c:pt>
                <c:pt idx="4">
                  <c:v>6.6402338454730945</c:v>
                </c:pt>
                <c:pt idx="5">
                  <c:v>5.759355774604459</c:v>
                </c:pt>
                <c:pt idx="6">
                  <c:v>5.1380567508132602</c:v>
                </c:pt>
                <c:pt idx="7">
                  <c:v>4.6792767215760778</c:v>
                </c:pt>
                <c:pt idx="8">
                  <c:v>4.3291036686613493</c:v>
                </c:pt>
                <c:pt idx="9">
                  <c:v>4.0551999668446745</c:v>
                </c:pt>
                <c:pt idx="10">
                  <c:v>3.8369961972695927</c:v>
                </c:pt>
                <c:pt idx="11">
                  <c:v>3.6607880674322977</c:v>
                </c:pt>
                <c:pt idx="12">
                  <c:v>3.5170963039555065</c:v>
                </c:pt>
                <c:pt idx="13">
                  <c:v>3.3991580322413246</c:v>
                </c:pt>
                <c:pt idx="14">
                  <c:v>3.30202161626341</c:v>
                </c:pt>
                <c:pt idx="15">
                  <c:v>3.2219809451466763</c:v>
                </c:pt>
                <c:pt idx="16">
                  <c:v>3.1562093947776328</c:v>
                </c:pt>
                <c:pt idx="17">
                  <c:v>3.1025158134866975</c:v>
                </c:pt>
                <c:pt idx="18">
                  <c:v>3.0591775760013626</c:v>
                </c:pt>
                <c:pt idx="19">
                  <c:v>3.0248237322064733</c:v>
                </c:pt>
                <c:pt idx="20">
                  <c:v>2.9983515528698366</c:v>
                </c:pt>
                <c:pt idx="21">
                  <c:v>2.978865846450522</c:v>
                </c:pt>
                <c:pt idx="22">
                  <c:v>2.9656341170829346</c:v>
                </c:pt>
                <c:pt idx="23">
                  <c:v>2.9580529438152636</c:v>
                </c:pt>
                <c:pt idx="24">
                  <c:v>2.9556224395722603</c:v>
                </c:pt>
                <c:pt idx="25">
                  <c:v>2.9579266149534607</c:v>
                </c:pt>
                <c:pt idx="26">
                  <c:v>2.9646181164060565</c:v>
                </c:pt>
                <c:pt idx="27">
                  <c:v>2.9754062456027475</c:v>
                </c:pt>
                <c:pt idx="28">
                  <c:v>2.9900474684356748</c:v>
                </c:pt>
                <c:pt idx="29">
                  <c:v>3.0083378331447075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E9E2-4244-9AF5-3E5CA6DD5F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543488"/>
        <c:axId val="34545024"/>
      </c:scatterChart>
      <c:valAx>
        <c:axId val="34543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4545024"/>
        <c:crosses val="autoZero"/>
        <c:crossBetween val="midCat"/>
      </c:valAx>
      <c:valAx>
        <c:axId val="3454502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34543488"/>
        <c:crosses val="autoZero"/>
        <c:crossBetween val="midCat"/>
      </c:valAx>
    </c:plotArea>
    <c:legend>
      <c:legendPos val="r"/>
      <c:overlay val="0"/>
      <c:txPr>
        <a:bodyPr/>
        <a:lstStyle/>
        <a:p>
          <a:pPr>
            <a:defRPr>
              <a:latin typeface="Corbel" panose="020B0503020204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2445756780402449"/>
          <c:y val="5.1400554097404488E-2"/>
          <c:w val="0.71495868571984056"/>
          <c:h val="0.78281086257223054"/>
        </c:manualLayout>
      </c:layout>
      <c:scatterChart>
        <c:scatterStyle val="smoothMarker"/>
        <c:varyColors val="0"/>
        <c:ser>
          <c:idx val="2"/>
          <c:order val="0"/>
          <c:tx>
            <c:strRef>
              <c:f>'naar instelling'!$D$5</c:f>
              <c:strCache>
                <c:ptCount val="1"/>
                <c:pt idx="0">
                  <c:v>Minimumkosten</c:v>
                </c:pt>
              </c:strCache>
            </c:strRef>
          </c:tx>
          <c:marker>
            <c:symbol val="none"/>
          </c:marker>
          <c:xVal>
            <c:numRef>
              <c:f>'naar instelling'!$A$6:$A$19</c:f>
              <c:numCache>
                <c:formatCode>General</c:formatCode>
                <c:ptCount val="14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</c:numCache>
            </c:numRef>
          </c:xVal>
          <c:yVal>
            <c:numRef>
              <c:f>'naar instelling'!$D$6:$D$19</c:f>
              <c:numCache>
                <c:formatCode>General</c:formatCode>
                <c:ptCount val="14"/>
                <c:pt idx="0">
                  <c:v>11.236537517773879</c:v>
                </c:pt>
                <c:pt idx="1">
                  <c:v>8.222323385548524</c:v>
                </c:pt>
                <c:pt idx="2">
                  <c:v>7.1706504642467737</c:v>
                </c:pt>
                <c:pt idx="3">
                  <c:v>6.768760124575592</c:v>
                </c:pt>
                <c:pt idx="4">
                  <c:v>6.6528147510392683</c:v>
                </c:pt>
                <c:pt idx="5">
                  <c:v>6.6858944422792685</c:v>
                </c:pt>
                <c:pt idx="6">
                  <c:v>6.8058533974645634</c:v>
                </c:pt>
                <c:pt idx="7">
                  <c:v>6.9806605803450692</c:v>
                </c:pt>
                <c:pt idx="8">
                  <c:v>7.1922149612660853</c:v>
                </c:pt>
                <c:pt idx="9">
                  <c:v>7.4295486365926724</c:v>
                </c:pt>
                <c:pt idx="10">
                  <c:v>7.6856424362687132</c:v>
                </c:pt>
                <c:pt idx="11">
                  <c:v>7.9558022260794132</c:v>
                </c:pt>
                <c:pt idx="12">
                  <c:v>8.2367731517226694</c:v>
                </c:pt>
                <c:pt idx="13">
                  <c:v>8.5262290303376336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48A9-458F-9BCD-1AE4E3DF0E9E}"/>
            </c:ext>
          </c:extLst>
        </c:ser>
        <c:ser>
          <c:idx val="4"/>
          <c:order val="1"/>
          <c:tx>
            <c:strRef>
              <c:f>'naar instelling'!$F$5</c:f>
              <c:strCache>
                <c:ptCount val="1"/>
                <c:pt idx="0">
                  <c:v>Kosteninefficiëntie</c:v>
                </c:pt>
              </c:strCache>
            </c:strRef>
          </c:tx>
          <c:marker>
            <c:symbol val="none"/>
          </c:marker>
          <c:xVal>
            <c:numRef>
              <c:f>'naar instelling'!$A$6:$A$19</c:f>
              <c:numCache>
                <c:formatCode>General</c:formatCode>
                <c:ptCount val="14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</c:numCache>
            </c:numRef>
          </c:xVal>
          <c:yVal>
            <c:numRef>
              <c:f>'naar instelling'!$F$6:$F$19</c:f>
              <c:numCache>
                <c:formatCode>General</c:formatCode>
                <c:ptCount val="14"/>
                <c:pt idx="0">
                  <c:v>4.4453138569773527</c:v>
                </c:pt>
                <c:pt idx="1">
                  <c:v>2.33534882572178</c:v>
                </c:pt>
                <c:pt idx="2">
                  <c:v>1.5876017905867381</c:v>
                </c:pt>
                <c:pt idx="3">
                  <c:v>1.22758513078155</c:v>
                </c:pt>
                <c:pt idx="4">
                  <c:v>1.0216394632814423</c:v>
                </c:pt>
                <c:pt idx="5">
                  <c:v>0.8902165023575761</c:v>
                </c:pt>
                <c:pt idx="6">
                  <c:v>0.79981755326368453</c:v>
                </c:pt>
                <c:pt idx="7">
                  <c:v>0.73416248200937473</c:v>
                </c:pt>
                <c:pt idx="8">
                  <c:v>0.68447906932187375</c:v>
                </c:pt>
                <c:pt idx="9">
                  <c:v>0.64565786263482894</c:v>
                </c:pt>
                <c:pt idx="10">
                  <c:v>0.61453627916685694</c:v>
                </c:pt>
                <c:pt idx="11">
                  <c:v>0.58905897931481044</c:v>
                </c:pt>
                <c:pt idx="12">
                  <c:v>0.56783577532268892</c:v>
                </c:pt>
                <c:pt idx="13">
                  <c:v>0.54989452792137006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48A9-458F-9BCD-1AE4E3DF0E9E}"/>
            </c:ext>
          </c:extLst>
        </c:ser>
        <c:ser>
          <c:idx val="5"/>
          <c:order val="2"/>
          <c:tx>
            <c:strRef>
              <c:f>'naar instelling'!$G$5</c:f>
              <c:strCache>
                <c:ptCount val="1"/>
                <c:pt idx="0">
                  <c:v>Feitelijke kosten</c:v>
                </c:pt>
              </c:strCache>
            </c:strRef>
          </c:tx>
          <c:marker>
            <c:symbol val="none"/>
          </c:marker>
          <c:xVal>
            <c:numRef>
              <c:f>'naar instelling'!$A$6:$A$19</c:f>
              <c:numCache>
                <c:formatCode>General</c:formatCode>
                <c:ptCount val="14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</c:numCache>
            </c:numRef>
          </c:xVal>
          <c:yVal>
            <c:numRef>
              <c:f>'naar instelling'!$G$6:$G$19</c:f>
              <c:numCache>
                <c:formatCode>General</c:formatCode>
                <c:ptCount val="14"/>
                <c:pt idx="0">
                  <c:v>15.681851374751233</c:v>
                </c:pt>
                <c:pt idx="1">
                  <c:v>10.557672211270305</c:v>
                </c:pt>
                <c:pt idx="2">
                  <c:v>8.7582522548335113</c:v>
                </c:pt>
                <c:pt idx="3">
                  <c:v>7.9963452553571415</c:v>
                </c:pt>
                <c:pt idx="4">
                  <c:v>7.6744542143207104</c:v>
                </c:pt>
                <c:pt idx="5">
                  <c:v>7.5761109446368451</c:v>
                </c:pt>
                <c:pt idx="6">
                  <c:v>7.6056709507282481</c:v>
                </c:pt>
                <c:pt idx="7">
                  <c:v>7.7148230623544443</c:v>
                </c:pt>
                <c:pt idx="8">
                  <c:v>7.8766940305879594</c:v>
                </c:pt>
                <c:pt idx="9">
                  <c:v>8.0752064992275017</c:v>
                </c:pt>
                <c:pt idx="10">
                  <c:v>8.3001787154355711</c:v>
                </c:pt>
                <c:pt idx="11">
                  <c:v>8.5448612053942234</c:v>
                </c:pt>
                <c:pt idx="12">
                  <c:v>8.8046089270453578</c:v>
                </c:pt>
                <c:pt idx="13">
                  <c:v>9.0761235582590043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48A9-458F-9BCD-1AE4E3DF0E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5085312"/>
        <c:axId val="90001792"/>
      </c:scatterChart>
      <c:valAx>
        <c:axId val="35085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0001792"/>
        <c:crosses val="autoZero"/>
        <c:crossBetween val="midCat"/>
      </c:valAx>
      <c:valAx>
        <c:axId val="9000179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5085312"/>
        <c:crosses val="autoZero"/>
        <c:crossBetween val="midCat"/>
      </c:valAx>
    </c:plotArea>
    <c:legend>
      <c:legendPos val="r"/>
      <c:overlay val="0"/>
    </c:legend>
    <c:plotVisOnly val="1"/>
    <c:dispBlanksAs val="gap"/>
    <c:showDLblsOverMax val="0"/>
  </c:chart>
  <c:spPr>
    <a:ln>
      <a:noFill/>
    </a:ln>
  </c:spPr>
  <c:externalData r:id="rId2">
    <c:autoUpdate val="0"/>
  </c:externalData>
  <c:userShapes r:id="rId3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743721195668073"/>
          <c:y val="5.5809017749776452E-2"/>
          <c:w val="0.8236755407598928"/>
          <c:h val="0.79391502307368145"/>
        </c:manualLayout>
      </c:layout>
      <c:scatterChart>
        <c:scatterStyle val="smoothMarker"/>
        <c:varyColors val="0"/>
        <c:ser>
          <c:idx val="2"/>
          <c:order val="0"/>
          <c:tx>
            <c:strRef>
              <c:f>'naar instelling'!$D$5</c:f>
              <c:strCache>
                <c:ptCount val="1"/>
                <c:pt idx="0">
                  <c:v>Bedrijfskosten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marker>
            <c:symbol val="none"/>
          </c:marker>
          <c:xVal>
            <c:numRef>
              <c:f>'naar instelling'!$A$6:$A$19</c:f>
              <c:numCache>
                <c:formatCode>General</c:formatCode>
                <c:ptCount val="14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</c:numCache>
            </c:numRef>
          </c:xVal>
          <c:yVal>
            <c:numRef>
              <c:f>'naar instelling'!$D$6:$D$19</c:f>
              <c:numCache>
                <c:formatCode>General</c:formatCode>
                <c:ptCount val="14"/>
                <c:pt idx="0">
                  <c:v>11.236537517773879</c:v>
                </c:pt>
                <c:pt idx="1">
                  <c:v>8.222323385548524</c:v>
                </c:pt>
                <c:pt idx="2">
                  <c:v>7.1706504642467737</c:v>
                </c:pt>
                <c:pt idx="3">
                  <c:v>6.768760124575592</c:v>
                </c:pt>
                <c:pt idx="4">
                  <c:v>6.6528147510392683</c:v>
                </c:pt>
                <c:pt idx="5">
                  <c:v>6.6858944422792685</c:v>
                </c:pt>
                <c:pt idx="6">
                  <c:v>6.8058533974645634</c:v>
                </c:pt>
                <c:pt idx="7">
                  <c:v>6.9806605803450692</c:v>
                </c:pt>
                <c:pt idx="8">
                  <c:v>7.1922149612660853</c:v>
                </c:pt>
                <c:pt idx="9">
                  <c:v>7.4295486365926724</c:v>
                </c:pt>
                <c:pt idx="10">
                  <c:v>7.6856424362687132</c:v>
                </c:pt>
                <c:pt idx="11">
                  <c:v>7.9558022260794132</c:v>
                </c:pt>
                <c:pt idx="12">
                  <c:v>8.2367731517226694</c:v>
                </c:pt>
                <c:pt idx="13">
                  <c:v>8.5262290303376336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EDD4-4BA4-AE83-FD4654B9DB36}"/>
            </c:ext>
          </c:extLst>
        </c:ser>
        <c:ser>
          <c:idx val="0"/>
          <c:order val="1"/>
          <c:tx>
            <c:strRef>
              <c:f>'naar instelling'!$I$5</c:f>
              <c:strCache>
                <c:ptCount val="1"/>
                <c:pt idx="0">
                  <c:v>Vervoerskosten</c:v>
                </c:pt>
              </c:strCache>
            </c:strRef>
          </c:tx>
          <c:marker>
            <c:symbol val="none"/>
          </c:marker>
          <c:xVal>
            <c:numRef>
              <c:f>'naar instelling'!$A$6:$A$19</c:f>
              <c:numCache>
                <c:formatCode>General</c:formatCode>
                <c:ptCount val="14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</c:numCache>
            </c:numRef>
          </c:xVal>
          <c:yVal>
            <c:numRef>
              <c:f>'naar instelling'!$I$6:$I$19</c:f>
              <c:numCache>
                <c:formatCode>General</c:formatCode>
                <c:ptCount val="14"/>
                <c:pt idx="0">
                  <c:v>7.9808688446762215</c:v>
                </c:pt>
                <c:pt idx="1">
                  <c:v>6.9116351637613711</c:v>
                </c:pt>
                <c:pt idx="2">
                  <c:v>6.1819544247393265</c:v>
                </c:pt>
                <c:pt idx="3">
                  <c:v>5.6433264798310034</c:v>
                </c:pt>
                <c:pt idx="4">
                  <c:v>5.2247050846062209</c:v>
                </c:pt>
                <c:pt idx="5">
                  <c:v>4.8872640933830596</c:v>
                </c:pt>
                <c:pt idx="6">
                  <c:v>4.6077567758409144</c:v>
                </c:pt>
                <c:pt idx="7">
                  <c:v>4.3713018947193598</c:v>
                </c:pt>
                <c:pt idx="8">
                  <c:v>4.1678728229132851</c:v>
                </c:pt>
                <c:pt idx="9">
                  <c:v>3.9904344223381107</c:v>
                </c:pt>
                <c:pt idx="10">
                  <c:v>3.8338853815756262</c:v>
                </c:pt>
                <c:pt idx="11">
                  <c:v>3.6944243950248934</c:v>
                </c:pt>
                <c:pt idx="12">
                  <c:v>3.5691530512412482</c:v>
                </c:pt>
                <c:pt idx="13">
                  <c:v>3.4558175818806856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EDD4-4BA4-AE83-FD4654B9DB36}"/>
            </c:ext>
          </c:extLst>
        </c:ser>
        <c:ser>
          <c:idx val="1"/>
          <c:order val="2"/>
          <c:tx>
            <c:strRef>
              <c:f>'naar instelling'!$J$5</c:f>
              <c:strCache>
                <c:ptCount val="1"/>
                <c:pt idx="0">
                  <c:v>Maatschappelijke kosten</c:v>
                </c:pt>
              </c:strCache>
            </c:strRef>
          </c:tx>
          <c:marker>
            <c:symbol val="none"/>
          </c:marker>
          <c:xVal>
            <c:numRef>
              <c:f>'naar instelling'!$A$6:$A$19</c:f>
              <c:numCache>
                <c:formatCode>General</c:formatCode>
                <c:ptCount val="14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</c:numCache>
            </c:numRef>
          </c:xVal>
          <c:yVal>
            <c:numRef>
              <c:f>'naar instelling'!$J$6:$J$19</c:f>
              <c:numCache>
                <c:formatCode>General</c:formatCode>
                <c:ptCount val="14"/>
                <c:pt idx="0">
                  <c:v>19.217406362450099</c:v>
                </c:pt>
                <c:pt idx="1">
                  <c:v>15.133958549309895</c:v>
                </c:pt>
                <c:pt idx="2">
                  <c:v>13.3526048889861</c:v>
                </c:pt>
                <c:pt idx="3">
                  <c:v>12.412086604406596</c:v>
                </c:pt>
                <c:pt idx="4">
                  <c:v>11.87751983564549</c:v>
                </c:pt>
                <c:pt idx="5">
                  <c:v>11.573158535662328</c:v>
                </c:pt>
                <c:pt idx="6">
                  <c:v>11.413610173305479</c:v>
                </c:pt>
                <c:pt idx="7">
                  <c:v>11.351962475064429</c:v>
                </c:pt>
                <c:pt idx="8">
                  <c:v>11.36008778417937</c:v>
                </c:pt>
                <c:pt idx="9">
                  <c:v>11.419983058930782</c:v>
                </c:pt>
                <c:pt idx="10">
                  <c:v>11.51952781784434</c:v>
                </c:pt>
                <c:pt idx="11">
                  <c:v>11.650226621104306</c:v>
                </c:pt>
                <c:pt idx="12">
                  <c:v>11.805926202963917</c:v>
                </c:pt>
                <c:pt idx="13">
                  <c:v>11.982046612218319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EDD4-4BA4-AE83-FD4654B9DB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179392"/>
        <c:axId val="37180928"/>
      </c:scatterChart>
      <c:valAx>
        <c:axId val="37179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7180928"/>
        <c:crosses val="autoZero"/>
        <c:crossBetween val="midCat"/>
      </c:valAx>
      <c:valAx>
        <c:axId val="3718092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37179392"/>
        <c:crosses val="autoZero"/>
        <c:crossBetween val="midCat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65688538932633422"/>
          <c:y val="9.3318022747156615E-2"/>
          <c:w val="0.30376275882181392"/>
          <c:h val="0.18836368110236221"/>
        </c:manualLayout>
      </c:layout>
      <c:overlay val="0"/>
      <c:txPr>
        <a:bodyPr/>
        <a:lstStyle/>
        <a:p>
          <a:pPr>
            <a:defRPr>
              <a:latin typeface="+mn-lt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685343151550501"/>
          <c:y val="5.3602294141600358E-2"/>
          <c:w val="0.75359409934869237"/>
          <c:h val="0.81717526192768253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'naar instelling'!$D$5</c:f>
              <c:strCache>
                <c:ptCount val="1"/>
                <c:pt idx="0">
                  <c:v>Bedrijfskosten</c:v>
                </c:pt>
              </c:strCache>
            </c:strRef>
          </c:tx>
          <c:marker>
            <c:symbol val="none"/>
          </c:marker>
          <c:xVal>
            <c:numRef>
              <c:f>'naar instelling'!$A$6:$A$19</c:f>
              <c:numCache>
                <c:formatCode>General</c:formatCode>
                <c:ptCount val="14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</c:numCache>
            </c:numRef>
          </c:xVal>
          <c:yVal>
            <c:numRef>
              <c:f>'naar instelling'!$D$6:$D$19</c:f>
              <c:numCache>
                <c:formatCode>General</c:formatCode>
                <c:ptCount val="14"/>
                <c:pt idx="0">
                  <c:v>11.236537517773879</c:v>
                </c:pt>
                <c:pt idx="1">
                  <c:v>8.222323385548524</c:v>
                </c:pt>
                <c:pt idx="2">
                  <c:v>7.1706504642467737</c:v>
                </c:pt>
                <c:pt idx="3">
                  <c:v>6.768760124575592</c:v>
                </c:pt>
                <c:pt idx="4">
                  <c:v>6.6528147510392683</c:v>
                </c:pt>
                <c:pt idx="5">
                  <c:v>6.6858944422792685</c:v>
                </c:pt>
                <c:pt idx="6">
                  <c:v>6.8058533974645634</c:v>
                </c:pt>
                <c:pt idx="7">
                  <c:v>6.9806605803450692</c:v>
                </c:pt>
                <c:pt idx="8">
                  <c:v>7.1922149612660853</c:v>
                </c:pt>
                <c:pt idx="9">
                  <c:v>7.4295486365926724</c:v>
                </c:pt>
                <c:pt idx="10">
                  <c:v>7.6856424362687132</c:v>
                </c:pt>
                <c:pt idx="11">
                  <c:v>7.9558022260794132</c:v>
                </c:pt>
                <c:pt idx="12">
                  <c:v>8.2367731517226694</c:v>
                </c:pt>
                <c:pt idx="13">
                  <c:v>8.5262290303376336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B30C-4DDE-91E5-BCD58EE9D7CE}"/>
            </c:ext>
          </c:extLst>
        </c:ser>
        <c:ser>
          <c:idx val="1"/>
          <c:order val="1"/>
          <c:tx>
            <c:strRef>
              <c:f>'naar instelling'!$L$5</c:f>
              <c:strCache>
                <c:ptCount val="1"/>
                <c:pt idx="0">
                  <c:v>Transactiekosten</c:v>
                </c:pt>
              </c:strCache>
            </c:strRef>
          </c:tx>
          <c:marker>
            <c:symbol val="none"/>
          </c:marker>
          <c:xVal>
            <c:numRef>
              <c:f>'naar instelling'!$A$6:$A$19</c:f>
              <c:numCache>
                <c:formatCode>General</c:formatCode>
                <c:ptCount val="14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</c:numCache>
            </c:numRef>
          </c:xVal>
          <c:yVal>
            <c:numRef>
              <c:f>'naar instelling'!$L$6:$L$19</c:f>
              <c:numCache>
                <c:formatCode>General</c:formatCode>
                <c:ptCount val="14"/>
                <c:pt idx="0">
                  <c:v>2</c:v>
                </c:pt>
                <c:pt idx="1">
                  <c:v>3</c:v>
                </c:pt>
                <c:pt idx="2">
                  <c:v>3.5999999999999996</c:v>
                </c:pt>
                <c:pt idx="3">
                  <c:v>4</c:v>
                </c:pt>
                <c:pt idx="4">
                  <c:v>4.2857142857142856</c:v>
                </c:pt>
                <c:pt idx="5">
                  <c:v>4.5</c:v>
                </c:pt>
                <c:pt idx="6">
                  <c:v>4.666666666666667</c:v>
                </c:pt>
                <c:pt idx="7">
                  <c:v>4.8000000000000007</c:v>
                </c:pt>
                <c:pt idx="8">
                  <c:v>4.9090909090909083</c:v>
                </c:pt>
                <c:pt idx="9">
                  <c:v>5</c:v>
                </c:pt>
                <c:pt idx="10">
                  <c:v>5.0769230769230766</c:v>
                </c:pt>
                <c:pt idx="11">
                  <c:v>5.1428571428571432</c:v>
                </c:pt>
                <c:pt idx="12">
                  <c:v>5.2</c:v>
                </c:pt>
                <c:pt idx="13">
                  <c:v>5.25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B30C-4DDE-91E5-BCD58EE9D7CE}"/>
            </c:ext>
          </c:extLst>
        </c:ser>
        <c:ser>
          <c:idx val="2"/>
          <c:order val="2"/>
          <c:tx>
            <c:strRef>
              <c:f>'naar instelling'!$M$5</c:f>
              <c:strCache>
                <c:ptCount val="1"/>
                <c:pt idx="0">
                  <c:v>Totale kosten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marker>
            <c:symbol val="none"/>
          </c:marker>
          <c:xVal>
            <c:numRef>
              <c:f>'naar instelling'!$A$6:$A$19</c:f>
              <c:numCache>
                <c:formatCode>General</c:formatCode>
                <c:ptCount val="14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</c:numCache>
            </c:numRef>
          </c:xVal>
          <c:yVal>
            <c:numRef>
              <c:f>'naar instelling'!$M$6:$M$19</c:f>
              <c:numCache>
                <c:formatCode>General</c:formatCode>
                <c:ptCount val="14"/>
                <c:pt idx="0">
                  <c:v>13.236537517773879</c:v>
                </c:pt>
                <c:pt idx="1">
                  <c:v>11.222323385548524</c:v>
                </c:pt>
                <c:pt idx="2">
                  <c:v>10.770650464246774</c:v>
                </c:pt>
                <c:pt idx="3">
                  <c:v>10.768760124575593</c:v>
                </c:pt>
                <c:pt idx="4">
                  <c:v>10.938529036753554</c:v>
                </c:pt>
                <c:pt idx="5">
                  <c:v>11.185894442279269</c:v>
                </c:pt>
                <c:pt idx="6">
                  <c:v>11.472520064131231</c:v>
                </c:pt>
                <c:pt idx="7">
                  <c:v>11.780660580345071</c:v>
                </c:pt>
                <c:pt idx="8">
                  <c:v>12.101305870356994</c:v>
                </c:pt>
                <c:pt idx="9">
                  <c:v>12.429548636592672</c:v>
                </c:pt>
                <c:pt idx="10">
                  <c:v>12.76256551319179</c:v>
                </c:pt>
                <c:pt idx="11">
                  <c:v>13.098659368936556</c:v>
                </c:pt>
                <c:pt idx="12">
                  <c:v>13.436773151722669</c:v>
                </c:pt>
                <c:pt idx="13">
                  <c:v>13.776229030337634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B30C-4DDE-91E5-BCD58EE9D7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917376"/>
        <c:axId val="96596736"/>
      </c:scatterChart>
      <c:valAx>
        <c:axId val="34917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6596736"/>
        <c:crosses val="autoZero"/>
        <c:crossBetween val="midCat"/>
      </c:valAx>
      <c:valAx>
        <c:axId val="96596736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3491737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3754190958776325"/>
          <c:y val="2.0643382942125525E-3"/>
          <c:w val="0.22357061786195645"/>
          <c:h val="0.22817556322809807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34928961610225"/>
          <c:y val="4.3052810393273432E-2"/>
          <c:w val="0.67054595921031901"/>
          <c:h val="0.76436479022211778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Sheet1!$B$16</c:f>
              <c:strCache>
                <c:ptCount val="1"/>
                <c:pt idx="0">
                  <c:v>Opnamen</c:v>
                </c:pt>
              </c:strCache>
            </c:strRef>
          </c:tx>
          <c:marker>
            <c:symbol val="none"/>
          </c:marker>
          <c:xVal>
            <c:numRef>
              <c:f>Sheet1!$A$17:$A$30</c:f>
              <c:numCache>
                <c:formatCode>General</c:formatCode>
                <c:ptCount val="14"/>
                <c:pt idx="0">
                  <c:v>1</c:v>
                </c:pt>
                <c:pt idx="1">
                  <c:v>1.5</c:v>
                </c:pt>
                <c:pt idx="2">
                  <c:v>2</c:v>
                </c:pt>
                <c:pt idx="3">
                  <c:v>2.5</c:v>
                </c:pt>
                <c:pt idx="4">
                  <c:v>3</c:v>
                </c:pt>
                <c:pt idx="5">
                  <c:v>3.5</c:v>
                </c:pt>
                <c:pt idx="6">
                  <c:v>4</c:v>
                </c:pt>
                <c:pt idx="7">
                  <c:v>4.5</c:v>
                </c:pt>
                <c:pt idx="8">
                  <c:v>5</c:v>
                </c:pt>
                <c:pt idx="9">
                  <c:v>5.5</c:v>
                </c:pt>
                <c:pt idx="10">
                  <c:v>6</c:v>
                </c:pt>
                <c:pt idx="11">
                  <c:v>6.5</c:v>
                </c:pt>
                <c:pt idx="12">
                  <c:v>7</c:v>
                </c:pt>
                <c:pt idx="13">
                  <c:v>7.5</c:v>
                </c:pt>
              </c:numCache>
            </c:numRef>
          </c:xVal>
          <c:yVal>
            <c:numRef>
              <c:f>Sheet1!$B$17:$B$30</c:f>
              <c:numCache>
                <c:formatCode>General</c:formatCode>
                <c:ptCount val="14"/>
                <c:pt idx="0">
                  <c:v>37</c:v>
                </c:pt>
                <c:pt idx="1">
                  <c:v>29.5</c:v>
                </c:pt>
                <c:pt idx="2">
                  <c:v>23</c:v>
                </c:pt>
                <c:pt idx="3">
                  <c:v>17.5</c:v>
                </c:pt>
                <c:pt idx="4">
                  <c:v>13</c:v>
                </c:pt>
                <c:pt idx="5">
                  <c:v>9.5</c:v>
                </c:pt>
                <c:pt idx="6">
                  <c:v>7</c:v>
                </c:pt>
                <c:pt idx="7">
                  <c:v>5.5</c:v>
                </c:pt>
                <c:pt idx="8">
                  <c:v>5</c:v>
                </c:pt>
                <c:pt idx="9">
                  <c:v>5.5</c:v>
                </c:pt>
                <c:pt idx="10">
                  <c:v>7</c:v>
                </c:pt>
                <c:pt idx="11">
                  <c:v>9.5</c:v>
                </c:pt>
                <c:pt idx="12">
                  <c:v>13</c:v>
                </c:pt>
                <c:pt idx="13">
                  <c:v>17.5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D659-4719-AAE5-FAC7BE771EE0}"/>
            </c:ext>
          </c:extLst>
        </c:ser>
        <c:ser>
          <c:idx val="1"/>
          <c:order val="1"/>
          <c:tx>
            <c:strRef>
              <c:f>Sheet1!$C$16</c:f>
              <c:strCache>
                <c:ptCount val="1"/>
                <c:pt idx="0">
                  <c:v>SEH-bezoek</c:v>
                </c:pt>
              </c:strCache>
            </c:strRef>
          </c:tx>
          <c:marker>
            <c:symbol val="none"/>
          </c:marker>
          <c:xVal>
            <c:numRef>
              <c:f>Sheet1!$A$17:$A$30</c:f>
              <c:numCache>
                <c:formatCode>General</c:formatCode>
                <c:ptCount val="14"/>
                <c:pt idx="0">
                  <c:v>1</c:v>
                </c:pt>
                <c:pt idx="1">
                  <c:v>1.5</c:v>
                </c:pt>
                <c:pt idx="2">
                  <c:v>2</c:v>
                </c:pt>
                <c:pt idx="3">
                  <c:v>2.5</c:v>
                </c:pt>
                <c:pt idx="4">
                  <c:v>3</c:v>
                </c:pt>
                <c:pt idx="5">
                  <c:v>3.5</c:v>
                </c:pt>
                <c:pt idx="6">
                  <c:v>4</c:v>
                </c:pt>
                <c:pt idx="7">
                  <c:v>4.5</c:v>
                </c:pt>
                <c:pt idx="8">
                  <c:v>5</c:v>
                </c:pt>
                <c:pt idx="9">
                  <c:v>5.5</c:v>
                </c:pt>
                <c:pt idx="10">
                  <c:v>6</c:v>
                </c:pt>
                <c:pt idx="11">
                  <c:v>6.5</c:v>
                </c:pt>
                <c:pt idx="12">
                  <c:v>7</c:v>
                </c:pt>
                <c:pt idx="13">
                  <c:v>7.5</c:v>
                </c:pt>
              </c:numCache>
            </c:numRef>
          </c:xVal>
          <c:yVal>
            <c:numRef>
              <c:f>Sheet1!$C$17:$C$30</c:f>
              <c:numCache>
                <c:formatCode>General</c:formatCode>
                <c:ptCount val="14"/>
                <c:pt idx="0">
                  <c:v>2</c:v>
                </c:pt>
                <c:pt idx="1">
                  <c:v>1.25</c:v>
                </c:pt>
                <c:pt idx="2">
                  <c:v>1</c:v>
                </c:pt>
                <c:pt idx="3">
                  <c:v>1.25</c:v>
                </c:pt>
                <c:pt idx="4">
                  <c:v>2</c:v>
                </c:pt>
                <c:pt idx="5">
                  <c:v>3.25</c:v>
                </c:pt>
                <c:pt idx="6">
                  <c:v>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D659-4719-AAE5-FAC7BE771E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3839104"/>
        <c:axId val="113853568"/>
      </c:scatterChart>
      <c:valAx>
        <c:axId val="1138391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Opnamen/SEH bezoeken</a:t>
                </a:r>
              </a:p>
            </c:rich>
          </c:tx>
          <c:layout>
            <c:manualLayout>
              <c:xMode val="edge"/>
              <c:yMode val="edge"/>
              <c:x val="0.69837743794408325"/>
              <c:y val="0.9237449118046132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13853568"/>
        <c:crosses val="autoZero"/>
        <c:crossBetween val="midCat"/>
      </c:valAx>
      <c:valAx>
        <c:axId val="11385356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nl-NL"/>
                  <a:t>Gemiddelde kosten</a:t>
                </a:r>
              </a:p>
            </c:rich>
          </c:tx>
          <c:layout>
            <c:manualLayout>
              <c:xMode val="edge"/>
              <c:yMode val="edge"/>
              <c:x val="1.0621379367116329E-2"/>
              <c:y val="0.2714697806600497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13839104"/>
        <c:crosses val="autoZero"/>
        <c:crossBetween val="midCat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20"/>
      <c:rotY val="2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'Optimum Size'!$A$19:$A$29</c:f>
              <c:strCache>
                <c:ptCount val="11"/>
                <c:pt idx="0">
                  <c:v>Huisartsenpraktijken</c:v>
                </c:pt>
                <c:pt idx="1">
                  <c:v>Basisonderwijs</c:v>
                </c:pt>
                <c:pt idx="2">
                  <c:v>Rechterlijke macht</c:v>
                </c:pt>
                <c:pt idx="3">
                  <c:v>Verpleeg- en verzorgingshuizen</c:v>
                </c:pt>
                <c:pt idx="4">
                  <c:v>Voortgezet onderwijs</c:v>
                </c:pt>
                <c:pt idx="5">
                  <c:v>Drinkwater</c:v>
                </c:pt>
                <c:pt idx="6">
                  <c:v>Middelbaar beroepsonderwijs</c:v>
                </c:pt>
                <c:pt idx="7">
                  <c:v>Hoger beroepsonderwijs</c:v>
                </c:pt>
                <c:pt idx="8">
                  <c:v>Ziekenhuizen</c:v>
                </c:pt>
                <c:pt idx="9">
                  <c:v>Politie</c:v>
                </c:pt>
                <c:pt idx="10">
                  <c:v>Universitair onderwijs</c:v>
                </c:pt>
              </c:strCache>
            </c:strRef>
          </c:cat>
          <c:val>
            <c:numRef>
              <c:f>'Optimum Size'!$B$19:$B$29</c:f>
              <c:numCache>
                <c:formatCode>General</c:formatCode>
                <c:ptCount val="11"/>
                <c:pt idx="0">
                  <c:v>3</c:v>
                </c:pt>
                <c:pt idx="1">
                  <c:v>4</c:v>
                </c:pt>
                <c:pt idx="2">
                  <c:v>6</c:v>
                </c:pt>
                <c:pt idx="3">
                  <c:v>6</c:v>
                </c:pt>
                <c:pt idx="4">
                  <c:v>8.5</c:v>
                </c:pt>
                <c:pt idx="5">
                  <c:v>32</c:v>
                </c:pt>
                <c:pt idx="6">
                  <c:v>40</c:v>
                </c:pt>
                <c:pt idx="7">
                  <c:v>40</c:v>
                </c:pt>
                <c:pt idx="8">
                  <c:v>100</c:v>
                </c:pt>
                <c:pt idx="9">
                  <c:v>150</c:v>
                </c:pt>
                <c:pt idx="10">
                  <c:v>480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C9-499B-9031-DFCAF63F41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26882560"/>
        <c:axId val="126884096"/>
        <c:axId val="0"/>
      </c:bar3DChart>
      <c:catAx>
        <c:axId val="1268825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26884096"/>
        <c:crosses val="autoZero"/>
        <c:auto val="1"/>
        <c:lblAlgn val="ctr"/>
        <c:lblOffset val="100"/>
        <c:noMultiLvlLbl val="0"/>
      </c:catAx>
      <c:valAx>
        <c:axId val="126884096"/>
        <c:scaling>
          <c:orientation val="minMax"/>
        </c:scaling>
        <c:delete val="0"/>
        <c:axPos val="l"/>
        <c:majorGridlines/>
        <c:minorGridlines>
          <c:spPr>
            <a:ln>
              <a:noFill/>
            </a:ln>
          </c:spPr>
        </c:minorGridlines>
        <c:numFmt formatCode="General" sourceLinked="1"/>
        <c:majorTickMark val="out"/>
        <c:minorTickMark val="none"/>
        <c:tickLblPos val="nextTo"/>
        <c:crossAx val="126882560"/>
        <c:crosses val="autoZero"/>
        <c:crossBetween val="between"/>
        <c:majorUnit val="100"/>
      </c:valAx>
      <c:spPr>
        <a:ln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0.42277</cdr:x>
      <cdr:y>0.92057</cdr:y>
    </cdr:from>
    <cdr:to>
      <cdr:x>0.64223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454388" y="4308222"/>
          <a:ext cx="1793178" cy="3717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nl-NL" sz="1400" dirty="0"/>
            <a:t>Productie</a:t>
          </a:r>
        </a:p>
      </cdr:txBody>
    </cdr:sp>
  </cdr:relSizeAnchor>
  <cdr:relSizeAnchor xmlns:cdr="http://schemas.openxmlformats.org/drawingml/2006/chartDrawing">
    <cdr:from>
      <cdr:x>0.0251</cdr:x>
      <cdr:y>0.228</cdr:y>
    </cdr:from>
    <cdr:to>
      <cdr:x>0.08666</cdr:x>
      <cdr:y>0.42313</cdr:y>
    </cdr:to>
    <cdr:sp macro="" textlink="">
      <cdr:nvSpPr>
        <cdr:cNvPr id="3" name="TextBox 2"/>
        <cdr:cNvSpPr txBox="1"/>
      </cdr:nvSpPr>
      <cdr:spPr>
        <a:xfrm xmlns:a="http://schemas.openxmlformats.org/drawingml/2006/main" rot="16200000">
          <a:off x="0" y="1272129"/>
          <a:ext cx="913198" cy="5029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nl-NL" sz="1400" dirty="0"/>
            <a:t>Gemiddelde  kosten</a:t>
          </a:r>
        </a:p>
      </cdr:txBody>
    </cdr:sp>
  </cdr:relSizeAnchor>
  <cdr:relSizeAnchor xmlns:cdr="http://schemas.openxmlformats.org/drawingml/2006/chartDrawing">
    <cdr:from>
      <cdr:x>0.3509</cdr:x>
      <cdr:y>0.49933</cdr:y>
    </cdr:from>
    <cdr:to>
      <cdr:x>0.36785</cdr:x>
      <cdr:y>0.7084</cdr:y>
    </cdr:to>
    <cdr:sp macro="" textlink="">
      <cdr:nvSpPr>
        <cdr:cNvPr id="4" name="Down Arrow 3"/>
        <cdr:cNvSpPr/>
      </cdr:nvSpPr>
      <cdr:spPr>
        <a:xfrm xmlns:a="http://schemas.openxmlformats.org/drawingml/2006/main" rot="806781">
          <a:off x="2867128" y="2336857"/>
          <a:ext cx="138552" cy="978408"/>
        </a:xfrm>
        <a:prstGeom xmlns:a="http://schemas.openxmlformats.org/drawingml/2006/main" prst="downArrow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3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nl-NL"/>
        </a:p>
      </cdr:txBody>
    </cdr:sp>
  </cdr:relSizeAnchor>
  <cdr:relSizeAnchor xmlns:cdr="http://schemas.openxmlformats.org/drawingml/2006/chartDrawing">
    <cdr:from>
      <cdr:x>0.35435</cdr:x>
      <cdr:y>0.40706</cdr:y>
    </cdr:from>
    <cdr:to>
      <cdr:x>0.5796</cdr:x>
      <cdr:y>0.48972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895307" y="1905000"/>
          <a:ext cx="1840523" cy="3868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 dirty="0" err="1">
              <a:latin typeface="Museo Sans 500"/>
            </a:rPr>
            <a:t>Optimale</a:t>
          </a:r>
          <a:r>
            <a:rPr lang="en-US" sz="1800" dirty="0">
              <a:latin typeface="Museo Sans 500"/>
            </a:rPr>
            <a:t> </a:t>
          </a:r>
          <a:r>
            <a:rPr lang="en-US" sz="1800" dirty="0" err="1">
              <a:latin typeface="Museo Sans 500"/>
            </a:rPr>
            <a:t>schaal</a:t>
          </a:r>
          <a:endParaRPr lang="nl-NL" sz="1800" dirty="0">
            <a:latin typeface="Museo Sans 50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0.57875</cdr:x>
      <cdr:y>0.89728</cdr:y>
    </cdr:from>
    <cdr:to>
      <cdr:x>0.68986</cdr:x>
      <cdr:y>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762872" y="4061047"/>
          <a:ext cx="914400" cy="4649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nl-NL" sz="1100" dirty="0"/>
        </a:p>
      </cdr:txBody>
    </cdr:sp>
  </cdr:relSizeAnchor>
  <cdr:relSizeAnchor xmlns:cdr="http://schemas.openxmlformats.org/drawingml/2006/chartDrawing">
    <cdr:from>
      <cdr:x>0.605</cdr:x>
      <cdr:y>0.88137</cdr:y>
    </cdr:from>
    <cdr:to>
      <cdr:x>0.8325</cdr:x>
      <cdr:y>1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4978896" y="3989039"/>
          <a:ext cx="1872208" cy="5369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nl-NL" sz="1400" dirty="0">
              <a:latin typeface="Museo Sans 500"/>
            </a:rPr>
            <a:t>Aantal instellingen</a:t>
          </a:r>
        </a:p>
      </cdr:txBody>
    </cdr:sp>
  </cdr:relSizeAnchor>
  <cdr:relSizeAnchor xmlns:cdr="http://schemas.openxmlformats.org/drawingml/2006/chartDrawing">
    <cdr:from>
      <cdr:x>0.02431</cdr:x>
      <cdr:y>0.36593</cdr:y>
    </cdr:from>
    <cdr:to>
      <cdr:x>0.06424</cdr:x>
      <cdr:y>0.65231</cdr:y>
    </cdr:to>
    <cdr:sp macro="" textlink="">
      <cdr:nvSpPr>
        <cdr:cNvPr id="9" name="TextBox 8"/>
        <cdr:cNvSpPr txBox="1"/>
      </cdr:nvSpPr>
      <cdr:spPr>
        <a:xfrm xmlns:a="http://schemas.openxmlformats.org/drawingml/2006/main" rot="16200000">
          <a:off x="-189098" y="1426420"/>
          <a:ext cx="863975" cy="219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nl-NL" sz="1400" dirty="0">
              <a:latin typeface="Museo Sans 500"/>
            </a:rPr>
            <a:t>Gemiddelde kosten</a:t>
          </a:r>
        </a:p>
      </cdr:txBody>
    </cdr:sp>
  </cdr:relSizeAnchor>
  <cdr:relSizeAnchor xmlns:cdr="http://schemas.openxmlformats.org/drawingml/2006/chartDrawing">
    <cdr:from>
      <cdr:x>0.39374</cdr:x>
      <cdr:y>0.54094</cdr:y>
    </cdr:from>
    <cdr:to>
      <cdr:x>0.39374</cdr:x>
      <cdr:y>0.84323</cdr:y>
    </cdr:to>
    <cdr:cxnSp macro="">
      <cdr:nvCxnSpPr>
        <cdr:cNvPr id="11" name="Straight Connector 10"/>
        <cdr:cNvCxnSpPr/>
      </cdr:nvCxnSpPr>
      <cdr:spPr>
        <a:xfrm xmlns:a="http://schemas.openxmlformats.org/drawingml/2006/main" flipV="1">
          <a:off x="3240360" y="2448272"/>
          <a:ext cx="0" cy="1368152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92D050"/>
          </a:solidFill>
          <a:prstDash val="dash"/>
        </a:ln>
      </cdr:spPr>
      <cdr:style>
        <a:lnRef xmlns:a="http://schemas.openxmlformats.org/drawingml/2006/main" idx="1">
          <a:schemeClr val="accent3"/>
        </a:lnRef>
        <a:fillRef xmlns:a="http://schemas.openxmlformats.org/drawingml/2006/main" idx="0">
          <a:schemeClr val="accent3"/>
        </a:fillRef>
        <a:effectRef xmlns:a="http://schemas.openxmlformats.org/drawingml/2006/main" idx="0">
          <a:schemeClr val="accent3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0.43749</cdr:x>
      <cdr:y>0.50912</cdr:y>
    </cdr:from>
    <cdr:to>
      <cdr:x>0.43749</cdr:x>
      <cdr:y>0.82732</cdr:y>
    </cdr:to>
    <cdr:cxnSp macro="">
      <cdr:nvCxnSpPr>
        <cdr:cNvPr id="13" name="Straight Connector 12"/>
        <cdr:cNvCxnSpPr/>
      </cdr:nvCxnSpPr>
      <cdr:spPr>
        <a:xfrm xmlns:a="http://schemas.openxmlformats.org/drawingml/2006/main" flipV="1">
          <a:off x="3600400" y="2304256"/>
          <a:ext cx="0" cy="144016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chemeClr val="accent6">
              <a:lumMod val="60000"/>
              <a:lumOff val="40000"/>
            </a:schemeClr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0.45181</cdr:x>
      <cdr:y>0.28724</cdr:y>
    </cdr:from>
    <cdr:to>
      <cdr:x>0.46876</cdr:x>
      <cdr:y>0.49631</cdr:y>
    </cdr:to>
    <cdr:sp macro="" textlink="">
      <cdr:nvSpPr>
        <cdr:cNvPr id="10" name="Down Arrow 9"/>
        <cdr:cNvSpPr/>
      </cdr:nvSpPr>
      <cdr:spPr>
        <a:xfrm xmlns:a="http://schemas.openxmlformats.org/drawingml/2006/main" rot="806781">
          <a:off x="3691680" y="1344284"/>
          <a:ext cx="138496" cy="978438"/>
        </a:xfrm>
        <a:prstGeom xmlns:a="http://schemas.openxmlformats.org/drawingml/2006/main" prst="downArrow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3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nl-NL"/>
        </a:p>
      </cdr:txBody>
    </cdr:sp>
  </cdr:relSizeAnchor>
  <cdr:relSizeAnchor xmlns:cdr="http://schemas.openxmlformats.org/drawingml/2006/chartDrawing">
    <cdr:from>
      <cdr:x>0.41897</cdr:x>
      <cdr:y>0.19163</cdr:y>
    </cdr:from>
    <cdr:to>
      <cdr:x>0.71597</cdr:x>
      <cdr:y>0.26678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423382" y="896815"/>
          <a:ext cx="2426677" cy="3516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dirty="0" err="1">
              <a:latin typeface="Museo Sans 500"/>
            </a:rPr>
            <a:t>Optimale</a:t>
          </a:r>
          <a:r>
            <a:rPr lang="en-US" sz="1600" dirty="0">
              <a:latin typeface="Museo Sans 500"/>
            </a:rPr>
            <a:t> </a:t>
          </a:r>
          <a:r>
            <a:rPr lang="en-US" sz="1600" dirty="0" err="1">
              <a:latin typeface="Museo Sans 500"/>
            </a:rPr>
            <a:t>schaal</a:t>
          </a:r>
          <a:r>
            <a:rPr lang="en-US" sz="1600" dirty="0">
              <a:latin typeface="Museo Sans 500"/>
            </a:rPr>
            <a:t> </a:t>
          </a:r>
          <a:r>
            <a:rPr lang="en-US" sz="1600" dirty="0" err="1">
              <a:latin typeface="Museo Sans 500"/>
            </a:rPr>
            <a:t>verschuift</a:t>
          </a:r>
          <a:endParaRPr lang="nl-NL" sz="1600" dirty="0">
            <a:latin typeface="Museo Sans 50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0.05145</cdr:x>
      <cdr:y>0.38943</cdr:y>
    </cdr:from>
    <cdr:to>
      <cdr:x>0.12862</cdr:x>
      <cdr:y>0.62438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46856" y="1756792"/>
          <a:ext cx="914400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nl-NL" sz="1200" dirty="0"/>
            <a:t>Gemiddelde kosten</a:t>
          </a:r>
        </a:p>
      </cdr:txBody>
    </cdr:sp>
  </cdr:relSizeAnchor>
  <cdr:relSizeAnchor xmlns:cdr="http://schemas.openxmlformats.org/drawingml/2006/chartDrawing">
    <cdr:from>
      <cdr:x>0.66667</cdr:x>
      <cdr:y>0.91379</cdr:y>
    </cdr:from>
    <cdr:to>
      <cdr:x>0.89655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176464" y="3816424"/>
          <a:ext cx="144016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nl-NL" sz="1200" dirty="0"/>
            <a:t>Aantal instellingen</a:t>
          </a:r>
        </a:p>
      </cdr:txBody>
    </cdr:sp>
  </cdr:relSizeAnchor>
  <cdr:relSizeAnchor xmlns:cdr="http://schemas.openxmlformats.org/drawingml/2006/chartDrawing">
    <cdr:from>
      <cdr:x>0.44834</cdr:x>
      <cdr:y>0.64294</cdr:y>
    </cdr:from>
    <cdr:to>
      <cdr:x>0.44834</cdr:x>
      <cdr:y>0.84984</cdr:y>
    </cdr:to>
    <cdr:cxnSp macro="">
      <cdr:nvCxnSpPr>
        <cdr:cNvPr id="5" name="Straight Connector 4"/>
        <cdr:cNvCxnSpPr/>
      </cdr:nvCxnSpPr>
      <cdr:spPr>
        <a:xfrm xmlns:a="http://schemas.openxmlformats.org/drawingml/2006/main" flipV="1">
          <a:off x="3663310" y="3008927"/>
          <a:ext cx="0" cy="968281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92D050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0.62069</cdr:x>
      <cdr:y>0.48276</cdr:y>
    </cdr:from>
    <cdr:to>
      <cdr:x>0.62069</cdr:x>
      <cdr:y>0.84483</cdr:y>
    </cdr:to>
    <cdr:cxnSp macro="">
      <cdr:nvCxnSpPr>
        <cdr:cNvPr id="7" name="Straight Connector 6"/>
        <cdr:cNvCxnSpPr/>
      </cdr:nvCxnSpPr>
      <cdr:spPr>
        <a:xfrm xmlns:a="http://schemas.openxmlformats.org/drawingml/2006/main" flipV="1">
          <a:off x="3888432" y="2016224"/>
          <a:ext cx="0" cy="1512168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chemeClr val="accent2">
              <a:lumMod val="75000"/>
            </a:schemeClr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0.62972</cdr:x>
      <cdr:y>0.26219</cdr:y>
    </cdr:from>
    <cdr:to>
      <cdr:x>0.64667</cdr:x>
      <cdr:y>0.47126</cdr:y>
    </cdr:to>
    <cdr:sp macro="" textlink="">
      <cdr:nvSpPr>
        <cdr:cNvPr id="6" name="Down Arrow 5"/>
        <cdr:cNvSpPr/>
      </cdr:nvSpPr>
      <cdr:spPr>
        <a:xfrm xmlns:a="http://schemas.openxmlformats.org/drawingml/2006/main" rot="806781">
          <a:off x="5145340" y="1227054"/>
          <a:ext cx="138496" cy="978438"/>
        </a:xfrm>
        <a:prstGeom xmlns:a="http://schemas.openxmlformats.org/drawingml/2006/main" prst="downArrow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3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nl-NL"/>
        </a:p>
      </cdr:txBody>
    </cdr:sp>
  </cdr:relSizeAnchor>
  <cdr:relSizeAnchor xmlns:cdr="http://schemas.openxmlformats.org/drawingml/2006/chartDrawing">
    <cdr:from>
      <cdr:x>0.37265</cdr:x>
      <cdr:y>0.1887</cdr:y>
    </cdr:from>
    <cdr:to>
      <cdr:x>0.66964</cdr:x>
      <cdr:y>0.26385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3044847" y="883117"/>
          <a:ext cx="2426664" cy="3516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dirty="0" err="1"/>
            <a:t>Optimale</a:t>
          </a:r>
          <a:r>
            <a:rPr lang="en-US" sz="1600" dirty="0"/>
            <a:t> </a:t>
          </a:r>
          <a:r>
            <a:rPr lang="en-US" sz="1600" dirty="0" err="1"/>
            <a:t>schaal</a:t>
          </a:r>
          <a:r>
            <a:rPr lang="en-US" sz="1600" dirty="0"/>
            <a:t> </a:t>
          </a:r>
          <a:r>
            <a:rPr lang="en-US" sz="1600" dirty="0" err="1"/>
            <a:t>verschuift</a:t>
          </a:r>
          <a:endParaRPr lang="nl-NL" sz="16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0.7275</cdr:x>
      <cdr:y>0.91319</cdr:y>
    </cdr:from>
    <cdr:to>
      <cdr:x>0.83861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987008" y="4133055"/>
          <a:ext cx="914400" cy="3929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nl-NL" sz="1200" dirty="0"/>
            <a:t>Aantal instellingen</a:t>
          </a:r>
        </a:p>
      </cdr:txBody>
    </cdr:sp>
  </cdr:relSizeAnchor>
  <cdr:relSizeAnchor xmlns:cdr="http://schemas.openxmlformats.org/drawingml/2006/chartDrawing">
    <cdr:from>
      <cdr:x>0.07869</cdr:x>
      <cdr:y>0.35874</cdr:y>
    </cdr:from>
    <cdr:to>
      <cdr:x>0.12244</cdr:x>
      <cdr:y>0.56077</cdr:y>
    </cdr:to>
    <cdr:sp macro="" textlink="">
      <cdr:nvSpPr>
        <cdr:cNvPr id="3" name="TextBox 2"/>
        <cdr:cNvSpPr txBox="1"/>
      </cdr:nvSpPr>
      <cdr:spPr>
        <a:xfrm xmlns:a="http://schemas.openxmlformats.org/drawingml/2006/main" rot="16200000">
          <a:off x="370384" y="1900808"/>
          <a:ext cx="91440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nl-NL" sz="1200" dirty="0"/>
            <a:t>Gemiddelde kosten</a:t>
          </a:r>
        </a:p>
      </cdr:txBody>
    </cdr:sp>
  </cdr:relSizeAnchor>
  <cdr:relSizeAnchor xmlns:cdr="http://schemas.openxmlformats.org/drawingml/2006/chartDrawing">
    <cdr:from>
      <cdr:x>0.47375</cdr:x>
      <cdr:y>0.53135</cdr:y>
    </cdr:from>
    <cdr:to>
      <cdr:x>0.47375</cdr:x>
      <cdr:y>0.86546</cdr:y>
    </cdr:to>
    <cdr:cxnSp macro="">
      <cdr:nvCxnSpPr>
        <cdr:cNvPr id="5" name="Straight Connector 4"/>
        <cdr:cNvCxnSpPr/>
      </cdr:nvCxnSpPr>
      <cdr:spPr>
        <a:xfrm xmlns:a="http://schemas.openxmlformats.org/drawingml/2006/main" flipV="1">
          <a:off x="3898776" y="2404864"/>
          <a:ext cx="0" cy="1512168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chemeClr val="accent1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0.38625</cdr:x>
      <cdr:y>0.32452</cdr:y>
    </cdr:from>
    <cdr:to>
      <cdr:x>0.38625</cdr:x>
      <cdr:y>0.86546</cdr:y>
    </cdr:to>
    <cdr:cxnSp macro="">
      <cdr:nvCxnSpPr>
        <cdr:cNvPr id="7" name="Straight Connector 6"/>
        <cdr:cNvCxnSpPr/>
      </cdr:nvCxnSpPr>
      <cdr:spPr>
        <a:xfrm xmlns:a="http://schemas.openxmlformats.org/drawingml/2006/main" flipV="1">
          <a:off x="3178696" y="1468760"/>
          <a:ext cx="0" cy="2448272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92D050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0.04481</cdr:x>
      <cdr:y>0.70014</cdr:y>
    </cdr:from>
    <cdr:to>
      <cdr:x>0.07843</cdr:x>
      <cdr:y>0.74523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75095" y="3276597"/>
          <a:ext cx="281397" cy="2110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nl-NL" sz="1100" dirty="0"/>
            <a:t>7</a:t>
          </a:r>
        </a:p>
      </cdr:txBody>
    </cdr:sp>
  </cdr:relSizeAnchor>
  <cdr:relSizeAnchor xmlns:cdr="http://schemas.openxmlformats.org/drawingml/2006/chartDrawing">
    <cdr:from>
      <cdr:x>0.03603</cdr:x>
      <cdr:y>0.57666</cdr:y>
    </cdr:from>
    <cdr:to>
      <cdr:x>0.06964</cdr:x>
      <cdr:y>0.63177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01606" y="2698726"/>
          <a:ext cx="281313" cy="2579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/>
            <a:t>13</a:t>
          </a:r>
          <a:endParaRPr lang="nl-NL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/>
              </a:defRPr>
            </a:lvl1pPr>
          </a:lstStyle>
          <a:p>
            <a:endParaRPr lang="nl-NL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96850" y="0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/>
              </a:defRPr>
            </a:lvl1pPr>
          </a:lstStyle>
          <a:p>
            <a:endParaRPr lang="nl-NL" dirty="0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3645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/>
              </a:defRPr>
            </a:lvl1pPr>
          </a:lstStyle>
          <a:p>
            <a:endParaRPr lang="nl-NL" dirty="0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96850" y="8843645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/>
              </a:defRPr>
            </a:lvl1pPr>
          </a:lstStyle>
          <a:p>
            <a:fld id="{AE90C053-4458-45D9-98A0-572BB0E8093E}" type="slidenum">
              <a:rPr lang="nl-NL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39986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/>
              </a:defRPr>
            </a:lvl1pPr>
          </a:lstStyle>
          <a:p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6850" y="0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/>
              </a:defRPr>
            </a:lvl1pPr>
          </a:lstStyle>
          <a:p>
            <a:endParaRPr lang="en-U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8563" y="698500"/>
            <a:ext cx="4656137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0436" y="4421823"/>
            <a:ext cx="5172393" cy="4189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3645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/>
              </a:defRPr>
            </a:lvl1pPr>
          </a:lstStyle>
          <a:p>
            <a:endParaRPr lang="en-US" dirty="0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6850" y="8843645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/>
              </a:defRPr>
            </a:lvl1pPr>
          </a:lstStyle>
          <a:p>
            <a:fld id="{C2C8CD11-CF31-49F2-B8DE-5497F5617B1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9643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8257A-B8B9-485B-BE90-923168ABD965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385514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8257A-B8B9-485B-BE90-923168ABD965}" type="slidenum">
              <a:rPr lang="en-US"/>
              <a:pPr/>
              <a:t>10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78994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8257A-B8B9-485B-BE90-923168ABD965}" type="slidenum">
              <a:rPr lang="en-US"/>
              <a:pPr/>
              <a:t>11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64177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8257A-B8B9-485B-BE90-923168ABD965}" type="slidenum">
              <a:rPr lang="en-US"/>
              <a:pPr/>
              <a:t>12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88199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8257A-B8B9-485B-BE90-923168ABD965}" type="slidenum">
              <a:rPr lang="en-US"/>
              <a:pPr/>
              <a:t>13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36900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8257A-B8B9-485B-BE90-923168ABD965}" type="slidenum">
              <a:rPr lang="en-US"/>
              <a:pPr/>
              <a:t>14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37182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8257A-B8B9-485B-BE90-923168ABD965}" type="slidenum">
              <a:rPr lang="en-US"/>
              <a:pPr/>
              <a:t>15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54875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8257A-B8B9-485B-BE90-923168ABD965}" type="slidenum">
              <a:rPr lang="en-US"/>
              <a:pPr/>
              <a:t>16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02768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8257A-B8B9-485B-BE90-923168ABD965}" type="slidenum">
              <a:rPr lang="en-US"/>
              <a:pPr/>
              <a:t>17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08388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8257A-B8B9-485B-BE90-923168ABD965}" type="slidenum">
              <a:rPr lang="en-US"/>
              <a:pPr/>
              <a:t>18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108046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8257A-B8B9-485B-BE90-923168ABD965}" type="slidenum">
              <a:rPr lang="en-US"/>
              <a:pPr/>
              <a:t>19</a:t>
            </a:fld>
            <a:endParaRPr lang="en-US" dirty="0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264741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8257A-B8B9-485B-BE90-923168ABD965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959502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8257A-B8B9-485B-BE90-923168ABD965}" type="slidenum">
              <a:rPr lang="en-US"/>
              <a:pPr/>
              <a:t>20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439962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8257A-B8B9-485B-BE90-923168ABD965}" type="slidenum">
              <a:rPr lang="en-US"/>
              <a:pPr/>
              <a:t>21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732574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8257A-B8B9-485B-BE90-923168ABD965}" type="slidenum">
              <a:rPr lang="en-US"/>
              <a:pPr/>
              <a:t>22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66235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8257A-B8B9-485B-BE90-923168ABD965}" type="slidenum">
              <a:rPr lang="en-US"/>
              <a:pPr/>
              <a:t>23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92721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8257A-B8B9-485B-BE90-923168ABD965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00082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8257A-B8B9-485B-BE90-923168ABD965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273803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8257A-B8B9-485B-BE90-923168ABD965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788249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8257A-B8B9-485B-BE90-923168ABD965}" type="slidenum">
              <a:rPr lang="en-US"/>
              <a:pPr/>
              <a:t>6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63960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8257A-B8B9-485B-BE90-923168ABD965}" type="slidenum">
              <a:rPr lang="en-US"/>
              <a:pPr/>
              <a:t>7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10241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8257A-B8B9-485B-BE90-923168ABD965}" type="slidenum">
              <a:rPr lang="en-US"/>
              <a:pPr/>
              <a:t>8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29583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8257A-B8B9-485B-BE90-923168ABD965}" type="slidenum">
              <a:rPr lang="en-US"/>
              <a:pPr/>
              <a:t>9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0401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164288" y="5594863"/>
            <a:ext cx="1905000" cy="22860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116DD048-F10D-4843-BFFC-56611981F4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 r="-9162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0"/>
          <p:cNvSpPr>
            <a:spLocks noChangeArrowheads="1"/>
          </p:cNvSpPr>
          <p:nvPr userDrawn="1"/>
        </p:nvSpPr>
        <p:spPr bwMode="auto">
          <a:xfrm>
            <a:off x="0" y="5886450"/>
            <a:ext cx="9154800" cy="971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l-NL" dirty="0"/>
              <a:t>    </a:t>
            </a:r>
            <a:r>
              <a:rPr lang="nl-NL" b="1" dirty="0">
                <a:solidFill>
                  <a:srgbClr val="0099CC"/>
                </a:solidFill>
                <a:latin typeface="Corbel" panose="020B0503020204020204" pitchFamily="34" charset="0"/>
              </a:rPr>
              <a:t>IPSE Studies </a:t>
            </a:r>
            <a:endParaRPr lang="nl-NL" dirty="0">
              <a:latin typeface="Corbel" panose="020B0503020204020204" pitchFamily="34" charset="0"/>
            </a:endParaRPr>
          </a:p>
        </p:txBody>
      </p:sp>
      <p:sp>
        <p:nvSpPr>
          <p:cNvPr id="16" name="Rectangle 62"/>
          <p:cNvSpPr>
            <a:spLocks noChangeArrowheads="1"/>
          </p:cNvSpPr>
          <p:nvPr userDrawn="1"/>
        </p:nvSpPr>
        <p:spPr bwMode="ltGray">
          <a:xfrm>
            <a:off x="5400" y="5594863"/>
            <a:ext cx="9144000" cy="287336"/>
          </a:xfrm>
          <a:prstGeom prst="rect">
            <a:avLst/>
          </a:prstGeom>
          <a:solidFill>
            <a:srgbClr val="0099CC"/>
          </a:solidFill>
          <a:ln w="9525">
            <a:solidFill>
              <a:srgbClr val="0099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l-NL" dirty="0">
              <a:solidFill>
                <a:srgbClr val="808080"/>
              </a:solidFill>
              <a:latin typeface="Times"/>
            </a:endParaRPr>
          </a:p>
        </p:txBody>
      </p:sp>
      <p:sp>
        <p:nvSpPr>
          <p:cNvPr id="17" name="Rectangle 6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164288" y="5594863"/>
            <a:ext cx="1905000" cy="22860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116DD048-F10D-4843-BFFC-56611981F4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1115616" y="908720"/>
            <a:ext cx="676875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nl-NL" sz="3200" dirty="0">
                <a:latin typeface="+mj-lt"/>
                <a:ea typeface="Times New Roman"/>
                <a:cs typeface="Times New Roman"/>
              </a:rPr>
              <a:t>Economische aspecten van schaalvergroting en fusies</a:t>
            </a:r>
          </a:p>
          <a:p>
            <a:pPr>
              <a:spcAft>
                <a:spcPts val="1800"/>
              </a:spcAft>
            </a:pPr>
            <a:endParaRPr lang="nl-NL" sz="2000" dirty="0">
              <a:latin typeface="Cambria"/>
              <a:ea typeface="Times New Roman"/>
              <a:cs typeface="Times New Roman"/>
            </a:endParaRPr>
          </a:p>
          <a:p>
            <a:pPr>
              <a:spcAft>
                <a:spcPts val="1800"/>
              </a:spcAft>
            </a:pPr>
            <a:endParaRPr lang="nl-NL" sz="2000" dirty="0">
              <a:latin typeface="Cambria"/>
              <a:ea typeface="Times New Roman"/>
              <a:cs typeface="Times New Roman"/>
            </a:endParaRPr>
          </a:p>
          <a:p>
            <a:pPr>
              <a:spcAft>
                <a:spcPts val="1800"/>
              </a:spcAft>
            </a:pPr>
            <a:r>
              <a:rPr lang="nl-NL" sz="1800" dirty="0">
                <a:latin typeface="+mn-lt"/>
                <a:ea typeface="Times New Roman"/>
                <a:cs typeface="Arial" panose="020B0604020202020204" pitchFamily="34" charset="0"/>
              </a:rPr>
              <a:t>14 maart 2016</a:t>
            </a:r>
            <a:br>
              <a:rPr lang="nl-NL" sz="1800" dirty="0">
                <a:latin typeface="+mn-lt"/>
                <a:ea typeface="Times New Roman"/>
                <a:cs typeface="Arial" panose="020B0604020202020204" pitchFamily="34" charset="0"/>
              </a:rPr>
            </a:br>
            <a:r>
              <a:rPr lang="nl-NL" sz="1800" dirty="0">
                <a:latin typeface="+mn-lt"/>
                <a:ea typeface="Times New Roman"/>
                <a:cs typeface="Arial" panose="020B0604020202020204" pitchFamily="34" charset="0"/>
              </a:rPr>
              <a:t>Presentatie studiekring Financieel Management Rijk</a:t>
            </a:r>
            <a:br>
              <a:rPr lang="nl-NL" sz="1800" i="1" dirty="0">
                <a:latin typeface="+mn-lt"/>
                <a:ea typeface="Times New Roman"/>
                <a:cs typeface="Arial" panose="020B0604020202020204" pitchFamily="34" charset="0"/>
              </a:rPr>
            </a:br>
            <a:endParaRPr lang="nl-NL" sz="1800" i="1" dirty="0">
              <a:latin typeface="+mn-lt"/>
              <a:ea typeface="Times New Roman"/>
              <a:cs typeface="Arial" panose="020B0604020202020204" pitchFamily="34" charset="0"/>
            </a:endParaRPr>
          </a:p>
          <a:p>
            <a:pPr>
              <a:spcAft>
                <a:spcPts val="1800"/>
              </a:spcAft>
            </a:pPr>
            <a:r>
              <a:rPr lang="nl-NL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Prof. dr. Jos L.T. Blank</a:t>
            </a:r>
            <a:br>
              <a:rPr lang="nl-NL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</a:br>
            <a:endParaRPr lang="nl-NL" sz="2800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807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2286000" y="-495151"/>
            <a:ext cx="4572000" cy="784830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971600" y="383721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9pPr>
          </a:lstStyle>
          <a:p>
            <a:pPr lvl="1">
              <a:spcAft>
                <a:spcPts val="1800"/>
              </a:spcAft>
            </a:pPr>
            <a:r>
              <a:rPr lang="nl-NL" sz="2800" b="0" dirty="0">
                <a:solidFill>
                  <a:srgbClr val="00B0F0"/>
                </a:solidFill>
                <a:latin typeface="Bookman Old Style" panose="02050604050505020204" pitchFamily="18" charset="0"/>
                <a:ea typeface="Times New Roman"/>
                <a:cs typeface="Times New Roman"/>
              </a:rPr>
              <a:t>Relatie tussen aantal instellingen en maatschappelijke kosten</a:t>
            </a:r>
          </a:p>
        </p:txBody>
      </p:sp>
      <p:sp>
        <p:nvSpPr>
          <p:cNvPr id="10" name="Slide Number Placeholder 4"/>
          <p:cNvSpPr txBox="1">
            <a:spLocks/>
          </p:cNvSpPr>
          <p:nvPr/>
        </p:nvSpPr>
        <p:spPr>
          <a:xfrm>
            <a:off x="6477000" y="5837238"/>
            <a:ext cx="1905000" cy="2286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9pPr>
          </a:lstStyle>
          <a:p>
            <a:endParaRPr lang="en-US" dirty="0">
              <a:latin typeface="Corbel" panose="020B0503020204020204" pitchFamily="34" charset="0"/>
            </a:endParaRPr>
          </a:p>
        </p:txBody>
      </p:sp>
      <p:graphicFrame>
        <p:nvGraphicFramePr>
          <p:cNvPr id="1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4423240"/>
              </p:ext>
            </p:extLst>
          </p:nvPr>
        </p:nvGraphicFramePr>
        <p:xfrm>
          <a:off x="755576" y="1539875"/>
          <a:ext cx="7772400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14254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2286000" y="-495151"/>
            <a:ext cx="4572000" cy="784830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971600" y="383721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9pPr>
          </a:lstStyle>
          <a:p>
            <a:pPr lvl="1">
              <a:spcAft>
                <a:spcPts val="1800"/>
              </a:spcAft>
            </a:pPr>
            <a:r>
              <a:rPr lang="nl-NL" sz="2800" b="0" dirty="0">
                <a:solidFill>
                  <a:srgbClr val="00B0F0"/>
                </a:solidFill>
                <a:latin typeface="Bookman Old Style" panose="02050604050505020204" pitchFamily="18" charset="0"/>
                <a:ea typeface="Times New Roman"/>
                <a:cs typeface="Times New Roman"/>
              </a:rPr>
              <a:t>Relatie tussen aantal instellingen en transactiekosten</a:t>
            </a:r>
          </a:p>
        </p:txBody>
      </p:sp>
      <p:sp>
        <p:nvSpPr>
          <p:cNvPr id="10" name="Slide Number Placeholder 4"/>
          <p:cNvSpPr txBox="1">
            <a:spLocks/>
          </p:cNvSpPr>
          <p:nvPr/>
        </p:nvSpPr>
        <p:spPr>
          <a:xfrm>
            <a:off x="6477000" y="5837238"/>
            <a:ext cx="1905000" cy="2286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9pPr>
          </a:lstStyle>
          <a:p>
            <a:endParaRPr lang="en-US" dirty="0">
              <a:latin typeface="Corbel" panose="020B0503020204020204" pitchFamily="34" charset="0"/>
            </a:endParaRPr>
          </a:p>
        </p:txBody>
      </p:sp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5322166"/>
              </p:ext>
            </p:extLst>
          </p:nvPr>
        </p:nvGraphicFramePr>
        <p:xfrm>
          <a:off x="762000" y="1588169"/>
          <a:ext cx="7772400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897259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2286000" y="-495151"/>
            <a:ext cx="4572000" cy="784830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971600" y="383721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9pPr>
          </a:lstStyle>
          <a:p>
            <a:pPr lvl="1">
              <a:spcAft>
                <a:spcPts val="1800"/>
              </a:spcAft>
            </a:pPr>
            <a:r>
              <a:rPr lang="nl-NL" sz="2800" b="0" dirty="0">
                <a:solidFill>
                  <a:srgbClr val="00B0F0"/>
                </a:solidFill>
                <a:latin typeface="Bookman Old Style" panose="02050604050505020204" pitchFamily="18" charset="0"/>
                <a:ea typeface="Times New Roman"/>
                <a:cs typeface="Times New Roman"/>
              </a:rPr>
              <a:t>Fusies en transitiekosten</a:t>
            </a:r>
          </a:p>
        </p:txBody>
      </p:sp>
      <p:sp>
        <p:nvSpPr>
          <p:cNvPr id="10" name="Slide Number Placeholder 4"/>
          <p:cNvSpPr txBox="1">
            <a:spLocks/>
          </p:cNvSpPr>
          <p:nvPr/>
        </p:nvSpPr>
        <p:spPr>
          <a:xfrm>
            <a:off x="6477000" y="5837238"/>
            <a:ext cx="1905000" cy="2286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9pPr>
          </a:lstStyle>
          <a:p>
            <a:endParaRPr lang="en-US" dirty="0">
              <a:latin typeface="Corbel" panose="020B0503020204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3128" y="1018889"/>
            <a:ext cx="78488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latin typeface="+mn-lt"/>
              </a:rPr>
              <a:t>Nieuwe huisvesting en overige kapitaalgoederen;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latin typeface="+mn-lt"/>
              </a:rPr>
              <a:t>Harmonisatie arbeidsvoorwaarden;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latin typeface="+mn-lt"/>
              </a:rPr>
              <a:t>Integratie administratieve en technische systemen;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latin typeface="+mn-lt"/>
              </a:rPr>
              <a:t>Bedrijfscultuur;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latin typeface="+mn-lt"/>
              </a:rPr>
              <a:t>Transitiekosten leiden jarenlang tot lagere efficiëntie (6 à 8 jaar);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latin typeface="+mn-lt"/>
              </a:rPr>
              <a:t>Vermoeden: niet verdisconteerd, zwaar onderschat, afgewenteld.</a:t>
            </a:r>
          </a:p>
        </p:txBody>
      </p:sp>
    </p:spTree>
    <p:extLst>
      <p:ext uri="{BB962C8B-B14F-4D97-AF65-F5344CB8AC3E}">
        <p14:creationId xmlns:p14="http://schemas.microsoft.com/office/powerpoint/2010/main" val="21708495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2286000" y="-495151"/>
            <a:ext cx="4572000" cy="784830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971600" y="383721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9pPr>
          </a:lstStyle>
          <a:p>
            <a:pPr lvl="1">
              <a:spcAft>
                <a:spcPts val="1800"/>
              </a:spcAft>
            </a:pPr>
            <a:r>
              <a:rPr lang="nl-NL" sz="2800" b="0" dirty="0">
                <a:solidFill>
                  <a:srgbClr val="00B0F0"/>
                </a:solidFill>
                <a:latin typeface="Bookman Old Style" panose="02050604050505020204" pitchFamily="18" charset="0"/>
                <a:ea typeface="Times New Roman"/>
                <a:cs typeface="Times New Roman"/>
              </a:rPr>
              <a:t>Ketenkosten (</a:t>
            </a:r>
            <a:r>
              <a:rPr lang="nl-NL" sz="2800" b="0" dirty="0" err="1">
                <a:solidFill>
                  <a:srgbClr val="00B0F0"/>
                </a:solidFill>
                <a:latin typeface="Bookman Old Style" panose="02050604050505020204" pitchFamily="18" charset="0"/>
                <a:ea typeface="Times New Roman"/>
                <a:cs typeface="Times New Roman"/>
              </a:rPr>
              <a:t>schaalparadox</a:t>
            </a:r>
            <a:r>
              <a:rPr lang="nl-NL" sz="2800" b="0" dirty="0">
                <a:solidFill>
                  <a:srgbClr val="00B0F0"/>
                </a:solidFill>
                <a:latin typeface="Bookman Old Style" panose="02050604050505020204" pitchFamily="18" charset="0"/>
                <a:ea typeface="Times New Roman"/>
                <a:cs typeface="Times New Roman"/>
              </a:rPr>
              <a:t>)</a:t>
            </a:r>
            <a:br>
              <a:rPr lang="nl-NL" sz="2000" b="0" dirty="0">
                <a:solidFill>
                  <a:srgbClr val="00B0F0"/>
                </a:solidFill>
                <a:latin typeface="Bookman Old Style" panose="02050604050505020204" pitchFamily="18" charset="0"/>
                <a:ea typeface="Times New Roman"/>
                <a:cs typeface="Times New Roman"/>
              </a:rPr>
            </a:br>
            <a:r>
              <a:rPr lang="nl-NL" sz="2000" b="0" dirty="0">
                <a:solidFill>
                  <a:srgbClr val="00B0F0"/>
                </a:solidFill>
                <a:latin typeface="Bookman Old Style" panose="02050604050505020204" pitchFamily="18" charset="0"/>
                <a:ea typeface="Times New Roman"/>
                <a:cs typeface="Times New Roman"/>
              </a:rPr>
              <a:t>(gemiddelde kosten van een opname en een SEH-bezoek)</a:t>
            </a:r>
          </a:p>
        </p:txBody>
      </p:sp>
      <p:sp>
        <p:nvSpPr>
          <p:cNvPr id="10" name="Slide Number Placeholder 4"/>
          <p:cNvSpPr txBox="1">
            <a:spLocks/>
          </p:cNvSpPr>
          <p:nvPr/>
        </p:nvSpPr>
        <p:spPr>
          <a:xfrm>
            <a:off x="6477000" y="5837238"/>
            <a:ext cx="1905000" cy="2286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9pPr>
          </a:lstStyle>
          <a:p>
            <a:endParaRPr lang="en-US" dirty="0">
              <a:latin typeface="Corbel" panose="020B0503020204020204" pitchFamily="34" charset="0"/>
            </a:endParaRPr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4399702"/>
              </p:ext>
            </p:extLst>
          </p:nvPr>
        </p:nvGraphicFramePr>
        <p:xfrm>
          <a:off x="683568" y="1340768"/>
          <a:ext cx="7519283" cy="4204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461365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2286000" y="-495151"/>
            <a:ext cx="4572000" cy="784830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971600" y="383721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9pPr>
          </a:lstStyle>
          <a:p>
            <a:pPr lvl="1">
              <a:spcAft>
                <a:spcPts val="1800"/>
              </a:spcAft>
            </a:pPr>
            <a:r>
              <a:rPr lang="nl-NL" sz="2800" b="0" dirty="0">
                <a:solidFill>
                  <a:srgbClr val="00B0F0"/>
                </a:solidFill>
                <a:latin typeface="Bookman Old Style" panose="02050604050505020204" pitchFamily="18" charset="0"/>
                <a:ea typeface="Times New Roman"/>
                <a:cs typeface="Times New Roman"/>
              </a:rPr>
              <a:t>Illustratie kostengevolgen concentratie spoedeisende hulp</a:t>
            </a:r>
          </a:p>
        </p:txBody>
      </p:sp>
      <p:sp>
        <p:nvSpPr>
          <p:cNvPr id="10" name="Slide Number Placeholder 4"/>
          <p:cNvSpPr txBox="1">
            <a:spLocks/>
          </p:cNvSpPr>
          <p:nvPr/>
        </p:nvSpPr>
        <p:spPr>
          <a:xfrm>
            <a:off x="6477000" y="5837238"/>
            <a:ext cx="1905000" cy="2286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9pPr>
          </a:lstStyle>
          <a:p>
            <a:endParaRPr lang="en-US" dirty="0">
              <a:latin typeface="Corbel" panose="020B0503020204020204" pitchFamily="34" charset="0"/>
            </a:endParaRPr>
          </a:p>
        </p:txBody>
      </p:sp>
      <p:graphicFrame>
        <p:nvGraphicFramePr>
          <p:cNvPr id="9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0798713"/>
              </p:ext>
            </p:extLst>
          </p:nvPr>
        </p:nvGraphicFramePr>
        <p:xfrm>
          <a:off x="971848" y="1218397"/>
          <a:ext cx="7597398" cy="43609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1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14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14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14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43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43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14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14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1438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</a:rPr>
                        <a:t>Instelling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</a:rPr>
                        <a:t>Directe opnamen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Opnamen via SEH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Totale opnamen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Gemiddelde Kosten opname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Gemiddelde Kosten SEH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Totale kosten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</a:rPr>
                        <a:t>Totale kosten SEH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458">
                <a:tc>
                  <a:txBody>
                    <a:bodyPr/>
                    <a:lstStyle/>
                    <a:p>
                      <a:endParaRPr lang="nl-NL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Huidige situatie</a:t>
                      </a:r>
                      <a:endParaRPr lang="nl-N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nl-NL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nl-NL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nl-NL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nl-NL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A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5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1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6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7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2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44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2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7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B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5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1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6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7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2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44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2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7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NL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</a:rPr>
                        <a:t>10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2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12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nl-NL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nl-NL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88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4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7458">
                <a:tc>
                  <a:txBody>
                    <a:bodyPr/>
                    <a:lstStyle/>
                    <a:p>
                      <a:endParaRPr lang="nl-NL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nl-NL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nl-NL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nl-NL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nl-NL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nl-NL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nl-NL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nl-NL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7458">
                <a:tc>
                  <a:txBody>
                    <a:bodyPr/>
                    <a:lstStyle/>
                    <a:p>
                      <a:endParaRPr lang="nl-NL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Na concentratie SEH</a:t>
                      </a:r>
                      <a:endParaRPr lang="nl-N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nl-NL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nl-NL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nl-NL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7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A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5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</a:rPr>
                        <a:t>2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7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13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1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93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2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7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B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5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5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</a:rPr>
                        <a:t>5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</a:rPr>
                        <a:t>5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25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7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NL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10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2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12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nl-NL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nl-NL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</a:rPr>
                        <a:t>118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</a:rPr>
                        <a:t>2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66648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2286000" y="-495151"/>
            <a:ext cx="4572000" cy="784830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971600" y="383721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9pPr>
          </a:lstStyle>
          <a:p>
            <a:pPr lvl="1">
              <a:spcAft>
                <a:spcPts val="1800"/>
              </a:spcAft>
            </a:pPr>
            <a:r>
              <a:rPr lang="nl-NL" sz="2800" b="0" dirty="0">
                <a:solidFill>
                  <a:srgbClr val="00B0F0"/>
                </a:solidFill>
                <a:latin typeface="Bookman Old Style" panose="02050604050505020204" pitchFamily="18" charset="0"/>
                <a:ea typeface="Times New Roman"/>
                <a:cs typeface="Times New Roman"/>
              </a:rPr>
              <a:t>Relatie tussen schaal en kwaliteit</a:t>
            </a:r>
          </a:p>
        </p:txBody>
      </p:sp>
      <p:sp>
        <p:nvSpPr>
          <p:cNvPr id="10" name="Slide Number Placeholder 4"/>
          <p:cNvSpPr txBox="1">
            <a:spLocks/>
          </p:cNvSpPr>
          <p:nvPr/>
        </p:nvSpPr>
        <p:spPr>
          <a:xfrm>
            <a:off x="6477000" y="5837238"/>
            <a:ext cx="1905000" cy="2286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9pPr>
          </a:lstStyle>
          <a:p>
            <a:endParaRPr lang="en-US" dirty="0">
              <a:latin typeface="Corbel" panose="020B0503020204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4128" y="862036"/>
            <a:ext cx="78488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dirty="0">
                <a:latin typeface="+mn-lt"/>
              </a:rPr>
              <a:t>Niet veel over bekend;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dirty="0">
                <a:latin typeface="+mn-lt"/>
              </a:rPr>
              <a:t>Ziekenhuizen: 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dirty="0">
                <a:latin typeface="+mn-lt"/>
              </a:rPr>
              <a:t>Volumes </a:t>
            </a:r>
            <a:r>
              <a:rPr lang="nl-NL" b="1" i="1" dirty="0">
                <a:latin typeface="+mn-lt"/>
              </a:rPr>
              <a:t>SOMS</a:t>
            </a:r>
            <a:r>
              <a:rPr lang="nl-NL" dirty="0">
                <a:latin typeface="+mn-lt"/>
              </a:rPr>
              <a:t> van invloed;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dirty="0">
                <a:latin typeface="+mn-lt"/>
              </a:rPr>
              <a:t>Effect ebt snel weg;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dirty="0">
                <a:latin typeface="+mn-lt"/>
              </a:rPr>
              <a:t>Basisscholen: kleine scholen lage kwaliteit;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dirty="0">
                <a:latin typeface="+mn-lt"/>
              </a:rPr>
              <a:t>Arbeidssatisfactie: lager bij grote instellingen;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dirty="0">
                <a:latin typeface="+mn-lt"/>
              </a:rPr>
              <a:t>Klantentevredenheid: lager bij grote instellingen</a:t>
            </a:r>
            <a:r>
              <a:rPr lang="nl-NL" sz="2000" dirty="0">
                <a:latin typeface="+mn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566648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2286000" y="-495151"/>
            <a:ext cx="4572000" cy="784830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971600" y="383721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9pPr>
          </a:lstStyle>
          <a:p>
            <a:pPr lvl="1">
              <a:spcAft>
                <a:spcPts val="1800"/>
              </a:spcAft>
            </a:pPr>
            <a:r>
              <a:rPr lang="nl-NL" sz="2800" b="0" dirty="0">
                <a:solidFill>
                  <a:srgbClr val="00B0F0"/>
                </a:solidFill>
                <a:latin typeface="Bookman Old Style" panose="02050604050505020204" pitchFamily="18" charset="0"/>
                <a:ea typeface="Times New Roman"/>
                <a:cs typeface="Times New Roman"/>
              </a:rPr>
              <a:t>Achtergronden van schaalvergroting</a:t>
            </a:r>
          </a:p>
        </p:txBody>
      </p:sp>
      <p:sp>
        <p:nvSpPr>
          <p:cNvPr id="10" name="Slide Number Placeholder 4"/>
          <p:cNvSpPr txBox="1">
            <a:spLocks/>
          </p:cNvSpPr>
          <p:nvPr/>
        </p:nvSpPr>
        <p:spPr>
          <a:xfrm>
            <a:off x="6477000" y="5837238"/>
            <a:ext cx="1905000" cy="2286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9pPr>
          </a:lstStyle>
          <a:p>
            <a:endParaRPr lang="en-US" dirty="0">
              <a:latin typeface="Corbel" panose="020B0503020204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4128" y="862036"/>
            <a:ext cx="784887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dirty="0">
                <a:latin typeface="+mn-lt"/>
              </a:rPr>
              <a:t>Weten we niet zo heel veel van, hypothesen: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dirty="0">
                <a:latin typeface="+mn-lt"/>
              </a:rPr>
              <a:t>Kostenvoordelen (werkelijk);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i="1" dirty="0">
                <a:latin typeface="+mn-lt"/>
              </a:rPr>
              <a:t>Big is </a:t>
            </a:r>
            <a:r>
              <a:rPr lang="nl-NL" sz="2000" i="1" dirty="0" err="1">
                <a:latin typeface="+mn-lt"/>
              </a:rPr>
              <a:t>beautiful</a:t>
            </a:r>
            <a:r>
              <a:rPr lang="nl-NL" sz="2000" i="1" dirty="0">
                <a:latin typeface="+mn-lt"/>
              </a:rPr>
              <a:t> </a:t>
            </a:r>
            <a:r>
              <a:rPr lang="nl-NL" sz="2000" dirty="0">
                <a:latin typeface="+mn-lt"/>
              </a:rPr>
              <a:t>geloof;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dirty="0">
                <a:latin typeface="+mn-lt"/>
              </a:rPr>
              <a:t>Profit </a:t>
            </a:r>
            <a:r>
              <a:rPr lang="nl-NL" sz="2000" dirty="0" err="1">
                <a:latin typeface="+mn-lt"/>
              </a:rPr>
              <a:t>maximizing</a:t>
            </a:r>
            <a:r>
              <a:rPr lang="nl-NL" sz="2000" dirty="0">
                <a:latin typeface="+mn-lt"/>
              </a:rPr>
              <a:t> (in </a:t>
            </a:r>
            <a:r>
              <a:rPr lang="nl-NL" sz="2000" dirty="0" err="1">
                <a:latin typeface="+mn-lt"/>
              </a:rPr>
              <a:t>disguise</a:t>
            </a:r>
            <a:r>
              <a:rPr lang="nl-NL" sz="2000" dirty="0">
                <a:latin typeface="+mn-lt"/>
              </a:rPr>
              <a:t>);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dirty="0">
                <a:latin typeface="+mn-lt"/>
              </a:rPr>
              <a:t>Prikkels in bekostiging;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dirty="0">
                <a:latin typeface="+mn-lt"/>
              </a:rPr>
              <a:t>Ontwikkelen van marktmacht;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dirty="0">
                <a:latin typeface="+mn-lt"/>
              </a:rPr>
              <a:t>Ontwikkelen van bestuurlijke macht;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dirty="0">
                <a:latin typeface="+mn-lt"/>
              </a:rPr>
              <a:t>Nutsmaximalisatie bestuurders;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dirty="0">
                <a:latin typeface="+mn-lt"/>
              </a:rPr>
              <a:t>Kwaliteitsverbetering;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dirty="0">
                <a:latin typeface="+mn-lt"/>
              </a:rPr>
              <a:t>Proces schaalvoordelen (</a:t>
            </a:r>
            <a:r>
              <a:rPr lang="nl-NL" sz="2000" dirty="0" err="1">
                <a:latin typeface="+mn-lt"/>
              </a:rPr>
              <a:t>schaalparadox</a:t>
            </a:r>
            <a:r>
              <a:rPr lang="nl-NL" sz="2000" dirty="0">
                <a:latin typeface="+mn-lt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4309126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2286000" y="-495151"/>
            <a:ext cx="4572000" cy="784830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971600" y="383721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9pPr>
          </a:lstStyle>
          <a:p>
            <a:pPr lvl="1">
              <a:spcAft>
                <a:spcPts val="1800"/>
              </a:spcAft>
            </a:pPr>
            <a:r>
              <a:rPr lang="nl-NL" sz="2800" b="0" dirty="0">
                <a:solidFill>
                  <a:srgbClr val="00B0F0"/>
                </a:solidFill>
                <a:latin typeface="Bookman Old Style" panose="02050604050505020204" pitchFamily="18" charset="0"/>
                <a:ea typeface="Times New Roman"/>
                <a:cs typeface="Times New Roman"/>
              </a:rPr>
              <a:t>Optimale schaal onderwijs</a:t>
            </a:r>
          </a:p>
        </p:txBody>
      </p:sp>
      <p:sp>
        <p:nvSpPr>
          <p:cNvPr id="10" name="Slide Number Placeholder 4"/>
          <p:cNvSpPr txBox="1">
            <a:spLocks/>
          </p:cNvSpPr>
          <p:nvPr/>
        </p:nvSpPr>
        <p:spPr>
          <a:xfrm>
            <a:off x="6477000" y="5837238"/>
            <a:ext cx="1905000" cy="2286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9pPr>
          </a:lstStyle>
          <a:p>
            <a:endParaRPr lang="en-US" dirty="0">
              <a:latin typeface="Corbel" panose="020B0503020204020204" pitchFamily="34" charset="0"/>
            </a:endParaRPr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122173"/>
              </p:ext>
            </p:extLst>
          </p:nvPr>
        </p:nvGraphicFramePr>
        <p:xfrm>
          <a:off x="755576" y="1275253"/>
          <a:ext cx="7908152" cy="4154556"/>
        </p:xfrm>
        <a:graphic>
          <a:graphicData uri="http://schemas.openxmlformats.org/drawingml/2006/table">
            <a:tbl>
              <a:tblPr firstRow="1" firstCol="1" bandRow="1"/>
              <a:tblGrid>
                <a:gridCol w="35552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5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768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35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 b="1" i="1">
                          <a:effectLst/>
                          <a:latin typeface="Calibri"/>
                          <a:ea typeface="Times New Roman"/>
                        </a:rPr>
                        <a:t>Studie</a:t>
                      </a:r>
                      <a:endParaRPr lang="nl-NL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 b="1" i="1">
                          <a:effectLst/>
                          <a:latin typeface="Calibri"/>
                          <a:ea typeface="Times New Roman"/>
                        </a:rPr>
                        <a:t>Land, voorziening</a:t>
                      </a:r>
                      <a:endParaRPr lang="nl-NL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100" b="1" i="1">
                          <a:effectLst/>
                          <a:latin typeface="Calibri"/>
                          <a:ea typeface="Times New Roman"/>
                        </a:rPr>
                        <a:t>Optimale schaal (× 1 miljoen euro)</a:t>
                      </a:r>
                      <a:endParaRPr lang="nl-NL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754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</a:rPr>
                        <a:t>Blank et al. (2007)</a:t>
                      </a:r>
                      <a:endParaRPr lang="nl-NL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</a:rPr>
                        <a:t>Nederland, po</a:t>
                      </a:r>
                      <a:endParaRPr lang="nl-NL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</a:rPr>
                        <a:t>3,0</a:t>
                      </a:r>
                      <a:endParaRPr lang="nl-NL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754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</a:rPr>
                        <a:t>Andrews et al. (2002)</a:t>
                      </a:r>
                      <a:endParaRPr lang="nl-NL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</a:rPr>
                        <a:t>Verenigde Staten, po</a:t>
                      </a:r>
                      <a:endParaRPr lang="nl-NL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</a:rPr>
                        <a:t>3,2</a:t>
                      </a:r>
                      <a:endParaRPr lang="nl-NL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754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</a:rPr>
                        <a:t>Merkies (2000)</a:t>
                      </a:r>
                      <a:endParaRPr lang="nl-NL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</a:rPr>
                        <a:t>Nederland, po</a:t>
                      </a:r>
                      <a:endParaRPr lang="nl-NL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</a:rPr>
                        <a:t>2,8</a:t>
                      </a:r>
                      <a:endParaRPr lang="nl-NL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754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</a:rPr>
                        <a:t>Leithwoord en Jantzi (2009)</a:t>
                      </a:r>
                      <a:endParaRPr lang="nl-NL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</a:rPr>
                        <a:t>Metastudie po</a:t>
                      </a:r>
                      <a:endParaRPr lang="nl-NL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</a:rPr>
                        <a:t>3,5</a:t>
                      </a:r>
                      <a:endParaRPr lang="nl-NL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754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nl-NL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</a:rPr>
                        <a:t>Metastudie vo</a:t>
                      </a:r>
                      <a:endParaRPr lang="nl-NL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</a:rPr>
                        <a:t>8,6</a:t>
                      </a:r>
                      <a:endParaRPr lang="nl-NL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754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</a:rPr>
                        <a:t>Foreman-Peck en Foreman-Peck (2006)</a:t>
                      </a:r>
                      <a:endParaRPr lang="nl-NL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</a:rPr>
                        <a:t>Verenigd Koninkrijk vo</a:t>
                      </a:r>
                      <a:endParaRPr lang="nl-NL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</a:rPr>
                        <a:t>5,1</a:t>
                      </a:r>
                      <a:endParaRPr lang="nl-NL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754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</a:rPr>
                        <a:t>Andrews et al. (2002)</a:t>
                      </a:r>
                      <a:endParaRPr lang="nl-NL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</a:rPr>
                        <a:t>Verenigde Staten, vo</a:t>
                      </a:r>
                      <a:endParaRPr lang="nl-NL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</a:rPr>
                        <a:t>6,9</a:t>
                      </a:r>
                      <a:endParaRPr lang="nl-NL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6754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</a:rPr>
                        <a:t>Waterreus (2009)</a:t>
                      </a:r>
                      <a:endParaRPr lang="nl-NL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</a:rPr>
                        <a:t>Nederland, mbo</a:t>
                      </a:r>
                      <a:endParaRPr lang="nl-NL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</a:rPr>
                        <a:t>35,4</a:t>
                      </a:r>
                      <a:endParaRPr lang="nl-NL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6754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</a:rPr>
                        <a:t>Laband en Lentz (2003)</a:t>
                      </a:r>
                      <a:endParaRPr lang="nl-NL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</a:rPr>
                        <a:t>Verenigde Staten, ho</a:t>
                      </a:r>
                      <a:endParaRPr lang="nl-NL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</a:rPr>
                        <a:t>29,5</a:t>
                      </a:r>
                      <a:endParaRPr lang="nl-NL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6754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</a:rPr>
                        <a:t>Cohn et al. (1989)</a:t>
                      </a:r>
                      <a:endParaRPr lang="nl-NL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</a:rPr>
                        <a:t>Verenigde Staten, ho</a:t>
                      </a:r>
                      <a:endParaRPr lang="nl-NL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</a:rPr>
                        <a:t>57,6</a:t>
                      </a:r>
                      <a:endParaRPr lang="nl-NL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6754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</a:rPr>
                        <a:t>Waterreus (2009)</a:t>
                      </a:r>
                      <a:endParaRPr lang="nl-NL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</a:rPr>
                        <a:t>Nederland, wo</a:t>
                      </a:r>
                      <a:endParaRPr lang="nl-NL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</a:rPr>
                        <a:t>515,1</a:t>
                      </a:r>
                      <a:endParaRPr lang="nl-NL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6754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</a:rPr>
                        <a:t>Worthington en Higgs (2011)</a:t>
                      </a:r>
                      <a:endParaRPr lang="nl-NL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</a:rPr>
                        <a:t>Australië, wo</a:t>
                      </a:r>
                      <a:endParaRPr lang="nl-NL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Times New Roman"/>
                        </a:rPr>
                        <a:t>432,2</a:t>
                      </a:r>
                      <a:endParaRPr lang="nl-N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70855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2286000" y="-495151"/>
            <a:ext cx="4572000" cy="784830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971600" y="383721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9pPr>
          </a:lstStyle>
          <a:p>
            <a:pPr lvl="1">
              <a:spcAft>
                <a:spcPts val="1800"/>
              </a:spcAft>
            </a:pPr>
            <a:r>
              <a:rPr lang="nl-NL" sz="2800" b="0" dirty="0">
                <a:solidFill>
                  <a:srgbClr val="00B0F0"/>
                </a:solidFill>
                <a:latin typeface="Bookman Old Style" panose="02050604050505020204" pitchFamily="18" charset="0"/>
                <a:ea typeface="Times New Roman"/>
                <a:cs typeface="Times New Roman"/>
              </a:rPr>
              <a:t>Optimale schaal publieke voorzieningen (x miljoen euro’s)</a:t>
            </a:r>
          </a:p>
        </p:txBody>
      </p:sp>
      <p:sp>
        <p:nvSpPr>
          <p:cNvPr id="10" name="Slide Number Placeholder 4"/>
          <p:cNvSpPr txBox="1">
            <a:spLocks/>
          </p:cNvSpPr>
          <p:nvPr/>
        </p:nvSpPr>
        <p:spPr>
          <a:xfrm>
            <a:off x="6477000" y="5837238"/>
            <a:ext cx="1905000" cy="2286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9pPr>
          </a:lstStyle>
          <a:p>
            <a:endParaRPr lang="en-US" dirty="0">
              <a:latin typeface="Corbel" panose="020B0503020204020204" pitchFamily="34" charset="0"/>
            </a:endParaRPr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1587883"/>
              </p:ext>
            </p:extLst>
          </p:nvPr>
        </p:nvGraphicFramePr>
        <p:xfrm>
          <a:off x="827584" y="1628800"/>
          <a:ext cx="7772400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885107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2286000" y="-495151"/>
            <a:ext cx="4572000" cy="784830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 dirty="0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971600" y="383721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9pPr>
          </a:lstStyle>
          <a:p>
            <a:pPr lvl="1">
              <a:spcAft>
                <a:spcPts val="1800"/>
              </a:spcAft>
            </a:pPr>
            <a:r>
              <a:rPr lang="nl-NL" sz="2800" b="0" dirty="0">
                <a:solidFill>
                  <a:srgbClr val="00B0F0"/>
                </a:solidFill>
                <a:latin typeface="Bookman Old Style" panose="02050604050505020204" pitchFamily="18" charset="0"/>
                <a:ea typeface="Times New Roman"/>
                <a:cs typeface="Times New Roman"/>
              </a:rPr>
              <a:t>Opschalingsfactor naar de optimale schaal (in procenten)</a:t>
            </a:r>
          </a:p>
        </p:txBody>
      </p:sp>
      <p:sp>
        <p:nvSpPr>
          <p:cNvPr id="10" name="Slide Number Placeholder 4"/>
          <p:cNvSpPr txBox="1">
            <a:spLocks/>
          </p:cNvSpPr>
          <p:nvPr/>
        </p:nvSpPr>
        <p:spPr>
          <a:xfrm>
            <a:off x="6477000" y="5837238"/>
            <a:ext cx="1905000" cy="2286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9pPr>
          </a:lstStyle>
          <a:p>
            <a:endParaRPr lang="en-US" dirty="0">
              <a:latin typeface="Corbel" panose="020B0503020204020204" pitchFamily="34" charset="0"/>
            </a:endParaRPr>
          </a:p>
        </p:txBody>
      </p:sp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5829373"/>
              </p:ext>
            </p:extLst>
          </p:nvPr>
        </p:nvGraphicFramePr>
        <p:xfrm>
          <a:off x="234462" y="1328851"/>
          <a:ext cx="8675076" cy="43727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4114" y="621001"/>
            <a:ext cx="3453087" cy="1973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7766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755576" y="1196752"/>
            <a:ext cx="7772400" cy="377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endParaRPr lang="en-GB" sz="2200" b="0" kern="0" dirty="0">
              <a:latin typeface="+mj-lt"/>
            </a:endParaRPr>
          </a:p>
          <a:p>
            <a:pPr eaLnBrk="1" hangingPunct="1"/>
            <a:endParaRPr lang="nl-NL" sz="2200" b="0" kern="0" dirty="0">
              <a:latin typeface="+mj-lt"/>
            </a:endParaRPr>
          </a:p>
          <a:p>
            <a:pPr eaLnBrk="1" hangingPunct="1"/>
            <a:endParaRPr lang="en-GB" sz="2200" b="0" kern="0" dirty="0">
              <a:latin typeface="+mj-lt"/>
            </a:endParaRPr>
          </a:p>
          <a:p>
            <a:pPr eaLnBrk="1" hangingPunct="1"/>
            <a:endParaRPr lang="en-GB" sz="2200" b="0" kern="0" dirty="0">
              <a:latin typeface="+mj-lt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GB" sz="2200" b="0" kern="0" dirty="0">
              <a:latin typeface="+mj-lt"/>
            </a:endParaRPr>
          </a:p>
          <a:p>
            <a:pPr eaLnBrk="1" hangingPunct="1"/>
            <a:endParaRPr lang="en-GB" sz="2200" b="0" kern="0" dirty="0">
              <a:latin typeface="+mj-lt"/>
            </a:endParaRPr>
          </a:p>
          <a:p>
            <a:pPr eaLnBrk="1" hangingPunct="1"/>
            <a:endParaRPr lang="en-GB" sz="2200" kern="0" dirty="0">
              <a:latin typeface="+mj-lt"/>
            </a:endParaRPr>
          </a:p>
          <a:p>
            <a:pPr eaLnBrk="1" hangingPunct="1"/>
            <a:endParaRPr lang="en-GB" sz="2200" kern="0" dirty="0">
              <a:latin typeface="+mj-lt"/>
            </a:endParaRPr>
          </a:p>
          <a:p>
            <a:pPr eaLnBrk="1" hangingPunct="1"/>
            <a:endParaRPr lang="en-GB" sz="2200" kern="0" dirty="0">
              <a:latin typeface="+mj-lt"/>
            </a:endParaRPr>
          </a:p>
        </p:txBody>
      </p:sp>
      <p:sp>
        <p:nvSpPr>
          <p:cNvPr id="11" name="Rechthoek 19"/>
          <p:cNvSpPr/>
          <p:nvPr/>
        </p:nvSpPr>
        <p:spPr>
          <a:xfrm>
            <a:off x="762000" y="332656"/>
            <a:ext cx="69829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2800" dirty="0">
                <a:solidFill>
                  <a:srgbClr val="00B0F0"/>
                </a:solidFill>
                <a:latin typeface="Bookman Old Style" panose="02050604050505020204" pitchFamily="18" charset="0"/>
                <a:ea typeface="Times New Roman"/>
                <a:cs typeface="Times New Roman"/>
              </a:rPr>
              <a:t>Opzet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899592" y="1196752"/>
            <a:ext cx="7772400" cy="377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b="0" dirty="0"/>
              <a:t>Wat is de schaal van onze publieke instellingen?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b="0" dirty="0"/>
              <a:t>Is de schaal veranderd in de laatste decennia?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b="0" dirty="0"/>
              <a:t>Wat zegt een econoom over schaal?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b="0" dirty="0"/>
              <a:t>Effecten van schaal;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b="0" dirty="0"/>
              <a:t>Dynamiek van schaalvergroting;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b="0" dirty="0"/>
              <a:t>Welke conclusies en aanbevelingen moeten we hieraan verbinden?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b="0" dirty="0"/>
              <a:t>Welke bijdrage moet de wetenschap nog leveren?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0" dirty="0"/>
          </a:p>
          <a:p>
            <a:pPr lvl="1" indent="0">
              <a:buNone/>
            </a:pPr>
            <a:endParaRPr lang="en-GB" sz="20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0" dirty="0"/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GB" sz="2000" b="0" dirty="0"/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GB" sz="20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i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GB" sz="2000" i="1" dirty="0"/>
          </a:p>
        </p:txBody>
      </p:sp>
    </p:spTree>
    <p:extLst>
      <p:ext uri="{BB962C8B-B14F-4D97-AF65-F5344CB8AC3E}">
        <p14:creationId xmlns:p14="http://schemas.microsoft.com/office/powerpoint/2010/main" val="7769180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2286000" y="-495151"/>
            <a:ext cx="4572000" cy="784830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971600" y="383721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9pPr>
          </a:lstStyle>
          <a:p>
            <a:pPr lvl="1">
              <a:spcAft>
                <a:spcPts val="1800"/>
              </a:spcAft>
            </a:pPr>
            <a:r>
              <a:rPr lang="nl-NL" sz="2800" b="0" dirty="0">
                <a:solidFill>
                  <a:srgbClr val="00B0F0"/>
                </a:solidFill>
                <a:latin typeface="Bookman Old Style" panose="02050604050505020204" pitchFamily="18" charset="0"/>
                <a:ea typeface="Times New Roman"/>
                <a:cs typeface="Times New Roman"/>
              </a:rPr>
              <a:t>Aanbeveling I</a:t>
            </a:r>
          </a:p>
        </p:txBody>
      </p:sp>
      <p:sp>
        <p:nvSpPr>
          <p:cNvPr id="10" name="Slide Number Placeholder 4"/>
          <p:cNvSpPr txBox="1">
            <a:spLocks/>
          </p:cNvSpPr>
          <p:nvPr/>
        </p:nvSpPr>
        <p:spPr>
          <a:xfrm>
            <a:off x="6477000" y="5837238"/>
            <a:ext cx="1905000" cy="2286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9pPr>
          </a:lstStyle>
          <a:p>
            <a:endParaRPr lang="en-US" dirty="0">
              <a:latin typeface="Corbel" panose="020B0503020204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3128" y="1018889"/>
            <a:ext cx="86108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nl-NL" dirty="0"/>
              <a:t>Overheid moet een integraal afwegingskader ontwikkelen en een streng toezicht houden op schaal en marktverhoudingen.</a:t>
            </a:r>
          </a:p>
          <a:p>
            <a:pPr marL="0" indent="0">
              <a:buNone/>
            </a:pPr>
            <a:r>
              <a:rPr lang="nl-NL" dirty="0"/>
              <a:t> </a:t>
            </a:r>
          </a:p>
          <a:p>
            <a:pPr marL="0" indent="0">
              <a:buNone/>
            </a:pPr>
            <a:r>
              <a:rPr lang="nl-NL" dirty="0"/>
              <a:t>Een integraal afwegingskader moet bestaan uit afvinklijst  over: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nl-NL" dirty="0"/>
              <a:t>Kosten;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nl-NL" dirty="0"/>
              <a:t>Bereikbaarheid;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nl-NL" dirty="0"/>
              <a:t>Toegankelijkheid en keuzevrijheid;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nl-NL" dirty="0"/>
              <a:t>Transitiekosten;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nl-NL" dirty="0"/>
              <a:t>Transactiekosten;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nl-NL" dirty="0"/>
              <a:t>Samenwerkingsconstructies;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nl-NL" dirty="0"/>
              <a:t>Kwaliteit.</a:t>
            </a:r>
          </a:p>
        </p:txBody>
      </p:sp>
    </p:spTree>
    <p:extLst>
      <p:ext uri="{BB962C8B-B14F-4D97-AF65-F5344CB8AC3E}">
        <p14:creationId xmlns:p14="http://schemas.microsoft.com/office/powerpoint/2010/main" val="8192935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2286000" y="-495151"/>
            <a:ext cx="4572000" cy="784830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971600" y="383721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9pPr>
          </a:lstStyle>
          <a:p>
            <a:pPr lvl="1">
              <a:spcAft>
                <a:spcPts val="1800"/>
              </a:spcAft>
            </a:pPr>
            <a:r>
              <a:rPr lang="nl-NL" sz="2800" b="0" dirty="0">
                <a:solidFill>
                  <a:srgbClr val="00B0F0"/>
                </a:solidFill>
                <a:latin typeface="Bookman Old Style" panose="02050604050505020204" pitchFamily="18" charset="0"/>
                <a:ea typeface="Times New Roman"/>
                <a:cs typeface="Times New Roman"/>
              </a:rPr>
              <a:t>Aanbeveling II</a:t>
            </a:r>
          </a:p>
        </p:txBody>
      </p:sp>
      <p:sp>
        <p:nvSpPr>
          <p:cNvPr id="10" name="Slide Number Placeholder 4"/>
          <p:cNvSpPr txBox="1">
            <a:spLocks/>
          </p:cNvSpPr>
          <p:nvPr/>
        </p:nvSpPr>
        <p:spPr>
          <a:xfrm>
            <a:off x="6477000" y="5837238"/>
            <a:ext cx="1905000" cy="2286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9pPr>
          </a:lstStyle>
          <a:p>
            <a:endParaRPr lang="en-US" dirty="0">
              <a:latin typeface="Corbel" panose="020B0503020204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3128" y="1018889"/>
            <a:ext cx="86108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ym typeface="Wingdings" panose="05000000000000000000" pitchFamily="2" charset="2"/>
              </a:rPr>
              <a:t>Mindset </a:t>
            </a:r>
            <a:r>
              <a:rPr lang="en-US" dirty="0" err="1">
                <a:sym typeface="Wingdings" panose="05000000000000000000" pitchFamily="2" charset="2"/>
              </a:rPr>
              <a:t>veranderen</a:t>
            </a:r>
            <a:r>
              <a:rPr lang="en-US" dirty="0">
                <a:sym typeface="Wingdings" panose="05000000000000000000" pitchFamily="2" charset="2"/>
              </a:rPr>
              <a:t>, van: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b="1" i="1" dirty="0" err="1">
                <a:sym typeface="Wingdings" panose="05000000000000000000" pitchFamily="2" charset="2"/>
              </a:rPr>
              <a:t>Zijn</a:t>
            </a:r>
            <a:r>
              <a:rPr lang="en-US" b="1" i="1" dirty="0">
                <a:sym typeface="Wingdings" panose="05000000000000000000" pitchFamily="2" charset="2"/>
              </a:rPr>
              <a:t> </a:t>
            </a:r>
            <a:r>
              <a:rPr lang="en-US" b="1" i="1" dirty="0" err="1">
                <a:sym typeface="Wingdings" panose="05000000000000000000" pitchFamily="2" charset="2"/>
              </a:rPr>
              <a:t>er</a:t>
            </a:r>
            <a:r>
              <a:rPr lang="en-US" b="1" i="1" dirty="0">
                <a:sym typeface="Wingdings" panose="05000000000000000000" pitchFamily="2" charset="2"/>
              </a:rPr>
              <a:t> </a:t>
            </a:r>
            <a:r>
              <a:rPr lang="en-US" b="1" i="1" dirty="0" err="1">
                <a:sym typeface="Wingdings" panose="05000000000000000000" pitchFamily="2" charset="2"/>
              </a:rPr>
              <a:t>bezwaren</a:t>
            </a:r>
            <a:r>
              <a:rPr lang="en-US" b="1" i="1" dirty="0">
                <a:sym typeface="Wingdings" panose="05000000000000000000" pitchFamily="2" charset="2"/>
              </a:rPr>
              <a:t> </a:t>
            </a:r>
            <a:r>
              <a:rPr lang="en-US" b="1" i="1" dirty="0" err="1">
                <a:sym typeface="Wingdings" panose="05000000000000000000" pitchFamily="2" charset="2"/>
              </a:rPr>
              <a:t>aan</a:t>
            </a:r>
            <a:r>
              <a:rPr lang="en-US" b="1" i="1" dirty="0">
                <a:sym typeface="Wingdings" panose="05000000000000000000" pitchFamily="2" charset="2"/>
              </a:rPr>
              <a:t> </a:t>
            </a:r>
            <a:r>
              <a:rPr lang="en-US" b="1" i="1" dirty="0" err="1">
                <a:sym typeface="Wingdings" panose="05000000000000000000" pitchFamily="2" charset="2"/>
              </a:rPr>
              <a:t>te</a:t>
            </a:r>
            <a:r>
              <a:rPr lang="en-US" b="1" i="1" dirty="0">
                <a:sym typeface="Wingdings" panose="05000000000000000000" pitchFamily="2" charset="2"/>
              </a:rPr>
              <a:t> </a:t>
            </a:r>
            <a:r>
              <a:rPr lang="en-US" b="1" i="1" dirty="0" err="1">
                <a:sym typeface="Wingdings" panose="05000000000000000000" pitchFamily="2" charset="2"/>
              </a:rPr>
              <a:t>voeren</a:t>
            </a:r>
            <a:r>
              <a:rPr lang="en-US" b="1" i="1" dirty="0">
                <a:sym typeface="Wingdings" panose="05000000000000000000" pitchFamily="2" charset="2"/>
              </a:rPr>
              <a:t> </a:t>
            </a:r>
            <a:r>
              <a:rPr lang="en-US" b="1" i="1" dirty="0" err="1">
                <a:sym typeface="Wingdings" panose="05000000000000000000" pitchFamily="2" charset="2"/>
              </a:rPr>
              <a:t>tegen</a:t>
            </a:r>
            <a:r>
              <a:rPr lang="en-US" b="1" i="1" dirty="0">
                <a:sym typeface="Wingdings" panose="05000000000000000000" pitchFamily="2" charset="2"/>
              </a:rPr>
              <a:t> </a:t>
            </a:r>
            <a:r>
              <a:rPr lang="en-US" b="1" i="1" dirty="0" err="1">
                <a:sym typeface="Wingdings" panose="05000000000000000000" pitchFamily="2" charset="2"/>
              </a:rPr>
              <a:t>een</a:t>
            </a:r>
            <a:r>
              <a:rPr lang="en-US" b="1" i="1" dirty="0">
                <a:sym typeface="Wingdings" panose="05000000000000000000" pitchFamily="2" charset="2"/>
              </a:rPr>
              <a:t> </a:t>
            </a:r>
            <a:r>
              <a:rPr lang="en-US" b="1" i="1" dirty="0" err="1">
                <a:sym typeface="Wingdings" panose="05000000000000000000" pitchFamily="2" charset="2"/>
              </a:rPr>
              <a:t>voorgenomen</a:t>
            </a:r>
            <a:r>
              <a:rPr lang="en-US" b="1" i="1" dirty="0">
                <a:sym typeface="Wingdings" panose="05000000000000000000" pitchFamily="2" charset="2"/>
              </a:rPr>
              <a:t> </a:t>
            </a:r>
            <a:r>
              <a:rPr lang="en-US" b="1" i="1" dirty="0" err="1">
                <a:sym typeface="Wingdings" panose="05000000000000000000" pitchFamily="2" charset="2"/>
              </a:rPr>
              <a:t>fusie</a:t>
            </a:r>
            <a:r>
              <a:rPr lang="en-US" b="1" i="1" dirty="0">
                <a:sym typeface="Wingdings" panose="05000000000000000000" pitchFamily="2" charset="2"/>
              </a:rPr>
              <a:t>?</a:t>
            </a:r>
          </a:p>
          <a:p>
            <a:endParaRPr lang="en-US" b="1" i="1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 err="1">
                <a:sym typeface="Wingdings" panose="05000000000000000000" pitchFamily="2" charset="2"/>
              </a:rPr>
              <a:t>naar</a:t>
            </a:r>
            <a:r>
              <a:rPr lang="en-US" dirty="0">
                <a:sym typeface="Wingdings" panose="05000000000000000000" pitchFamily="2" charset="2"/>
              </a:rPr>
              <a:t>: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b="1" i="1" dirty="0" err="1">
                <a:sym typeface="Wingdings" panose="05000000000000000000" pitchFamily="2" charset="2"/>
              </a:rPr>
              <a:t>Fusies</a:t>
            </a:r>
            <a:r>
              <a:rPr lang="en-US" b="1" i="1" dirty="0">
                <a:sym typeface="Wingdings" panose="05000000000000000000" pitchFamily="2" charset="2"/>
              </a:rPr>
              <a:t> </a:t>
            </a:r>
            <a:r>
              <a:rPr lang="en-US" b="1" i="1" dirty="0" err="1">
                <a:sym typeface="Wingdings" panose="05000000000000000000" pitchFamily="2" charset="2"/>
              </a:rPr>
              <a:t>leveren</a:t>
            </a:r>
            <a:r>
              <a:rPr lang="en-US" b="1" i="1" dirty="0">
                <a:sym typeface="Wingdings" panose="05000000000000000000" pitchFamily="2" charset="2"/>
              </a:rPr>
              <a:t> </a:t>
            </a:r>
            <a:r>
              <a:rPr lang="en-US" b="1" i="1" dirty="0" err="1">
                <a:sym typeface="Wingdings" panose="05000000000000000000" pitchFamily="2" charset="2"/>
              </a:rPr>
              <a:t>niets</a:t>
            </a:r>
            <a:r>
              <a:rPr lang="en-US" b="1" i="1" dirty="0">
                <a:sym typeface="Wingdings" panose="05000000000000000000" pitchFamily="2" charset="2"/>
              </a:rPr>
              <a:t> op of is </a:t>
            </a:r>
            <a:r>
              <a:rPr lang="en-US" b="1" i="1" dirty="0" err="1">
                <a:sym typeface="Wingdings" panose="05000000000000000000" pitchFamily="2" charset="2"/>
              </a:rPr>
              <a:t>hier</a:t>
            </a:r>
            <a:r>
              <a:rPr lang="en-US" b="1" i="1" dirty="0">
                <a:sym typeface="Wingdings" panose="05000000000000000000" pitchFamily="2" charset="2"/>
              </a:rPr>
              <a:t> </a:t>
            </a:r>
            <a:r>
              <a:rPr lang="en-US" b="1" i="1" dirty="0" err="1">
                <a:sym typeface="Wingdings" panose="05000000000000000000" pitchFamily="2" charset="2"/>
              </a:rPr>
              <a:t>sprake</a:t>
            </a:r>
            <a:r>
              <a:rPr lang="en-US" b="1" i="1" dirty="0">
                <a:sym typeface="Wingdings" panose="05000000000000000000" pitchFamily="2" charset="2"/>
              </a:rPr>
              <a:t> van </a:t>
            </a:r>
            <a:r>
              <a:rPr lang="en-US" b="1" i="1" dirty="0" err="1">
                <a:sym typeface="Wingdings" panose="05000000000000000000" pitchFamily="2" charset="2"/>
              </a:rPr>
              <a:t>een</a:t>
            </a:r>
            <a:r>
              <a:rPr lang="en-US" b="1" i="1" dirty="0">
                <a:sym typeface="Wingdings" panose="05000000000000000000" pitchFamily="2" charset="2"/>
              </a:rPr>
              <a:t> hele </a:t>
            </a:r>
            <a:r>
              <a:rPr lang="en-US" b="1" i="1" dirty="0" err="1">
                <a:sym typeface="Wingdings" panose="05000000000000000000" pitchFamily="2" charset="2"/>
              </a:rPr>
              <a:t>bijzondere</a:t>
            </a:r>
            <a:r>
              <a:rPr lang="en-US" b="1" i="1" dirty="0">
                <a:sym typeface="Wingdings" panose="05000000000000000000" pitchFamily="2" charset="2"/>
              </a:rPr>
              <a:t> </a:t>
            </a:r>
            <a:r>
              <a:rPr lang="en-US" b="1" i="1" dirty="0" err="1">
                <a:sym typeface="Wingdings" panose="05000000000000000000" pitchFamily="2" charset="2"/>
              </a:rPr>
              <a:t>omstandigheid</a:t>
            </a:r>
            <a:r>
              <a:rPr lang="en-US" b="1" i="1" dirty="0">
                <a:sym typeface="Wingdings" panose="05000000000000000000" pitchFamily="2" charset="2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1049383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2286000" y="-495151"/>
            <a:ext cx="4572000" cy="784830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971600" y="383721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9pPr>
          </a:lstStyle>
          <a:p>
            <a:pPr lvl="1">
              <a:spcAft>
                <a:spcPts val="1800"/>
              </a:spcAft>
            </a:pPr>
            <a:r>
              <a:rPr lang="nl-NL" sz="2800" b="0" dirty="0">
                <a:solidFill>
                  <a:srgbClr val="00B0F0"/>
                </a:solidFill>
                <a:latin typeface="Bookman Old Style" panose="02050604050505020204" pitchFamily="18" charset="0"/>
                <a:ea typeface="Times New Roman"/>
                <a:cs typeface="Times New Roman"/>
              </a:rPr>
              <a:t>Aanbeveling III</a:t>
            </a:r>
          </a:p>
        </p:txBody>
      </p:sp>
      <p:sp>
        <p:nvSpPr>
          <p:cNvPr id="10" name="Slide Number Placeholder 4"/>
          <p:cNvSpPr txBox="1">
            <a:spLocks/>
          </p:cNvSpPr>
          <p:nvPr/>
        </p:nvSpPr>
        <p:spPr>
          <a:xfrm>
            <a:off x="6477000" y="5837238"/>
            <a:ext cx="1905000" cy="2286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9pPr>
          </a:lstStyle>
          <a:p>
            <a:endParaRPr lang="en-US" dirty="0">
              <a:latin typeface="Corbel" panose="020B0503020204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3128" y="1018889"/>
            <a:ext cx="86108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nl-NL" dirty="0"/>
              <a:t>Er moet uitgebreide informatie beschikbaar zijn over achtergronden van fusiegedrag.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Voor het toezicht moet duidelijk zijn wat de motieven zijn. Hieruit kunnen aanbevelingen volgen voor wijzigingen wet – en regelgeving: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nl-NL" dirty="0"/>
              <a:t>Aanpassingen perverse prikkels bekostiging;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nl-NL" dirty="0"/>
              <a:t>Aanpassingen beloningsstructuur;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nl-NL" dirty="0"/>
              <a:t>Aanpassingen wetgeving toezicht.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0" indent="0">
              <a:spcBef>
                <a:spcPts val="0"/>
              </a:spcBef>
              <a:buNone/>
            </a:pPr>
            <a:r>
              <a:rPr lang="nl-NL" dirty="0"/>
              <a:t>Je zou het preventief  of proactief  toezicht kunnen noemen.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649726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2286000" y="-495151"/>
            <a:ext cx="4572000" cy="784830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971600" y="383721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9pPr>
          </a:lstStyle>
          <a:p>
            <a:pPr lvl="1">
              <a:spcAft>
                <a:spcPts val="1800"/>
              </a:spcAft>
            </a:pPr>
            <a:r>
              <a:rPr lang="nl-NL" sz="2800" b="0" dirty="0">
                <a:solidFill>
                  <a:srgbClr val="00B0F0"/>
                </a:solidFill>
                <a:latin typeface="Bookman Old Style" panose="02050604050505020204" pitchFamily="18" charset="0"/>
                <a:ea typeface="Times New Roman"/>
                <a:cs typeface="Times New Roman"/>
              </a:rPr>
              <a:t>Onderzoeksprogrammering</a:t>
            </a:r>
          </a:p>
        </p:txBody>
      </p:sp>
      <p:sp>
        <p:nvSpPr>
          <p:cNvPr id="10" name="Slide Number Placeholder 4"/>
          <p:cNvSpPr txBox="1">
            <a:spLocks/>
          </p:cNvSpPr>
          <p:nvPr/>
        </p:nvSpPr>
        <p:spPr>
          <a:xfrm>
            <a:off x="6477000" y="5837238"/>
            <a:ext cx="1905000" cy="2286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9pPr>
          </a:lstStyle>
          <a:p>
            <a:endParaRPr lang="en-US" dirty="0">
              <a:latin typeface="Corbel" panose="020B0503020204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3128" y="1018889"/>
            <a:ext cx="861087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2328"/>
                </a:solidFill>
                <a:sym typeface="Wingdings" panose="05000000000000000000" pitchFamily="2" charset="2"/>
              </a:rPr>
              <a:t>Meer analyses op instellingsniveau;</a:t>
            </a:r>
          </a:p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2328"/>
                </a:solidFill>
                <a:sym typeface="Wingdings" panose="05000000000000000000" pitchFamily="2" charset="2"/>
              </a:rPr>
              <a:t>Uitgebreid literatuuronderzoek (meta-analyses);</a:t>
            </a:r>
          </a:p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2328"/>
                </a:solidFill>
                <a:sym typeface="Wingdings" panose="05000000000000000000" pitchFamily="2" charset="2"/>
              </a:rPr>
              <a:t>Uitgebreide evaluatie gerealiseerde fusies, gevolgen voor:</a:t>
            </a:r>
          </a:p>
          <a:p>
            <a:pPr marL="1260000" lvl="5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2328"/>
                </a:solidFill>
                <a:sym typeface="Wingdings" panose="05000000000000000000" pitchFamily="2" charset="2"/>
              </a:rPr>
              <a:t>Efficiëntie;</a:t>
            </a:r>
          </a:p>
          <a:p>
            <a:pPr marL="1260000" lvl="5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2328"/>
                </a:solidFill>
                <a:sym typeface="Wingdings" panose="05000000000000000000" pitchFamily="2" charset="2"/>
              </a:rPr>
              <a:t>Aanbod diensten;</a:t>
            </a:r>
          </a:p>
          <a:p>
            <a:pPr marL="1260000" lvl="5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2328"/>
                </a:solidFill>
                <a:sym typeface="Wingdings" panose="05000000000000000000" pitchFamily="2" charset="2"/>
              </a:rPr>
              <a:t>Bereikbaarheid/toegankelijkheid;</a:t>
            </a:r>
          </a:p>
          <a:p>
            <a:pPr marL="1260000" lvl="5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2328"/>
                </a:solidFill>
                <a:sym typeface="Wingdings" panose="05000000000000000000" pitchFamily="2" charset="2"/>
              </a:rPr>
              <a:t>Marktverhoudingen/keuzevrijheid;</a:t>
            </a:r>
          </a:p>
          <a:p>
            <a:pPr marL="1260000" lvl="5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2328"/>
                </a:solidFill>
                <a:sym typeface="Wingdings" panose="05000000000000000000" pitchFamily="2" charset="2"/>
              </a:rPr>
              <a:t>Beloningen bestuurders/ RvT;</a:t>
            </a:r>
          </a:p>
          <a:p>
            <a:pPr marL="1260000" lvl="5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2328"/>
                </a:solidFill>
                <a:sym typeface="Wingdings" panose="05000000000000000000" pitchFamily="2" charset="2"/>
              </a:rPr>
              <a:t>Kwaliteit.</a:t>
            </a:r>
            <a:endParaRPr lang="nl-NL" dirty="0">
              <a:solidFill>
                <a:srgbClr val="002328"/>
              </a:solidFill>
            </a:endParaRPr>
          </a:p>
          <a:p>
            <a:pPr lvl="0"/>
            <a:endParaRPr lang="nl-NL" dirty="0">
              <a:solidFill>
                <a:srgbClr val="002328"/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67607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755576" y="971496"/>
            <a:ext cx="7772400" cy="377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endParaRPr lang="en-GB" sz="2200" b="0" kern="0" dirty="0">
              <a:latin typeface="+mj-lt"/>
            </a:endParaRPr>
          </a:p>
          <a:p>
            <a:pPr eaLnBrk="1" hangingPunct="1"/>
            <a:endParaRPr lang="nl-NL" sz="2200" b="0" kern="0" dirty="0">
              <a:latin typeface="+mj-lt"/>
            </a:endParaRPr>
          </a:p>
          <a:p>
            <a:pPr eaLnBrk="1" hangingPunct="1"/>
            <a:endParaRPr lang="en-GB" sz="2200" b="0" kern="0" dirty="0">
              <a:latin typeface="+mj-lt"/>
            </a:endParaRPr>
          </a:p>
          <a:p>
            <a:pPr eaLnBrk="1" hangingPunct="1"/>
            <a:endParaRPr lang="en-GB" sz="2200" b="0" kern="0" dirty="0">
              <a:latin typeface="+mj-lt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GB" sz="2200" b="0" kern="0" dirty="0">
              <a:latin typeface="+mj-lt"/>
            </a:endParaRPr>
          </a:p>
          <a:p>
            <a:pPr eaLnBrk="1" hangingPunct="1"/>
            <a:endParaRPr lang="en-GB" sz="2200" b="0" kern="0" dirty="0">
              <a:latin typeface="+mj-lt"/>
            </a:endParaRPr>
          </a:p>
          <a:p>
            <a:pPr eaLnBrk="1" hangingPunct="1"/>
            <a:endParaRPr lang="en-GB" sz="2200" kern="0" dirty="0">
              <a:latin typeface="+mj-lt"/>
            </a:endParaRPr>
          </a:p>
          <a:p>
            <a:pPr eaLnBrk="1" hangingPunct="1"/>
            <a:endParaRPr lang="en-GB" sz="2200" kern="0" dirty="0">
              <a:latin typeface="+mj-lt"/>
            </a:endParaRPr>
          </a:p>
          <a:p>
            <a:pPr eaLnBrk="1" hangingPunct="1"/>
            <a:endParaRPr lang="en-GB" sz="2200" kern="0" dirty="0">
              <a:latin typeface="+mj-lt"/>
            </a:endParaRPr>
          </a:p>
        </p:txBody>
      </p:sp>
      <p:sp>
        <p:nvSpPr>
          <p:cNvPr id="11" name="Rechthoek 19"/>
          <p:cNvSpPr/>
          <p:nvPr/>
        </p:nvSpPr>
        <p:spPr>
          <a:xfrm>
            <a:off x="762000" y="332656"/>
            <a:ext cx="69829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2800" dirty="0">
                <a:solidFill>
                  <a:srgbClr val="00B0F0"/>
                </a:solidFill>
                <a:latin typeface="Bookman Old Style" panose="02050604050505020204" pitchFamily="18" charset="0"/>
                <a:ea typeface="Times New Roman"/>
                <a:cs typeface="Times New Roman"/>
              </a:rPr>
              <a:t>Gemiddelde schaal voorzieningen, 2012 (x miljoenen euro’s)</a:t>
            </a:r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8799933"/>
              </p:ext>
            </p:extLst>
          </p:nvPr>
        </p:nvGraphicFramePr>
        <p:xfrm>
          <a:off x="762000" y="1828800"/>
          <a:ext cx="7772400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3822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755576" y="1196752"/>
            <a:ext cx="7772400" cy="377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endParaRPr lang="en-GB" sz="2200" b="0" kern="0" dirty="0">
              <a:latin typeface="+mj-lt"/>
            </a:endParaRPr>
          </a:p>
          <a:p>
            <a:pPr eaLnBrk="1" hangingPunct="1"/>
            <a:endParaRPr lang="nl-NL" sz="2200" b="0" kern="0" dirty="0">
              <a:latin typeface="+mj-lt"/>
            </a:endParaRPr>
          </a:p>
          <a:p>
            <a:pPr eaLnBrk="1" hangingPunct="1"/>
            <a:endParaRPr lang="en-GB" sz="2200" b="0" kern="0" dirty="0">
              <a:latin typeface="+mj-lt"/>
            </a:endParaRPr>
          </a:p>
          <a:p>
            <a:pPr eaLnBrk="1" hangingPunct="1"/>
            <a:endParaRPr lang="en-GB" sz="2200" b="0" kern="0" dirty="0">
              <a:latin typeface="+mj-lt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GB" sz="2200" b="0" kern="0" dirty="0">
              <a:latin typeface="+mj-lt"/>
            </a:endParaRPr>
          </a:p>
          <a:p>
            <a:pPr eaLnBrk="1" hangingPunct="1"/>
            <a:endParaRPr lang="en-GB" sz="2200" b="0" kern="0" dirty="0">
              <a:latin typeface="+mj-lt"/>
            </a:endParaRPr>
          </a:p>
          <a:p>
            <a:pPr eaLnBrk="1" hangingPunct="1"/>
            <a:endParaRPr lang="en-GB" sz="2200" kern="0" dirty="0">
              <a:latin typeface="+mj-lt"/>
            </a:endParaRPr>
          </a:p>
          <a:p>
            <a:pPr eaLnBrk="1" hangingPunct="1"/>
            <a:endParaRPr lang="en-GB" sz="2200" kern="0" dirty="0">
              <a:latin typeface="+mj-lt"/>
            </a:endParaRPr>
          </a:p>
          <a:p>
            <a:pPr eaLnBrk="1" hangingPunct="1"/>
            <a:endParaRPr lang="en-GB" sz="2200" kern="0" dirty="0">
              <a:latin typeface="+mj-lt"/>
            </a:endParaRPr>
          </a:p>
        </p:txBody>
      </p:sp>
      <p:sp>
        <p:nvSpPr>
          <p:cNvPr id="11" name="Rechthoek 19"/>
          <p:cNvSpPr/>
          <p:nvPr/>
        </p:nvSpPr>
        <p:spPr>
          <a:xfrm>
            <a:off x="762000" y="332656"/>
            <a:ext cx="69829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2800" dirty="0">
                <a:solidFill>
                  <a:srgbClr val="00B0F0"/>
                </a:solidFill>
                <a:latin typeface="Bookman Old Style" panose="02050604050505020204" pitchFamily="18" charset="0"/>
                <a:ea typeface="Times New Roman"/>
                <a:cs typeface="Times New Roman"/>
              </a:rPr>
              <a:t>Ontwikkeling gemiddelde schaal 1985-2012 (indexcijfers, 1985=100)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973560" y="1484784"/>
            <a:ext cx="7336432" cy="377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i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GB" sz="2000" i="1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523981"/>
              </p:ext>
            </p:extLst>
          </p:nvPr>
        </p:nvGraphicFramePr>
        <p:xfrm>
          <a:off x="762000" y="1484784"/>
          <a:ext cx="7772400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68972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2286000" y="-495151"/>
            <a:ext cx="4572000" cy="784830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 dirty="0"/>
          </a:p>
        </p:txBody>
      </p:sp>
      <p:sp>
        <p:nvSpPr>
          <p:cNvPr id="20" name="Rechthoek 19"/>
          <p:cNvSpPr/>
          <p:nvPr/>
        </p:nvSpPr>
        <p:spPr>
          <a:xfrm>
            <a:off x="762000" y="303907"/>
            <a:ext cx="69829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2800" dirty="0">
                <a:solidFill>
                  <a:srgbClr val="00B0F0"/>
                </a:solidFill>
                <a:latin typeface="Bookman Old Style" panose="02050604050505020204" pitchFamily="18" charset="0"/>
                <a:ea typeface="Times New Roman"/>
                <a:cs typeface="Times New Roman"/>
              </a:rPr>
              <a:t>Ontwikkeling aantal instellingen 1985-2012 (indexcijfers 1985=100)</a:t>
            </a: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9324619"/>
              </p:ext>
            </p:extLst>
          </p:nvPr>
        </p:nvGraphicFramePr>
        <p:xfrm>
          <a:off x="762000" y="1539875"/>
          <a:ext cx="7772400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42985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2286000" y="-495151"/>
            <a:ext cx="4572000" cy="784830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 dirty="0"/>
          </a:p>
        </p:txBody>
      </p:sp>
      <p:sp>
        <p:nvSpPr>
          <p:cNvPr id="20" name="Rechthoek 19"/>
          <p:cNvSpPr/>
          <p:nvPr/>
        </p:nvSpPr>
        <p:spPr>
          <a:xfrm>
            <a:off x="762000" y="303907"/>
            <a:ext cx="69829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2800" dirty="0">
                <a:solidFill>
                  <a:srgbClr val="00B0F0"/>
                </a:solidFill>
                <a:latin typeface="Bookman Old Style" panose="02050604050505020204" pitchFamily="18" charset="0"/>
                <a:ea typeface="Times New Roman"/>
                <a:cs typeface="Times New Roman"/>
              </a:rPr>
              <a:t>Vijf schaalniveaus: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 bwMode="auto">
          <a:xfrm>
            <a:off x="762000" y="972195"/>
            <a:ext cx="7772400" cy="377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b="0" kern="0" dirty="0" err="1"/>
              <a:t>Rechtsvorm</a:t>
            </a:r>
            <a:r>
              <a:rPr lang="en-GB" sz="2200" b="0" kern="0" dirty="0"/>
              <a:t>;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b="0" kern="0" dirty="0" err="1"/>
              <a:t>Organisatie</a:t>
            </a:r>
            <a:r>
              <a:rPr lang="en-GB" sz="2200" b="0" kern="0" dirty="0"/>
              <a:t>/</a:t>
            </a:r>
            <a:r>
              <a:rPr lang="en-GB" sz="2200" b="0" kern="0" dirty="0" err="1"/>
              <a:t>instelling</a:t>
            </a:r>
            <a:r>
              <a:rPr lang="en-GB" sz="2200" b="0" kern="0" dirty="0"/>
              <a:t>;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b="0" kern="0" dirty="0" err="1"/>
              <a:t>Locatie</a:t>
            </a:r>
            <a:r>
              <a:rPr lang="en-GB" sz="2200" b="0" kern="0" dirty="0"/>
              <a:t>;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b="0" kern="0" dirty="0" err="1"/>
              <a:t>Sectie</a:t>
            </a:r>
            <a:r>
              <a:rPr lang="en-GB" sz="2200" b="0" kern="0" dirty="0"/>
              <a:t>/</a:t>
            </a:r>
            <a:r>
              <a:rPr lang="en-GB" sz="2200" b="0" kern="0" dirty="0" err="1"/>
              <a:t>afdeling</a:t>
            </a:r>
            <a:r>
              <a:rPr lang="en-GB" sz="2200" b="0" kern="0" dirty="0"/>
              <a:t>;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b="0" kern="0" dirty="0"/>
              <a:t>Professional.</a:t>
            </a:r>
          </a:p>
          <a:p>
            <a:pPr eaLnBrk="1" hangingPunct="1"/>
            <a:endParaRPr lang="en-GB" sz="2200" b="0" kern="0" dirty="0"/>
          </a:p>
        </p:txBody>
      </p:sp>
    </p:spTree>
    <p:extLst>
      <p:ext uri="{BB962C8B-B14F-4D97-AF65-F5344CB8AC3E}">
        <p14:creationId xmlns:p14="http://schemas.microsoft.com/office/powerpoint/2010/main" val="1299213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899592" y="1268760"/>
            <a:ext cx="7772400" cy="377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200" b="0" kern="0" dirty="0">
                <a:latin typeface="+mj-lt"/>
              </a:rPr>
              <a:t>Kostenstructuur (bedrijfsvoering);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200" b="0" kern="0" dirty="0">
                <a:latin typeface="+mj-lt"/>
              </a:rPr>
              <a:t>Marktordening;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200" b="0" kern="0" dirty="0">
                <a:latin typeface="+mj-lt"/>
              </a:rPr>
              <a:t>Maatschappelijke kosten (externe effecten);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200" b="0" kern="0" dirty="0">
                <a:latin typeface="+mj-lt"/>
              </a:rPr>
              <a:t>Transactiekosten;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200" b="0" kern="0" dirty="0">
                <a:latin typeface="+mj-lt"/>
              </a:rPr>
              <a:t>Transitiekosten;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200" b="0" kern="0" dirty="0">
                <a:latin typeface="+mj-lt"/>
              </a:rPr>
              <a:t>Ketenkosten (</a:t>
            </a:r>
            <a:r>
              <a:rPr lang="nl-NL" sz="2200" b="0" kern="0" dirty="0" err="1">
                <a:latin typeface="+mj-lt"/>
              </a:rPr>
              <a:t>schaalparadox</a:t>
            </a:r>
            <a:r>
              <a:rPr lang="nl-NL" sz="2200" b="0" kern="0" dirty="0">
                <a:latin typeface="+mj-lt"/>
              </a:rPr>
              <a:t>);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200" b="0" kern="0" dirty="0">
                <a:latin typeface="+mj-lt"/>
              </a:rPr>
              <a:t>Kwaliteit.</a:t>
            </a:r>
          </a:p>
        </p:txBody>
      </p:sp>
      <p:sp>
        <p:nvSpPr>
          <p:cNvPr id="11" name="Rechthoek 19"/>
          <p:cNvSpPr/>
          <p:nvPr/>
        </p:nvSpPr>
        <p:spPr>
          <a:xfrm>
            <a:off x="762000" y="332656"/>
            <a:ext cx="69829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2800" dirty="0">
                <a:solidFill>
                  <a:srgbClr val="00B0F0"/>
                </a:solidFill>
                <a:latin typeface="Bookman Old Style" panose="02050604050505020204" pitchFamily="18" charset="0"/>
                <a:ea typeface="Times New Roman"/>
                <a:cs typeface="Times New Roman"/>
              </a:rPr>
              <a:t>Effecten van schaalvergroting</a:t>
            </a:r>
          </a:p>
        </p:txBody>
      </p:sp>
    </p:spTree>
    <p:extLst>
      <p:ext uri="{BB962C8B-B14F-4D97-AF65-F5344CB8AC3E}">
        <p14:creationId xmlns:p14="http://schemas.microsoft.com/office/powerpoint/2010/main" val="3695083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2286000" y="-495151"/>
            <a:ext cx="4572000" cy="784830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10" name="Slide Number Placeholder 4"/>
          <p:cNvSpPr txBox="1">
            <a:spLocks/>
          </p:cNvSpPr>
          <p:nvPr/>
        </p:nvSpPr>
        <p:spPr>
          <a:xfrm>
            <a:off x="6477000" y="5837238"/>
            <a:ext cx="1905000" cy="2286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9pPr>
          </a:lstStyle>
          <a:p>
            <a:endParaRPr lang="en-US" dirty="0">
              <a:latin typeface="Corbel" panose="020B0503020204020204" pitchFamily="34" charset="0"/>
            </a:endParaRPr>
          </a:p>
        </p:txBody>
      </p:sp>
      <p:sp>
        <p:nvSpPr>
          <p:cNvPr id="16" name="Rechthoek 19"/>
          <p:cNvSpPr/>
          <p:nvPr/>
        </p:nvSpPr>
        <p:spPr>
          <a:xfrm>
            <a:off x="762000" y="332656"/>
            <a:ext cx="73383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2800" dirty="0">
                <a:solidFill>
                  <a:srgbClr val="00B0F0"/>
                </a:solidFill>
                <a:latin typeface="Bookman Old Style" panose="02050604050505020204" pitchFamily="18" charset="0"/>
                <a:ea typeface="Times New Roman"/>
                <a:cs typeface="Times New Roman"/>
              </a:rPr>
              <a:t>Gemiddelde kosten naar omvang productie (kostenstructuur)</a:t>
            </a:r>
          </a:p>
        </p:txBody>
      </p:sp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6634954"/>
              </p:ext>
            </p:extLst>
          </p:nvPr>
        </p:nvGraphicFramePr>
        <p:xfrm>
          <a:off x="869313" y="1218790"/>
          <a:ext cx="7752883" cy="44405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19014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2286000" y="-495151"/>
            <a:ext cx="4572000" cy="784830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10" name="Slide Number Placeholder 4"/>
          <p:cNvSpPr txBox="1">
            <a:spLocks/>
          </p:cNvSpPr>
          <p:nvPr/>
        </p:nvSpPr>
        <p:spPr>
          <a:xfrm>
            <a:off x="6477000" y="5837238"/>
            <a:ext cx="1905000" cy="2286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9pPr>
          </a:lstStyle>
          <a:p>
            <a:endParaRPr lang="en-US" dirty="0">
              <a:latin typeface="Corbel" panose="020B0503020204020204" pitchFamily="34" charset="0"/>
            </a:endParaRPr>
          </a:p>
        </p:txBody>
      </p:sp>
      <p:sp>
        <p:nvSpPr>
          <p:cNvPr id="15" name="Rechthoek 19"/>
          <p:cNvSpPr/>
          <p:nvPr/>
        </p:nvSpPr>
        <p:spPr>
          <a:xfrm>
            <a:off x="762000" y="332656"/>
            <a:ext cx="69829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dirty="0">
                <a:solidFill>
                  <a:srgbClr val="00B0F0"/>
                </a:solidFill>
                <a:latin typeface="Bookman Old Style" panose="02050604050505020204" pitchFamily="18" charset="0"/>
                <a:ea typeface="Times New Roman"/>
                <a:cs typeface="Times New Roman"/>
              </a:rPr>
              <a:t>Marktconcentratie en gemiddelde kosten</a:t>
            </a:r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4620640"/>
              </p:ext>
            </p:extLst>
          </p:nvPr>
        </p:nvGraphicFramePr>
        <p:xfrm>
          <a:off x="762000" y="1258094"/>
          <a:ext cx="7772400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3911649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2796</TotalTime>
  <Words>740</Words>
  <Application>Microsoft Office PowerPoint</Application>
  <PresentationFormat>On-screen Show (4:3)</PresentationFormat>
  <Paragraphs>621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4" baseType="lpstr">
      <vt:lpstr>Arial</vt:lpstr>
      <vt:lpstr>Bookman Old Style</vt:lpstr>
      <vt:lpstr>Calibri</vt:lpstr>
      <vt:lpstr>Cambria</vt:lpstr>
      <vt:lpstr>Corbel</vt:lpstr>
      <vt:lpstr>Museo Sans 500</vt:lpstr>
      <vt:lpstr>Tahoma</vt:lpstr>
      <vt:lpstr>Times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Bikker Euro RSCG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Bikker Euro RSCG</dc:creator>
  <cp:lastModifiedBy>Thomas Niaounakis</cp:lastModifiedBy>
  <cp:revision>319</cp:revision>
  <cp:lastPrinted>2016-01-28T11:39:26Z</cp:lastPrinted>
  <dcterms:created xsi:type="dcterms:W3CDTF">2003-10-16T11:42:10Z</dcterms:created>
  <dcterms:modified xsi:type="dcterms:W3CDTF">2016-03-14T10:16:23Z</dcterms:modified>
</cp:coreProperties>
</file>