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5" r:id="rId2"/>
    <p:sldMasterId id="2147483699" r:id="rId3"/>
    <p:sldMasterId id="2147483711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69" r:id="rId7"/>
    <p:sldId id="270" r:id="rId8"/>
    <p:sldId id="293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90" r:id="rId20"/>
    <p:sldId id="297" r:id="rId21"/>
    <p:sldId id="284" r:id="rId22"/>
    <p:sldId id="285" r:id="rId23"/>
    <p:sldId id="286" r:id="rId24"/>
    <p:sldId id="298" r:id="rId25"/>
    <p:sldId id="299" r:id="rId26"/>
    <p:sldId id="300" r:id="rId27"/>
  </p:sldIdLst>
  <p:sldSz cx="9144000" cy="6858000" type="screen4x3"/>
  <p:notesSz cx="7099300" cy="102346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Niaounakis" initials="T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9" autoAdjust="0"/>
    <p:restoredTop sz="95165" autoAdjust="0"/>
  </p:normalViewPr>
  <p:slideViewPr>
    <p:cSldViewPr snapToGrid="0" snapToObjects="1">
      <p:cViewPr varScale="1">
        <p:scale>
          <a:sx n="57" d="100"/>
          <a:sy n="57" d="100"/>
        </p:scale>
        <p:origin x="-17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67807696690052E-2"/>
          <c:y val="5.2999711535379655E-2"/>
          <c:w val="0.93662358553802705"/>
          <c:h val="0.66540475859784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Schaalgrootte!$B$2</c:f>
              <c:strCache>
                <c:ptCount val="1"/>
                <c:pt idx="0">
                  <c:v>KpI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296296296295869E-3"/>
                  <c:y val="2.5740025740025739E-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Schaalgrootte!$A$3:$A$13</c:f>
              <c:strCache>
                <c:ptCount val="11"/>
                <c:pt idx="0">
                  <c:v>Huisartsenpraktijken</c:v>
                </c:pt>
                <c:pt idx="1">
                  <c:v>Basisonderwijs</c:v>
                </c:pt>
                <c:pt idx="2">
                  <c:v>Voortgezet onderwijs</c:v>
                </c:pt>
                <c:pt idx="3">
                  <c:v>Verpleeg- en verzorgingshuizen</c:v>
                </c:pt>
                <c:pt idx="4">
                  <c:v>Middelbaar beroepsonderwijs</c:v>
                </c:pt>
                <c:pt idx="5">
                  <c:v>Rechterlijke macht</c:v>
                </c:pt>
                <c:pt idx="6">
                  <c:v>Hoger beroepsonderwijs</c:v>
                </c:pt>
                <c:pt idx="7">
                  <c:v>Drinkwater</c:v>
                </c:pt>
                <c:pt idx="8">
                  <c:v>Ziekenhuizen</c:v>
                </c:pt>
                <c:pt idx="9">
                  <c:v>Universitair onderwijs</c:v>
                </c:pt>
                <c:pt idx="10">
                  <c:v>Politie</c:v>
                </c:pt>
              </c:strCache>
            </c:strRef>
          </c:cat>
          <c:val>
            <c:numRef>
              <c:f>Schaalgrootte!$B$3:$B$13</c:f>
              <c:numCache>
                <c:formatCode>General</c:formatCode>
                <c:ptCount val="11"/>
                <c:pt idx="0">
                  <c:v>0.53528574333943457</c:v>
                </c:pt>
                <c:pt idx="1">
                  <c:v>1.3709822035049584</c:v>
                </c:pt>
                <c:pt idx="2">
                  <c:v>11.341337386018237</c:v>
                </c:pt>
                <c:pt idx="3">
                  <c:v>24.639308855291578</c:v>
                </c:pt>
                <c:pt idx="4">
                  <c:v>64.173913043478265</c:v>
                </c:pt>
                <c:pt idx="5">
                  <c:v>64.625</c:v>
                </c:pt>
                <c:pt idx="6">
                  <c:v>92.258974358974356</c:v>
                </c:pt>
                <c:pt idx="7">
                  <c:v>135.9</c:v>
                </c:pt>
                <c:pt idx="8">
                  <c:v>207.37735849056602</c:v>
                </c:pt>
                <c:pt idx="9">
                  <c:v>431.49285714285713</c:v>
                </c:pt>
                <c:pt idx="10">
                  <c:v>450.36363636363637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759680"/>
        <c:axId val="104761216"/>
        <c:axId val="0"/>
      </c:bar3DChart>
      <c:catAx>
        <c:axId val="10475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761216"/>
        <c:crosses val="autoZero"/>
        <c:auto val="1"/>
        <c:lblAlgn val="ctr"/>
        <c:lblOffset val="100"/>
        <c:noMultiLvlLbl val="0"/>
      </c:catAx>
      <c:valAx>
        <c:axId val="10476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759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63397024280055"/>
          <c:y val="3.2713933464088039E-2"/>
          <c:w val="0.81005384620939058"/>
          <c:h val="0.596138206604771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'kosten per Inst'!$B$2</c:f>
              <c:strCache>
                <c:ptCount val="1"/>
                <c:pt idx="0">
                  <c:v>1985</c:v>
                </c:pt>
              </c:strCache>
            </c:strRef>
          </c:tx>
          <c:invertIfNegative val="0"/>
          <c:cat>
            <c:strRef>
              <c:f>'kosten per Inst'!$A$3:$A$13</c:f>
              <c:strCache>
                <c:ptCount val="11"/>
                <c:pt idx="0">
                  <c:v>Universitair onderwijs</c:v>
                </c:pt>
                <c:pt idx="1">
                  <c:v>Basisonderwijs</c:v>
                </c:pt>
                <c:pt idx="2">
                  <c:v>Huisartsenpraktijken</c:v>
                </c:pt>
                <c:pt idx="3">
                  <c:v>Verpleeg- en verzorgingshuizen</c:v>
                </c:pt>
                <c:pt idx="4">
                  <c:v>Ziekenhuizen</c:v>
                </c:pt>
                <c:pt idx="5">
                  <c:v>Voortgezet onderwijs</c:v>
                </c:pt>
                <c:pt idx="6">
                  <c:v>Rechterlijke macht</c:v>
                </c:pt>
                <c:pt idx="7">
                  <c:v>Drinkwater</c:v>
                </c:pt>
                <c:pt idx="8">
                  <c:v>Hoger beroepsonderwijs</c:v>
                </c:pt>
                <c:pt idx="9">
                  <c:v>Middelbaar beroepsonderwijs</c:v>
                </c:pt>
                <c:pt idx="10">
                  <c:v>Politie</c:v>
                </c:pt>
              </c:strCache>
            </c:strRef>
          </c:cat>
          <c:val>
            <c:numRef>
              <c:f>'kosten per Inst'!$B$3:$B$13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 formatCode="0">
                  <c:v>100</c:v>
                </c:pt>
                <c:pt idx="8">
                  <c:v>99.999999999999986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'kosten per Inst'!$C$2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'kosten per Inst'!$A$3:$A$13</c:f>
              <c:strCache>
                <c:ptCount val="11"/>
                <c:pt idx="0">
                  <c:v>Universitair onderwijs</c:v>
                </c:pt>
                <c:pt idx="1">
                  <c:v>Basisonderwijs</c:v>
                </c:pt>
                <c:pt idx="2">
                  <c:v>Huisartsenpraktijken</c:v>
                </c:pt>
                <c:pt idx="3">
                  <c:v>Verpleeg- en verzorgingshuizen</c:v>
                </c:pt>
                <c:pt idx="4">
                  <c:v>Ziekenhuizen</c:v>
                </c:pt>
                <c:pt idx="5">
                  <c:v>Voortgezet onderwijs</c:v>
                </c:pt>
                <c:pt idx="6">
                  <c:v>Rechterlijke macht</c:v>
                </c:pt>
                <c:pt idx="7">
                  <c:v>Drinkwater</c:v>
                </c:pt>
                <c:pt idx="8">
                  <c:v>Hoger beroepsonderwijs</c:v>
                </c:pt>
                <c:pt idx="9">
                  <c:v>Middelbaar beroepsonderwijs</c:v>
                </c:pt>
                <c:pt idx="10">
                  <c:v>Politie</c:v>
                </c:pt>
              </c:strCache>
            </c:strRef>
          </c:cat>
          <c:val>
            <c:numRef>
              <c:f>'kosten per Inst'!$C$3:$C$13</c:f>
              <c:numCache>
                <c:formatCode>0</c:formatCode>
                <c:ptCount val="11"/>
                <c:pt idx="0">
                  <c:v>122.11762595729093</c:v>
                </c:pt>
                <c:pt idx="1">
                  <c:v>156.18495490571763</c:v>
                </c:pt>
                <c:pt idx="2">
                  <c:v>157.47548194786643</c:v>
                </c:pt>
                <c:pt idx="3">
                  <c:v>138.76322779904734</c:v>
                </c:pt>
                <c:pt idx="4">
                  <c:v>232.67002886514817</c:v>
                </c:pt>
                <c:pt idx="5">
                  <c:v>315.7261970293805</c:v>
                </c:pt>
                <c:pt idx="6">
                  <c:v>277.30691589000725</c:v>
                </c:pt>
                <c:pt idx="7">
                  <c:v>397.95435628484921</c:v>
                </c:pt>
                <c:pt idx="8">
                  <c:v>530.2528427520956</c:v>
                </c:pt>
                <c:pt idx="9">
                  <c:v>919.32300371803365</c:v>
                </c:pt>
                <c:pt idx="10">
                  <c:v>742.15117652612139</c:v>
                </c:pt>
              </c:numCache>
            </c:numRef>
          </c:val>
        </c:ser>
        <c:ser>
          <c:idx val="2"/>
          <c:order val="2"/>
          <c:tx>
            <c:strRef>
              <c:f>'kosten per Inst'!$D$2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'kosten per Inst'!$A$3:$A$13</c:f>
              <c:strCache>
                <c:ptCount val="11"/>
                <c:pt idx="0">
                  <c:v>Universitair onderwijs</c:v>
                </c:pt>
                <c:pt idx="1">
                  <c:v>Basisonderwijs</c:v>
                </c:pt>
                <c:pt idx="2">
                  <c:v>Huisartsenpraktijken</c:v>
                </c:pt>
                <c:pt idx="3">
                  <c:v>Verpleeg- en verzorgingshuizen</c:v>
                </c:pt>
                <c:pt idx="4">
                  <c:v>Ziekenhuizen</c:v>
                </c:pt>
                <c:pt idx="5">
                  <c:v>Voortgezet onderwijs</c:v>
                </c:pt>
                <c:pt idx="6">
                  <c:v>Rechterlijke macht</c:v>
                </c:pt>
                <c:pt idx="7">
                  <c:v>Drinkwater</c:v>
                </c:pt>
                <c:pt idx="8">
                  <c:v>Hoger beroepsonderwijs</c:v>
                </c:pt>
                <c:pt idx="9">
                  <c:v>Middelbaar beroepsonderwijs</c:v>
                </c:pt>
                <c:pt idx="10">
                  <c:v>Politie</c:v>
                </c:pt>
              </c:strCache>
            </c:strRef>
          </c:cat>
          <c:val>
            <c:numRef>
              <c:f>'kosten per Inst'!$D$3:$D$13</c:f>
              <c:numCache>
                <c:formatCode>0</c:formatCode>
                <c:ptCount val="11"/>
                <c:pt idx="0">
                  <c:v>149.69851834711352</c:v>
                </c:pt>
                <c:pt idx="1">
                  <c:v>201.84821884472933</c:v>
                </c:pt>
                <c:pt idx="2">
                  <c:v>209.57221008160749</c:v>
                </c:pt>
                <c:pt idx="3">
                  <c:v>399.38563254527645</c:v>
                </c:pt>
                <c:pt idx="4">
                  <c:v>516.3092199984402</c:v>
                </c:pt>
                <c:pt idx="5">
                  <c:v>554.02755628191437</c:v>
                </c:pt>
                <c:pt idx="6">
                  <c:v>622.18875788979881</c:v>
                </c:pt>
                <c:pt idx="7">
                  <c:v>783.56716406187002</c:v>
                </c:pt>
                <c:pt idx="8">
                  <c:v>1248.3417919802725</c:v>
                </c:pt>
                <c:pt idx="9">
                  <c:v>1317.4544421443475</c:v>
                </c:pt>
                <c:pt idx="10">
                  <c:v>2196.7004748869258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381440"/>
        <c:axId val="102382976"/>
        <c:axId val="105402816"/>
      </c:bar3DChart>
      <c:catAx>
        <c:axId val="10238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382976"/>
        <c:crosses val="autoZero"/>
        <c:auto val="1"/>
        <c:lblAlgn val="ctr"/>
        <c:lblOffset val="100"/>
        <c:noMultiLvlLbl val="0"/>
      </c:catAx>
      <c:valAx>
        <c:axId val="10238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81440"/>
        <c:crosses val="autoZero"/>
        <c:crossBetween val="between"/>
      </c:valAx>
      <c:serAx>
        <c:axId val="10540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82976"/>
        <c:crosses val="autoZero"/>
      </c:ser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08577270234489"/>
          <c:y val="0.11475913204200899"/>
          <c:w val="0.79033523870740652"/>
          <c:h val="0.5669695811830856"/>
        </c:manualLayout>
      </c:layout>
      <c:bar3DChart>
        <c:barDir val="col"/>
        <c:grouping val="standard"/>
        <c:varyColors val="0"/>
        <c:ser>
          <c:idx val="0"/>
          <c:order val="0"/>
          <c:tx>
            <c:v>1985</c:v>
          </c:tx>
          <c:invertIfNegative val="0"/>
          <c:cat>
            <c:strRef>
              <c:f>'Aantal instellingen'!$A$3:$A$14</c:f>
              <c:strCache>
                <c:ptCount val="12"/>
                <c:pt idx="0">
                  <c:v>Universitair onderwijs</c:v>
                </c:pt>
                <c:pt idx="1">
                  <c:v>Huisartsenpraktijken</c:v>
                </c:pt>
                <c:pt idx="2">
                  <c:v>Basisonderwijs</c:v>
                </c:pt>
                <c:pt idx="3">
                  <c:v>Rechterlijke macht</c:v>
                </c:pt>
                <c:pt idx="4">
                  <c:v>Gemeenten</c:v>
                </c:pt>
                <c:pt idx="5">
                  <c:v>Ziekenhuizen</c:v>
                </c:pt>
                <c:pt idx="6">
                  <c:v>Verpleeg- en verzorgingshuizen</c:v>
                </c:pt>
                <c:pt idx="7">
                  <c:v>Voortgezet onderwijs</c:v>
                </c:pt>
                <c:pt idx="8">
                  <c:v>Middelbaar beroepsonderwijs</c:v>
                </c:pt>
                <c:pt idx="9">
                  <c:v>Hoger beroepsonderwijs</c:v>
                </c:pt>
                <c:pt idx="10">
                  <c:v>Drinkwater</c:v>
                </c:pt>
                <c:pt idx="11">
                  <c:v>Politie</c:v>
                </c:pt>
              </c:strCache>
            </c:strRef>
          </c:cat>
          <c:val>
            <c:numRef>
              <c:f>'Aantal instellingen'!$G$3:$G$14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ser>
          <c:idx val="1"/>
          <c:order val="1"/>
          <c:tx>
            <c:v>2000</c:v>
          </c:tx>
          <c:invertIfNegative val="0"/>
          <c:cat>
            <c:strRef>
              <c:f>'Aantal instellingen'!$A$3:$A$14</c:f>
              <c:strCache>
                <c:ptCount val="12"/>
                <c:pt idx="0">
                  <c:v>Universitair onderwijs</c:v>
                </c:pt>
                <c:pt idx="1">
                  <c:v>Huisartsenpraktijken</c:v>
                </c:pt>
                <c:pt idx="2">
                  <c:v>Basisonderwijs</c:v>
                </c:pt>
                <c:pt idx="3">
                  <c:v>Rechterlijke macht</c:v>
                </c:pt>
                <c:pt idx="4">
                  <c:v>Gemeenten</c:v>
                </c:pt>
                <c:pt idx="5">
                  <c:v>Ziekenhuizen</c:v>
                </c:pt>
                <c:pt idx="6">
                  <c:v>Verpleeg- en verzorgingshuizen</c:v>
                </c:pt>
                <c:pt idx="7">
                  <c:v>Voortgezet onderwijs</c:v>
                </c:pt>
                <c:pt idx="8">
                  <c:v>Middelbaar beroepsonderwijs</c:v>
                </c:pt>
                <c:pt idx="9">
                  <c:v>Hoger beroepsonderwijs</c:v>
                </c:pt>
                <c:pt idx="10">
                  <c:v>Drinkwater</c:v>
                </c:pt>
                <c:pt idx="11">
                  <c:v>Politie</c:v>
                </c:pt>
              </c:strCache>
            </c:strRef>
          </c:cat>
          <c:val>
            <c:numRef>
              <c:f>'Aantal instellingen'!$H$3:$H$14</c:f>
              <c:numCache>
                <c:formatCode>0</c:formatCode>
                <c:ptCount val="12"/>
                <c:pt idx="0">
                  <c:v>100</c:v>
                </c:pt>
                <c:pt idx="1">
                  <c:v>103.04263981144204</c:v>
                </c:pt>
                <c:pt idx="2">
                  <c:v>82.648061354920969</c:v>
                </c:pt>
                <c:pt idx="3">
                  <c:v>100</c:v>
                </c:pt>
                <c:pt idx="4">
                  <c:v>72.469635627530366</c:v>
                </c:pt>
                <c:pt idx="5">
                  <c:v>63.285024154589372</c:v>
                </c:pt>
                <c:pt idx="6">
                  <c:v>64.148253741981463</c:v>
                </c:pt>
                <c:pt idx="7">
                  <c:v>32.015065913371011</c:v>
                </c:pt>
                <c:pt idx="8">
                  <c:v>19.746835443037973</c:v>
                </c:pt>
                <c:pt idx="9">
                  <c:v>26.956521739130427</c:v>
                </c:pt>
                <c:pt idx="10">
                  <c:v>26.373626373626308</c:v>
                </c:pt>
                <c:pt idx="11">
                  <c:v>20.15503875968993</c:v>
                </c:pt>
              </c:numCache>
            </c:numRef>
          </c:val>
        </c:ser>
        <c:ser>
          <c:idx val="2"/>
          <c:order val="2"/>
          <c:tx>
            <c:v>2012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'Aantal instellingen'!$A$3:$A$14</c:f>
              <c:strCache>
                <c:ptCount val="12"/>
                <c:pt idx="0">
                  <c:v>Universitair onderwijs</c:v>
                </c:pt>
                <c:pt idx="1">
                  <c:v>Huisartsenpraktijken</c:v>
                </c:pt>
                <c:pt idx="2">
                  <c:v>Basisonderwijs</c:v>
                </c:pt>
                <c:pt idx="3">
                  <c:v>Rechterlijke macht</c:v>
                </c:pt>
                <c:pt idx="4">
                  <c:v>Gemeenten</c:v>
                </c:pt>
                <c:pt idx="5">
                  <c:v>Ziekenhuizen</c:v>
                </c:pt>
                <c:pt idx="6">
                  <c:v>Verpleeg- en verzorgingshuizen</c:v>
                </c:pt>
                <c:pt idx="7">
                  <c:v>Voortgezet onderwijs</c:v>
                </c:pt>
                <c:pt idx="8">
                  <c:v>Middelbaar beroepsonderwijs</c:v>
                </c:pt>
                <c:pt idx="9">
                  <c:v>Hoger beroepsonderwijs</c:v>
                </c:pt>
                <c:pt idx="10">
                  <c:v>Drinkwater</c:v>
                </c:pt>
                <c:pt idx="11">
                  <c:v>Politie</c:v>
                </c:pt>
              </c:strCache>
            </c:strRef>
          </c:cat>
          <c:val>
            <c:numRef>
              <c:f>'Aantal instellingen'!$I$3:$I$14</c:f>
              <c:numCache>
                <c:formatCode>0</c:formatCode>
                <c:ptCount val="12"/>
                <c:pt idx="0">
                  <c:v>107.69230769230768</c:v>
                </c:pt>
                <c:pt idx="1">
                  <c:v>105.35676023141205</c:v>
                </c:pt>
                <c:pt idx="2">
                  <c:v>78.408606731998304</c:v>
                </c:pt>
                <c:pt idx="3">
                  <c:v>62.5</c:v>
                </c:pt>
                <c:pt idx="4">
                  <c:v>56.005398110661261</c:v>
                </c:pt>
                <c:pt idx="5">
                  <c:v>51.207729468599041</c:v>
                </c:pt>
                <c:pt idx="6">
                  <c:v>32.501781895937185</c:v>
                </c:pt>
                <c:pt idx="7">
                  <c:v>24.783427495291889</c:v>
                </c:pt>
                <c:pt idx="8">
                  <c:v>17.46835443037968</c:v>
                </c:pt>
                <c:pt idx="9">
                  <c:v>16.956521739130427</c:v>
                </c:pt>
                <c:pt idx="10">
                  <c:v>10.989010989010989</c:v>
                </c:pt>
                <c:pt idx="11">
                  <c:v>8.5271317829457125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584640"/>
        <c:axId val="117586176"/>
        <c:axId val="105404608"/>
      </c:bar3DChart>
      <c:catAx>
        <c:axId val="11758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586176"/>
        <c:crosses val="autoZero"/>
        <c:auto val="1"/>
        <c:lblAlgn val="ctr"/>
        <c:lblOffset val="100"/>
        <c:noMultiLvlLbl val="0"/>
      </c:catAx>
      <c:valAx>
        <c:axId val="11758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84640"/>
        <c:crosses val="autoZero"/>
        <c:crossBetween val="between"/>
      </c:valAx>
      <c:serAx>
        <c:axId val="105404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7586176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0906530925803"/>
          <c:y val="6.2960715392258462E-2"/>
          <c:w val="0.76530875624765704"/>
          <c:h val="0.8149482366264596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Sheet1!$C$4</c:f>
              <c:strCache>
                <c:ptCount val="1"/>
                <c:pt idx="0">
                  <c:v>U-vorm</c:v>
                </c:pt>
              </c:strCache>
            </c:strRef>
          </c:tx>
          <c:marker>
            <c:symbol val="none"/>
          </c:marker>
          <c:xVal>
            <c:numRef>
              <c:f>Sheet1!$A$5:$A$34</c:f>
              <c:numCache>
                <c:formatCode>General</c:formatCode>
                <c:ptCount val="3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</c:numCache>
            </c:numRef>
          </c:xVal>
          <c:yVal>
            <c:numRef>
              <c:f>Sheet1!$C$5:$C$34</c:f>
              <c:numCache>
                <c:formatCode>General</c:formatCode>
                <c:ptCount val="30"/>
                <c:pt idx="0">
                  <c:v>29.742740725630654</c:v>
                </c:pt>
                <c:pt idx="1">
                  <c:v>16.271871014448351</c:v>
                </c:pt>
                <c:pt idx="2">
                  <c:v>11.869508541185068</c:v>
                </c:pt>
                <c:pt idx="3">
                  <c:v>9.7404832544880371</c:v>
                </c:pt>
                <c:pt idx="4">
                  <c:v>8.5262290303376336</c:v>
                </c:pt>
                <c:pt idx="5">
                  <c:v>7.7743171183135429</c:v>
                </c:pt>
                <c:pt idx="6">
                  <c:v>7.2912495979096086</c:v>
                </c:pt>
                <c:pt idx="7">
                  <c:v>6.9806605803450692</c:v>
                </c:pt>
                <c:pt idx="8">
                  <c:v>6.7893860358117886</c:v>
                </c:pt>
                <c:pt idx="9">
                  <c:v>6.6858944422792685</c:v>
                </c:pt>
                <c:pt idx="10">
                  <c:v>6.6504852384632427</c:v>
                </c:pt>
                <c:pt idx="11">
                  <c:v>6.6703907619136285</c:v>
                </c:pt>
                <c:pt idx="12">
                  <c:v>6.7371415698006416</c:v>
                </c:pt>
                <c:pt idx="13">
                  <c:v>6.8450636905459827</c:v>
                </c:pt>
                <c:pt idx="14">
                  <c:v>6.9903798164850501</c:v>
                </c:pt>
                <c:pt idx="15">
                  <c:v>7.1706504642467737</c:v>
                </c:pt>
                <c:pt idx="16">
                  <c:v>7.3844153745107262</c:v>
                </c:pt>
                <c:pt idx="17">
                  <c:v>7.6309575472655142</c:v>
                </c:pt>
                <c:pt idx="18">
                  <c:v>7.9101450078291586</c:v>
                </c:pt>
                <c:pt idx="19">
                  <c:v>8.222323385548524</c:v>
                </c:pt>
                <c:pt idx="20">
                  <c:v>8.5682426674049132</c:v>
                </c:pt>
                <c:pt idx="21">
                  <c:v>8.949007565801093</c:v>
                </c:pt>
                <c:pt idx="22">
                  <c:v>9.3660446413053968</c:v>
                </c:pt>
                <c:pt idx="23">
                  <c:v>9.8210816371117193</c:v>
                </c:pt>
                <c:pt idx="24">
                  <c:v>10.316135966877225</c:v>
                </c:pt>
                <c:pt idx="25">
                  <c:v>10.853510271311007</c:v>
                </c:pt>
                <c:pt idx="26">
                  <c:v>11.435793610991498</c:v>
                </c:pt>
                <c:pt idx="27">
                  <c:v>12.065867308517699</c:v>
                </c:pt>
                <c:pt idx="28">
                  <c:v>12.746914763731898</c:v>
                </c:pt>
                <c:pt idx="29">
                  <c:v>13.482434786689133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Sheet1!$F$4</c:f>
              <c:strCache>
                <c:ptCount val="1"/>
                <c:pt idx="0">
                  <c:v>L-vorm</c:v>
                </c:pt>
              </c:strCache>
            </c:strRef>
          </c:tx>
          <c:marker>
            <c:symbol val="none"/>
          </c:marker>
          <c:xVal>
            <c:numRef>
              <c:f>Sheet1!$A$5:$A$34</c:f>
              <c:numCache>
                <c:formatCode>General</c:formatCode>
                <c:ptCount val="3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</c:numCache>
            </c:numRef>
          </c:xVal>
          <c:yVal>
            <c:numRef>
              <c:f>Sheet1!$F$5:$F$34</c:f>
              <c:numCache>
                <c:formatCode>General</c:formatCode>
                <c:ptCount val="30"/>
                <c:pt idx="0">
                  <c:v>28.292170143515598</c:v>
                </c:pt>
                <c:pt idx="1">
                  <c:v>14.723397755327619</c:v>
                </c:pt>
                <c:pt idx="2">
                  <c:v>10.216180677643342</c:v>
                </c:pt>
                <c:pt idx="3">
                  <c:v>7.9748331902904619</c:v>
                </c:pt>
                <c:pt idx="4">
                  <c:v>6.6402338454730945</c:v>
                </c:pt>
                <c:pt idx="5">
                  <c:v>5.759355774604459</c:v>
                </c:pt>
                <c:pt idx="6">
                  <c:v>5.1380567508132602</c:v>
                </c:pt>
                <c:pt idx="7">
                  <c:v>4.6792767215760778</c:v>
                </c:pt>
                <c:pt idx="8">
                  <c:v>4.3291036686613493</c:v>
                </c:pt>
                <c:pt idx="9">
                  <c:v>4.0551999668446745</c:v>
                </c:pt>
                <c:pt idx="10">
                  <c:v>3.8369961972695927</c:v>
                </c:pt>
                <c:pt idx="11">
                  <c:v>3.6607880674322977</c:v>
                </c:pt>
                <c:pt idx="12">
                  <c:v>3.5170963039555065</c:v>
                </c:pt>
                <c:pt idx="13">
                  <c:v>3.3991580322413246</c:v>
                </c:pt>
                <c:pt idx="14">
                  <c:v>3.30202161626341</c:v>
                </c:pt>
                <c:pt idx="15">
                  <c:v>3.2219809451466763</c:v>
                </c:pt>
                <c:pt idx="16">
                  <c:v>3.1562093947776328</c:v>
                </c:pt>
                <c:pt idx="17">
                  <c:v>3.1025158134866975</c:v>
                </c:pt>
                <c:pt idx="18">
                  <c:v>3.0591775760013626</c:v>
                </c:pt>
                <c:pt idx="19">
                  <c:v>3.0248237322064733</c:v>
                </c:pt>
                <c:pt idx="20">
                  <c:v>2.9983515528698366</c:v>
                </c:pt>
                <c:pt idx="21">
                  <c:v>2.978865846450522</c:v>
                </c:pt>
                <c:pt idx="22">
                  <c:v>2.9656341170829346</c:v>
                </c:pt>
                <c:pt idx="23">
                  <c:v>2.9580529438152636</c:v>
                </c:pt>
                <c:pt idx="24">
                  <c:v>2.9556224395722603</c:v>
                </c:pt>
                <c:pt idx="25">
                  <c:v>2.9579266149534607</c:v>
                </c:pt>
                <c:pt idx="26">
                  <c:v>2.9646181164060565</c:v>
                </c:pt>
                <c:pt idx="27">
                  <c:v>2.9754062456027475</c:v>
                </c:pt>
                <c:pt idx="28">
                  <c:v>2.9900474684356748</c:v>
                </c:pt>
                <c:pt idx="29">
                  <c:v>3.0083378331447075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59776"/>
        <c:axId val="120091392"/>
      </c:scatterChart>
      <c:valAx>
        <c:axId val="12005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091392"/>
        <c:crosses val="autoZero"/>
        <c:crossBetween val="midCat"/>
      </c:valAx>
      <c:valAx>
        <c:axId val="120091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0059776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>
              <a:latin typeface="Corbel" panose="020B0503020204020204" pitchFamily="34" charset="0"/>
            </a:defRPr>
          </a:pPr>
          <a:endParaRPr lang="nl-N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45756780402449"/>
          <c:y val="5.1400554097404488E-2"/>
          <c:w val="0.71495868571984056"/>
          <c:h val="0.7828108625722305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'naar instelling'!$D$5</c:f>
              <c:strCache>
                <c:ptCount val="1"/>
                <c:pt idx="0">
                  <c:v>Minimumkosten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instelling'!$D$6:$D$19</c:f>
              <c:numCache>
                <c:formatCode>General</c:formatCode>
                <c:ptCount val="14"/>
                <c:pt idx="0">
                  <c:v>11.236537517773879</c:v>
                </c:pt>
                <c:pt idx="1">
                  <c:v>8.222323385548524</c:v>
                </c:pt>
                <c:pt idx="2">
                  <c:v>7.1706504642467737</c:v>
                </c:pt>
                <c:pt idx="3">
                  <c:v>6.768760124575592</c:v>
                </c:pt>
                <c:pt idx="4">
                  <c:v>6.6528147510392683</c:v>
                </c:pt>
                <c:pt idx="5">
                  <c:v>6.6858944422792685</c:v>
                </c:pt>
                <c:pt idx="6">
                  <c:v>6.8058533974645634</c:v>
                </c:pt>
                <c:pt idx="7">
                  <c:v>6.9806605803450692</c:v>
                </c:pt>
                <c:pt idx="8">
                  <c:v>7.1922149612660853</c:v>
                </c:pt>
                <c:pt idx="9">
                  <c:v>7.4295486365926724</c:v>
                </c:pt>
                <c:pt idx="10">
                  <c:v>7.6856424362687132</c:v>
                </c:pt>
                <c:pt idx="11">
                  <c:v>7.9558022260794132</c:v>
                </c:pt>
                <c:pt idx="12">
                  <c:v>8.2367731517226694</c:v>
                </c:pt>
                <c:pt idx="13">
                  <c:v>8.5262290303376336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'naar instelling'!$F$5</c:f>
              <c:strCache>
                <c:ptCount val="1"/>
                <c:pt idx="0">
                  <c:v>Kosteninefficiëntie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instelling'!$F$6:$F$19</c:f>
              <c:numCache>
                <c:formatCode>General</c:formatCode>
                <c:ptCount val="14"/>
                <c:pt idx="0">
                  <c:v>4.4453138569773527</c:v>
                </c:pt>
                <c:pt idx="1">
                  <c:v>2.33534882572178</c:v>
                </c:pt>
                <c:pt idx="2">
                  <c:v>1.5876017905867381</c:v>
                </c:pt>
                <c:pt idx="3">
                  <c:v>1.22758513078155</c:v>
                </c:pt>
                <c:pt idx="4">
                  <c:v>1.0216394632814423</c:v>
                </c:pt>
                <c:pt idx="5">
                  <c:v>0.8902165023575761</c:v>
                </c:pt>
                <c:pt idx="6">
                  <c:v>0.79981755326368453</c:v>
                </c:pt>
                <c:pt idx="7">
                  <c:v>0.73416248200937473</c:v>
                </c:pt>
                <c:pt idx="8">
                  <c:v>0.68447906932187375</c:v>
                </c:pt>
                <c:pt idx="9">
                  <c:v>0.64565786263482894</c:v>
                </c:pt>
                <c:pt idx="10">
                  <c:v>0.61453627916685694</c:v>
                </c:pt>
                <c:pt idx="11">
                  <c:v>0.58905897931481044</c:v>
                </c:pt>
                <c:pt idx="12">
                  <c:v>0.56783577532268892</c:v>
                </c:pt>
                <c:pt idx="13">
                  <c:v>0.54989452792137006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'naar instelling'!$G$5</c:f>
              <c:strCache>
                <c:ptCount val="1"/>
                <c:pt idx="0">
                  <c:v>Feitelijke kosten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instelling'!$G$6:$G$19</c:f>
              <c:numCache>
                <c:formatCode>General</c:formatCode>
                <c:ptCount val="14"/>
                <c:pt idx="0">
                  <c:v>15.681851374751233</c:v>
                </c:pt>
                <c:pt idx="1">
                  <c:v>10.557672211270305</c:v>
                </c:pt>
                <c:pt idx="2">
                  <c:v>8.7582522548335113</c:v>
                </c:pt>
                <c:pt idx="3">
                  <c:v>7.9963452553571415</c:v>
                </c:pt>
                <c:pt idx="4">
                  <c:v>7.6744542143207104</c:v>
                </c:pt>
                <c:pt idx="5">
                  <c:v>7.5761109446368451</c:v>
                </c:pt>
                <c:pt idx="6">
                  <c:v>7.6056709507282481</c:v>
                </c:pt>
                <c:pt idx="7">
                  <c:v>7.7148230623544443</c:v>
                </c:pt>
                <c:pt idx="8">
                  <c:v>7.8766940305879594</c:v>
                </c:pt>
                <c:pt idx="9">
                  <c:v>8.0752064992275017</c:v>
                </c:pt>
                <c:pt idx="10">
                  <c:v>8.3001787154355711</c:v>
                </c:pt>
                <c:pt idx="11">
                  <c:v>8.5448612053942234</c:v>
                </c:pt>
                <c:pt idx="12">
                  <c:v>8.8046089270453578</c:v>
                </c:pt>
                <c:pt idx="13">
                  <c:v>9.0761235582590043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50048"/>
        <c:axId val="120051584"/>
      </c:scatterChart>
      <c:valAx>
        <c:axId val="1200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051584"/>
        <c:crosses val="autoZero"/>
        <c:crossBetween val="midCat"/>
      </c:valAx>
      <c:valAx>
        <c:axId val="120051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00500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43721195668073"/>
          <c:y val="5.5809017749776452E-2"/>
          <c:w val="0.8236755407598928"/>
          <c:h val="0.79391502307368145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'naar instelling'!$D$5</c:f>
              <c:strCache>
                <c:ptCount val="1"/>
                <c:pt idx="0">
                  <c:v>Bedrijfskosten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instelling'!$D$6:$D$19</c:f>
              <c:numCache>
                <c:formatCode>General</c:formatCode>
                <c:ptCount val="14"/>
                <c:pt idx="0">
                  <c:v>11.236537517773879</c:v>
                </c:pt>
                <c:pt idx="1">
                  <c:v>8.222323385548524</c:v>
                </c:pt>
                <c:pt idx="2">
                  <c:v>7.1706504642467737</c:v>
                </c:pt>
                <c:pt idx="3">
                  <c:v>6.768760124575592</c:v>
                </c:pt>
                <c:pt idx="4">
                  <c:v>6.6528147510392683</c:v>
                </c:pt>
                <c:pt idx="5">
                  <c:v>6.6858944422792685</c:v>
                </c:pt>
                <c:pt idx="6">
                  <c:v>6.8058533974645634</c:v>
                </c:pt>
                <c:pt idx="7">
                  <c:v>6.9806605803450692</c:v>
                </c:pt>
                <c:pt idx="8">
                  <c:v>7.1922149612660853</c:v>
                </c:pt>
                <c:pt idx="9">
                  <c:v>7.4295486365926724</c:v>
                </c:pt>
                <c:pt idx="10">
                  <c:v>7.6856424362687132</c:v>
                </c:pt>
                <c:pt idx="11">
                  <c:v>7.9558022260794132</c:v>
                </c:pt>
                <c:pt idx="12">
                  <c:v>8.2367731517226694</c:v>
                </c:pt>
                <c:pt idx="13">
                  <c:v>8.5262290303376336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'naar instelling'!$I$5</c:f>
              <c:strCache>
                <c:ptCount val="1"/>
                <c:pt idx="0">
                  <c:v>Vervoerskosten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instelling'!$I$6:$I$19</c:f>
              <c:numCache>
                <c:formatCode>General</c:formatCode>
                <c:ptCount val="14"/>
                <c:pt idx="0">
                  <c:v>7.9808688446762215</c:v>
                </c:pt>
                <c:pt idx="1">
                  <c:v>6.9116351637613711</c:v>
                </c:pt>
                <c:pt idx="2">
                  <c:v>6.1819544247393265</c:v>
                </c:pt>
                <c:pt idx="3">
                  <c:v>5.6433264798310034</c:v>
                </c:pt>
                <c:pt idx="4">
                  <c:v>5.2247050846062209</c:v>
                </c:pt>
                <c:pt idx="5">
                  <c:v>4.8872640933830596</c:v>
                </c:pt>
                <c:pt idx="6">
                  <c:v>4.6077567758409144</c:v>
                </c:pt>
                <c:pt idx="7">
                  <c:v>4.3713018947193598</c:v>
                </c:pt>
                <c:pt idx="8">
                  <c:v>4.1678728229132851</c:v>
                </c:pt>
                <c:pt idx="9">
                  <c:v>3.9904344223381107</c:v>
                </c:pt>
                <c:pt idx="10">
                  <c:v>3.8338853815756262</c:v>
                </c:pt>
                <c:pt idx="11">
                  <c:v>3.6944243950248934</c:v>
                </c:pt>
                <c:pt idx="12">
                  <c:v>3.5691530512412482</c:v>
                </c:pt>
                <c:pt idx="13">
                  <c:v>3.4558175818806856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'naar instelling'!$J$5</c:f>
              <c:strCache>
                <c:ptCount val="1"/>
                <c:pt idx="0">
                  <c:v>Maatschappelijke kosten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instelling'!$J$6:$J$19</c:f>
              <c:numCache>
                <c:formatCode>General</c:formatCode>
                <c:ptCount val="14"/>
                <c:pt idx="0">
                  <c:v>19.217406362450099</c:v>
                </c:pt>
                <c:pt idx="1">
                  <c:v>15.133958549309895</c:v>
                </c:pt>
                <c:pt idx="2">
                  <c:v>13.3526048889861</c:v>
                </c:pt>
                <c:pt idx="3">
                  <c:v>12.412086604406596</c:v>
                </c:pt>
                <c:pt idx="4">
                  <c:v>11.87751983564549</c:v>
                </c:pt>
                <c:pt idx="5">
                  <c:v>11.573158535662328</c:v>
                </c:pt>
                <c:pt idx="6">
                  <c:v>11.413610173305479</c:v>
                </c:pt>
                <c:pt idx="7">
                  <c:v>11.351962475064429</c:v>
                </c:pt>
                <c:pt idx="8">
                  <c:v>11.36008778417937</c:v>
                </c:pt>
                <c:pt idx="9">
                  <c:v>11.419983058930782</c:v>
                </c:pt>
                <c:pt idx="10">
                  <c:v>11.51952781784434</c:v>
                </c:pt>
                <c:pt idx="11">
                  <c:v>11.650226621104306</c:v>
                </c:pt>
                <c:pt idx="12">
                  <c:v>11.805926202963917</c:v>
                </c:pt>
                <c:pt idx="13">
                  <c:v>11.982046612218319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974848"/>
        <c:axId val="128976384"/>
      </c:scatterChart>
      <c:valAx>
        <c:axId val="12897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976384"/>
        <c:crosses val="autoZero"/>
        <c:crossBetween val="midCat"/>
      </c:valAx>
      <c:valAx>
        <c:axId val="128976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8974848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5688538932633422"/>
          <c:y val="9.3318022747156615E-2"/>
          <c:w val="0.30376275882181392"/>
          <c:h val="0.18836368110236221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85343151550501"/>
          <c:y val="5.3602294141600358E-2"/>
          <c:w val="0.75359409934869237"/>
          <c:h val="0.817175261927682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'naar instelling'!$D$5</c:f>
              <c:strCache>
                <c:ptCount val="1"/>
                <c:pt idx="0">
                  <c:v>Bedrijfskosten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instelling'!$D$6:$D$19</c:f>
              <c:numCache>
                <c:formatCode>General</c:formatCode>
                <c:ptCount val="14"/>
                <c:pt idx="0">
                  <c:v>11.236537517773879</c:v>
                </c:pt>
                <c:pt idx="1">
                  <c:v>8.222323385548524</c:v>
                </c:pt>
                <c:pt idx="2">
                  <c:v>7.1706504642467737</c:v>
                </c:pt>
                <c:pt idx="3">
                  <c:v>6.768760124575592</c:v>
                </c:pt>
                <c:pt idx="4">
                  <c:v>6.6528147510392683</c:v>
                </c:pt>
                <c:pt idx="5">
                  <c:v>6.6858944422792685</c:v>
                </c:pt>
                <c:pt idx="6">
                  <c:v>6.8058533974645634</c:v>
                </c:pt>
                <c:pt idx="7">
                  <c:v>6.9806605803450692</c:v>
                </c:pt>
                <c:pt idx="8">
                  <c:v>7.1922149612660853</c:v>
                </c:pt>
                <c:pt idx="9">
                  <c:v>7.4295486365926724</c:v>
                </c:pt>
                <c:pt idx="10">
                  <c:v>7.6856424362687132</c:v>
                </c:pt>
                <c:pt idx="11">
                  <c:v>7.9558022260794132</c:v>
                </c:pt>
                <c:pt idx="12">
                  <c:v>8.2367731517226694</c:v>
                </c:pt>
                <c:pt idx="13">
                  <c:v>8.5262290303376336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'naar instelling'!$L$5</c:f>
              <c:strCache>
                <c:ptCount val="1"/>
                <c:pt idx="0">
                  <c:v>Transactiekosten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instelling'!$L$6:$L$19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3.5999999999999996</c:v>
                </c:pt>
                <c:pt idx="3">
                  <c:v>4</c:v>
                </c:pt>
                <c:pt idx="4">
                  <c:v>4.2857142857142856</c:v>
                </c:pt>
                <c:pt idx="5">
                  <c:v>4.5</c:v>
                </c:pt>
                <c:pt idx="6">
                  <c:v>4.666666666666667</c:v>
                </c:pt>
                <c:pt idx="7">
                  <c:v>4.8000000000000007</c:v>
                </c:pt>
                <c:pt idx="8">
                  <c:v>4.9090909090909083</c:v>
                </c:pt>
                <c:pt idx="9">
                  <c:v>5</c:v>
                </c:pt>
                <c:pt idx="10">
                  <c:v>5.0769230769230766</c:v>
                </c:pt>
                <c:pt idx="11">
                  <c:v>5.1428571428571432</c:v>
                </c:pt>
                <c:pt idx="12">
                  <c:v>5.2</c:v>
                </c:pt>
                <c:pt idx="13">
                  <c:v>5.25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'naar instelling'!$M$5</c:f>
              <c:strCache>
                <c:ptCount val="1"/>
                <c:pt idx="0">
                  <c:v>Totale kosten</c:v>
                </c:pt>
              </c:strCache>
            </c:strRef>
          </c:tx>
          <c:marker>
            <c:symbol val="none"/>
          </c:marker>
          <c:xVal>
            <c:numRef>
              <c:f>'naar instelling'!$A$6:$A$19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xVal>
          <c:yVal>
            <c:numRef>
              <c:f>'naar instelling'!$M$6:$M$19</c:f>
              <c:numCache>
                <c:formatCode>General</c:formatCode>
                <c:ptCount val="14"/>
                <c:pt idx="0">
                  <c:v>13.236537517773879</c:v>
                </c:pt>
                <c:pt idx="1">
                  <c:v>11.222323385548524</c:v>
                </c:pt>
                <c:pt idx="2">
                  <c:v>10.770650464246774</c:v>
                </c:pt>
                <c:pt idx="3">
                  <c:v>10.768760124575593</c:v>
                </c:pt>
                <c:pt idx="4">
                  <c:v>10.938529036753554</c:v>
                </c:pt>
                <c:pt idx="5">
                  <c:v>11.185894442279269</c:v>
                </c:pt>
                <c:pt idx="6">
                  <c:v>11.472520064131231</c:v>
                </c:pt>
                <c:pt idx="7">
                  <c:v>11.780660580345071</c:v>
                </c:pt>
                <c:pt idx="8">
                  <c:v>12.101305870356994</c:v>
                </c:pt>
                <c:pt idx="9">
                  <c:v>12.429548636592672</c:v>
                </c:pt>
                <c:pt idx="10">
                  <c:v>12.76256551319179</c:v>
                </c:pt>
                <c:pt idx="11">
                  <c:v>13.098659368936556</c:v>
                </c:pt>
                <c:pt idx="12">
                  <c:v>13.436773151722669</c:v>
                </c:pt>
                <c:pt idx="13">
                  <c:v>13.776229030337634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10400"/>
        <c:axId val="129516288"/>
      </c:scatterChart>
      <c:valAx>
        <c:axId val="12951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516288"/>
        <c:crosses val="autoZero"/>
        <c:crossBetween val="midCat"/>
      </c:valAx>
      <c:valAx>
        <c:axId val="129516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9510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54190958776325"/>
          <c:y val="2.0643382942125525E-3"/>
          <c:w val="0.22357061786195645"/>
          <c:h val="0.2281755632280980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'Optimum Size'!$A$19:$A$29</c:f>
              <c:strCache>
                <c:ptCount val="11"/>
                <c:pt idx="0">
                  <c:v>Huisartsenpraktijken</c:v>
                </c:pt>
                <c:pt idx="1">
                  <c:v>Basisonderwijs</c:v>
                </c:pt>
                <c:pt idx="2">
                  <c:v>Rechterlijke macht</c:v>
                </c:pt>
                <c:pt idx="3">
                  <c:v>Verpleeg- en verzorgingshuizen</c:v>
                </c:pt>
                <c:pt idx="4">
                  <c:v>Voortgezet onderwijs</c:v>
                </c:pt>
                <c:pt idx="5">
                  <c:v>Drinkwater</c:v>
                </c:pt>
                <c:pt idx="6">
                  <c:v>Middelbaar beroepsonderwijs</c:v>
                </c:pt>
                <c:pt idx="7">
                  <c:v>Hoger beroepsonderwijs</c:v>
                </c:pt>
                <c:pt idx="8">
                  <c:v>Ziekenhuizen</c:v>
                </c:pt>
                <c:pt idx="9">
                  <c:v>Politie</c:v>
                </c:pt>
                <c:pt idx="10">
                  <c:v>Universitair onderwijs</c:v>
                </c:pt>
              </c:strCache>
            </c:strRef>
          </c:cat>
          <c:val>
            <c:numRef>
              <c:f>'Optimum Size'!$B$19:$B$29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8.5</c:v>
                </c:pt>
                <c:pt idx="5">
                  <c:v>32</c:v>
                </c:pt>
                <c:pt idx="6">
                  <c:v>40</c:v>
                </c:pt>
                <c:pt idx="7">
                  <c:v>40</c:v>
                </c:pt>
                <c:pt idx="8">
                  <c:v>100</c:v>
                </c:pt>
                <c:pt idx="9">
                  <c:v>150</c:v>
                </c:pt>
                <c:pt idx="10">
                  <c:v>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042752"/>
        <c:axId val="72044544"/>
        <c:axId val="0"/>
      </c:bar3DChart>
      <c:catAx>
        <c:axId val="7204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044544"/>
        <c:crosses val="autoZero"/>
        <c:auto val="1"/>
        <c:lblAlgn val="ctr"/>
        <c:lblOffset val="100"/>
        <c:noMultiLvlLbl val="0"/>
      </c:catAx>
      <c:valAx>
        <c:axId val="7204454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72042752"/>
        <c:crosses val="autoZero"/>
        <c:crossBetween val="between"/>
        <c:majorUnit val="100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39330744768115E-2"/>
          <c:y val="9.9754454163061931E-2"/>
          <c:w val="0.90984681385779487"/>
          <c:h val="0.515749619919682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'Optimum Size'!$G$2</c:f>
              <c:strCache>
                <c:ptCount val="1"/>
                <c:pt idx="0">
                  <c:v>Optimum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'Optimum Size'!$A$3:$A$13</c:f>
              <c:strCache>
                <c:ptCount val="11"/>
                <c:pt idx="0">
                  <c:v>Rechterlijke macht</c:v>
                </c:pt>
                <c:pt idx="1">
                  <c:v>Drinkwater</c:v>
                </c:pt>
                <c:pt idx="2">
                  <c:v>Verpleeg- en verzorgingshuizen</c:v>
                </c:pt>
                <c:pt idx="3">
                  <c:v>Politie</c:v>
                </c:pt>
                <c:pt idx="4">
                  <c:v>Hoger beroepsonderwijs</c:v>
                </c:pt>
                <c:pt idx="5">
                  <c:v>Ziekenhuizen</c:v>
                </c:pt>
                <c:pt idx="6">
                  <c:v>Middelbaar beroepsonderwijs</c:v>
                </c:pt>
                <c:pt idx="7">
                  <c:v>Voortgezet onderwijs</c:v>
                </c:pt>
                <c:pt idx="8">
                  <c:v>Universitair onderwijs</c:v>
                </c:pt>
                <c:pt idx="9">
                  <c:v>Basisonderwijs</c:v>
                </c:pt>
                <c:pt idx="10">
                  <c:v>Huisartsenpraktijken</c:v>
                </c:pt>
              </c:strCache>
            </c:strRef>
          </c:cat>
          <c:val>
            <c:numRef>
              <c:f>'Optimum Size'!$G$3:$G$13</c:f>
              <c:numCache>
                <c:formatCode>0</c:formatCode>
                <c:ptCount val="11"/>
                <c:pt idx="0">
                  <c:v>9.2843326885880089</c:v>
                </c:pt>
                <c:pt idx="1">
                  <c:v>23.546725533480501</c:v>
                </c:pt>
                <c:pt idx="2">
                  <c:v>23.983169705469845</c:v>
                </c:pt>
                <c:pt idx="3">
                  <c:v>33.306419055308837</c:v>
                </c:pt>
                <c:pt idx="4">
                  <c:v>43.356215780550848</c:v>
                </c:pt>
                <c:pt idx="5">
                  <c:v>48.221271949777098</c:v>
                </c:pt>
                <c:pt idx="6">
                  <c:v>62.330623306233058</c:v>
                </c:pt>
                <c:pt idx="7">
                  <c:v>74.94706938600487</c:v>
                </c:pt>
                <c:pt idx="8">
                  <c:v>111.24170239533844</c:v>
                </c:pt>
                <c:pt idx="9">
                  <c:v>291.76162825264078</c:v>
                </c:pt>
                <c:pt idx="10">
                  <c:v>560.44832826747722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272512"/>
        <c:axId val="72278400"/>
        <c:axId val="0"/>
      </c:bar3DChart>
      <c:catAx>
        <c:axId val="7227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278400"/>
        <c:crosses val="autoZero"/>
        <c:auto val="1"/>
        <c:lblAlgn val="ctr"/>
        <c:lblOffset val="100"/>
        <c:noMultiLvlLbl val="0"/>
      </c:catAx>
      <c:valAx>
        <c:axId val="722784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22725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0.42277</cdr:x>
      <cdr:y>0.92057</cdr:y>
    </cdr:from>
    <cdr:to>
      <cdr:x>0.64223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4388" y="4308222"/>
          <a:ext cx="1793178" cy="371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Productie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0.0251</cdr:x>
      <cdr:y>0.228</cdr:y>
    </cdr:from>
    <cdr:to>
      <cdr:x>0.08666</cdr:x>
      <cdr:y>0.42313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0" y="1272129"/>
          <a:ext cx="913198" cy="502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Gemiddelde  kosten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0.3509</cdr:x>
      <cdr:y>0.49933</cdr:y>
    </cdr:from>
    <cdr:to>
      <cdr:x>0.36785</cdr:x>
      <cdr:y>0.7084</cdr:y>
    </cdr:to>
    <cdr:sp macro="" textlink="">
      <cdr:nvSpPr>
        <cdr:cNvPr id="4" name="Down Arrow 3"/>
        <cdr:cNvSpPr/>
      </cdr:nvSpPr>
      <cdr:spPr>
        <a:xfrm xmlns:a="http://schemas.openxmlformats.org/drawingml/2006/main" rot="806781">
          <a:off x="2867128" y="2336857"/>
          <a:ext cx="138552" cy="978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0.35435</cdr:x>
      <cdr:y>0.40706</cdr:y>
    </cdr:from>
    <cdr:to>
      <cdr:x>0.5796</cdr:x>
      <cdr:y>0.48972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95307" y="1905000"/>
          <a:ext cx="1840523" cy="386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err="1" smtClean="0">
              <a:latin typeface="Museo Sans 500"/>
            </a:rPr>
            <a:t>Optimale</a:t>
          </a:r>
          <a:r>
            <a:rPr lang="en-US" sz="1800" dirty="0" smtClean="0">
              <a:latin typeface="Museo Sans 500"/>
            </a:rPr>
            <a:t> </a:t>
          </a:r>
          <a:r>
            <a:rPr lang="en-US" sz="1800" dirty="0" err="1" smtClean="0">
              <a:latin typeface="Museo Sans 500"/>
            </a:rPr>
            <a:t>schaal</a:t>
          </a:r>
          <a:endParaRPr lang="nl-NL" sz="1800" dirty="0">
            <a:latin typeface="Museo Sans 50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0.57875</cdr:x>
      <cdr:y>0.89728</cdr:y>
    </cdr:from>
    <cdr:to>
      <cdr:x>0.68986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62872" y="4061047"/>
          <a:ext cx="914400" cy="46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0.605</cdr:x>
      <cdr:y>0.88137</cdr:y>
    </cdr:from>
    <cdr:to>
      <cdr:x>0.8325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78896" y="3989039"/>
          <a:ext cx="1872208" cy="536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400" dirty="0" smtClean="0">
              <a:latin typeface="Museo Sans 500"/>
            </a:rPr>
            <a:t>Aantal instellingen</a:t>
          </a:r>
          <a:endParaRPr lang="nl-NL" sz="1400" dirty="0">
            <a:latin typeface="Museo Sans 500"/>
          </a:endParaRPr>
        </a:p>
      </cdr:txBody>
    </cdr:sp>
  </cdr:relSizeAnchor>
  <cdr:relSizeAnchor xmlns:cdr="http://schemas.openxmlformats.org/drawingml/2006/chartDrawing">
    <cdr:from>
      <cdr:x>0.02431</cdr:x>
      <cdr:y>0.36593</cdr:y>
    </cdr:from>
    <cdr:to>
      <cdr:x>0.06424</cdr:x>
      <cdr:y>0.65231</cdr:y>
    </cdr:to>
    <cdr:sp macro="" textlink="">
      <cdr:nvSpPr>
        <cdr:cNvPr id="9" name="TextBox 8"/>
        <cdr:cNvSpPr txBox="1"/>
      </cdr:nvSpPr>
      <cdr:spPr>
        <a:xfrm xmlns:a="http://schemas.openxmlformats.org/drawingml/2006/main" rot="16200000">
          <a:off x="-189098" y="1426420"/>
          <a:ext cx="863975" cy="21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400" dirty="0" smtClean="0">
              <a:latin typeface="Museo Sans 500"/>
            </a:rPr>
            <a:t>Gemiddelde kosten</a:t>
          </a:r>
          <a:endParaRPr lang="nl-NL" sz="1400" dirty="0">
            <a:latin typeface="Museo Sans 500"/>
          </a:endParaRPr>
        </a:p>
      </cdr:txBody>
    </cdr:sp>
  </cdr:relSizeAnchor>
  <cdr:relSizeAnchor xmlns:cdr="http://schemas.openxmlformats.org/drawingml/2006/chartDrawing">
    <cdr:from>
      <cdr:x>0.39374</cdr:x>
      <cdr:y>0.54094</cdr:y>
    </cdr:from>
    <cdr:to>
      <cdr:x>0.39374</cdr:x>
      <cdr:y>0.84323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3240360" y="2448272"/>
          <a:ext cx="0" cy="136815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2D050"/>
          </a:solidFill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0.43749</cdr:x>
      <cdr:y>0.50912</cdr:y>
    </cdr:from>
    <cdr:to>
      <cdr:x>0.43749</cdr:x>
      <cdr:y>0.82732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3600400" y="2304256"/>
          <a:ext cx="0" cy="144016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>
              <a:lumMod val="60000"/>
              <a:lumOff val="4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0.45181</cdr:x>
      <cdr:y>0.28724</cdr:y>
    </cdr:from>
    <cdr:to>
      <cdr:x>0.46876</cdr:x>
      <cdr:y>0.49631</cdr:y>
    </cdr:to>
    <cdr:sp macro="" textlink="">
      <cdr:nvSpPr>
        <cdr:cNvPr id="10" name="Down Arrow 9"/>
        <cdr:cNvSpPr/>
      </cdr:nvSpPr>
      <cdr:spPr>
        <a:xfrm xmlns:a="http://schemas.openxmlformats.org/drawingml/2006/main" rot="806781">
          <a:off x="3691680" y="1344284"/>
          <a:ext cx="138496" cy="97843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0.41897</cdr:x>
      <cdr:y>0.19163</cdr:y>
    </cdr:from>
    <cdr:to>
      <cdr:x>0.71597</cdr:x>
      <cdr:y>0.26678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3382" y="896815"/>
          <a:ext cx="2426677" cy="351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err="1" smtClean="0">
              <a:latin typeface="Museo Sans 500"/>
            </a:rPr>
            <a:t>Optimale</a:t>
          </a:r>
          <a:r>
            <a:rPr lang="en-US" sz="1600" dirty="0" smtClean="0">
              <a:latin typeface="Museo Sans 500"/>
            </a:rPr>
            <a:t> </a:t>
          </a:r>
          <a:r>
            <a:rPr lang="en-US" sz="1600" dirty="0" err="1" smtClean="0">
              <a:latin typeface="Museo Sans 500"/>
            </a:rPr>
            <a:t>schaal</a:t>
          </a:r>
          <a:r>
            <a:rPr lang="en-US" sz="1600" dirty="0" smtClean="0">
              <a:latin typeface="Museo Sans 500"/>
            </a:rPr>
            <a:t> </a:t>
          </a:r>
          <a:r>
            <a:rPr lang="en-US" sz="1600" dirty="0" err="1" smtClean="0">
              <a:latin typeface="Museo Sans 500"/>
            </a:rPr>
            <a:t>verschuift</a:t>
          </a:r>
          <a:endParaRPr lang="nl-NL" sz="1600" dirty="0">
            <a:latin typeface="Museo Sans 50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0.05145</cdr:x>
      <cdr:y>0.38943</cdr:y>
    </cdr:from>
    <cdr:to>
      <cdr:x>0.12862</cdr:x>
      <cdr:y>0.62438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46856" y="1756792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200" dirty="0" smtClean="0"/>
            <a:t>Gemiddelde kosten</a:t>
          </a:r>
          <a:endParaRPr lang="nl-NL" sz="1200" dirty="0"/>
        </a:p>
      </cdr:txBody>
    </cdr:sp>
  </cdr:relSizeAnchor>
  <cdr:relSizeAnchor xmlns:cdr="http://schemas.openxmlformats.org/drawingml/2006/chartDrawing">
    <cdr:from>
      <cdr:x>0.66667</cdr:x>
      <cdr:y>0.91379</cdr:y>
    </cdr:from>
    <cdr:to>
      <cdr:x>0.89655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6464" y="3816424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200" dirty="0" smtClean="0"/>
            <a:t>Aantal instellingen</a:t>
          </a:r>
          <a:endParaRPr lang="nl-NL" sz="1200" dirty="0"/>
        </a:p>
      </cdr:txBody>
    </cdr:sp>
  </cdr:relSizeAnchor>
  <cdr:relSizeAnchor xmlns:cdr="http://schemas.openxmlformats.org/drawingml/2006/chartDrawing">
    <cdr:from>
      <cdr:x>0.44834</cdr:x>
      <cdr:y>0.64294</cdr:y>
    </cdr:from>
    <cdr:to>
      <cdr:x>0.44834</cdr:x>
      <cdr:y>0.84984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663310" y="3008927"/>
          <a:ext cx="0" cy="96828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2D0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0.62069</cdr:x>
      <cdr:y>0.48276</cdr:y>
    </cdr:from>
    <cdr:to>
      <cdr:x>0.62069</cdr:x>
      <cdr:y>0.84483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3888432" y="2016224"/>
          <a:ext cx="0" cy="151216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0.62972</cdr:x>
      <cdr:y>0.26219</cdr:y>
    </cdr:from>
    <cdr:to>
      <cdr:x>0.64667</cdr:x>
      <cdr:y>0.47126</cdr:y>
    </cdr:to>
    <cdr:sp macro="" textlink="">
      <cdr:nvSpPr>
        <cdr:cNvPr id="6" name="Down Arrow 5"/>
        <cdr:cNvSpPr/>
      </cdr:nvSpPr>
      <cdr:spPr>
        <a:xfrm xmlns:a="http://schemas.openxmlformats.org/drawingml/2006/main" rot="806781">
          <a:off x="5145340" y="1227054"/>
          <a:ext cx="138496" cy="97843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0.37265</cdr:x>
      <cdr:y>0.1887</cdr:y>
    </cdr:from>
    <cdr:to>
      <cdr:x>0.66964</cdr:x>
      <cdr:y>0.26385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044847" y="883117"/>
          <a:ext cx="2426664" cy="351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 smtClean="0"/>
            <a:t>Optimale</a:t>
          </a:r>
          <a:r>
            <a:rPr lang="en-US" sz="1600" dirty="0" smtClean="0"/>
            <a:t> </a:t>
          </a:r>
          <a:r>
            <a:rPr lang="en-US" sz="1600" dirty="0" err="1" smtClean="0"/>
            <a:t>schaal</a:t>
          </a:r>
          <a:r>
            <a:rPr lang="en-US" sz="1600" dirty="0" smtClean="0"/>
            <a:t> </a:t>
          </a:r>
          <a:r>
            <a:rPr lang="en-US" sz="1600" dirty="0" err="1" smtClean="0"/>
            <a:t>verschuift</a:t>
          </a:r>
          <a:endParaRPr lang="nl-NL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0.7275</cdr:x>
      <cdr:y>0.91319</cdr:y>
    </cdr:from>
    <cdr:to>
      <cdr:x>0.83861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7008" y="4133055"/>
          <a:ext cx="914400" cy="392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200" dirty="0" smtClean="0"/>
            <a:t>Aantal instellingen</a:t>
          </a:r>
          <a:endParaRPr lang="nl-NL" sz="1200" dirty="0"/>
        </a:p>
      </cdr:txBody>
    </cdr:sp>
  </cdr:relSizeAnchor>
  <cdr:relSizeAnchor xmlns:cdr="http://schemas.openxmlformats.org/drawingml/2006/chartDrawing">
    <cdr:from>
      <cdr:x>0.07869</cdr:x>
      <cdr:y>0.35874</cdr:y>
    </cdr:from>
    <cdr:to>
      <cdr:x>0.12244</cdr:x>
      <cdr:y>0.56077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370384" y="19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200" dirty="0" smtClean="0"/>
            <a:t>Gemiddelde kosten</a:t>
          </a:r>
          <a:endParaRPr lang="nl-NL" sz="1200" dirty="0"/>
        </a:p>
      </cdr:txBody>
    </cdr:sp>
  </cdr:relSizeAnchor>
  <cdr:relSizeAnchor xmlns:cdr="http://schemas.openxmlformats.org/drawingml/2006/chartDrawing">
    <cdr:from>
      <cdr:x>0.47375</cdr:x>
      <cdr:y>0.53135</cdr:y>
    </cdr:from>
    <cdr:to>
      <cdr:x>0.47375</cdr:x>
      <cdr:y>0.86546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898776" y="2404864"/>
          <a:ext cx="0" cy="151216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0.38625</cdr:x>
      <cdr:y>0.32452</cdr:y>
    </cdr:from>
    <cdr:to>
      <cdr:x>0.38625</cdr:x>
      <cdr:y>0.86546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3178696" y="1468760"/>
          <a:ext cx="0" cy="244827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2D0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451C572F-AEB8-4817-AE0B-8DC59408E428}" type="datetimeFigureOut">
              <a:rPr lang="nl-NL" smtClean="0"/>
              <a:t>2-3-2016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A83D8F04-49AB-41F7-838F-5F817ADFBEB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1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CFE88427-736F-48E5-AB0B-6B2DE6C7E3F9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6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23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0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12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87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67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1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3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9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9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2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7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7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9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14248"/>
              </p:ext>
            </p:extLst>
          </p:nvPr>
        </p:nvGraphicFramePr>
        <p:xfrm>
          <a:off x="6444208" y="5957267"/>
          <a:ext cx="2095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3" imgW="2095119" imgH="1000506" progId="Visio.Drawing.11">
                  <p:embed/>
                </p:oleObj>
              </mc:Choice>
              <mc:Fallback>
                <p:oleObj name="Visio" r:id="rId3" imgW="2095119" imgH="1000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957267"/>
                        <a:ext cx="20955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4098"/>
            <a:ext cx="2160000" cy="31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024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12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Plaats een foto en zet die op de achtergrond met rechtermuisknop</a:t>
            </a:r>
            <a:br>
              <a:rPr lang="nl-NL" dirty="0" smtClean="0"/>
            </a:br>
            <a:r>
              <a:rPr lang="nl-NL" dirty="0" smtClean="0"/>
              <a:t> &gt; </a:t>
            </a:r>
            <a:r>
              <a:rPr lang="nl-NL" dirty="0" err="1" smtClean="0"/>
              <a:t>send</a:t>
            </a:r>
            <a:r>
              <a:rPr lang="nl-NL" dirty="0" smtClean="0"/>
              <a:t> to back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 te bewerken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FD542BF7-774C-4F40-B76B-070793CF8514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73405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mtClean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EB973CEC-BE41-4BF9-B7F2-E09EAA67A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930900"/>
            <a:ext cx="18970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1" name="Picture 77" descr="E_LOGO_Raport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03925"/>
            <a:ext cx="14398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7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BFAAE-E3DF-4063-9371-A25451543700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FF9C8-93DC-4589-9ABC-D613555A0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2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1C803-AB62-4C6E-A3E3-FC8C6324CF13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EB5C9-7FB1-48AE-BE59-EA001E31FA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C55F8-778D-49F9-AA9E-2E0F2A63BAE0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E704C-5FEB-44A5-91F7-7BD2CC25F8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40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4C699-B73E-4DE0-ADA3-7C5FB930534B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E50BE-B893-4DB2-9ACC-D1C4BAC31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4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5333D-AD44-46BB-9984-8CAD83FEB51C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7BAB4-CBF7-465E-94C4-FF3BF7441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DBADE-ED96-4297-9058-C2A583DF423B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107C7D-1D3E-4A21-AA7A-66313F8B7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9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2D1EE-979D-45BF-A4B5-9B0F831F7C7C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5EA13-74C0-43AE-8C37-9D09E1FD3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C516F-5402-4CEC-8A4A-3601E6FA820F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EFB7E5-18A6-447E-939F-4A25674A49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6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4C046-B1F4-4BD4-A02E-B8B186C4A645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D174A-93CD-422D-9D1E-F1F4B0D980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5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705C7-B3C1-4E09-BB9E-28D2D7D3D10A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F1B496-FDA7-47BD-9FDA-FF698C8B6B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14248"/>
              </p:ext>
            </p:extLst>
          </p:nvPr>
        </p:nvGraphicFramePr>
        <p:xfrm>
          <a:off x="6444208" y="5957267"/>
          <a:ext cx="2095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3" imgW="2095119" imgH="1000506" progId="Visio.Drawing.11">
                  <p:embed/>
                </p:oleObj>
              </mc:Choice>
              <mc:Fallback>
                <p:oleObj name="Visio" r:id="rId3" imgW="2095119" imgH="1000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957267"/>
                        <a:ext cx="20955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4098"/>
            <a:ext cx="2160000" cy="31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40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84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844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58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223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602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959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185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024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124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FD542BF7-774C-4F40-B76B-070793CF8514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73405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mtClean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EB973CEC-BE41-4BF9-B7F2-E09EAA67A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930900"/>
            <a:ext cx="18970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1" name="Picture 77" descr="E_LOGO_Raport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03925"/>
            <a:ext cx="14398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71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BFAAE-E3DF-4063-9371-A25451543700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FF9C8-93DC-4589-9ABC-D613555A0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2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1C803-AB62-4C6E-A3E3-FC8C6324CF13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EB5C9-7FB1-48AE-BE59-EA001E31FA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C55F8-778D-49F9-AA9E-2E0F2A63BAE0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E704C-5FEB-44A5-91F7-7BD2CC25F8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79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4C699-B73E-4DE0-ADA3-7C5FB930534B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E50BE-B893-4DB2-9ACC-D1C4BAC31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48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5333D-AD44-46BB-9984-8CAD83FEB51C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7BAB4-CBF7-465E-94C4-FF3BF7441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0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DBADE-ED96-4297-9058-C2A583DF423B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107C7D-1D3E-4A21-AA7A-66313F8B7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9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2D1EE-979D-45BF-A4B5-9B0F831F7C7C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5EA13-74C0-43AE-8C37-9D09E1FD3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5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C516F-5402-4CEC-8A4A-3601E6FA820F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EFB7E5-18A6-447E-939F-4A25674A49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6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4C046-B1F4-4BD4-A02E-B8B186C4A645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D174A-93CD-422D-9D1E-F1F4B0D980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5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705C7-B3C1-4E09-BB9E-28D2D7D3D10A}" type="datetime4">
              <a:rPr lang="en-US">
                <a:solidFill>
                  <a:srgbClr val="000000"/>
                </a:solidFill>
              </a:rPr>
              <a:pPr/>
              <a:t>March 2,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F1B496-FDA7-47BD-9FDA-FF698C8B6B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22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60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95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18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59563"/>
              </p:ext>
            </p:extLst>
          </p:nvPr>
        </p:nvGraphicFramePr>
        <p:xfrm>
          <a:off x="6516688" y="6101283"/>
          <a:ext cx="2095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19" imgW="2095119" imgH="1000506" progId="Visio.Drawing.11">
                  <p:embed/>
                </p:oleObj>
              </mc:Choice>
              <mc:Fallback>
                <p:oleObj name="Visio" r:id="rId19" imgW="2095119" imgH="1000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6101283"/>
                        <a:ext cx="20955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" y="6321572"/>
            <a:ext cx="2160000" cy="317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2" r:id="rId12"/>
    <p:sldLayoutId id="2147483660" r:id="rId13"/>
    <p:sldLayoutId id="2147483661" r:id="rId14"/>
    <p:sldLayoutId id="2147483657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23398"/>
          <a:stretch>
            <a:fillRect/>
          </a:stretch>
        </p:blipFill>
        <p:spPr bwMode="auto">
          <a:xfrm>
            <a:off x="6705600" y="6178550"/>
            <a:ext cx="1936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mtClean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E556D33-8C59-4784-A271-B78A9512B734}" type="datetime4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March 2, 2016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E64545-D2B8-4C08-8329-7E589A74318F}" type="slidenum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62" name="Picture 38" descr="E_LOGO_Raport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75388"/>
            <a:ext cx="14398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8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10973AC-957D-C346-BA56-D82065FA2AEB}" type="datetimeFigureOut">
              <a:rPr lang="nl-NL" smtClean="0"/>
              <a:pPr/>
              <a:t>2-3-2016</a:t>
            </a:fld>
            <a:endParaRPr lang="nl-NL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59563"/>
              </p:ext>
            </p:extLst>
          </p:nvPr>
        </p:nvGraphicFramePr>
        <p:xfrm>
          <a:off x="6516688" y="6101283"/>
          <a:ext cx="2095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15" imgW="2095119" imgH="1000506" progId="Visio.Drawing.11">
                  <p:embed/>
                </p:oleObj>
              </mc:Choice>
              <mc:Fallback>
                <p:oleObj name="Visio" r:id="rId15" imgW="2095119" imgH="1000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6101283"/>
                        <a:ext cx="20955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" y="6321572"/>
            <a:ext cx="2160000" cy="317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23398"/>
          <a:stretch>
            <a:fillRect/>
          </a:stretch>
        </p:blipFill>
        <p:spPr bwMode="auto">
          <a:xfrm>
            <a:off x="6705600" y="6178550"/>
            <a:ext cx="1936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mtClean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E556D33-8C59-4784-A271-B78A9512B734}" type="datetime4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March 2, 2016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E64545-D2B8-4C08-8329-7E589A74318F}" type="slidenum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62" name="Picture 38" descr="E_LOGO_Raport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75388"/>
            <a:ext cx="14398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8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Economische</a:t>
            </a:r>
            <a:r>
              <a:rPr lang="en-US" dirty="0" smtClean="0"/>
              <a:t> </a:t>
            </a:r>
            <a:r>
              <a:rPr lang="en-US" dirty="0" err="1" smtClean="0"/>
              <a:t>aspecten</a:t>
            </a:r>
            <a:r>
              <a:rPr lang="en-US" dirty="0" smtClean="0"/>
              <a:t> van </a:t>
            </a:r>
            <a:r>
              <a:rPr lang="en-US" dirty="0" err="1" smtClean="0"/>
              <a:t>schaalvergroting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 </a:t>
            </a:r>
            <a:r>
              <a:rPr lang="en-US" dirty="0" err="1" smtClean="0"/>
              <a:t>fusies</a:t>
            </a:r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762000" y="1736035"/>
            <a:ext cx="7734300" cy="609600"/>
          </a:xfrm>
        </p:spPr>
        <p:txBody>
          <a:bodyPr/>
          <a:lstStyle/>
          <a:p>
            <a:r>
              <a:rPr lang="nl-NL" dirty="0" smtClean="0"/>
              <a:t>Presentatie bij het CFTO op 8 maart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Times New Roman"/>
              </a:rPr>
              <a:t>Relatie tussen aantal instellingen en maatschappelijke kosten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321296"/>
              </p:ext>
            </p:extLst>
          </p:nvPr>
        </p:nvGraphicFramePr>
        <p:xfrm>
          <a:off x="762000" y="1828800"/>
          <a:ext cx="7772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4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Times New Roman"/>
              </a:rPr>
              <a:t>Relatie aantal instellingen en transactiekosten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195907"/>
              </p:ext>
            </p:extLst>
          </p:nvPr>
        </p:nvGraphicFramePr>
        <p:xfrm>
          <a:off x="762000" y="1828800"/>
          <a:ext cx="7772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6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Fusies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transitiekosten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huisvesting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kapitaalgoederen</a:t>
            </a:r>
            <a:r>
              <a:rPr lang="en-US" dirty="0" smtClean="0"/>
              <a:t>;</a:t>
            </a:r>
          </a:p>
          <a:p>
            <a:pPr marL="288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Harmonisatie</a:t>
            </a:r>
            <a:r>
              <a:rPr lang="en-US" dirty="0" smtClean="0"/>
              <a:t> </a:t>
            </a:r>
            <a:r>
              <a:rPr lang="en-US" dirty="0" err="1" smtClean="0"/>
              <a:t>arbeidsvoorwaarden</a:t>
            </a:r>
            <a:r>
              <a:rPr lang="en-US" dirty="0" smtClean="0"/>
              <a:t>;</a:t>
            </a:r>
          </a:p>
          <a:p>
            <a:pPr marL="288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Integratie</a:t>
            </a:r>
            <a:r>
              <a:rPr lang="en-US" dirty="0" smtClean="0"/>
              <a:t> </a:t>
            </a:r>
            <a:r>
              <a:rPr lang="en-US" dirty="0" err="1" smtClean="0"/>
              <a:t>administratieve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systemen</a:t>
            </a:r>
            <a:r>
              <a:rPr lang="en-US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328"/>
                </a:solidFill>
              </a:rPr>
              <a:t>Bedrijfscultuur</a:t>
            </a:r>
            <a:r>
              <a:rPr lang="en-US" dirty="0" smtClean="0">
                <a:solidFill>
                  <a:srgbClr val="002328"/>
                </a:solidFill>
              </a:rPr>
              <a:t>;</a:t>
            </a:r>
            <a:endParaRPr lang="en-US" dirty="0">
              <a:solidFill>
                <a:srgbClr val="002328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328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328"/>
                </a:solidFill>
              </a:rPr>
              <a:t>Transitiekosten</a:t>
            </a:r>
            <a:r>
              <a:rPr lang="en-US" dirty="0">
                <a:solidFill>
                  <a:srgbClr val="002328"/>
                </a:solidFill>
              </a:rPr>
              <a:t> </a:t>
            </a:r>
            <a:r>
              <a:rPr lang="en-US" dirty="0" err="1">
                <a:solidFill>
                  <a:srgbClr val="002328"/>
                </a:solidFill>
              </a:rPr>
              <a:t>leiden</a:t>
            </a:r>
            <a:r>
              <a:rPr lang="en-US" dirty="0">
                <a:solidFill>
                  <a:srgbClr val="002328"/>
                </a:solidFill>
              </a:rPr>
              <a:t> </a:t>
            </a:r>
            <a:r>
              <a:rPr lang="en-US" dirty="0" err="1">
                <a:solidFill>
                  <a:srgbClr val="002328"/>
                </a:solidFill>
              </a:rPr>
              <a:t>jarenlang</a:t>
            </a:r>
            <a:r>
              <a:rPr lang="en-US" dirty="0">
                <a:solidFill>
                  <a:srgbClr val="002328"/>
                </a:solidFill>
              </a:rPr>
              <a:t> tot </a:t>
            </a:r>
            <a:r>
              <a:rPr lang="en-US" dirty="0" err="1">
                <a:solidFill>
                  <a:srgbClr val="002328"/>
                </a:solidFill>
              </a:rPr>
              <a:t>lagere</a:t>
            </a:r>
            <a:r>
              <a:rPr lang="en-US" dirty="0">
                <a:solidFill>
                  <a:srgbClr val="002328"/>
                </a:solidFill>
              </a:rPr>
              <a:t> </a:t>
            </a:r>
            <a:r>
              <a:rPr lang="en-US" dirty="0" err="1">
                <a:solidFill>
                  <a:srgbClr val="002328"/>
                </a:solidFill>
              </a:rPr>
              <a:t>efficiëntie</a:t>
            </a:r>
            <a:r>
              <a:rPr lang="en-US" dirty="0">
                <a:solidFill>
                  <a:srgbClr val="002328"/>
                </a:solidFill>
              </a:rPr>
              <a:t> (6 à 8 </a:t>
            </a:r>
            <a:r>
              <a:rPr lang="en-US" dirty="0" err="1">
                <a:solidFill>
                  <a:srgbClr val="002328"/>
                </a:solidFill>
              </a:rPr>
              <a:t>jaar</a:t>
            </a:r>
            <a:r>
              <a:rPr lang="en-US" dirty="0">
                <a:solidFill>
                  <a:srgbClr val="002328"/>
                </a:solidFill>
              </a:rPr>
              <a:t>);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328"/>
                </a:solidFill>
              </a:rPr>
              <a:t>Vermoeden</a:t>
            </a:r>
            <a:r>
              <a:rPr lang="en-US" dirty="0">
                <a:solidFill>
                  <a:srgbClr val="002328"/>
                </a:solidFill>
              </a:rPr>
              <a:t>: </a:t>
            </a:r>
            <a:r>
              <a:rPr lang="en-US" dirty="0" err="1">
                <a:solidFill>
                  <a:srgbClr val="002328"/>
                </a:solidFill>
              </a:rPr>
              <a:t>niet</a:t>
            </a:r>
            <a:r>
              <a:rPr lang="en-US" dirty="0">
                <a:solidFill>
                  <a:srgbClr val="002328"/>
                </a:solidFill>
              </a:rPr>
              <a:t> </a:t>
            </a:r>
            <a:r>
              <a:rPr lang="en-US" dirty="0" err="1">
                <a:solidFill>
                  <a:srgbClr val="002328"/>
                </a:solidFill>
              </a:rPr>
              <a:t>verdisconteerd</a:t>
            </a:r>
            <a:r>
              <a:rPr lang="en-US" dirty="0">
                <a:solidFill>
                  <a:srgbClr val="002328"/>
                </a:solidFill>
              </a:rPr>
              <a:t>, </a:t>
            </a:r>
            <a:r>
              <a:rPr lang="en-US" dirty="0" err="1">
                <a:solidFill>
                  <a:srgbClr val="002328"/>
                </a:solidFill>
              </a:rPr>
              <a:t>zwaar</a:t>
            </a:r>
            <a:r>
              <a:rPr lang="en-US" dirty="0">
                <a:solidFill>
                  <a:srgbClr val="002328"/>
                </a:solidFill>
              </a:rPr>
              <a:t> </a:t>
            </a:r>
            <a:r>
              <a:rPr lang="en-US" dirty="0" err="1">
                <a:solidFill>
                  <a:srgbClr val="002328"/>
                </a:solidFill>
              </a:rPr>
              <a:t>onderschat</a:t>
            </a:r>
            <a:r>
              <a:rPr lang="en-US" dirty="0">
                <a:solidFill>
                  <a:srgbClr val="002328"/>
                </a:solidFill>
              </a:rPr>
              <a:t>, </a:t>
            </a:r>
            <a:r>
              <a:rPr lang="en-US" dirty="0" err="1">
                <a:solidFill>
                  <a:srgbClr val="002328"/>
                </a:solidFill>
              </a:rPr>
              <a:t>afgewenteld</a:t>
            </a:r>
            <a:r>
              <a:rPr lang="en-US" dirty="0" smtClean="0">
                <a:solidFill>
                  <a:srgbClr val="002328"/>
                </a:solidFill>
              </a:rPr>
              <a:t>.</a:t>
            </a:r>
            <a:endParaRPr lang="en-US" dirty="0">
              <a:solidFill>
                <a:srgbClr val="0023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Ketenkosten (</a:t>
            </a:r>
            <a:r>
              <a:rPr lang="nl-NL" dirty="0" err="1" smtClean="0"/>
              <a:t>schaalparadox</a:t>
            </a:r>
            <a:r>
              <a:rPr lang="nl-NL" dirty="0" smtClean="0"/>
              <a:t>) </a:t>
            </a:r>
            <a:br>
              <a:rPr lang="nl-NL" dirty="0" smtClean="0"/>
            </a:br>
            <a:r>
              <a:rPr lang="nl-NL" sz="2000" dirty="0" smtClean="0"/>
              <a:t>(</a:t>
            </a:r>
            <a:r>
              <a:rPr lang="nl-NL" sz="2000" dirty="0"/>
              <a:t>g</a:t>
            </a:r>
            <a:r>
              <a:rPr lang="nl-NL" sz="2000" dirty="0" smtClean="0"/>
              <a:t>emiddelde </a:t>
            </a:r>
            <a:r>
              <a:rPr lang="nl-NL" sz="2000" dirty="0"/>
              <a:t>kosten van een opname en een </a:t>
            </a:r>
            <a:r>
              <a:rPr lang="nl-NL" sz="2000" dirty="0" smtClean="0"/>
              <a:t>SEH-bezoek)</a:t>
            </a:r>
            <a:r>
              <a:rPr lang="nl-NL" sz="2000" dirty="0"/>
              <a:t/>
            </a:r>
            <a:br>
              <a:rPr lang="nl-NL" sz="2000" dirty="0"/>
            </a:b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Schaalvoordelen op een laag niveau</a:t>
            </a:r>
            <a:endParaRPr lang="nl-NL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49569" y="4677507"/>
            <a:ext cx="4525108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49569" y="4084482"/>
            <a:ext cx="521677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7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Illustratie kostengevolgen concentratie spoedeisende hulp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209754"/>
              </p:ext>
            </p:extLst>
          </p:nvPr>
        </p:nvGraphicFramePr>
        <p:xfrm>
          <a:off x="491527" y="1418488"/>
          <a:ext cx="7597398" cy="4360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460"/>
                <a:gridCol w="911460"/>
                <a:gridCol w="911460"/>
                <a:gridCol w="911460"/>
                <a:gridCol w="1064319"/>
                <a:gridCol w="1064319"/>
                <a:gridCol w="911460"/>
                <a:gridCol w="911460"/>
              </a:tblGrid>
              <a:tr h="1143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Directe opnamen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Opnamen via SEH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Totale opnamen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Gemiddelde Kosten opname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Gemiddelde Kosten SEH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Totale 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Totale kosten </a:t>
                      </a:r>
                      <a:r>
                        <a:rPr lang="nl-NL" sz="1200" dirty="0" smtClean="0">
                          <a:effectLst/>
                        </a:rPr>
                        <a:t>SEH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Huidige situatie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6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7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44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6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7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44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NL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88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Na concentratie SEH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7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13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93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NL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Relatie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schaal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kwaliteit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over </a:t>
            </a:r>
            <a:r>
              <a:rPr lang="en-US" dirty="0" err="1" smtClean="0"/>
              <a:t>bekend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Ziekenhuizen</a:t>
            </a:r>
            <a:r>
              <a:rPr lang="en-US" dirty="0" smtClean="0"/>
              <a:t>: </a:t>
            </a:r>
          </a:p>
          <a:p>
            <a:pPr marL="1584000" lvl="5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Volumes </a:t>
            </a:r>
            <a:r>
              <a:rPr lang="en-US" b="1" i="1" dirty="0" smtClean="0"/>
              <a:t>SOMS </a:t>
            </a:r>
            <a:r>
              <a:rPr lang="en-US" dirty="0" smtClean="0"/>
              <a:t>van </a:t>
            </a:r>
            <a:r>
              <a:rPr lang="en-US" dirty="0" err="1" smtClean="0"/>
              <a:t>invloed</a:t>
            </a:r>
            <a:r>
              <a:rPr lang="en-US" dirty="0" smtClean="0"/>
              <a:t>;</a:t>
            </a:r>
          </a:p>
          <a:p>
            <a:pPr marL="1584000" lvl="5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Effect </a:t>
            </a:r>
            <a:r>
              <a:rPr lang="en-US" dirty="0" err="1" smtClean="0"/>
              <a:t>ebt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Basisscholen</a:t>
            </a:r>
            <a:r>
              <a:rPr lang="en-US" dirty="0" smtClean="0"/>
              <a:t>: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scholen</a:t>
            </a:r>
            <a:r>
              <a:rPr lang="en-US" dirty="0" smtClean="0"/>
              <a:t>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kwaliteit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Arbeidssatisfactie</a:t>
            </a:r>
            <a:r>
              <a:rPr lang="en-US" dirty="0" smtClean="0"/>
              <a:t>: lager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instellingen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Klantentevredenheid</a:t>
            </a:r>
            <a:r>
              <a:rPr lang="en-US" dirty="0" smtClean="0"/>
              <a:t>: lager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instellingen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9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Achtergronden</a:t>
            </a:r>
            <a:r>
              <a:rPr lang="en-US" dirty="0" smtClean="0"/>
              <a:t> van </a:t>
            </a:r>
            <a:r>
              <a:rPr lang="en-US" dirty="0" err="1" smtClean="0"/>
              <a:t>schaalvergroting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295400"/>
            <a:ext cx="8172000" cy="538369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Weten</a:t>
            </a:r>
            <a:r>
              <a:rPr lang="en-US" dirty="0" smtClean="0"/>
              <a:t> we </a:t>
            </a:r>
            <a:r>
              <a:rPr lang="en-US" dirty="0" err="1" smtClean="0"/>
              <a:t>niet</a:t>
            </a:r>
            <a:r>
              <a:rPr lang="en-US" dirty="0" smtClean="0"/>
              <a:t> zo heel </a:t>
            </a:r>
            <a:r>
              <a:rPr lang="en-US" dirty="0" err="1" smtClean="0"/>
              <a:t>veel</a:t>
            </a:r>
            <a:r>
              <a:rPr lang="en-US" dirty="0" smtClean="0"/>
              <a:t> van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Hypothesen</a:t>
            </a:r>
            <a:r>
              <a:rPr lang="en-US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Kostenvoordelen</a:t>
            </a:r>
            <a:r>
              <a:rPr lang="en-US" dirty="0" smtClean="0"/>
              <a:t> (</a:t>
            </a:r>
            <a:r>
              <a:rPr lang="en-US" dirty="0" err="1" smtClean="0"/>
              <a:t>werkelijk</a:t>
            </a:r>
            <a:r>
              <a:rPr lang="en-US" dirty="0" smtClean="0"/>
              <a:t>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Big is beautiful </a:t>
            </a:r>
            <a:r>
              <a:rPr lang="en-US" dirty="0" err="1" smtClean="0"/>
              <a:t>geloof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Profit maximizing;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Prikkels</a:t>
            </a:r>
            <a:r>
              <a:rPr lang="en-US" dirty="0"/>
              <a:t> in </a:t>
            </a:r>
            <a:r>
              <a:rPr lang="en-US" dirty="0" err="1"/>
              <a:t>bekostiging</a:t>
            </a:r>
            <a:r>
              <a:rPr lang="en-US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Ontwikkelen</a:t>
            </a:r>
            <a:r>
              <a:rPr lang="en-US" dirty="0" smtClean="0"/>
              <a:t> van </a:t>
            </a:r>
            <a:r>
              <a:rPr lang="en-US" dirty="0" err="1" smtClean="0"/>
              <a:t>marktmacht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Ontwikkelen</a:t>
            </a:r>
            <a:r>
              <a:rPr lang="en-US" dirty="0" smtClean="0"/>
              <a:t> van </a:t>
            </a:r>
            <a:r>
              <a:rPr lang="en-US" dirty="0" err="1" smtClean="0"/>
              <a:t>bestuurlijke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Nutsmaximalisatie</a:t>
            </a:r>
            <a:r>
              <a:rPr lang="en-US" dirty="0" smtClean="0"/>
              <a:t> </a:t>
            </a:r>
            <a:r>
              <a:rPr lang="en-US" dirty="0" err="1" smtClean="0"/>
              <a:t>bestuurders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Kwaliteitsverbetering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schaalvoordelen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Optimale schaal onderwijs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824566"/>
              </p:ext>
            </p:extLst>
          </p:nvPr>
        </p:nvGraphicFramePr>
        <p:xfrm>
          <a:off x="755374" y="1808921"/>
          <a:ext cx="7908152" cy="4154556"/>
        </p:xfrm>
        <a:graphic>
          <a:graphicData uri="http://schemas.openxmlformats.org/drawingml/2006/table">
            <a:tbl>
              <a:tblPr firstRow="1" firstCol="1" bandRow="1"/>
              <a:tblGrid>
                <a:gridCol w="3555281"/>
                <a:gridCol w="2175984"/>
                <a:gridCol w="2176887"/>
              </a:tblGrid>
              <a:tr h="5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i="1">
                          <a:effectLst/>
                          <a:latin typeface="Calibri"/>
                          <a:ea typeface="Times New Roman"/>
                        </a:rPr>
                        <a:t>Studie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i="1">
                          <a:effectLst/>
                          <a:latin typeface="Calibri"/>
                          <a:ea typeface="Times New Roman"/>
                        </a:rPr>
                        <a:t>Land, voorziening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b="1" i="1">
                          <a:effectLst/>
                          <a:latin typeface="Calibri"/>
                          <a:ea typeface="Times New Roman"/>
                        </a:rPr>
                        <a:t>Optimale schaal (× 1 miljoen euro)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Blank et al. (2007)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Nederland, po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3,0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Andrews et al. (2002)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Verenigde Staten, po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3,2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Merkies (2000)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Nederland, po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2,8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Leithwoord en Jantzi (2009)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Metastudie po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3,5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Metastudie vo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8,6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Foreman-Peck en Foreman-Peck (2006)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Verenigd Koninkrijk vo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5,1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Andrews et al. (2002)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Verenigde Staten, vo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6,9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Waterreus (2009)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Nederland, mbo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35,4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Laband en Lentz (2003)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Verenigde Staten, ho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29,5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Cohn et al. (1989)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Verenigde Staten, ho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57,6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Waterreus (2009)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Nederland, wo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515,1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5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Worthington en Higgs (2011)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Australië, wo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432,2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3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Optimale </a:t>
            </a:r>
            <a:r>
              <a:rPr lang="nl-NL" dirty="0"/>
              <a:t>schaal publieke </a:t>
            </a:r>
            <a:r>
              <a:rPr lang="nl-NL" dirty="0" smtClean="0"/>
              <a:t>voorzieningen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/>
              <a:t>x miljoen euro)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828800"/>
          <a:ext cx="7772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2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471508"/>
          </a:xfrm>
        </p:spPr>
        <p:txBody>
          <a:bodyPr/>
          <a:lstStyle/>
          <a:p>
            <a:r>
              <a:rPr lang="nl-NL" dirty="0" smtClean="0"/>
              <a:t>Opschalingsfactor </a:t>
            </a:r>
            <a:r>
              <a:rPr lang="nl-NL" dirty="0"/>
              <a:t>naar de optimale schaal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/>
              <a:t>in procenten)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009946"/>
              </p:ext>
            </p:extLst>
          </p:nvPr>
        </p:nvGraphicFramePr>
        <p:xfrm>
          <a:off x="175847" y="1453662"/>
          <a:ext cx="8675076" cy="437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9" y="5726779"/>
            <a:ext cx="7100659" cy="6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22" y="731489"/>
            <a:ext cx="3453087" cy="197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9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Opzet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62000" y="1133061"/>
            <a:ext cx="7772400" cy="3778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Wat is de </a:t>
            </a:r>
            <a:r>
              <a:rPr lang="en-US" dirty="0" err="1" smtClean="0"/>
              <a:t>schaal</a:t>
            </a:r>
            <a:r>
              <a:rPr lang="en-US" dirty="0" smtClean="0"/>
              <a:t> van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publieke</a:t>
            </a:r>
            <a:r>
              <a:rPr lang="en-US" dirty="0" smtClean="0"/>
              <a:t> </a:t>
            </a:r>
            <a:r>
              <a:rPr lang="en-US" dirty="0" err="1" smtClean="0"/>
              <a:t>instellingen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Is de </a:t>
            </a:r>
            <a:r>
              <a:rPr lang="en-US" dirty="0" err="1" smtClean="0"/>
              <a:t>schaal</a:t>
            </a:r>
            <a:r>
              <a:rPr lang="en-US" dirty="0" smtClean="0"/>
              <a:t> </a:t>
            </a:r>
            <a:r>
              <a:rPr lang="en-US" dirty="0" err="1" smtClean="0"/>
              <a:t>veranderd</a:t>
            </a:r>
            <a:r>
              <a:rPr lang="en-US" dirty="0" smtClean="0"/>
              <a:t> in de </a:t>
            </a:r>
            <a:r>
              <a:rPr lang="en-US" dirty="0" err="1" smtClean="0"/>
              <a:t>laatste</a:t>
            </a:r>
            <a:r>
              <a:rPr lang="en-US" dirty="0" smtClean="0"/>
              <a:t> decennia?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Wat </a:t>
            </a:r>
            <a:r>
              <a:rPr lang="en-US" dirty="0" err="1" smtClean="0"/>
              <a:t>zegt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econoom</a:t>
            </a:r>
            <a:r>
              <a:rPr lang="en-US" dirty="0" smtClean="0"/>
              <a:t> over </a:t>
            </a:r>
            <a:r>
              <a:rPr lang="en-US" dirty="0" err="1" smtClean="0"/>
              <a:t>schaal</a:t>
            </a:r>
            <a:r>
              <a:rPr lang="en-US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Effecten</a:t>
            </a:r>
            <a:r>
              <a:rPr lang="en-US" dirty="0" smtClean="0"/>
              <a:t> van </a:t>
            </a:r>
            <a:r>
              <a:rPr lang="en-US" dirty="0" err="1" smtClean="0"/>
              <a:t>schaal</a:t>
            </a:r>
            <a:r>
              <a:rPr lang="en-US" dirty="0" smtClean="0"/>
              <a:t>;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Dynamiek</a:t>
            </a:r>
            <a:r>
              <a:rPr lang="en-US" dirty="0" smtClean="0"/>
              <a:t> van </a:t>
            </a:r>
            <a:r>
              <a:rPr lang="en-US" dirty="0" err="1" smtClean="0"/>
              <a:t>schaalvergroting</a:t>
            </a:r>
            <a:r>
              <a:rPr lang="en-US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conclusies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aanbevelingen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we </a:t>
            </a:r>
            <a:r>
              <a:rPr lang="en-US" dirty="0" err="1" smtClean="0"/>
              <a:t>hieraan</a:t>
            </a:r>
            <a:r>
              <a:rPr lang="en-US" dirty="0" smtClean="0"/>
              <a:t> </a:t>
            </a:r>
            <a:r>
              <a:rPr lang="en-US" dirty="0" err="1" smtClean="0"/>
              <a:t>verbinden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bijdrage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de </a:t>
            </a:r>
            <a:r>
              <a:rPr lang="en-US" dirty="0" err="1" smtClean="0"/>
              <a:t>wetenschap</a:t>
            </a:r>
            <a:r>
              <a:rPr lang="en-US" dirty="0" smtClean="0"/>
              <a:t> nog </a:t>
            </a:r>
            <a:r>
              <a:rPr lang="en-US" dirty="0" err="1" smtClean="0"/>
              <a:t>leveren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Aanbeveling</a:t>
            </a:r>
            <a:r>
              <a:rPr lang="en-US" dirty="0" smtClean="0"/>
              <a:t> 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5" y="1295401"/>
            <a:ext cx="8441461" cy="4680000"/>
          </a:xfrm>
        </p:spPr>
        <p:txBody>
          <a:bodyPr/>
          <a:lstStyle/>
          <a:p>
            <a:r>
              <a:rPr lang="en-US" i="1" dirty="0" smtClean="0">
                <a:sym typeface="Wingdings" panose="05000000000000000000" pitchFamily="2" charset="2"/>
              </a:rPr>
              <a:t>Mind set </a:t>
            </a:r>
            <a:r>
              <a:rPr lang="en-US" dirty="0" err="1" smtClean="0">
                <a:sym typeface="Wingdings" panose="05000000000000000000" pitchFamily="2" charset="2"/>
              </a:rPr>
              <a:t>veranderen</a:t>
            </a:r>
            <a:r>
              <a:rPr lang="en-US" dirty="0" smtClean="0">
                <a:sym typeface="Wingdings" panose="05000000000000000000" pitchFamily="2" charset="2"/>
              </a:rPr>
              <a:t>, van: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i="1" dirty="0" err="1" smtClean="0">
                <a:sym typeface="Wingdings" panose="05000000000000000000" pitchFamily="2" charset="2"/>
              </a:rPr>
              <a:t>Zijn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er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bezwaren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aan</a:t>
            </a:r>
            <a:r>
              <a:rPr lang="en-US" b="1" i="1" dirty="0" smtClean="0">
                <a:sym typeface="Wingdings" panose="05000000000000000000" pitchFamily="2" charset="2"/>
              </a:rPr>
              <a:t> te </a:t>
            </a:r>
            <a:r>
              <a:rPr lang="en-US" b="1" i="1" dirty="0" err="1" smtClean="0">
                <a:sym typeface="Wingdings" panose="05000000000000000000" pitchFamily="2" charset="2"/>
              </a:rPr>
              <a:t>voeren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tegen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een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voorgenomen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fusie</a:t>
            </a:r>
            <a:r>
              <a:rPr lang="en-US" b="1" i="1" dirty="0" smtClean="0">
                <a:sym typeface="Wingdings" panose="05000000000000000000" pitchFamily="2" charset="2"/>
              </a:rPr>
              <a:t>?</a:t>
            </a:r>
          </a:p>
          <a:p>
            <a:endParaRPr lang="en-US" b="1" i="1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naar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i="1" dirty="0" err="1" smtClean="0">
                <a:sym typeface="Wingdings" panose="05000000000000000000" pitchFamily="2" charset="2"/>
              </a:rPr>
              <a:t>Fusies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leveren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niets</a:t>
            </a:r>
            <a:r>
              <a:rPr lang="en-US" b="1" i="1" dirty="0" smtClean="0">
                <a:sym typeface="Wingdings" panose="05000000000000000000" pitchFamily="2" charset="2"/>
              </a:rPr>
              <a:t> op of is </a:t>
            </a:r>
            <a:r>
              <a:rPr lang="en-US" b="1" i="1" dirty="0" err="1" smtClean="0">
                <a:sym typeface="Wingdings" panose="05000000000000000000" pitchFamily="2" charset="2"/>
              </a:rPr>
              <a:t>hier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sprake</a:t>
            </a:r>
            <a:r>
              <a:rPr lang="en-US" b="1" i="1" dirty="0" smtClean="0">
                <a:sym typeface="Wingdings" panose="05000000000000000000" pitchFamily="2" charset="2"/>
              </a:rPr>
              <a:t> van </a:t>
            </a:r>
            <a:r>
              <a:rPr lang="en-US" b="1" i="1" dirty="0" err="1" smtClean="0">
                <a:sym typeface="Wingdings" panose="05000000000000000000" pitchFamily="2" charset="2"/>
              </a:rPr>
              <a:t>een</a:t>
            </a:r>
            <a:r>
              <a:rPr lang="en-US" b="1" i="1" dirty="0" smtClean="0">
                <a:sym typeface="Wingdings" panose="05000000000000000000" pitchFamily="2" charset="2"/>
              </a:rPr>
              <a:t> hele </a:t>
            </a:r>
            <a:r>
              <a:rPr lang="en-US" b="1" i="1" dirty="0" err="1" smtClean="0">
                <a:sym typeface="Wingdings" panose="05000000000000000000" pitchFamily="2" charset="2"/>
              </a:rPr>
              <a:t>bijzondere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omstandigheid</a:t>
            </a:r>
            <a:r>
              <a:rPr lang="en-US" b="1" i="1" dirty="0" smtClean="0">
                <a:sym typeface="Wingdings" panose="05000000000000000000" pitchFamily="2" charset="2"/>
              </a:rPr>
              <a:t>?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1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Aanbeveling II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Overheid moet een integraal afwegingskader ontwikkelen en een streng toezicht houden op schaal en marktverhoudingen</a:t>
            </a:r>
          </a:p>
          <a:p>
            <a:endParaRPr lang="nl-NL" dirty="0"/>
          </a:p>
          <a:p>
            <a:r>
              <a:rPr lang="nl-NL" dirty="0" smtClean="0"/>
              <a:t>Een integraal afwegingskader moet bestaan uit afvinklijst  over: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Kosten;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Bereikbaarheid;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Toegankelijkheid en keuzevrijheid;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Transitiekosten;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Transactiekosten;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Samenwerkingsconstructies;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Kwaliteit;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46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Aanbeveling III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moet uitgebreide informatie beschikbaar zijn over achtergronden van fusiegedrag.</a:t>
            </a:r>
          </a:p>
          <a:p>
            <a:endParaRPr lang="nl-NL" dirty="0"/>
          </a:p>
          <a:p>
            <a:r>
              <a:rPr lang="nl-NL" dirty="0" smtClean="0"/>
              <a:t>Voor het toezicht wordt duidelijk wat de motieven zijn. Hieruit kunnen aanbevelingen volgen voor wijzigingen wet – en regelgeving: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Aanpassingen perverse prikkels bekostiging;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Aanpassingen beloningsstructuur;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Aanpassingen wetgeving toezicht.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Je zou het preventief  of proactief  toezicht kunnen noemen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5693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Onderzoeksprogrammering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Meer analyses op instellingsniveau;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Uitgebreid literatuuronderzoek (meta-analyses);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Uitgebreide evaluatie gerealiseerde fusies, gevolgen voor:</a:t>
            </a:r>
          </a:p>
          <a:p>
            <a:pPr marL="1260000" lvl="5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Efficiëntie ;</a:t>
            </a:r>
          </a:p>
          <a:p>
            <a:pPr marL="1260000" lvl="5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Aanbod diensten;</a:t>
            </a:r>
          </a:p>
          <a:p>
            <a:pPr marL="1260000" lvl="5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Bereikbaarheid/toegankelijkheid;</a:t>
            </a:r>
          </a:p>
          <a:p>
            <a:pPr marL="1260000" lvl="5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 Marktverhoudingen/keuzevrijheid;</a:t>
            </a:r>
          </a:p>
          <a:p>
            <a:pPr marL="1260000" lvl="5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Beloningen bestuurders/ RvT;</a:t>
            </a:r>
          </a:p>
          <a:p>
            <a:pPr marL="1260000" lvl="5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328"/>
                </a:solidFill>
                <a:sym typeface="Wingdings" panose="05000000000000000000" pitchFamily="2" charset="2"/>
              </a:rPr>
              <a:t>Kwaliteit.</a:t>
            </a:r>
            <a:endParaRPr lang="nl-NL" dirty="0" smtClean="0">
              <a:solidFill>
                <a:srgbClr val="002328"/>
              </a:solidFill>
            </a:endParaRPr>
          </a:p>
          <a:p>
            <a:pPr lvl="0"/>
            <a:endParaRPr lang="nl-NL" dirty="0" smtClean="0">
              <a:solidFill>
                <a:srgbClr val="002328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10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93486"/>
              </p:ext>
            </p:extLst>
          </p:nvPr>
        </p:nvGraphicFramePr>
        <p:xfrm>
          <a:off x="762000" y="1828800"/>
          <a:ext cx="7772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92125" y="467400"/>
            <a:ext cx="8172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+mj-lt"/>
                <a:ea typeface="+mj-ea"/>
                <a:cs typeface="Museo Sans 700"/>
              </a:defRPr>
            </a:lvl1pPr>
          </a:lstStyle>
          <a:p>
            <a:r>
              <a:rPr lang="nl-NL" dirty="0" smtClean="0">
                <a:ea typeface="Times New Roman"/>
              </a:rPr>
              <a:t>Gemiddelde schaal voorzieningen, 2012</a:t>
            </a:r>
          </a:p>
          <a:p>
            <a:r>
              <a:rPr lang="nl-NL" dirty="0" smtClean="0"/>
              <a:t>(x miljoenen euro’s)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9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Times New Roman"/>
              </a:rPr>
              <a:t>Ontwikkeling gemiddelde schaal 1985-2012 (indexcijfers, 1985=100)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145739"/>
              </p:ext>
            </p:extLst>
          </p:nvPr>
        </p:nvGraphicFramePr>
        <p:xfrm>
          <a:off x="762000" y="1828800"/>
          <a:ext cx="7772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aantal </a:t>
            </a:r>
            <a:r>
              <a:rPr lang="nl-NL" dirty="0" smtClean="0"/>
              <a:t>instellingen 1985-2012 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/>
              <a:t>indexcijfers </a:t>
            </a:r>
            <a:r>
              <a:rPr lang="nl-NL" dirty="0" smtClean="0"/>
              <a:t>1985=100</a:t>
            </a:r>
            <a:r>
              <a:rPr lang="nl-NL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59079"/>
              </p:ext>
            </p:extLst>
          </p:nvPr>
        </p:nvGraphicFramePr>
        <p:xfrm>
          <a:off x="762000" y="1828800"/>
          <a:ext cx="7772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01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Vijf schaalniveaus: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25" y="3458308"/>
            <a:ext cx="8324400" cy="527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+mj-lt"/>
                <a:ea typeface="+mj-ea"/>
                <a:cs typeface="Museo Sans 700"/>
              </a:defRPr>
            </a:lvl1pPr>
          </a:lstStyle>
          <a:p>
            <a:r>
              <a:rPr lang="nl-NL" dirty="0" smtClean="0"/>
              <a:t>Meten van schaal: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491525" y="4138245"/>
            <a:ext cx="49616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Schaal</a:t>
            </a:r>
            <a:r>
              <a:rPr lang="en-US" dirty="0" smtClean="0"/>
              <a:t> = </a:t>
            </a:r>
            <a:r>
              <a:rPr lang="en-US" dirty="0" err="1" smtClean="0"/>
              <a:t>omvang</a:t>
            </a:r>
            <a:r>
              <a:rPr lang="en-US" dirty="0" smtClean="0"/>
              <a:t> </a:t>
            </a:r>
            <a:r>
              <a:rPr lang="en-US" dirty="0" err="1" smtClean="0"/>
              <a:t>meten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hand van:</a:t>
            </a:r>
          </a:p>
          <a:p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Geleverde</a:t>
            </a:r>
            <a:r>
              <a:rPr lang="en-US" dirty="0" smtClean="0"/>
              <a:t> </a:t>
            </a:r>
            <a:r>
              <a:rPr lang="en-US" dirty="0" err="1" smtClean="0"/>
              <a:t>goederen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diensten</a:t>
            </a:r>
            <a:r>
              <a:rPr lang="en-US" dirty="0" smtClean="0"/>
              <a:t>, </a:t>
            </a:r>
            <a:r>
              <a:rPr lang="en-US" dirty="0" err="1" smtClean="0"/>
              <a:t>gewogen</a:t>
            </a:r>
            <a:r>
              <a:rPr lang="en-US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Omzet</a:t>
            </a:r>
            <a:r>
              <a:rPr lang="en-US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Kosten</a:t>
            </a:r>
            <a:r>
              <a:rPr lang="en-US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Inzet</a:t>
            </a:r>
            <a:r>
              <a:rPr lang="en-US" dirty="0" smtClean="0"/>
              <a:t> van </a:t>
            </a:r>
            <a:r>
              <a:rPr lang="en-US" dirty="0" err="1" smtClean="0"/>
              <a:t>personeel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  <p:sp>
        <p:nvSpPr>
          <p:cNvPr id="7" name="TextBox 5"/>
          <p:cNvSpPr txBox="1"/>
          <p:nvPr/>
        </p:nvSpPr>
        <p:spPr>
          <a:xfrm>
            <a:off x="491525" y="1042327"/>
            <a:ext cx="2678938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Rechtsvorm</a:t>
            </a:r>
            <a:r>
              <a:rPr lang="en-US" dirty="0" smtClean="0"/>
              <a:t>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Organisatie</a:t>
            </a:r>
            <a:r>
              <a:rPr lang="en-US" dirty="0" smtClean="0"/>
              <a:t>/</a:t>
            </a:r>
            <a:r>
              <a:rPr lang="en-US" dirty="0" err="1" smtClean="0"/>
              <a:t>instelling</a:t>
            </a:r>
            <a:r>
              <a:rPr lang="en-US" dirty="0" smtClean="0"/>
              <a:t>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Locatie</a:t>
            </a:r>
            <a:r>
              <a:rPr lang="en-US" dirty="0" smtClean="0"/>
              <a:t>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Sectie</a:t>
            </a:r>
            <a:r>
              <a:rPr lang="en-US" dirty="0" smtClean="0"/>
              <a:t>/</a:t>
            </a:r>
            <a:r>
              <a:rPr lang="en-US" dirty="0" err="1" smtClean="0"/>
              <a:t>afdeling</a:t>
            </a:r>
            <a:r>
              <a:rPr lang="en-US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Professional.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8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Effecten</a:t>
            </a:r>
            <a:r>
              <a:rPr lang="en-US" dirty="0" smtClean="0"/>
              <a:t> van </a:t>
            </a:r>
            <a:r>
              <a:rPr lang="en-US" dirty="0" err="1" smtClean="0"/>
              <a:t>schaalvergroting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Kostenstructuur</a:t>
            </a:r>
            <a:r>
              <a:rPr lang="en-US" dirty="0" smtClean="0"/>
              <a:t> (</a:t>
            </a:r>
            <a:r>
              <a:rPr lang="en-US" dirty="0" err="1" smtClean="0"/>
              <a:t>bedrijfsvoering</a:t>
            </a:r>
            <a:r>
              <a:rPr lang="en-US" dirty="0" smtClean="0"/>
              <a:t>);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Marktordening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Maatschappelijke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(</a:t>
            </a:r>
            <a:r>
              <a:rPr lang="en-US" dirty="0" err="1" smtClean="0"/>
              <a:t>externe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r>
              <a:rPr lang="en-US" dirty="0" smtClean="0"/>
              <a:t>);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Transactiekosten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Transitiekosten</a:t>
            </a:r>
            <a:r>
              <a:rPr lang="en-US" dirty="0" smtClean="0"/>
              <a:t>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Ketenkosten</a:t>
            </a:r>
            <a:r>
              <a:rPr lang="en-US" dirty="0" smtClean="0"/>
              <a:t> (</a:t>
            </a:r>
            <a:r>
              <a:rPr lang="en-US" dirty="0" err="1" smtClean="0"/>
              <a:t>schaalparadox</a:t>
            </a:r>
            <a:r>
              <a:rPr lang="en-US" dirty="0" smtClean="0"/>
              <a:t>);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Kwaliteit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4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Times New Roman"/>
              </a:rPr>
              <a:t>Gemiddelde kosten naar omvang </a:t>
            </a:r>
            <a:r>
              <a:rPr lang="nl-NL" dirty="0" smtClean="0">
                <a:ea typeface="Times New Roman"/>
              </a:rPr>
              <a:t>productie (kostenstructuur)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534020"/>
              </p:ext>
            </p:extLst>
          </p:nvPr>
        </p:nvGraphicFramePr>
        <p:xfrm>
          <a:off x="491525" y="1459523"/>
          <a:ext cx="817086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0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Marktconcentratie en gemiddelde kosten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449555"/>
              </p:ext>
            </p:extLst>
          </p:nvPr>
        </p:nvGraphicFramePr>
        <p:xfrm>
          <a:off x="762000" y="1828800"/>
          <a:ext cx="7772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67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E P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PSE P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IPSE PP</Template>
  <TotalTime>2367</TotalTime>
  <Words>746</Words>
  <Application>Microsoft Office PowerPoint</Application>
  <PresentationFormat>On-screen Show (4:3)</PresentationFormat>
  <Paragraphs>247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IPSE PP</vt:lpstr>
      <vt:lpstr>1_Default Design</vt:lpstr>
      <vt:lpstr>1_IPSE PP</vt:lpstr>
      <vt:lpstr>2_Default Design</vt:lpstr>
      <vt:lpstr>Visio</vt:lpstr>
      <vt:lpstr>Economische aspecten van schaalvergroting en  fusies</vt:lpstr>
      <vt:lpstr>Opzet</vt:lpstr>
      <vt:lpstr>PowerPoint Presentation</vt:lpstr>
      <vt:lpstr>Ontwikkeling gemiddelde schaal 1985-2012 (indexcijfers, 1985=100)</vt:lpstr>
      <vt:lpstr>Ontwikkeling aantal instellingen 1985-2012  (indexcijfers 1985=100)</vt:lpstr>
      <vt:lpstr>Vijf schaalniveaus: </vt:lpstr>
      <vt:lpstr>Effecten van schaalvergroting</vt:lpstr>
      <vt:lpstr>Gemiddelde kosten naar omvang productie (kostenstructuur)</vt:lpstr>
      <vt:lpstr>Marktconcentratie en gemiddelde kosten </vt:lpstr>
      <vt:lpstr>Relatie tussen aantal instellingen en maatschappelijke kosten</vt:lpstr>
      <vt:lpstr>Relatie aantal instellingen en transactiekosten</vt:lpstr>
      <vt:lpstr>Fusies en transitiekosten</vt:lpstr>
      <vt:lpstr>Ketenkosten (schaalparadox)  (gemiddelde kosten van een opname en een SEH-bezoek) </vt:lpstr>
      <vt:lpstr>Illustratie kostengevolgen concentratie spoedeisende hulp</vt:lpstr>
      <vt:lpstr>Relatie tussen schaal en kwaliteit</vt:lpstr>
      <vt:lpstr>Achtergronden van schaalvergroting</vt:lpstr>
      <vt:lpstr>Optimale schaal onderwijs</vt:lpstr>
      <vt:lpstr>Optimale schaal publieke voorzieningen (x miljoen euro) </vt:lpstr>
      <vt:lpstr>Opschalingsfactor naar de optimale schaal  (in procenten) </vt:lpstr>
      <vt:lpstr>Aanbeveling I</vt:lpstr>
      <vt:lpstr>Aanbeveling II</vt:lpstr>
      <vt:lpstr>Aanbeveling III</vt:lpstr>
      <vt:lpstr>Onderzoeksprogrammering</vt:lpstr>
    </vt:vector>
  </TitlesOfParts>
  <Company>TU Delft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Illusies over fusies</dc:title>
  <dc:creator>Jos Blank - TBM</dc:creator>
  <dc:description>FSW presentatie _x000d_versie 2.0 - april 2015_x000d_Ontwerp: Fabrique_x000d_Sjabloon: Ton Persoon</dc:description>
  <cp:lastModifiedBy>Jos Blank - TBM</cp:lastModifiedBy>
  <cp:revision>140</cp:revision>
  <cp:lastPrinted>2015-08-20T07:55:43Z</cp:lastPrinted>
  <dcterms:created xsi:type="dcterms:W3CDTF">2015-06-30T06:36:37Z</dcterms:created>
  <dcterms:modified xsi:type="dcterms:W3CDTF">2016-03-02T07:57:20Z</dcterms:modified>
</cp:coreProperties>
</file>